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8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302" r:id="rId21"/>
    <p:sldId id="303" r:id="rId22"/>
    <p:sldId id="312" r:id="rId23"/>
    <p:sldId id="313" r:id="rId24"/>
    <p:sldId id="314" r:id="rId25"/>
    <p:sldId id="279" r:id="rId26"/>
    <p:sldId id="282" r:id="rId27"/>
    <p:sldId id="309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B71"/>
    <a:srgbClr val="7BD3C7"/>
    <a:srgbClr val="68D4ED"/>
    <a:srgbClr val="3C4445"/>
    <a:srgbClr val="DC234C"/>
    <a:srgbClr val="DCC7B7"/>
    <a:srgbClr val="FA9F3B"/>
    <a:srgbClr val="B79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52" d="100"/>
          <a:sy n="52" d="100"/>
        </p:scale>
        <p:origin x="8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217B78-6E29-C44F-AC28-E680B213AB6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21143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6C70DD-0442-F549-BDE8-37C630F32ED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10904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4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4230-BDFA-2A45-B8A6-575CDE74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5B3A8-0142-4943-B6EC-3AD717AAD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4D9BC-1AF5-CA49-82C0-B19133E17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2ACE6-EF3F-0141-BD6E-0CAF5467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19898-F1C5-014A-9A2B-9783EF4A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B4EF1-4870-5348-BCF5-AEB8B61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56A0-6566-414D-BEA2-4FC3866C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53277-1661-364B-B5F8-218D6BB5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7EFA5-D2BC-AB4D-B5D2-F2E7EBC9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597E3-1790-4B48-B9B9-7F37C777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56A0-6566-414D-BEA2-4FC3866C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53277-1661-364B-B5F8-218D6BB5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7EFA5-D2BC-AB4D-B5D2-F2E7EBC9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597E3-1790-4B48-B9B9-7F37C777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FF3653-15BB-B246-9C59-EB859EF7E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589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8EEE24B-2F49-D64E-8DF8-15A218CC1E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74993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6CAD229-B80E-F043-96AF-0E9D2E5C71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6739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2292E42-B4DA-D243-9A5F-F93A86CDEE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96584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124E3B6-C8BC-3F4E-A94E-49D17FB511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48782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A9D445-BA6D-424C-9D79-602E3D889D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9975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25ACD25-2546-F34C-B647-2E1D9224DA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74333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0E575533-3FF9-D74A-BBBD-552E4F53C3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3376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2DCCAA46-62C4-6C4E-A880-0DAFBF097F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6091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A5BF378-07AF-ED49-9810-2A3CE5CA5D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56776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2770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56A0-6566-414D-BEA2-4FC3866C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3722"/>
            <a:ext cx="105156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53277-1661-364B-B5F8-218D6BB5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7EFA5-D2BC-AB4D-B5D2-F2E7EBC9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597E3-1790-4B48-B9B9-7F37C777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FF3653-15BB-B246-9C59-EB859EF7E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496428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8EEE24B-2F49-D64E-8DF8-15A218CC1E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8395" y="496428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6CAD229-B80E-F043-96AF-0E9D2E5C71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8590" y="496428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2292E42-B4DA-D243-9A5F-F93A86CDEE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5410" y="496428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A9D445-BA6D-424C-9D79-602E3D889D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8062" y="1232940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1E180DC1-3BB5-EE4E-8896-B8947F6CB2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200" y="3863096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B1A4B6F-2872-9449-8F58-0A18608182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98395" y="3863096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E9018B9-10AF-7648-A2F3-51D30932F9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8590" y="3863096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6DD0253D-61EB-8547-AF1D-1F2F945B3B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95410" y="3863096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710DB00-E318-654C-A5A1-6390433BA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1989" y="1232940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55AF9F7-8EC0-B94A-9145-1D0A0A275F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5916" y="1232940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CB432F78-2329-8C45-8346-F8B810439C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1407" y="1232940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3CF53ED-272C-0A42-8A56-1E5EAF1B4F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8062" y="4627313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633A400E-3459-0242-9ECB-E99B9B3E04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51989" y="4627313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82E7C341-9FB6-FD47-9691-07FB01B10C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5916" y="4627313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9FBAB987-FFD8-BB40-91DA-4F711CFEF1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41407" y="4627313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1999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0BDD5-76ED-2E4D-BEB7-0FA85A00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228BC-741B-ED4E-B25B-B8405DC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1B8D-F3D1-1C41-8545-2CEE282D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3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217B78-6E29-C44F-AC28-E680B213AB6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21143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6C70DD-0442-F549-BDE8-37C630F32ED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10904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256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DF032C-31D2-3A46-8D33-9BCA3B57E0FB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DCC66-2CBF-8F45-90EE-D385255ED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578" y="1111855"/>
            <a:ext cx="703142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6578" y="3602038"/>
            <a:ext cx="703142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E86AE9-BE91-174D-B259-4231BEE5C497}"/>
              </a:ext>
            </a:extLst>
          </p:cNvPr>
          <p:cNvCxnSpPr/>
          <p:nvPr userDrawn="1"/>
        </p:nvCxnSpPr>
        <p:spPr>
          <a:xfrm flipH="1">
            <a:off x="1954924" y="1019503"/>
            <a:ext cx="1072055" cy="414107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0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5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042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4EBC0A-4C4A-0346-90FD-E00CCF138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3352" y="-607032"/>
            <a:ext cx="8555420" cy="831034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DF032C-31D2-3A46-8D33-9BCA3B57E0FB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DCC66-2CBF-8F45-90EE-D385255ED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6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56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5699" cy="4042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5ED1A-52C7-E24E-A334-441EAB35D59A}"/>
              </a:ext>
            </a:extLst>
          </p:cNvPr>
          <p:cNvSpPr/>
          <p:nvPr userDrawn="1"/>
        </p:nvSpPr>
        <p:spPr>
          <a:xfrm>
            <a:off x="10221686" y="0"/>
            <a:ext cx="1970314" cy="6858000"/>
          </a:xfrm>
          <a:prstGeom prst="rect">
            <a:avLst/>
          </a:prstGeom>
          <a:solidFill>
            <a:srgbClr val="B2D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4EBC0A-4C4A-0346-90FD-E00CCF138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8329" y="3651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D7282C-851B-7E42-AE07-C061168F39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8329" y="33369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BB80-F0FD-7348-9370-C3FCBAD4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11A39-7047-3B4C-83D9-EFED794A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266F-CFBE-3749-9EAB-A4B084F7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19DA8-0660-AC42-86EE-B123E76C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3BA7-C594-944E-8875-62D68379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1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4230-BDFA-2A45-B8A6-575CDE74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5B3A8-0142-4943-B6EC-3AD717AAD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4D9BC-1AF5-CA49-82C0-B19133E17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2ACE6-EF3F-0141-BD6E-0CAF5467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19898-F1C5-014A-9A2B-9783EF4A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B4EF1-4870-5348-BCF5-AEB8B61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56A0-6566-414D-BEA2-4FC3866C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53277-1661-364B-B5F8-218D6BB5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7EFA5-D2BC-AB4D-B5D2-F2E7EBC9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597E3-1790-4B48-B9B9-7F37C777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6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0BDD5-76ED-2E4D-BEB7-0FA85A00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228BC-741B-ED4E-B25B-B8405DC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1B8D-F3D1-1C41-8545-2CEE282D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578" y="1111855"/>
            <a:ext cx="703142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6578" y="3602038"/>
            <a:ext cx="703142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E86AE9-BE91-174D-B259-4231BEE5C497}"/>
              </a:ext>
            </a:extLst>
          </p:cNvPr>
          <p:cNvCxnSpPr/>
          <p:nvPr userDrawn="1"/>
        </p:nvCxnSpPr>
        <p:spPr>
          <a:xfrm flipH="1">
            <a:off x="1954924" y="1019503"/>
            <a:ext cx="1072055" cy="4141076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3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64F199-DF0A-9942-960D-737DC7D0E58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21143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49BDA-E051-CE4B-AD8B-1F2643B8BF8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10904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9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0426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77E9124-7850-3E43-95B1-601E185556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2874" y="-32657"/>
            <a:ext cx="5771785" cy="6906986"/>
          </a:xfrm>
          <a:custGeom>
            <a:avLst/>
            <a:gdLst>
              <a:gd name="connsiteX0" fmla="*/ 0 w 4648201"/>
              <a:gd name="connsiteY0" fmla="*/ 0 h 6858000"/>
              <a:gd name="connsiteX1" fmla="*/ 4648201 w 4648201"/>
              <a:gd name="connsiteY1" fmla="*/ 0 h 6858000"/>
              <a:gd name="connsiteX2" fmla="*/ 4648201 w 4648201"/>
              <a:gd name="connsiteY2" fmla="*/ 6858000 h 6858000"/>
              <a:gd name="connsiteX3" fmla="*/ 0 w 4648201"/>
              <a:gd name="connsiteY3" fmla="*/ 6858000 h 6858000"/>
              <a:gd name="connsiteX4" fmla="*/ 0 w 4648201"/>
              <a:gd name="connsiteY4" fmla="*/ 0 h 6858000"/>
              <a:gd name="connsiteX0" fmla="*/ 762000 w 5410201"/>
              <a:gd name="connsiteY0" fmla="*/ 0 h 6858000"/>
              <a:gd name="connsiteX1" fmla="*/ 5410201 w 5410201"/>
              <a:gd name="connsiteY1" fmla="*/ 0 h 6858000"/>
              <a:gd name="connsiteX2" fmla="*/ 5410201 w 5410201"/>
              <a:gd name="connsiteY2" fmla="*/ 6858000 h 6858000"/>
              <a:gd name="connsiteX3" fmla="*/ 762000 w 5410201"/>
              <a:gd name="connsiteY3" fmla="*/ 6858000 h 6858000"/>
              <a:gd name="connsiteX4" fmla="*/ 762000 w 5410201"/>
              <a:gd name="connsiteY4" fmla="*/ 0 h 6858000"/>
              <a:gd name="connsiteX0" fmla="*/ 1115325 w 5763526"/>
              <a:gd name="connsiteY0" fmla="*/ 0 h 6858000"/>
              <a:gd name="connsiteX1" fmla="*/ 5763526 w 5763526"/>
              <a:gd name="connsiteY1" fmla="*/ 0 h 6858000"/>
              <a:gd name="connsiteX2" fmla="*/ 5763526 w 5763526"/>
              <a:gd name="connsiteY2" fmla="*/ 6858000 h 6858000"/>
              <a:gd name="connsiteX3" fmla="*/ 1115325 w 5763526"/>
              <a:gd name="connsiteY3" fmla="*/ 6858000 h 6858000"/>
              <a:gd name="connsiteX4" fmla="*/ 1115325 w 5763526"/>
              <a:gd name="connsiteY4" fmla="*/ 0 h 6858000"/>
              <a:gd name="connsiteX0" fmla="*/ 1082650 w 5730851"/>
              <a:gd name="connsiteY0" fmla="*/ 0 h 6858000"/>
              <a:gd name="connsiteX1" fmla="*/ 5730851 w 5730851"/>
              <a:gd name="connsiteY1" fmla="*/ 0 h 6858000"/>
              <a:gd name="connsiteX2" fmla="*/ 5730851 w 5730851"/>
              <a:gd name="connsiteY2" fmla="*/ 6858000 h 6858000"/>
              <a:gd name="connsiteX3" fmla="*/ 1082650 w 5730851"/>
              <a:gd name="connsiteY3" fmla="*/ 6858000 h 6858000"/>
              <a:gd name="connsiteX4" fmla="*/ 1082650 w 573085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51" h="6858000">
                <a:moveTo>
                  <a:pt x="1082650" y="0"/>
                </a:moveTo>
                <a:lnTo>
                  <a:pt x="5730851" y="0"/>
                </a:lnTo>
                <a:lnTo>
                  <a:pt x="5730851" y="6858000"/>
                </a:lnTo>
                <a:lnTo>
                  <a:pt x="1082650" y="6858000"/>
                </a:lnTo>
                <a:cubicBezTo>
                  <a:pt x="-158321" y="5192486"/>
                  <a:pt x="-550207" y="2351315"/>
                  <a:pt x="1082650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04268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14872F-89FA-D242-B984-7784884706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2913" y="0"/>
            <a:ext cx="539908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7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75120" cy="1325563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475120" cy="404268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2B122A-3A2F-CB43-8DAB-F896380F8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8329" y="3651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2C64570-D134-2F4E-929B-6A259B7E5C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8329" y="33369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5855240-9B24-B648-93F2-47CD6861ED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99573" y="3651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8E897FB-6D88-F846-B73B-3BF412FE2B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99573" y="33369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5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56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5699" cy="4042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5ED1A-52C7-E24E-A334-441EAB35D59A}"/>
              </a:ext>
            </a:extLst>
          </p:cNvPr>
          <p:cNvSpPr/>
          <p:nvPr userDrawn="1"/>
        </p:nvSpPr>
        <p:spPr>
          <a:xfrm>
            <a:off x="10221686" y="0"/>
            <a:ext cx="1970314" cy="6858000"/>
          </a:xfrm>
          <a:prstGeom prst="rect">
            <a:avLst/>
          </a:prstGeom>
          <a:solidFill>
            <a:srgbClr val="B2D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4EBC0A-4C4A-0346-90FD-E00CCF138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8329" y="3651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D7282C-851B-7E42-AE07-C061168F39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8329" y="33369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BB80-F0FD-7348-9370-C3FCBAD4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11A39-7047-3B4C-83D9-EFED794A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266F-CFBE-3749-9EAB-A4B084F7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19DA8-0660-AC42-86EE-B123E76C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3BA7-C594-944E-8875-62D68379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2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60F5E-6D59-CE4B-A0B9-0041D31D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800B1-46EC-8240-A700-3642A0DB4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ECC6C-B539-1949-BD32-918707066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8328" y="6240740"/>
            <a:ext cx="1868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032C-31D2-3A46-8D33-9BCA3B57E0FB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F20A4-ACB5-2B42-9081-F95B356A1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0740"/>
            <a:ext cx="4535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845F-4F1C-7E41-8E3F-FEE1D08E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1062" y="6240740"/>
            <a:ext cx="65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85B85C-003D-6742-B6E9-C678D8FBFB7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40088" y="5883497"/>
            <a:ext cx="2319586" cy="9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92" r:id="rId6"/>
    <p:sldLayoutId id="2147483693" r:id="rId7"/>
    <p:sldLayoutId id="2147483670" r:id="rId8"/>
    <p:sldLayoutId id="2147483671" r:id="rId9"/>
    <p:sldLayoutId id="2147483672" r:id="rId10"/>
    <p:sldLayoutId id="2147483674" r:id="rId11"/>
    <p:sldLayoutId id="2147483694" r:id="rId12"/>
    <p:sldLayoutId id="2147483695" r:id="rId13"/>
    <p:sldLayoutId id="2147483675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60F5E-6D59-CE4B-A0B9-0041D31D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800B1-46EC-8240-A700-3642A0DB4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ECC6C-B539-1949-BD32-918707066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8328" y="6240740"/>
            <a:ext cx="1868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032C-31D2-3A46-8D33-9BCA3B57E0FB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F20A4-ACB5-2B42-9081-F95B356A1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0740"/>
            <a:ext cx="4535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845F-4F1C-7E41-8E3F-FEE1D08E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1062" y="6240740"/>
            <a:ext cx="65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BAB2D4-FEAF-E84D-95EF-A4F0C0FA69B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58197" y="5890872"/>
            <a:ext cx="2283367" cy="9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0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svg"/><Relationship Id="rId21" Type="http://schemas.openxmlformats.org/officeDocument/2006/relationships/image" Target="../media/image46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3" Type="http://schemas.openxmlformats.org/officeDocument/2006/relationships/image" Target="../media/image48.svg"/><Relationship Id="rId21" Type="http://schemas.openxmlformats.org/officeDocument/2006/relationships/image" Target="../media/image66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18" Type="http://schemas.openxmlformats.org/officeDocument/2006/relationships/image" Target="../media/image83.png"/><Relationship Id="rId3" Type="http://schemas.openxmlformats.org/officeDocument/2006/relationships/image" Target="../media/image68.svg"/><Relationship Id="rId21" Type="http://schemas.openxmlformats.org/officeDocument/2006/relationships/image" Target="../media/image86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82.sv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19" Type="http://schemas.openxmlformats.org/officeDocument/2006/relationships/image" Target="../media/image84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96.svg"/><Relationship Id="rId5" Type="http://schemas.openxmlformats.org/officeDocument/2006/relationships/image" Target="../media/image90.svg"/><Relationship Id="rId15" Type="http://schemas.openxmlformats.org/officeDocument/2006/relationships/image" Target="../media/image100.svg"/><Relationship Id="rId10" Type="http://schemas.openxmlformats.org/officeDocument/2006/relationships/image" Target="../media/image95.png"/><Relationship Id="rId19" Type="http://schemas.openxmlformats.org/officeDocument/2006/relationships/image" Target="../media/image104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8940-F51E-DB43-8B9E-F89D0CA57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3720"/>
            <a:ext cx="9144000" cy="2387600"/>
          </a:xfrm>
        </p:spPr>
        <p:txBody>
          <a:bodyPr/>
          <a:lstStyle/>
          <a:p>
            <a:r>
              <a:rPr lang="en-US" sz="8000" b="1" dirty="0"/>
              <a:t>Tallinn University</a:t>
            </a:r>
            <a:br>
              <a:rPr lang="en-US" b="1" dirty="0"/>
            </a:br>
            <a:r>
              <a:rPr lang="en-US" dirty="0" err="1"/>
              <a:t>Haapsalu</a:t>
            </a:r>
            <a:r>
              <a:rPr lang="en-US" dirty="0"/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117783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Our focus fields: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9D1CC0B-C7EC-EE4C-90AF-B2AAC24E0D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63" t="-22385" r="-28445" b="-22704"/>
          <a:stretch/>
        </p:blipFill>
        <p:spPr>
          <a:xfrm>
            <a:off x="874644" y="2425801"/>
            <a:ext cx="1404159" cy="1402239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C06D3D-72C3-AF4D-9658-71ED0EA09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02" t="-43148" r="-19810" b="-39138"/>
          <a:stretch/>
        </p:blipFill>
        <p:spPr>
          <a:xfrm>
            <a:off x="3177019" y="2376814"/>
            <a:ext cx="1404159" cy="1402239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5740022-F364-A449-84BF-92330C8B90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070" t="-13441" r="-14152" b="-12361"/>
          <a:stretch/>
        </p:blipFill>
        <p:spPr>
          <a:xfrm>
            <a:off x="5446739" y="2425801"/>
            <a:ext cx="1404159" cy="1402239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B933ADF1-A728-0842-9936-F3E16A8A038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95" t="-22861" r="-19077" b="-18878"/>
          <a:stretch/>
        </p:blipFill>
        <p:spPr>
          <a:xfrm>
            <a:off x="7596584" y="2393143"/>
            <a:ext cx="1404159" cy="1402239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13D095-5568-DA48-8DC1-D3FBD743CF0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294" t="-16918" r="-19391" b="-16806"/>
          <a:stretch/>
        </p:blipFill>
        <p:spPr>
          <a:xfrm>
            <a:off x="9797769" y="2425801"/>
            <a:ext cx="1404000" cy="140223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3DB006-F6CE-0C4E-B56E-195F225708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8584" y="3959225"/>
            <a:ext cx="1636713" cy="865188"/>
          </a:xfrm>
        </p:spPr>
        <p:txBody>
          <a:bodyPr/>
          <a:lstStyle/>
          <a:p>
            <a:r>
              <a:rPr lang="en-US" dirty="0"/>
              <a:t>Educational innovation 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6125F1-8988-4E47-A424-C851B59A15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097" y="3959225"/>
            <a:ext cx="1854428" cy="865188"/>
          </a:xfrm>
        </p:spPr>
        <p:txBody>
          <a:bodyPr/>
          <a:lstStyle/>
          <a:p>
            <a:r>
              <a:rPr lang="en-US" dirty="0"/>
              <a:t>Digital and media culture 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CD9065-7BBE-B244-A985-8E74B5A3B6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52482" y="3959225"/>
            <a:ext cx="1820181" cy="865188"/>
          </a:xfrm>
        </p:spPr>
        <p:txBody>
          <a:bodyPr/>
          <a:lstStyle/>
          <a:p>
            <a:r>
              <a:rPr lang="en-US" dirty="0"/>
              <a:t>Cultural competences 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CE374A-0855-4B44-9122-A432FBC344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19259" y="3959225"/>
            <a:ext cx="2044771" cy="865188"/>
          </a:xfrm>
        </p:spPr>
        <p:txBody>
          <a:bodyPr/>
          <a:lstStyle/>
          <a:p>
            <a:r>
              <a:rPr lang="en-US" dirty="0"/>
              <a:t>Healthy and sustainable lifestyle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662253-2774-9140-9FE4-D274C06FC9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21639" y="3959225"/>
            <a:ext cx="2218601" cy="865188"/>
          </a:xfrm>
        </p:spPr>
        <p:txBody>
          <a:bodyPr/>
          <a:lstStyle/>
          <a:p>
            <a:r>
              <a:rPr lang="en-US" dirty="0"/>
              <a:t>Society and open governance</a:t>
            </a:r>
          </a:p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BD9D8E-B04C-3346-A045-05129F6664AB}"/>
              </a:ext>
            </a:extLst>
          </p:cNvPr>
          <p:cNvCxnSpPr>
            <a:cxnSpLocks/>
          </p:cNvCxnSpPr>
          <p:nvPr/>
        </p:nvCxnSpPr>
        <p:spPr>
          <a:xfrm flipH="1">
            <a:off x="2262475" y="2237014"/>
            <a:ext cx="714599" cy="271870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35388B-FDB6-8F46-81CE-6818417D831B}"/>
              </a:ext>
            </a:extLst>
          </p:cNvPr>
          <p:cNvCxnSpPr>
            <a:cxnSpLocks/>
          </p:cNvCxnSpPr>
          <p:nvPr/>
        </p:nvCxnSpPr>
        <p:spPr>
          <a:xfrm flipH="1">
            <a:off x="4711760" y="2237014"/>
            <a:ext cx="714599" cy="271870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6752831" y="2237014"/>
            <a:ext cx="714599" cy="271870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07A3D64-211A-D24C-97B0-EA3394453653}"/>
              </a:ext>
            </a:extLst>
          </p:cNvPr>
          <p:cNvCxnSpPr>
            <a:cxnSpLocks/>
          </p:cNvCxnSpPr>
          <p:nvPr/>
        </p:nvCxnSpPr>
        <p:spPr>
          <a:xfrm flipH="1">
            <a:off x="9087817" y="2237014"/>
            <a:ext cx="714599" cy="271870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1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  units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CE374A-0855-4B44-9122-A432FBC344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4668" y="1958207"/>
            <a:ext cx="2409762" cy="1295682"/>
          </a:xfrm>
        </p:spPr>
        <p:txBody>
          <a:bodyPr anchor="ctr"/>
          <a:lstStyle/>
          <a:p>
            <a:r>
              <a:rPr lang="en-US" dirty="0"/>
              <a:t>Academic </a:t>
            </a:r>
            <a:br>
              <a:rPr lang="en-US" dirty="0"/>
            </a:br>
            <a:r>
              <a:rPr lang="en-US" dirty="0"/>
              <a:t>Library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3201691" y="184908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5979613" y="184908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8891350" y="184908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C55EDAA5-A066-694D-90ED-0F8529925154}"/>
              </a:ext>
            </a:extLst>
          </p:cNvPr>
          <p:cNvSpPr txBox="1">
            <a:spLocks/>
          </p:cNvSpPr>
          <p:nvPr/>
        </p:nvSpPr>
        <p:spPr>
          <a:xfrm>
            <a:off x="775618" y="195820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Baltic Film, Media and Arts School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F9F03F4-819D-EB43-AADE-FF3FD206376E}"/>
              </a:ext>
            </a:extLst>
          </p:cNvPr>
          <p:cNvSpPr txBox="1">
            <a:spLocks/>
          </p:cNvSpPr>
          <p:nvPr/>
        </p:nvSpPr>
        <p:spPr>
          <a:xfrm>
            <a:off x="3553543" y="195820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School of Digital Technologies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CDF1C282-7B17-194C-867D-7555102980CC}"/>
              </a:ext>
            </a:extLst>
          </p:cNvPr>
          <p:cNvSpPr txBox="1">
            <a:spLocks/>
          </p:cNvSpPr>
          <p:nvPr/>
        </p:nvSpPr>
        <p:spPr>
          <a:xfrm>
            <a:off x="6389166" y="195820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School of Educational Science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F988DE36-F13E-0E42-9BAE-1851976D1420}"/>
              </a:ext>
            </a:extLst>
          </p:cNvPr>
          <p:cNvSpPr txBox="1">
            <a:spLocks/>
          </p:cNvSpPr>
          <p:nvPr/>
        </p:nvSpPr>
        <p:spPr>
          <a:xfrm>
            <a:off x="9074668" y="399482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Haapsalu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College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3201691" y="388570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5979613" y="388570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D032E6-8774-8242-9DAA-E7621193C588}"/>
              </a:ext>
            </a:extLst>
          </p:cNvPr>
          <p:cNvCxnSpPr>
            <a:cxnSpLocks/>
          </p:cNvCxnSpPr>
          <p:nvPr/>
        </p:nvCxnSpPr>
        <p:spPr>
          <a:xfrm flipH="1">
            <a:off x="8891350" y="388570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C77AE5D8-D75B-8E41-B90E-ADEF67AA18A6}"/>
              </a:ext>
            </a:extLst>
          </p:cNvPr>
          <p:cNvSpPr txBox="1">
            <a:spLocks/>
          </p:cNvSpPr>
          <p:nvPr/>
        </p:nvSpPr>
        <p:spPr>
          <a:xfrm>
            <a:off x="775618" y="399482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School of Natural Sciences and Health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D05FB292-64CA-4B4D-8DD6-236237CEC3D7}"/>
              </a:ext>
            </a:extLst>
          </p:cNvPr>
          <p:cNvSpPr txBox="1">
            <a:spLocks/>
          </p:cNvSpPr>
          <p:nvPr/>
        </p:nvSpPr>
        <p:spPr>
          <a:xfrm>
            <a:off x="3553543" y="399482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School of Humanities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0DE0626-4EB0-624B-A61A-60C6DFD28861}"/>
              </a:ext>
            </a:extLst>
          </p:cNvPr>
          <p:cNvSpPr txBox="1">
            <a:spLocks/>
          </p:cNvSpPr>
          <p:nvPr/>
        </p:nvSpPr>
        <p:spPr>
          <a:xfrm>
            <a:off x="6389166" y="399482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School of Governance, Law and Society</a:t>
            </a:r>
          </a:p>
        </p:txBody>
      </p:sp>
    </p:spTree>
    <p:extLst>
      <p:ext uri="{BB962C8B-B14F-4D97-AF65-F5344CB8AC3E}">
        <p14:creationId xmlns:p14="http://schemas.microsoft.com/office/powerpoint/2010/main" val="115488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7532-D248-844C-AF45-8F29E994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 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BDD5F-553C-0D4E-ABA0-B37B7980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000" dirty="0"/>
              <a:t>Academic Affairs Office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Administrative Office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Archaeological Research Collection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Conference Centre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Confucius Institute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Estonian Pedagogical Archives and Museum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Finance Office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Information Technology Office</a:t>
            </a:r>
          </a:p>
          <a:p>
            <a:pPr>
              <a:spcBef>
                <a:spcPts val="1600"/>
              </a:spcBef>
            </a:pPr>
            <a:r>
              <a:rPr lang="en-US" sz="2000" dirty="0" err="1"/>
              <a:t>Juri</a:t>
            </a:r>
            <a:r>
              <a:rPr lang="en-US" sz="2000" dirty="0"/>
              <a:t> </a:t>
            </a:r>
            <a:r>
              <a:rPr lang="en-US" sz="2000" dirty="0" err="1"/>
              <a:t>Lotman</a:t>
            </a:r>
            <a:r>
              <a:rPr lang="en-US" sz="2000" dirty="0"/>
              <a:t> Semiotics Repository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Knowledge Transfer and Project Support Office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Marketing and Communication Office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Open Academy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Personnel Office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Property Management Office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Procurement Department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Research Administration Office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Strategy Office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Tallinn University Press</a:t>
            </a:r>
          </a:p>
          <a:p>
            <a:pPr>
              <a:spcBef>
                <a:spcPts val="1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225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9106-E943-694C-B712-61D6650C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054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122</a:t>
            </a:r>
            <a:r>
              <a:rPr lang="en-US" dirty="0"/>
              <a:t> study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0BEA7-8796-8645-9894-957567B7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05891"/>
            <a:ext cx="5257800" cy="3762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38</a:t>
            </a:r>
            <a:r>
              <a:rPr lang="en-US" dirty="0"/>
              <a:t>  Bachelor’s </a:t>
            </a:r>
          </a:p>
          <a:p>
            <a:pPr marL="0" indent="0">
              <a:buNone/>
            </a:pPr>
            <a:r>
              <a:rPr lang="en-US" b="1" dirty="0"/>
              <a:t>59</a:t>
            </a:r>
            <a:r>
              <a:rPr lang="en-US" dirty="0"/>
              <a:t>  Master’s</a:t>
            </a:r>
          </a:p>
          <a:p>
            <a:pPr marL="0" indent="0">
              <a:buNone/>
            </a:pPr>
            <a:r>
              <a:rPr lang="en-US" b="1" dirty="0"/>
              <a:t>14</a:t>
            </a:r>
            <a:r>
              <a:rPr lang="en-US" dirty="0"/>
              <a:t>  Doctoral </a:t>
            </a:r>
            <a:r>
              <a:rPr lang="en-US" dirty="0" err="1"/>
              <a:t>programmes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5 </a:t>
            </a:r>
            <a:r>
              <a:rPr lang="en-US" dirty="0"/>
              <a:t>   Professional higher </a:t>
            </a:r>
            <a:br>
              <a:rPr lang="en-US" dirty="0"/>
            </a:br>
            <a:r>
              <a:rPr lang="en-US" dirty="0"/>
              <a:t>      education studies</a:t>
            </a:r>
          </a:p>
          <a:p>
            <a:pPr marL="0" indent="0">
              <a:buNone/>
            </a:pPr>
            <a:r>
              <a:rPr lang="en-US" b="1" dirty="0"/>
              <a:t>36</a:t>
            </a:r>
            <a:r>
              <a:rPr lang="en-US" dirty="0"/>
              <a:t>  </a:t>
            </a:r>
            <a:r>
              <a:rPr lang="en-US" dirty="0" err="1"/>
              <a:t>Programmes</a:t>
            </a:r>
            <a:r>
              <a:rPr lang="en-US" dirty="0"/>
              <a:t> in English</a:t>
            </a:r>
          </a:p>
          <a:p>
            <a:pPr marL="0" indent="0">
              <a:buNone/>
            </a:pPr>
            <a:r>
              <a:rPr lang="en-US" b="1" dirty="0"/>
              <a:t>7</a:t>
            </a:r>
            <a:r>
              <a:rPr lang="en-US" dirty="0"/>
              <a:t>   Joint study </a:t>
            </a:r>
            <a:r>
              <a:rPr lang="en-US" dirty="0" err="1"/>
              <a:t>programmes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C48FABF-E2CC-0E41-95B9-4D2FD462BB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485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3DE7-298A-B548-813B-E11D735C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BA</a:t>
            </a:r>
            <a:r>
              <a:rPr lang="en-US" b="1" dirty="0"/>
              <a:t> </a:t>
            </a:r>
            <a:r>
              <a:rPr lang="en-US" b="1" dirty="0" err="1"/>
              <a:t>programmes</a:t>
            </a:r>
            <a:br>
              <a:rPr lang="en-US" b="1" dirty="0"/>
            </a:br>
            <a:r>
              <a:rPr lang="en-US" b="1" dirty="0"/>
              <a:t>in English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01F8-BB55-AA49-9C58-3CAACB9A7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Audiovisual Media</a:t>
            </a:r>
          </a:p>
          <a:p>
            <a:r>
              <a:rPr lang="en-US" dirty="0" err="1"/>
              <a:t>Crossmedia</a:t>
            </a:r>
            <a:endParaRPr lang="en-US" dirty="0"/>
          </a:p>
          <a:p>
            <a:r>
              <a:rPr lang="en-US" dirty="0"/>
              <a:t>Law</a:t>
            </a:r>
          </a:p>
          <a:p>
            <a:r>
              <a:rPr lang="en-US" dirty="0"/>
              <a:t>Law studies in Helsinki</a:t>
            </a:r>
          </a:p>
          <a:p>
            <a:r>
              <a:rPr lang="en-US" dirty="0"/>
              <a:t>Liberal Arts in Humanities</a:t>
            </a:r>
          </a:p>
          <a:p>
            <a:r>
              <a:rPr lang="en-US" dirty="0"/>
              <a:t>Liberal Arts in Social Sciences</a:t>
            </a:r>
          </a:p>
          <a:p>
            <a:r>
              <a:rPr lang="en-US" dirty="0"/>
              <a:t>Politics and Governance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F11CD10-8F75-874D-BEB2-99AC1C03A9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874" y="-32657"/>
            <a:ext cx="5771785" cy="6906986"/>
          </a:xfrm>
        </p:spPr>
      </p:pic>
    </p:spTree>
    <p:extLst>
      <p:ext uri="{BB962C8B-B14F-4D97-AF65-F5344CB8AC3E}">
        <p14:creationId xmlns:p14="http://schemas.microsoft.com/office/powerpoint/2010/main" val="55906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3DE7-298A-B548-813B-E11D735C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MA</a:t>
            </a:r>
            <a:r>
              <a:rPr lang="en-US" b="1" dirty="0"/>
              <a:t> </a:t>
            </a:r>
            <a:r>
              <a:rPr lang="en-US" b="1" dirty="0" err="1"/>
              <a:t>programmes</a:t>
            </a:r>
            <a:br>
              <a:rPr lang="en-US" b="1" dirty="0"/>
            </a:br>
            <a:r>
              <a:rPr lang="en-US" b="1" dirty="0"/>
              <a:t>in English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01F8-BB55-AA49-9C58-3CAACB9A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045"/>
            <a:ext cx="10515600" cy="4042685"/>
          </a:xfrm>
        </p:spPr>
        <p:txBody>
          <a:bodyPr numCol="2">
            <a:normAutofit fontScale="92500"/>
          </a:bodyPr>
          <a:lstStyle/>
          <a:p>
            <a:pPr>
              <a:spcBef>
                <a:spcPts val="1600"/>
              </a:spcBef>
            </a:pPr>
            <a:r>
              <a:rPr lang="en-US" sz="2400" dirty="0"/>
              <a:t>Anthropology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Communication Management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Digital Learning Games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Documentary Film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Educational Innovation and Leadership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Estonian Studies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Human Rights in the Digital Society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Human-Computer Interaction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Interaction Design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International Relations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Literature, Visual Culture and </a:t>
            </a:r>
            <a:br>
              <a:rPr lang="en-US" sz="2400" dirty="0"/>
            </a:br>
            <a:r>
              <a:rPr lang="en-US" sz="2400" dirty="0"/>
              <a:t>Film Studies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Open Society Technologies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Screen Media and Innovation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Social Entrepreneurship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Well-Being and Health </a:t>
            </a:r>
            <a:r>
              <a:rPr lang="en-US" sz="2400" dirty="0" err="1"/>
              <a:t>Behaviour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12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3DE7-298A-B548-813B-E11D735C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PhD</a:t>
            </a:r>
            <a:r>
              <a:rPr lang="en-US" b="1" dirty="0"/>
              <a:t> </a:t>
            </a:r>
            <a:r>
              <a:rPr lang="en-US" b="1" dirty="0" err="1"/>
              <a:t>programmes</a:t>
            </a:r>
            <a:br>
              <a:rPr lang="en-US" b="1" dirty="0"/>
            </a:br>
            <a:r>
              <a:rPr lang="en-US" b="1" dirty="0"/>
              <a:t>in English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01F8-BB55-AA49-9C58-3CAACB9A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045"/>
            <a:ext cx="10515600" cy="4042685"/>
          </a:xfrm>
        </p:spPr>
        <p:txBody>
          <a:bodyPr numCol="2"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400" dirty="0"/>
              <a:t>Audiovisual Arts and </a:t>
            </a:r>
            <a:br>
              <a:rPr lang="en-US" sz="2400" dirty="0"/>
            </a:br>
            <a:r>
              <a:rPr lang="en-US" sz="2400" dirty="0"/>
              <a:t>Media Studies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Complex Systems in </a:t>
            </a:r>
            <a:br>
              <a:rPr lang="en-US" sz="2400" dirty="0"/>
            </a:br>
            <a:r>
              <a:rPr lang="en-US" sz="2400" dirty="0"/>
              <a:t>Natural Sciences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Demography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Educational Sciences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Government and Politics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Health </a:t>
            </a:r>
            <a:r>
              <a:rPr lang="en-US" sz="2400" dirty="0" err="1"/>
              <a:t>Behaviour</a:t>
            </a:r>
            <a:r>
              <a:rPr lang="en-US" sz="2400" dirty="0"/>
              <a:t> and Wellbeing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History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Information Society Technologies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Linguistics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Psychology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Social Work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Sociology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Studies of Cultures</a:t>
            </a:r>
          </a:p>
        </p:txBody>
      </p:sp>
    </p:spTree>
    <p:extLst>
      <p:ext uri="{BB962C8B-B14F-4D97-AF65-F5344CB8AC3E}">
        <p14:creationId xmlns:p14="http://schemas.microsoft.com/office/powerpoint/2010/main" val="403837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3DE7-298A-B548-813B-E11D735C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Joint Master’s </a:t>
            </a:r>
            <a:br>
              <a:rPr lang="en-US" b="1" dirty="0"/>
            </a:br>
            <a:r>
              <a:rPr lang="en-US" b="1" dirty="0" err="1"/>
              <a:t>programmes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01F8-BB55-AA49-9C58-3CAACB9A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09383"/>
            <a:ext cx="5257800" cy="3675168"/>
          </a:xfrm>
        </p:spPr>
        <p:txBody>
          <a:bodyPr/>
          <a:lstStyle/>
          <a:p>
            <a:r>
              <a:rPr lang="en-US" dirty="0"/>
              <a:t>JMD Film Arts</a:t>
            </a:r>
          </a:p>
          <a:p>
            <a:r>
              <a:rPr lang="en-US" dirty="0"/>
              <a:t>Interaction Design </a:t>
            </a:r>
            <a:br>
              <a:rPr lang="en-US" dirty="0"/>
            </a:br>
            <a:r>
              <a:rPr lang="en-US" i="1" dirty="0"/>
              <a:t>100% online</a:t>
            </a:r>
            <a:endParaRPr lang="en-US" dirty="0"/>
          </a:p>
          <a:p>
            <a:r>
              <a:rPr lang="en-US" dirty="0"/>
              <a:t>Adult Education for </a:t>
            </a:r>
            <a:br>
              <a:rPr lang="en-US" dirty="0"/>
            </a:br>
            <a:r>
              <a:rPr lang="en-US" dirty="0"/>
              <a:t>Social Change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88BF0F-1391-CE4D-A0AC-3A5D01D0B8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5"/>
          <a:stretch/>
        </p:blipFill>
        <p:spPr>
          <a:xfrm>
            <a:off x="6452874" y="-32657"/>
            <a:ext cx="5771785" cy="6906986"/>
          </a:xfrm>
        </p:spPr>
      </p:pic>
    </p:spTree>
    <p:extLst>
      <p:ext uri="{BB962C8B-B14F-4D97-AF65-F5344CB8AC3E}">
        <p14:creationId xmlns:p14="http://schemas.microsoft.com/office/powerpoint/2010/main" val="3561870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BD4C-0307-8A43-A3A8-91FEB008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042685"/>
          </a:xfrm>
        </p:spPr>
        <p:txBody>
          <a:bodyPr/>
          <a:lstStyle/>
          <a:p>
            <a:r>
              <a:rPr lang="en-US" dirty="0"/>
              <a:t>University-wide interdisciplinary project-based course</a:t>
            </a:r>
          </a:p>
          <a:p>
            <a:r>
              <a:rPr lang="en-US" dirty="0"/>
              <a:t>Compulsory for every  BA and MA curriculum </a:t>
            </a:r>
          </a:p>
          <a:p>
            <a:r>
              <a:rPr lang="en-US" dirty="0"/>
              <a:t>The objective is to enhance interdisciplinary competences and teamworking skills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5D034DB-5D9D-944E-8DB5-A6643371D8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9" t="-30049" r="-16534" b="-23679"/>
          <a:stretch/>
        </p:blipFill>
        <p:spPr>
          <a:xfrm>
            <a:off x="6792913" y="0"/>
            <a:ext cx="5399087" cy="6858000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2DB20C-38F6-8D4F-80AB-857A707209C9}"/>
              </a:ext>
            </a:extLst>
          </p:cNvPr>
          <p:cNvCxnSpPr>
            <a:cxnSpLocks/>
          </p:cNvCxnSpPr>
          <p:nvPr/>
        </p:nvCxnSpPr>
        <p:spPr>
          <a:xfrm flipH="1">
            <a:off x="1426029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5D295C-863A-DA4B-B80F-CB42206E8EF0}"/>
              </a:ext>
            </a:extLst>
          </p:cNvPr>
          <p:cNvCxnSpPr>
            <a:cxnSpLocks/>
          </p:cNvCxnSpPr>
          <p:nvPr/>
        </p:nvCxnSpPr>
        <p:spPr>
          <a:xfrm flipH="1">
            <a:off x="1115790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41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7D37BF-7058-EE4C-AC16-6A2A009D3A08}"/>
              </a:ext>
            </a:extLst>
          </p:cNvPr>
          <p:cNvSpPr/>
          <p:nvPr/>
        </p:nvSpPr>
        <p:spPr>
          <a:xfrm>
            <a:off x="10210800" y="-96982"/>
            <a:ext cx="1981200" cy="7135091"/>
          </a:xfrm>
          <a:prstGeom prst="rect">
            <a:avLst/>
          </a:prstGeom>
          <a:solidFill>
            <a:srgbClr val="B2DB7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9C1A9-FEC2-4940-8C11-0B4CFDF5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5699" cy="1962439"/>
          </a:xfrm>
        </p:spPr>
        <p:txBody>
          <a:bodyPr>
            <a:normAutofit/>
          </a:bodyPr>
          <a:lstStyle/>
          <a:p>
            <a:r>
              <a:rPr lang="en-US" dirty="0"/>
              <a:t>Haapsalu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B0DB1-98F2-CA43-9386-CC94C614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563"/>
            <a:ext cx="6338455" cy="376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Based on the traditions and quality of Tallinn University, the college consciously contributes to health promotion and rehabilitation and regional development through teaching, development and research.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9AAE47C-3369-AF44-9032-98292D0C7F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8329" y="365124"/>
            <a:ext cx="2832504" cy="2751365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15AC709-861B-4846-8051-C77812EF49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133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EFE2-CE8C-244D-B368-553CD04CB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191" y="604158"/>
            <a:ext cx="7031421" cy="39403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600" dirty="0"/>
              <a:t>Promotor of </a:t>
            </a:r>
            <a:br>
              <a:rPr lang="en-US" sz="8000" dirty="0"/>
            </a:br>
            <a:r>
              <a:rPr lang="en-US" sz="8000" b="1" dirty="0"/>
              <a:t>intelligent</a:t>
            </a:r>
            <a:br>
              <a:rPr lang="en-US" sz="8000" b="1" dirty="0"/>
            </a:br>
            <a:r>
              <a:rPr lang="en-US" sz="8000" b="1" dirty="0"/>
              <a:t>lifestyle</a:t>
            </a:r>
          </a:p>
        </p:txBody>
      </p:sp>
    </p:spTree>
    <p:extLst>
      <p:ext uri="{BB962C8B-B14F-4D97-AF65-F5344CB8AC3E}">
        <p14:creationId xmlns:p14="http://schemas.microsoft.com/office/powerpoint/2010/main" val="92301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Handycraft</a:t>
            </a:r>
            <a:r>
              <a:rPr lang="et-EE" dirty="0"/>
              <a:t> Technology and Design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257071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486674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716278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4355090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67373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D032E6-8774-8242-9DAA-E7621193C588}"/>
              </a:ext>
            </a:extLst>
          </p:cNvPr>
          <p:cNvCxnSpPr>
            <a:cxnSpLocks/>
          </p:cNvCxnSpPr>
          <p:nvPr/>
        </p:nvCxnSpPr>
        <p:spPr>
          <a:xfrm flipH="1">
            <a:off x="91160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32982-89A7-BD42-9C71-064A0FA38C2C}"/>
              </a:ext>
            </a:extLst>
          </p:cNvPr>
          <p:cNvCxnSpPr>
            <a:cxnSpLocks/>
          </p:cNvCxnSpPr>
          <p:nvPr/>
        </p:nvCxnSpPr>
        <p:spPr>
          <a:xfrm flipH="1">
            <a:off x="945260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8CE6350A-0A8C-4F10-A842-998B1E70F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288553"/>
            <a:ext cx="1351617" cy="10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F2E4DDE-BBDD-4F64-A064-F44188BC3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5586" y="1935422"/>
            <a:ext cx="1080000" cy="15983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1C7CE96-124F-4C32-8183-D563A42A6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6054" y="2046971"/>
            <a:ext cx="900000" cy="156316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42EC5B6-BA9E-43D0-9F9D-799AB0ACF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79411" y="2071193"/>
            <a:ext cx="1296000" cy="132685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FBF361D-12CA-40BB-9C86-7C6BCF8B0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11592" y="2036552"/>
            <a:ext cx="1188000" cy="158400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81072-7A1B-4CAF-91F5-B0B3BD49F470}"/>
              </a:ext>
            </a:extLst>
          </p:cNvPr>
          <p:cNvCxnSpPr>
            <a:cxnSpLocks/>
          </p:cNvCxnSpPr>
          <p:nvPr/>
        </p:nvCxnSpPr>
        <p:spPr>
          <a:xfrm flipH="1">
            <a:off x="2189817" y="4033881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F2ECC3BC-D08B-4929-9E09-A330BB46CA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528" y="4081998"/>
            <a:ext cx="1440000" cy="1332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E3CA928-9E21-4C19-9FA3-E284A1CB8B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5090" y="3880146"/>
            <a:ext cx="1800000" cy="173570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042DA86-92BC-48BB-B094-5959A07D6B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25317" y="4027998"/>
            <a:ext cx="1440000" cy="144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4BA26B1-6CFE-4537-A540-A42421278E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13800" y="4050498"/>
            <a:ext cx="1440000" cy="1395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05B180F-2A62-4678-84C3-D0FAF24659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94961" y="3880146"/>
            <a:ext cx="1800000" cy="17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Traffic </a:t>
            </a:r>
            <a:r>
              <a:rPr lang="et-EE" dirty="0"/>
              <a:t>S</a:t>
            </a:r>
            <a:r>
              <a:rPr lang="en-US" dirty="0" err="1"/>
              <a:t>afety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257071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486674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716278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4355090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67373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D032E6-8774-8242-9DAA-E7621193C588}"/>
              </a:ext>
            </a:extLst>
          </p:cNvPr>
          <p:cNvCxnSpPr>
            <a:cxnSpLocks/>
          </p:cNvCxnSpPr>
          <p:nvPr/>
        </p:nvCxnSpPr>
        <p:spPr>
          <a:xfrm flipH="1">
            <a:off x="91160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32982-89A7-BD42-9C71-064A0FA38C2C}"/>
              </a:ext>
            </a:extLst>
          </p:cNvPr>
          <p:cNvCxnSpPr>
            <a:cxnSpLocks/>
          </p:cNvCxnSpPr>
          <p:nvPr/>
        </p:nvCxnSpPr>
        <p:spPr>
          <a:xfrm flipH="1">
            <a:off x="945260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81072-7A1B-4CAF-91F5-B0B3BD49F470}"/>
              </a:ext>
            </a:extLst>
          </p:cNvPr>
          <p:cNvCxnSpPr>
            <a:cxnSpLocks/>
          </p:cNvCxnSpPr>
          <p:nvPr/>
        </p:nvCxnSpPr>
        <p:spPr>
          <a:xfrm flipH="1">
            <a:off x="2189817" y="4033881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E126BA26-C709-4BA2-A7AC-072F6AB21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95" y="1996791"/>
            <a:ext cx="1440000" cy="14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A409F4-EEF9-44D2-B961-62A5E3DC1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3924" y="1998535"/>
            <a:ext cx="1440000" cy="144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07490D-4D01-4F47-9F8F-E845E2274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9959" y="1902664"/>
            <a:ext cx="1080000" cy="16400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DEDC23-D2FA-4D99-A515-607BF3312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4311" y="2243032"/>
            <a:ext cx="1620000" cy="11621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91B14BE-5D11-4AE5-A565-E9A7396BA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4788" y="2349973"/>
            <a:ext cx="1620000" cy="9482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0C5EA7C-40CD-4C2D-843D-8A26BA0B87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738" y="3985639"/>
            <a:ext cx="1440000" cy="152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9DF5F03-AE0D-44A3-8CB7-A29114AAE2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84961" y="4381563"/>
            <a:ext cx="1620000" cy="7328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0FD952C-6EB1-4D16-B075-E2CA6091DB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45985" y="4046456"/>
            <a:ext cx="1440000" cy="140307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1DE3515-38D7-43CF-BC6F-C053786CAE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20907" y="3946910"/>
            <a:ext cx="1440000" cy="160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ADA385B-E944-417D-B19A-272348838F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38765" y="398563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Applied</a:t>
            </a:r>
            <a:r>
              <a:rPr lang="et-EE" dirty="0"/>
              <a:t> Computer </a:t>
            </a:r>
            <a:r>
              <a:rPr lang="et-EE" dirty="0" err="1"/>
              <a:t>Science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257071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486674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716278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4355090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67373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D032E6-8774-8242-9DAA-E7621193C588}"/>
              </a:ext>
            </a:extLst>
          </p:cNvPr>
          <p:cNvCxnSpPr>
            <a:cxnSpLocks/>
          </p:cNvCxnSpPr>
          <p:nvPr/>
        </p:nvCxnSpPr>
        <p:spPr>
          <a:xfrm flipH="1">
            <a:off x="91160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32982-89A7-BD42-9C71-064A0FA38C2C}"/>
              </a:ext>
            </a:extLst>
          </p:cNvPr>
          <p:cNvCxnSpPr>
            <a:cxnSpLocks/>
          </p:cNvCxnSpPr>
          <p:nvPr/>
        </p:nvCxnSpPr>
        <p:spPr>
          <a:xfrm flipH="1">
            <a:off x="945260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81072-7A1B-4CAF-91F5-B0B3BD49F470}"/>
              </a:ext>
            </a:extLst>
          </p:cNvPr>
          <p:cNvCxnSpPr>
            <a:cxnSpLocks/>
          </p:cNvCxnSpPr>
          <p:nvPr/>
        </p:nvCxnSpPr>
        <p:spPr>
          <a:xfrm flipH="1">
            <a:off x="2189817" y="4033881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1A45FB1D-4597-4379-BEA4-E14A8A58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9959" y="2161226"/>
            <a:ext cx="1440000" cy="140211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913617D-067F-47D2-B034-993DCAB6A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4961" y="4186040"/>
            <a:ext cx="1440000" cy="112391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A4A63B3-93A5-4C8F-8DC1-66CF5C8CF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3924" y="2142284"/>
            <a:ext cx="1440000" cy="144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BB3E61D-9AF1-40AE-A0F2-B0417D87D9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5994" y="2123824"/>
            <a:ext cx="1440000" cy="147692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BEC40C4-76D0-43AB-BCCB-C4C709AB6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45820" y="2376406"/>
            <a:ext cx="1440000" cy="11239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5264ED9-7D10-429C-8538-557583FABF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7889" y="2234586"/>
            <a:ext cx="1440000" cy="12553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E75E6A3-4F5B-41CE-85CD-12F2DE2AA0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20751" y="4186040"/>
            <a:ext cx="1440000" cy="11590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46FC855-6CD3-44A9-933B-9338B914D1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35047" y="4150919"/>
            <a:ext cx="1440000" cy="122927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C80F12E-44A4-4110-8EEC-BD2C8314D4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53661" y="4186040"/>
            <a:ext cx="1440000" cy="115903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F47898C-849E-438D-BF1C-3FFE54FED6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8137" y="4186039"/>
            <a:ext cx="1440000" cy="11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7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Health </a:t>
            </a:r>
            <a:r>
              <a:rPr lang="et-EE" dirty="0" err="1"/>
              <a:t>Promotion</a:t>
            </a:r>
            <a:r>
              <a:rPr lang="et-EE" dirty="0"/>
              <a:t> </a:t>
            </a:r>
            <a:r>
              <a:rPr lang="et-EE" dirty="0" err="1"/>
              <a:t>Specialist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257071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486674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716278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5287376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7669599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32982-89A7-BD42-9C71-064A0FA38C2C}"/>
              </a:ext>
            </a:extLst>
          </p:cNvPr>
          <p:cNvCxnSpPr>
            <a:cxnSpLocks/>
          </p:cNvCxnSpPr>
          <p:nvPr/>
        </p:nvCxnSpPr>
        <p:spPr>
          <a:xfrm flipH="1">
            <a:off x="945260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81072-7A1B-4CAF-91F5-B0B3BD49F470}"/>
              </a:ext>
            </a:extLst>
          </p:cNvPr>
          <p:cNvCxnSpPr>
            <a:cxnSpLocks/>
          </p:cNvCxnSpPr>
          <p:nvPr/>
        </p:nvCxnSpPr>
        <p:spPr>
          <a:xfrm flipH="1">
            <a:off x="3122103" y="4033881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56C9F3DD-1F73-4434-B310-0AE8E051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9959" y="2241259"/>
            <a:ext cx="1440000" cy="116571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C305AAD-A4C9-4191-91AA-23090A49E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3188" y="2186020"/>
            <a:ext cx="720000" cy="1296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660601A-7A3B-405B-9E94-5EDF5EA9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3924" y="2144382"/>
            <a:ext cx="1260000" cy="13594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267EE7A-6198-47A4-891F-AF98F911B7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214" y="2194117"/>
            <a:ext cx="1260000" cy="126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25B9AE0-23F3-4D97-B369-5E2E387F84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3800" y="2415712"/>
            <a:ext cx="1440000" cy="112695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762F97-F467-4F79-87A3-A3C1681760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5660" y="4033881"/>
            <a:ext cx="1800000" cy="161539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B5D660A-0920-438F-9B17-7C7F5F1029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27629" y="4022116"/>
            <a:ext cx="1440000" cy="144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E4C25C9-2745-4D4E-B194-F01A9E8DB1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63037" y="4050647"/>
            <a:ext cx="1620000" cy="138293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7586E4D-7742-49A0-BF93-7A96EC2C4D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49022" y="4022116"/>
            <a:ext cx="1440000" cy="1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3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6F8E-491F-E24A-88AE-E91FE249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FB1C-D93B-5648-B735-F8680EEF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37855"/>
            <a:ext cx="5257800" cy="4330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From six OECD </a:t>
            </a:r>
            <a:r>
              <a:rPr lang="en-US" sz="2000" dirty="0" err="1"/>
              <a:t>Frascat</a:t>
            </a:r>
            <a:r>
              <a:rPr lang="en-US" sz="2000" dirty="0"/>
              <a:t> manual research fields, five are prominently represented in Tallinn University. </a:t>
            </a:r>
          </a:p>
          <a:p>
            <a:pPr marL="0" indent="0">
              <a:buNone/>
            </a:pPr>
            <a:r>
              <a:rPr lang="en-US" sz="2000" dirty="0"/>
              <a:t>In 2021, Tallinn University’s </a:t>
            </a:r>
            <a:br>
              <a:rPr lang="en-US" sz="2000" dirty="0"/>
            </a:br>
            <a:r>
              <a:rPr lang="en-US" sz="2000" dirty="0"/>
              <a:t>financed projects were in:</a:t>
            </a:r>
          </a:p>
          <a:p>
            <a:r>
              <a:rPr lang="en-US" sz="2000" dirty="0"/>
              <a:t>Social sciences – 58%</a:t>
            </a:r>
          </a:p>
          <a:p>
            <a:r>
              <a:rPr lang="en-US" sz="2000" dirty="0"/>
              <a:t>Humanities and Arts - 29%</a:t>
            </a:r>
          </a:p>
          <a:p>
            <a:r>
              <a:rPr lang="en-US" sz="2000" dirty="0"/>
              <a:t>Natural sciences – 7%</a:t>
            </a:r>
          </a:p>
          <a:p>
            <a:r>
              <a:rPr lang="en-US" sz="2000" dirty="0"/>
              <a:t>Engineering and Technology – 4%</a:t>
            </a:r>
          </a:p>
          <a:p>
            <a:r>
              <a:rPr lang="en-US" sz="2000" dirty="0"/>
              <a:t>Medical and Health sciences– 2%</a:t>
            </a:r>
          </a:p>
          <a:p>
            <a:endParaRPr lang="en-US" sz="2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A06AD5E-0EAA-314D-9056-E90C69E800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874" y="-32657"/>
            <a:ext cx="5771785" cy="6906986"/>
          </a:xfrm>
        </p:spPr>
      </p:pic>
    </p:spTree>
    <p:extLst>
      <p:ext uri="{BB962C8B-B14F-4D97-AF65-F5344CB8AC3E}">
        <p14:creationId xmlns:p14="http://schemas.microsoft.com/office/powerpoint/2010/main" val="3385127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948B-F707-CF46-A6C9-43A21E4A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research projects </a:t>
            </a:r>
            <a:br>
              <a:rPr lang="en-US" dirty="0"/>
            </a:br>
            <a:r>
              <a:rPr lang="en-US" dirty="0"/>
              <a:t>we are especially proud 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AE38C-4455-F04D-9014-6FA9B9C78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5162"/>
            <a:ext cx="10515600" cy="3657599"/>
          </a:xfrm>
        </p:spPr>
        <p:txBody>
          <a:bodyPr numCol="2">
            <a:normAutofit/>
          </a:bodyPr>
          <a:lstStyle/>
          <a:p>
            <a:pPr>
              <a:spcBef>
                <a:spcPts val="3400"/>
              </a:spcBef>
            </a:pPr>
            <a:r>
              <a:rPr lang="en-US" sz="2000" b="1" dirty="0"/>
              <a:t>Translating Memories: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The Eastern European Past in the Global Arena (H2020 ERC Starting Grant)</a:t>
            </a:r>
          </a:p>
          <a:p>
            <a:pPr>
              <a:spcBef>
                <a:spcPts val="3400"/>
              </a:spcBef>
            </a:pPr>
            <a:r>
              <a:rPr lang="en-US" sz="2000" b="1" dirty="0"/>
              <a:t>„Between the Times“</a:t>
            </a:r>
            <a:r>
              <a:rPr lang="en-US" sz="2000" dirty="0"/>
              <a:t>: Embattled Temporalities and Political Imagination in Interwar Europe (H2020 ERC Grant)</a:t>
            </a:r>
          </a:p>
          <a:p>
            <a:pPr>
              <a:spcBef>
                <a:spcPts val="3400"/>
              </a:spcBef>
            </a:pPr>
            <a:r>
              <a:rPr lang="en-US" sz="2000" b="1" dirty="0"/>
              <a:t>CUDAN</a:t>
            </a:r>
            <a:r>
              <a:rPr lang="en-US" sz="2000" dirty="0"/>
              <a:t> Cultural Data Analytics (H2020 ERA Chair)</a:t>
            </a:r>
          </a:p>
          <a:p>
            <a:pPr>
              <a:spcBef>
                <a:spcPts val="3400"/>
              </a:spcBef>
            </a:pPr>
            <a:r>
              <a:rPr lang="en-US" sz="2000" b="1" dirty="0" err="1"/>
              <a:t>AdaptEst</a:t>
            </a:r>
            <a:r>
              <a:rPr lang="en-US" sz="2000" dirty="0"/>
              <a:t> - Implementation of national climate change adaptation activities in Estonia (LIFE2021)</a:t>
            </a:r>
          </a:p>
          <a:p>
            <a:pPr>
              <a:spcBef>
                <a:spcPts val="3400"/>
              </a:spcBef>
            </a:pPr>
            <a:r>
              <a:rPr lang="en-US" sz="2000" b="1" dirty="0"/>
              <a:t>DEMOCRAT</a:t>
            </a:r>
            <a:r>
              <a:rPr lang="en-US" sz="2000" dirty="0"/>
              <a:t> - Education for Responsible Democratic Citizenship (HORIZON)</a:t>
            </a:r>
          </a:p>
          <a:p>
            <a:pPr>
              <a:spcBef>
                <a:spcPts val="3400"/>
              </a:spcBef>
            </a:pPr>
            <a:r>
              <a:rPr lang="en-US" sz="2000" b="1" dirty="0" err="1"/>
              <a:t>CresCine</a:t>
            </a:r>
            <a:r>
              <a:rPr lang="en-US" sz="2000" dirty="0"/>
              <a:t>  – Increasing the International Competitiveness of the Film Industry in Small European Markets (HORIZON)</a:t>
            </a:r>
          </a:p>
        </p:txBody>
      </p:sp>
    </p:spTree>
    <p:extLst>
      <p:ext uri="{BB962C8B-B14F-4D97-AF65-F5344CB8AC3E}">
        <p14:creationId xmlns:p14="http://schemas.microsoft.com/office/powerpoint/2010/main" val="526208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1B16-33DF-3549-9BDE-AC915899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Follow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1EFC8-F6AB-9044-B3C9-7B965ADDF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28" y="2738012"/>
            <a:ext cx="912395" cy="918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A82BCD-7589-6043-B7C1-74AE63297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29" y="4005002"/>
            <a:ext cx="912395" cy="912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51CB7-7AB8-8F49-8E99-D008180718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952" y="2740975"/>
            <a:ext cx="912395" cy="912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1955E0-2C2C-2B44-A0DE-EAA10AFC27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316" y="4016614"/>
            <a:ext cx="912395" cy="912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97450-D688-E944-A421-543EFFBFD8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952" y="4005002"/>
            <a:ext cx="912395" cy="9123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21DCCA-5CF8-BE4C-8D52-EA95FB9E5E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99" y="2740975"/>
            <a:ext cx="918320" cy="9123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0C4CEC-2C04-AA4C-A9AD-5E372A89A047}"/>
              </a:ext>
            </a:extLst>
          </p:cNvPr>
          <p:cNvSpPr txBox="1"/>
          <p:nvPr/>
        </p:nvSpPr>
        <p:spPr>
          <a:xfrm>
            <a:off x="2192577" y="3079311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Tallinn University</a:t>
            </a:r>
            <a:endParaRPr lang="en-US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5757F-1040-C943-87FE-13EFFA37DD5B}"/>
              </a:ext>
            </a:extLst>
          </p:cNvPr>
          <p:cNvSpPr txBox="1"/>
          <p:nvPr/>
        </p:nvSpPr>
        <p:spPr>
          <a:xfrm>
            <a:off x="2179508" y="4320701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/>
              <a:t>TallinnUniversity</a:t>
            </a:r>
            <a:endParaRPr lang="en-US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F47F6F-DE09-C84C-9263-1992DBA5CB91}"/>
              </a:ext>
            </a:extLst>
          </p:cNvPr>
          <p:cNvSpPr txBox="1"/>
          <p:nvPr/>
        </p:nvSpPr>
        <p:spPr>
          <a:xfrm>
            <a:off x="5763704" y="3079311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Tallinn University</a:t>
            </a:r>
            <a:endParaRPr lang="en-US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00A590-DA35-C44D-BAE5-21AFBEBA1CB5}"/>
              </a:ext>
            </a:extLst>
          </p:cNvPr>
          <p:cNvSpPr txBox="1"/>
          <p:nvPr/>
        </p:nvSpPr>
        <p:spPr>
          <a:xfrm>
            <a:off x="5677351" y="4320701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Tallinn University</a:t>
            </a:r>
            <a:endParaRPr lang="en-US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CACBCD-83E9-2F46-BDD4-3A3D83047943}"/>
              </a:ext>
            </a:extLst>
          </p:cNvPr>
          <p:cNvSpPr txBox="1"/>
          <p:nvPr/>
        </p:nvSpPr>
        <p:spPr>
          <a:xfrm>
            <a:off x="8984608" y="3079311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/>
              <a:t>TallinnaYlikool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F02C1-EE4C-6145-8D9C-867F57559788}"/>
              </a:ext>
            </a:extLst>
          </p:cNvPr>
          <p:cNvSpPr txBox="1"/>
          <p:nvPr/>
        </p:nvSpPr>
        <p:spPr>
          <a:xfrm>
            <a:off x="9006498" y="4266709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Tallinn University</a:t>
            </a:r>
            <a:endParaRPr lang="en-US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889F7B-5F42-334C-A965-4276CE5E99E0}"/>
              </a:ext>
            </a:extLst>
          </p:cNvPr>
          <p:cNvSpPr txBox="1"/>
          <p:nvPr/>
        </p:nvSpPr>
        <p:spPr>
          <a:xfrm>
            <a:off x="7864286" y="691669"/>
            <a:ext cx="303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i="1" dirty="0" err="1"/>
              <a:t>tlu.ee</a:t>
            </a:r>
            <a:r>
              <a:rPr lang="en-US" sz="4000" b="1" i="1" dirty="0"/>
              <a:t>/</a:t>
            </a:r>
            <a:r>
              <a:rPr lang="en-US" sz="4000" b="1" i="1" dirty="0" err="1"/>
              <a:t>en</a:t>
            </a:r>
            <a:endParaRPr lang="en-US" sz="4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C8AC5B-8872-6342-BD67-6AA1B245DC94}"/>
              </a:ext>
            </a:extLst>
          </p:cNvPr>
          <p:cNvCxnSpPr>
            <a:cxnSpLocks/>
          </p:cNvCxnSpPr>
          <p:nvPr/>
        </p:nvCxnSpPr>
        <p:spPr>
          <a:xfrm flipH="1">
            <a:off x="8313307" y="-185720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BB99C5-DE47-DD41-831A-C71517643A79}"/>
              </a:ext>
            </a:extLst>
          </p:cNvPr>
          <p:cNvCxnSpPr>
            <a:cxnSpLocks/>
          </p:cNvCxnSpPr>
          <p:nvPr/>
        </p:nvCxnSpPr>
        <p:spPr>
          <a:xfrm flipH="1">
            <a:off x="8057275" y="-185720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53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D7CF-ED86-DA43-B495-3689F0713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</a:t>
            </a:r>
            <a:r>
              <a:rPr lang="en-US" dirty="0">
                <a:solidFill>
                  <a:schemeClr val="accent1"/>
                </a:solidFill>
              </a:rPr>
              <a:t>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BB7E0-168A-F145-9285-3D4B7B837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1257-978D-124F-B206-213EA777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 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93024-999B-6F41-A713-DDCC74FC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652156" cy="404268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Our central campus is located in the heart of Estonia’s capital. Close to the sea and a big </a:t>
            </a:r>
            <a:r>
              <a:rPr lang="en-US" dirty="0" err="1"/>
              <a:t>Kadriorg</a:t>
            </a:r>
            <a:r>
              <a:rPr lang="en-US" dirty="0"/>
              <a:t> park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8A12204-7151-2D43-9A2D-1FAB0AC491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9FD5965-1329-8F4B-A8A6-F36E6AEC0E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F6B5999-D1C4-034B-B17E-B0FCFE885B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B15D9F8-F291-FA45-957A-2D046FF9987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79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31451-D8D9-644D-9EA0-0F5E5AED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468585" cy="4042685"/>
          </a:xfrm>
        </p:spPr>
        <p:txBody>
          <a:bodyPr/>
          <a:lstStyle/>
          <a:p>
            <a:pPr marL="0" indent="0">
              <a:spcBef>
                <a:spcPts val="2200"/>
              </a:spcBef>
              <a:buNone/>
            </a:pPr>
            <a:r>
              <a:rPr lang="en-US" dirty="0"/>
              <a:t>We take pride for our innovations in education, </a:t>
            </a:r>
            <a:br>
              <a:rPr lang="en-US" dirty="0"/>
            </a:br>
            <a:r>
              <a:rPr lang="en-US" dirty="0"/>
              <a:t>e-governance, digital society and entrepreneurship. 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/>
              <a:t>Did you know that Estonia is the </a:t>
            </a:r>
            <a:r>
              <a:rPr lang="en-US" b="1" dirty="0"/>
              <a:t>first e-government in the world?</a:t>
            </a:r>
            <a:endParaRPr lang="en-US" dirty="0"/>
          </a:p>
          <a:p>
            <a:pPr marL="0" indent="0">
              <a:spcBef>
                <a:spcPts val="2200"/>
              </a:spcBef>
              <a:buNone/>
            </a:pP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6B34051-F193-A84B-B275-01E169EB53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A51149-5DC5-0144-BE18-78FA184EF3FE}"/>
              </a:ext>
            </a:extLst>
          </p:cNvPr>
          <p:cNvCxnSpPr>
            <a:cxnSpLocks/>
          </p:cNvCxnSpPr>
          <p:nvPr/>
        </p:nvCxnSpPr>
        <p:spPr>
          <a:xfrm flipH="1">
            <a:off x="1426029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6AAB6B-E111-2D49-B5D3-125BDD575F44}"/>
              </a:ext>
            </a:extLst>
          </p:cNvPr>
          <p:cNvCxnSpPr>
            <a:cxnSpLocks/>
          </p:cNvCxnSpPr>
          <p:nvPr/>
        </p:nvCxnSpPr>
        <p:spPr>
          <a:xfrm flipH="1">
            <a:off x="1115790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36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8E27-D5C2-EB4E-90F9-DE9136C8C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578" y="1111855"/>
            <a:ext cx="7031421" cy="1876274"/>
          </a:xfrm>
        </p:spPr>
        <p:txBody>
          <a:bodyPr/>
          <a:lstStyle/>
          <a:p>
            <a:r>
              <a:rPr lang="en-US" dirty="0"/>
              <a:t>Tallinn University’s 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55741-6FB8-EC42-9AAD-075CA3E2D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6578" y="3151414"/>
            <a:ext cx="6291193" cy="2106386"/>
          </a:xfrm>
        </p:spPr>
        <p:txBody>
          <a:bodyPr>
            <a:normAutofit/>
          </a:bodyPr>
          <a:lstStyle/>
          <a:p>
            <a:r>
              <a:rPr lang="en-US" dirty="0"/>
              <a:t>Support the sustainable development of Estonia through high-quality research, studies and creative work, public discussion, entrepreneurship, co-operation with the public and third sector, and promotion of academic partnership.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3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7F56D-7F4A-B040-82CA-BBBB8EEEC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96243"/>
            <a:ext cx="3162299" cy="32720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Tallinn University in its present form was founded on  </a:t>
            </a:r>
            <a:br>
              <a:rPr lang="en-US" dirty="0"/>
            </a:br>
            <a:r>
              <a:rPr lang="en-US" b="1" dirty="0"/>
              <a:t>18th March 2005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CD50049-CD1F-4341-963B-BAB244B40F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874" y="-32657"/>
            <a:ext cx="5771785" cy="6906986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85B1FD-8BD7-F041-9FA0-02C22C00381B}"/>
              </a:ext>
            </a:extLst>
          </p:cNvPr>
          <p:cNvCxnSpPr>
            <a:cxnSpLocks/>
          </p:cNvCxnSpPr>
          <p:nvPr/>
        </p:nvCxnSpPr>
        <p:spPr>
          <a:xfrm flipH="1">
            <a:off x="1426029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6DAB2E-090B-064A-87AD-A11CA7547C33}"/>
              </a:ext>
            </a:extLst>
          </p:cNvPr>
          <p:cNvCxnSpPr>
            <a:cxnSpLocks/>
          </p:cNvCxnSpPr>
          <p:nvPr/>
        </p:nvCxnSpPr>
        <p:spPr>
          <a:xfrm flipH="1">
            <a:off x="1115790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2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4B75-A71A-E643-ADBA-577A7926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904546"/>
          </a:xfrm>
        </p:spPr>
        <p:txBody>
          <a:bodyPr>
            <a:noAutofit/>
          </a:bodyPr>
          <a:lstStyle/>
          <a:p>
            <a:r>
              <a:rPr lang="en-US" sz="3600" dirty="0"/>
              <a:t>TLU was established as the result of a merger of several research and development institutions in Tallinn: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655C-B085-0440-B540-1C3E1802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98271"/>
            <a:ext cx="5257800" cy="337003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000"/>
              </a:spcBef>
            </a:pPr>
            <a:r>
              <a:rPr lang="en-US" dirty="0"/>
              <a:t>Tallinn Pedagogical University</a:t>
            </a:r>
          </a:p>
          <a:p>
            <a:pPr>
              <a:spcBef>
                <a:spcPts val="1000"/>
              </a:spcBef>
            </a:pPr>
            <a:r>
              <a:rPr lang="en-US" dirty="0"/>
              <a:t>Estonian Institute of Humanities </a:t>
            </a:r>
          </a:p>
          <a:p>
            <a:pPr>
              <a:spcBef>
                <a:spcPts val="1000"/>
              </a:spcBef>
            </a:pPr>
            <a:r>
              <a:rPr lang="en-US" dirty="0"/>
              <a:t>Institute of History </a:t>
            </a:r>
          </a:p>
          <a:p>
            <a:pPr>
              <a:spcBef>
                <a:spcPts val="1000"/>
              </a:spcBef>
            </a:pPr>
            <a:r>
              <a:rPr lang="en-US" dirty="0"/>
              <a:t>Academic Library</a:t>
            </a:r>
          </a:p>
          <a:p>
            <a:pPr>
              <a:spcBef>
                <a:spcPts val="1000"/>
              </a:spcBef>
            </a:pPr>
            <a:r>
              <a:rPr lang="en-US" dirty="0"/>
              <a:t>Institute of International and Social Studies</a:t>
            </a:r>
          </a:p>
          <a:p>
            <a:pPr>
              <a:spcBef>
                <a:spcPts val="1000"/>
              </a:spcBef>
            </a:pPr>
            <a:r>
              <a:rPr lang="en-US" dirty="0"/>
              <a:t>Institute of Ecology</a:t>
            </a:r>
          </a:p>
          <a:p>
            <a:pPr>
              <a:spcBef>
                <a:spcPts val="1000"/>
              </a:spcBef>
            </a:pPr>
            <a:r>
              <a:rPr lang="en-US" dirty="0"/>
              <a:t>Academy Nord</a:t>
            </a:r>
          </a:p>
          <a:p>
            <a:pPr>
              <a:spcBef>
                <a:spcPts val="1000"/>
              </a:spcBef>
            </a:pPr>
            <a:r>
              <a:rPr lang="en-US" dirty="0"/>
              <a:t>The Estonian Institute for Future Studies</a:t>
            </a:r>
          </a:p>
          <a:p>
            <a:pPr>
              <a:spcBef>
                <a:spcPts val="1000"/>
              </a:spcBef>
            </a:pPr>
            <a:r>
              <a:rPr lang="en-US" dirty="0"/>
              <a:t>Tallinn Pedagogical College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A22C733-4713-BA49-97EB-E17B0B6FD41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80" r="15680"/>
          <a:stretch>
            <a:fillRect/>
          </a:stretch>
        </p:blipFill>
        <p:spPr>
          <a:xfrm>
            <a:off x="6500493" y="787248"/>
            <a:ext cx="5829527" cy="5662537"/>
          </a:xfrm>
        </p:spPr>
      </p:pic>
    </p:spTree>
    <p:extLst>
      <p:ext uri="{BB962C8B-B14F-4D97-AF65-F5344CB8AC3E}">
        <p14:creationId xmlns:p14="http://schemas.microsoft.com/office/powerpoint/2010/main" val="2342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7F56D-7F4A-B040-82CA-BBBB8EEEC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5947"/>
            <a:ext cx="3799114" cy="1929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TLU is part of the </a:t>
            </a:r>
            <a:r>
              <a:rPr lang="en-US" dirty="0" err="1"/>
              <a:t>european</a:t>
            </a:r>
            <a:r>
              <a:rPr lang="en-US" dirty="0"/>
              <a:t> universities alliance for film and media arts (</a:t>
            </a:r>
            <a:r>
              <a:rPr lang="en-US" dirty="0" err="1"/>
              <a:t>filmeu</a:t>
            </a:r>
            <a:r>
              <a:rPr lang="en-US" dirty="0"/>
              <a:t>) 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3F004A8-E278-2944-9F6E-E78E10EE39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4914901" y="1383557"/>
            <a:ext cx="7277100" cy="4064942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D35647-A34D-D840-8A7C-01073C3C4657}"/>
              </a:ext>
            </a:extLst>
          </p:cNvPr>
          <p:cNvCxnSpPr>
            <a:cxnSpLocks/>
          </p:cNvCxnSpPr>
          <p:nvPr/>
        </p:nvCxnSpPr>
        <p:spPr>
          <a:xfrm flipH="1">
            <a:off x="1426029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612798-A354-0447-83D5-84BE338F3FD4}"/>
              </a:ext>
            </a:extLst>
          </p:cNvPr>
          <p:cNvCxnSpPr>
            <a:cxnSpLocks/>
          </p:cNvCxnSpPr>
          <p:nvPr/>
        </p:nvCxnSpPr>
        <p:spPr>
          <a:xfrm flipH="1">
            <a:off x="1115790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1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B13-3387-0F43-A110-BFB96C796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36739"/>
            <a:ext cx="4305300" cy="4821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Among</a:t>
            </a:r>
            <a:r>
              <a:rPr lang="en-US" sz="3200" b="1" dirty="0"/>
              <a:t> </a:t>
            </a:r>
            <a:endParaRPr lang="en-US" sz="3200" dirty="0"/>
          </a:p>
          <a:p>
            <a:pPr marL="0" indent="0" algn="ctr">
              <a:buNone/>
            </a:pPr>
            <a:r>
              <a:rPr lang="en-US" sz="19900" b="1" i="1" dirty="0">
                <a:latin typeface="+mj-lt"/>
              </a:rPr>
              <a:t>5%</a:t>
            </a:r>
            <a:r>
              <a:rPr lang="en-US" sz="3200" b="1" i="1" dirty="0"/>
              <a:t> 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of the best universities</a:t>
            </a:r>
            <a:br>
              <a:rPr lang="en-US" sz="3200" dirty="0"/>
            </a:br>
            <a:r>
              <a:rPr lang="en-US" sz="3200" dirty="0"/>
              <a:t>in the world</a:t>
            </a:r>
          </a:p>
          <a:p>
            <a:pPr marL="0" indent="0" algn="ctr">
              <a:buNone/>
            </a:pP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4A6240-D322-F342-97D0-BAE627317442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780313" y="853575"/>
          <a:ext cx="5573488" cy="4714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744">
                  <a:extLst>
                    <a:ext uri="{9D8B030D-6E8A-4147-A177-3AD203B41FA5}">
                      <a16:colId xmlns:a16="http://schemas.microsoft.com/office/drawing/2014/main" val="1943135946"/>
                    </a:ext>
                  </a:extLst>
                </a:gridCol>
                <a:gridCol w="2786744">
                  <a:extLst>
                    <a:ext uri="{9D8B030D-6E8A-4147-A177-3AD203B41FA5}">
                      <a16:colId xmlns:a16="http://schemas.microsoft.com/office/drawing/2014/main" val="3952613556"/>
                    </a:ext>
                  </a:extLst>
                </a:gridCol>
              </a:tblGrid>
              <a:tr h="11786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Sociology</a:t>
                      </a:r>
                    </a:p>
                    <a:p>
                      <a:pPr algn="r"/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251-300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477001"/>
                  </a:ext>
                </a:extLst>
              </a:tr>
              <a:tr h="11786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</a:p>
                    <a:p>
                      <a:pPr algn="r"/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#301-400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887938"/>
                  </a:ext>
                </a:extLst>
              </a:tr>
              <a:tr h="11786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and Humanities</a:t>
                      </a:r>
                    </a:p>
                    <a:p>
                      <a:pPr algn="r"/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#401-500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393265"/>
                  </a:ext>
                </a:extLst>
              </a:tr>
              <a:tr h="11786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Sciences</a:t>
                      </a:r>
                    </a:p>
                    <a:p>
                      <a:pPr algn="r"/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#401-500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852249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EFDB1A21-166A-764C-A8C3-0A3FC9ADC8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1167214"/>
            <a:ext cx="1993490" cy="525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ADF7E-3015-FF47-8E2C-D7C910C945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551" y="2286457"/>
            <a:ext cx="1758253" cy="685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3388CD-7D5F-9944-911B-5D6F74E798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551" y="3461809"/>
            <a:ext cx="1758253" cy="685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75C196-12C4-874B-AD9B-C3871F0A53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551" y="4686458"/>
            <a:ext cx="1758253" cy="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805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LÜ">
      <a:dk1>
        <a:srgbClr val="3C4445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F5ABB4"/>
      </a:accent2>
      <a:accent3>
        <a:srgbClr val="F26479"/>
      </a:accent3>
      <a:accent4>
        <a:srgbClr val="EA2C5E"/>
      </a:accent4>
      <a:accent5>
        <a:srgbClr val="AA0029"/>
      </a:accent5>
      <a:accent6>
        <a:srgbClr val="520E1B"/>
      </a:accent6>
      <a:hlink>
        <a:srgbClr val="DB224C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LÜ">
      <a:dk1>
        <a:srgbClr val="3C4445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F5ABB4"/>
      </a:accent2>
      <a:accent3>
        <a:srgbClr val="F26479"/>
      </a:accent3>
      <a:accent4>
        <a:srgbClr val="EA2C5E"/>
      </a:accent4>
      <a:accent5>
        <a:srgbClr val="AA0029"/>
      </a:accent5>
      <a:accent6>
        <a:srgbClr val="520E1B"/>
      </a:accent6>
      <a:hlink>
        <a:srgbClr val="DB224C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27709</TotalTime>
  <Words>762</Words>
  <Application>Microsoft Office PowerPoint</Application>
  <PresentationFormat>Widescreen</PresentationFormat>
  <Paragraphs>147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1_Office Theme</vt:lpstr>
      <vt:lpstr>2_Office Theme</vt:lpstr>
      <vt:lpstr>Tallinn University Haapsalu College</vt:lpstr>
      <vt:lpstr>Promotor of  intelligent lifestyle</vt:lpstr>
      <vt:lpstr>Our campus</vt:lpstr>
      <vt:lpstr>PowerPoint Presentation</vt:lpstr>
      <vt:lpstr>Tallinn University’s mission</vt:lpstr>
      <vt:lpstr>PowerPoint Presentation</vt:lpstr>
      <vt:lpstr>TLU was established as the result of a merger of several research and development institutions in Tallinn:</vt:lpstr>
      <vt:lpstr>PowerPoint Presentation</vt:lpstr>
      <vt:lpstr>PowerPoint Presentation</vt:lpstr>
      <vt:lpstr>Our focus fields:</vt:lpstr>
      <vt:lpstr>Academic  units</vt:lpstr>
      <vt:lpstr>Support  units</vt:lpstr>
      <vt:lpstr>122 study programmes</vt:lpstr>
      <vt:lpstr>BA programmes in English</vt:lpstr>
      <vt:lpstr>MA programmes in English</vt:lpstr>
      <vt:lpstr>PhD programmes in English</vt:lpstr>
      <vt:lpstr>Joint Master’s  programmes</vt:lpstr>
      <vt:lpstr>PowerPoint Presentation</vt:lpstr>
      <vt:lpstr>Haapsalu College</vt:lpstr>
      <vt:lpstr>Handycraft Technology and Design</vt:lpstr>
      <vt:lpstr>Traffic Safety</vt:lpstr>
      <vt:lpstr>Applied Computer Science</vt:lpstr>
      <vt:lpstr>Health Promotion Specialist</vt:lpstr>
      <vt:lpstr>Research</vt:lpstr>
      <vt:lpstr>Recent research projects  we are especially proud of:</vt:lpstr>
      <vt:lpstr>Follow us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Pealkrir</dc:title>
  <dc:creator>Microsoft Office User</dc:creator>
  <cp:lastModifiedBy>Tiina Alasoo</cp:lastModifiedBy>
  <cp:revision>57</cp:revision>
  <dcterms:created xsi:type="dcterms:W3CDTF">2023-06-14T12:37:27Z</dcterms:created>
  <dcterms:modified xsi:type="dcterms:W3CDTF">2024-01-24T14:29:31Z</dcterms:modified>
</cp:coreProperties>
</file>