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8" r:id="rId2"/>
  </p:sldMasterIdLst>
  <p:sldIdLst>
    <p:sldId id="256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8" r:id="rId13"/>
    <p:sldId id="280" r:id="rId14"/>
    <p:sldId id="281" r:id="rId15"/>
    <p:sldId id="282" r:id="rId16"/>
    <p:sldId id="283" r:id="rId17"/>
    <p:sldId id="286" r:id="rId18"/>
    <p:sldId id="287" r:id="rId19"/>
    <p:sldId id="311" r:id="rId20"/>
    <p:sldId id="302" r:id="rId21"/>
    <p:sldId id="303" r:id="rId22"/>
    <p:sldId id="312" r:id="rId23"/>
    <p:sldId id="313" r:id="rId24"/>
    <p:sldId id="314" r:id="rId25"/>
    <p:sldId id="304" r:id="rId26"/>
    <p:sldId id="305" r:id="rId27"/>
    <p:sldId id="307" r:id="rId28"/>
    <p:sldId id="309" r:id="rId29"/>
    <p:sldId id="3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B71"/>
    <a:srgbClr val="7BD3C7"/>
    <a:srgbClr val="68D4ED"/>
    <a:srgbClr val="3C4445"/>
    <a:srgbClr val="DC234C"/>
    <a:srgbClr val="DCC7B7"/>
    <a:srgbClr val="FA9F3B"/>
    <a:srgbClr val="B79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115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217B78-6E29-C44F-AC28-E680B213AB6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21143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6C70DD-0442-F549-BDE8-37C630F32ED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0904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94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4230-BDFA-2A45-B8A6-575CDE74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B3A8-0142-4943-B6EC-3AD717AAD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4D9BC-1AF5-CA49-82C0-B19133E17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2ACE6-EF3F-0141-BD6E-0CAF5467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19898-F1C5-014A-9A2B-9783EF4A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B4EF1-4870-5348-BCF5-AEB8B61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6A0-6566-414D-BEA2-4FC3866C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53277-1661-364B-B5F8-218D6BB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EFA5-D2BC-AB4D-B5D2-F2E7EBC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97E3-1790-4B48-B9B9-7F37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6A0-6566-414D-BEA2-4FC3866C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53277-1661-364B-B5F8-218D6BB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EFA5-D2BC-AB4D-B5D2-F2E7EBC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97E3-1790-4B48-B9B9-7F37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FF3653-15BB-B246-9C59-EB859EF7E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589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8EEE24B-2F49-D64E-8DF8-15A218CC1E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74993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6CAD229-B80E-F043-96AF-0E9D2E5C71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6739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2292E42-B4DA-D243-9A5F-F93A86CDEE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96584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9124E3B6-C8BC-3F4E-A94E-49D17FB511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48782" y="2425801"/>
            <a:ext cx="1404159" cy="1402239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A9D445-BA6D-424C-9D79-602E3D889D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9975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25ACD25-2546-F34C-B647-2E1D9224DA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74333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0E575533-3FF9-D74A-BBBD-552E4F53C3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76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2DCCAA46-62C4-6C4E-A880-0DAFBF097F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36091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A5BF378-07AF-ED49-9810-2A3CE5CA5D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56776" y="3959225"/>
            <a:ext cx="1404938" cy="86518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2770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6A0-6566-414D-BEA2-4FC3866C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3722"/>
            <a:ext cx="10515600" cy="132556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53277-1661-364B-B5F8-218D6BB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EFA5-D2BC-AB4D-B5D2-F2E7EBC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97E3-1790-4B48-B9B9-7F37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FF3653-15BB-B246-9C59-EB859EF7E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496428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8EEE24B-2F49-D64E-8DF8-15A218CC1E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8395" y="496428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6CAD229-B80E-F043-96AF-0E9D2E5C71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8590" y="496428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2292E42-B4DA-D243-9A5F-F93A86CDEE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5410" y="496428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A9D445-BA6D-424C-9D79-602E3D889D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8062" y="1232940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1E180DC1-3BB5-EE4E-8896-B8947F6CB2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0" y="3863096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B1A4B6F-2872-9449-8F58-0A18608182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98395" y="3863096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E9018B9-10AF-7648-A2F3-51D30932F9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8590" y="3863096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6DD0253D-61EB-8547-AF1D-1F2F945B3B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95410" y="3863096"/>
            <a:ext cx="2226289" cy="222324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710DB00-E318-654C-A5A1-6390433BA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989" y="1232940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55AF9F7-8EC0-B94A-9145-1D0A0A275F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5916" y="1232940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CB432F78-2329-8C45-8346-F8B810439C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41407" y="1232940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3CF53ED-272C-0A42-8A56-1E5EAF1B4F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8062" y="4627313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633A400E-3459-0242-9ECB-E99B9B3E04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51989" y="4627313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82E7C341-9FB6-FD47-9691-07FB01B10C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5916" y="4627313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9FBAB987-FFD8-BB40-91DA-4F711CFEF1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41407" y="4627313"/>
            <a:ext cx="1946564" cy="775964"/>
          </a:xfrm>
          <a:solidFill>
            <a:srgbClr val="3C4445">
              <a:alpha val="69804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1999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0BDD5-76ED-2E4D-BEB7-0FA85A00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228BC-741B-ED4E-B25B-B8405DC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1B8D-F3D1-1C41-8545-2CEE282D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3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217B78-6E29-C44F-AC28-E680B213AB6D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21143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6C70DD-0442-F549-BDE8-37C630F32ED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0904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56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DF032C-31D2-3A46-8D33-9BCA3B57E0F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DCC66-2CBF-8F45-90EE-D385255ED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578" y="1111855"/>
            <a:ext cx="703142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578" y="3602038"/>
            <a:ext cx="703142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E86AE9-BE91-174D-B259-4231BEE5C497}"/>
              </a:ext>
            </a:extLst>
          </p:cNvPr>
          <p:cNvCxnSpPr/>
          <p:nvPr userDrawn="1"/>
        </p:nvCxnSpPr>
        <p:spPr>
          <a:xfrm flipH="1">
            <a:off x="1954924" y="1019503"/>
            <a:ext cx="1072055" cy="4141076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07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5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42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4EBC0A-4C4A-0346-90FD-E00CCF138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3352" y="-607032"/>
            <a:ext cx="8555420" cy="831034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DF032C-31D2-3A46-8D33-9BCA3B57E0F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BDCC66-2CBF-8F45-90EE-D385255ED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6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56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5699" cy="4042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5ED1A-52C7-E24E-A334-441EAB35D59A}"/>
              </a:ext>
            </a:extLst>
          </p:cNvPr>
          <p:cNvSpPr/>
          <p:nvPr userDrawn="1"/>
        </p:nvSpPr>
        <p:spPr>
          <a:xfrm>
            <a:off x="10221686" y="0"/>
            <a:ext cx="1970314" cy="6858000"/>
          </a:xfrm>
          <a:prstGeom prst="rect">
            <a:avLst/>
          </a:prstGeom>
          <a:solidFill>
            <a:srgbClr val="B2D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4EBC0A-4C4A-0346-90FD-E00CCF138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8329" y="3651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D7282C-851B-7E42-AE07-C061168F39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8329" y="33369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BB80-F0FD-7348-9370-C3FCBAD4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1A39-7047-3B4C-83D9-EFED794A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266F-CFBE-3749-9EAB-A4B084F7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19DA8-0660-AC42-86EE-B123E76C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3BA7-C594-944E-8875-62D68379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1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4230-BDFA-2A45-B8A6-575CDE74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5B3A8-0142-4943-B6EC-3AD717AAD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4D9BC-1AF5-CA49-82C0-B19133E17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2ACE6-EF3F-0141-BD6E-0CAF5467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19898-F1C5-014A-9A2B-9783EF4A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B4EF1-4870-5348-BCF5-AEB8B619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56A0-6566-414D-BEA2-4FC3866C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53277-1661-364B-B5F8-218D6BB5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7EFA5-D2BC-AB4D-B5D2-F2E7EBC9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597E3-1790-4B48-B9B9-7F37C777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6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0BDD5-76ED-2E4D-BEB7-0FA85A00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228BC-741B-ED4E-B25B-B8405DC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61B8D-F3D1-1C41-8545-2CEE282D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3F6E-FA22-FA43-AB30-71BF37DDE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578" y="1111855"/>
            <a:ext cx="703142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D25D2-6A8F-374D-9B50-96161D805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578" y="3602038"/>
            <a:ext cx="703142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2131-B0E6-A348-AE83-051FC6D2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5F429-F3E3-E540-9DBB-CD69D7F8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3FA8-11D1-1F49-97DD-B1B0685E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E86AE9-BE91-174D-B259-4231BEE5C497}"/>
              </a:ext>
            </a:extLst>
          </p:cNvPr>
          <p:cNvCxnSpPr/>
          <p:nvPr userDrawn="1"/>
        </p:nvCxnSpPr>
        <p:spPr>
          <a:xfrm flipH="1">
            <a:off x="1954924" y="1019503"/>
            <a:ext cx="1072055" cy="4141076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3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64F199-DF0A-9942-960D-737DC7D0E58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21143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49BDA-E051-CE4B-AD8B-1F2643B8BF8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0904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9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426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77E9124-7850-3E43-95B1-601E185556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2874" y="-32657"/>
            <a:ext cx="5771785" cy="6906986"/>
          </a:xfrm>
          <a:custGeom>
            <a:avLst/>
            <a:gdLst>
              <a:gd name="connsiteX0" fmla="*/ 0 w 4648201"/>
              <a:gd name="connsiteY0" fmla="*/ 0 h 6858000"/>
              <a:gd name="connsiteX1" fmla="*/ 4648201 w 4648201"/>
              <a:gd name="connsiteY1" fmla="*/ 0 h 6858000"/>
              <a:gd name="connsiteX2" fmla="*/ 4648201 w 4648201"/>
              <a:gd name="connsiteY2" fmla="*/ 6858000 h 6858000"/>
              <a:gd name="connsiteX3" fmla="*/ 0 w 4648201"/>
              <a:gd name="connsiteY3" fmla="*/ 6858000 h 6858000"/>
              <a:gd name="connsiteX4" fmla="*/ 0 w 4648201"/>
              <a:gd name="connsiteY4" fmla="*/ 0 h 6858000"/>
              <a:gd name="connsiteX0" fmla="*/ 762000 w 5410201"/>
              <a:gd name="connsiteY0" fmla="*/ 0 h 6858000"/>
              <a:gd name="connsiteX1" fmla="*/ 5410201 w 5410201"/>
              <a:gd name="connsiteY1" fmla="*/ 0 h 6858000"/>
              <a:gd name="connsiteX2" fmla="*/ 5410201 w 5410201"/>
              <a:gd name="connsiteY2" fmla="*/ 6858000 h 6858000"/>
              <a:gd name="connsiteX3" fmla="*/ 762000 w 5410201"/>
              <a:gd name="connsiteY3" fmla="*/ 6858000 h 6858000"/>
              <a:gd name="connsiteX4" fmla="*/ 762000 w 5410201"/>
              <a:gd name="connsiteY4" fmla="*/ 0 h 6858000"/>
              <a:gd name="connsiteX0" fmla="*/ 1115325 w 5763526"/>
              <a:gd name="connsiteY0" fmla="*/ 0 h 6858000"/>
              <a:gd name="connsiteX1" fmla="*/ 5763526 w 5763526"/>
              <a:gd name="connsiteY1" fmla="*/ 0 h 6858000"/>
              <a:gd name="connsiteX2" fmla="*/ 5763526 w 5763526"/>
              <a:gd name="connsiteY2" fmla="*/ 6858000 h 6858000"/>
              <a:gd name="connsiteX3" fmla="*/ 1115325 w 5763526"/>
              <a:gd name="connsiteY3" fmla="*/ 6858000 h 6858000"/>
              <a:gd name="connsiteX4" fmla="*/ 1115325 w 5763526"/>
              <a:gd name="connsiteY4" fmla="*/ 0 h 6858000"/>
              <a:gd name="connsiteX0" fmla="*/ 1082650 w 5730851"/>
              <a:gd name="connsiteY0" fmla="*/ 0 h 6858000"/>
              <a:gd name="connsiteX1" fmla="*/ 5730851 w 5730851"/>
              <a:gd name="connsiteY1" fmla="*/ 0 h 6858000"/>
              <a:gd name="connsiteX2" fmla="*/ 5730851 w 5730851"/>
              <a:gd name="connsiteY2" fmla="*/ 6858000 h 6858000"/>
              <a:gd name="connsiteX3" fmla="*/ 1082650 w 5730851"/>
              <a:gd name="connsiteY3" fmla="*/ 6858000 h 6858000"/>
              <a:gd name="connsiteX4" fmla="*/ 1082650 w 573085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0851" h="6858000">
                <a:moveTo>
                  <a:pt x="1082650" y="0"/>
                </a:moveTo>
                <a:lnTo>
                  <a:pt x="5730851" y="0"/>
                </a:lnTo>
                <a:lnTo>
                  <a:pt x="5730851" y="6858000"/>
                </a:lnTo>
                <a:lnTo>
                  <a:pt x="1082650" y="6858000"/>
                </a:lnTo>
                <a:cubicBezTo>
                  <a:pt x="-158321" y="5192486"/>
                  <a:pt x="-550207" y="2351315"/>
                  <a:pt x="1082650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325563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4268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14872F-89FA-D242-B984-7784884706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913" y="0"/>
            <a:ext cx="539908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7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75120" cy="1325563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475120" cy="404268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2B122A-3A2F-CB43-8DAB-F896380F8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8329" y="3651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2C64570-D134-2F4E-929B-6A259B7E5C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8329" y="33369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5855240-9B24-B648-93F2-47CD6861ED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99573" y="3651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8E897FB-6D88-F846-B73B-3BF412FE2B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9573" y="33369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5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DE42-6AAE-1C4B-A9C1-18696E4B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56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B22D-27F1-8843-B7CA-CB949533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5699" cy="4042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F9AE-1C61-0141-825E-B4C6705D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7AFD-9EC2-9B46-9D6B-5812D13F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65858-8D69-2C41-A904-BDDB447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5ED1A-52C7-E24E-A334-441EAB35D59A}"/>
              </a:ext>
            </a:extLst>
          </p:cNvPr>
          <p:cNvSpPr/>
          <p:nvPr userDrawn="1"/>
        </p:nvSpPr>
        <p:spPr>
          <a:xfrm>
            <a:off x="10221686" y="0"/>
            <a:ext cx="1970314" cy="6858000"/>
          </a:xfrm>
          <a:prstGeom prst="rect">
            <a:avLst/>
          </a:prstGeom>
          <a:solidFill>
            <a:srgbClr val="B2D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4EBC0A-4C4A-0346-90FD-E00CCF1381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18329" y="3651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21D7282C-851B-7E42-AE07-C061168F39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18329" y="3336924"/>
            <a:ext cx="2832504" cy="275136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BB80-F0FD-7348-9370-C3FCBAD4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11A39-7047-3B4C-83D9-EFED794A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266F-CFBE-3749-9EAB-A4B084F7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032C-31D2-3A46-8D33-9BCA3B57E0FB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19DA8-0660-AC42-86EE-B123E76C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3BA7-C594-944E-8875-62D68379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2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60F5E-6D59-CE4B-A0B9-0041D31D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800B1-46EC-8240-A700-3642A0DB4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ECC6C-B539-1949-BD32-918707066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8328" y="6240740"/>
            <a:ext cx="1868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032C-31D2-3A46-8D33-9BCA3B57E0F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F20A4-ACB5-2B42-9081-F95B356A1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0740"/>
            <a:ext cx="4535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845F-4F1C-7E41-8E3F-FEE1D08E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1062" y="6240740"/>
            <a:ext cx="65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FC3B41-0877-694F-BA4A-648B63D8D2E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8417" y="5872694"/>
            <a:ext cx="2382562" cy="9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92" r:id="rId6"/>
    <p:sldLayoutId id="2147483693" r:id="rId7"/>
    <p:sldLayoutId id="2147483670" r:id="rId8"/>
    <p:sldLayoutId id="2147483671" r:id="rId9"/>
    <p:sldLayoutId id="2147483672" r:id="rId10"/>
    <p:sldLayoutId id="2147483674" r:id="rId11"/>
    <p:sldLayoutId id="2147483694" r:id="rId12"/>
    <p:sldLayoutId id="2147483695" r:id="rId13"/>
    <p:sldLayoutId id="2147483675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60F5E-6D59-CE4B-A0B9-0041D31D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800B1-46EC-8240-A700-3642A0DB4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ECC6C-B539-1949-BD32-918707066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8328" y="6240740"/>
            <a:ext cx="1868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032C-31D2-3A46-8D33-9BCA3B57E0FB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F20A4-ACB5-2B42-9081-F95B356A1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0740"/>
            <a:ext cx="4535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845F-4F1C-7E41-8E3F-FEE1D08E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1062" y="6240740"/>
            <a:ext cx="65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CC66-2CBF-8F45-90EE-D385255ED21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7C1B5A-AA2A-214A-B434-DAD8967FA9D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8417" y="5872694"/>
            <a:ext cx="2382562" cy="9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0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image" Target="../media/image35.svg"/><Relationship Id="rId21" Type="http://schemas.openxmlformats.org/officeDocument/2006/relationships/image" Target="../media/image5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18" Type="http://schemas.openxmlformats.org/officeDocument/2006/relationships/image" Target="../media/image70.png"/><Relationship Id="rId3" Type="http://schemas.openxmlformats.org/officeDocument/2006/relationships/image" Target="../media/image55.svg"/><Relationship Id="rId21" Type="http://schemas.openxmlformats.org/officeDocument/2006/relationships/image" Target="../media/image73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69.sv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19" Type="http://schemas.openxmlformats.org/officeDocument/2006/relationships/image" Target="../media/image71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svg"/><Relationship Id="rId18" Type="http://schemas.openxmlformats.org/officeDocument/2006/relationships/image" Target="../media/image90.png"/><Relationship Id="rId3" Type="http://schemas.openxmlformats.org/officeDocument/2006/relationships/image" Target="../media/image75.svg"/><Relationship Id="rId21" Type="http://schemas.openxmlformats.org/officeDocument/2006/relationships/image" Target="../media/image93.svg"/><Relationship Id="rId7" Type="http://schemas.openxmlformats.org/officeDocument/2006/relationships/image" Target="../media/image79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5" Type="http://schemas.openxmlformats.org/officeDocument/2006/relationships/image" Target="../media/image87.svg"/><Relationship Id="rId10" Type="http://schemas.openxmlformats.org/officeDocument/2006/relationships/image" Target="../media/image82.png"/><Relationship Id="rId19" Type="http://schemas.openxmlformats.org/officeDocument/2006/relationships/image" Target="../media/image91.svg"/><Relationship Id="rId4" Type="http://schemas.openxmlformats.org/officeDocument/2006/relationships/image" Target="../media/image76.png"/><Relationship Id="rId9" Type="http://schemas.openxmlformats.org/officeDocument/2006/relationships/image" Target="../media/image81.svg"/><Relationship Id="rId1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svg"/><Relationship Id="rId18" Type="http://schemas.openxmlformats.org/officeDocument/2006/relationships/image" Target="../media/image110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12" Type="http://schemas.openxmlformats.org/officeDocument/2006/relationships/image" Target="../media/image104.png"/><Relationship Id="rId17" Type="http://schemas.openxmlformats.org/officeDocument/2006/relationships/image" Target="../media/image109.sv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11" Type="http://schemas.openxmlformats.org/officeDocument/2006/relationships/image" Target="../media/image103.svg"/><Relationship Id="rId5" Type="http://schemas.openxmlformats.org/officeDocument/2006/relationships/image" Target="../media/image97.svg"/><Relationship Id="rId15" Type="http://schemas.openxmlformats.org/officeDocument/2006/relationships/image" Target="../media/image107.svg"/><Relationship Id="rId10" Type="http://schemas.openxmlformats.org/officeDocument/2006/relationships/image" Target="../media/image102.png"/><Relationship Id="rId19" Type="http://schemas.openxmlformats.org/officeDocument/2006/relationships/image" Target="../media/image111.svg"/><Relationship Id="rId4" Type="http://schemas.openxmlformats.org/officeDocument/2006/relationships/image" Target="../media/image96.png"/><Relationship Id="rId9" Type="http://schemas.openxmlformats.org/officeDocument/2006/relationships/image" Target="../media/image101.svg"/><Relationship Id="rId1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sv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8940-F51E-DB43-8B9E-F89D0CA57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3720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Tallinna Ülikool</a:t>
            </a:r>
            <a:br>
              <a:rPr lang="en-US" b="1" dirty="0"/>
            </a:br>
            <a:r>
              <a:rPr lang="en-US" sz="5400" dirty="0" err="1"/>
              <a:t>Haapsalu</a:t>
            </a:r>
            <a:r>
              <a:rPr lang="en-US" sz="5400" dirty="0"/>
              <a:t> </a:t>
            </a:r>
            <a:r>
              <a:rPr lang="en-US" sz="5400" dirty="0" err="1"/>
              <a:t>kolledž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9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7532-D248-844C-AF45-8F29E994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 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BDD5F-553C-0D4E-ABA0-B37B7980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 err="1"/>
              <a:t>Arheoloogia</a:t>
            </a:r>
            <a:r>
              <a:rPr lang="en-US" dirty="0"/>
              <a:t> </a:t>
            </a:r>
            <a:r>
              <a:rPr lang="en-US" dirty="0" err="1"/>
              <a:t>teaduskogu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Avatud</a:t>
            </a:r>
            <a:r>
              <a:rPr lang="en-US" dirty="0"/>
              <a:t> </a:t>
            </a:r>
            <a:r>
              <a:rPr lang="en-US" dirty="0" err="1"/>
              <a:t>akadeemia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Eesti</a:t>
            </a:r>
            <a:r>
              <a:rPr lang="en-US" dirty="0"/>
              <a:t> </a:t>
            </a:r>
            <a:r>
              <a:rPr lang="en-US" dirty="0" err="1"/>
              <a:t>pedagoogika</a:t>
            </a:r>
            <a:r>
              <a:rPr lang="en-US" dirty="0"/>
              <a:t> </a:t>
            </a:r>
            <a:r>
              <a:rPr lang="en-US" dirty="0" err="1"/>
              <a:t>arhiivmuuseum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Haldusosakond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Hankeosakond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Infotehnoloogia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osakond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Juri</a:t>
            </a:r>
            <a:r>
              <a:rPr lang="en-US" dirty="0"/>
              <a:t> </a:t>
            </a:r>
            <a:r>
              <a:rPr lang="en-US" dirty="0" err="1"/>
              <a:t>Lotmani</a:t>
            </a:r>
            <a:r>
              <a:rPr lang="en-US" dirty="0"/>
              <a:t> </a:t>
            </a:r>
            <a:r>
              <a:rPr lang="en-US" dirty="0" err="1"/>
              <a:t>semiootikavaramu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Kirjastus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Konverentsikeskus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Konfutsiuse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Personaliosakond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Rahandusosakond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Rektoraadi</a:t>
            </a:r>
            <a:r>
              <a:rPr lang="en-US" dirty="0"/>
              <a:t> </a:t>
            </a:r>
            <a:r>
              <a:rPr lang="en-US" dirty="0" err="1"/>
              <a:t>büroo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Strateegiabüroo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Teadmussiire</a:t>
            </a:r>
            <a:r>
              <a:rPr lang="en-US" dirty="0"/>
              <a:t> ja </a:t>
            </a:r>
            <a:br>
              <a:rPr lang="en-US" dirty="0"/>
            </a:br>
            <a:r>
              <a:rPr lang="en-US" dirty="0" err="1"/>
              <a:t>projektide</a:t>
            </a:r>
            <a:r>
              <a:rPr lang="en-US" dirty="0"/>
              <a:t> </a:t>
            </a:r>
            <a:r>
              <a:rPr lang="en-US" dirty="0" err="1"/>
              <a:t>keskus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Teadusosakond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Turundus</a:t>
            </a:r>
            <a:r>
              <a:rPr lang="en-US" dirty="0"/>
              <a:t>- ja </a:t>
            </a:r>
            <a:r>
              <a:rPr lang="en-US" dirty="0" err="1"/>
              <a:t>kommunikatsiooni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osakond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err="1"/>
              <a:t>Õppeosakond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4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BD4C-0307-8A43-A3A8-91FEB0085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042685"/>
          </a:xfrm>
        </p:spPr>
        <p:txBody>
          <a:bodyPr/>
          <a:lstStyle/>
          <a:p>
            <a:r>
              <a:rPr lang="en-US" dirty="0" err="1"/>
              <a:t>Interdistsiplinaarne</a:t>
            </a:r>
            <a:r>
              <a:rPr lang="en-US" dirty="0"/>
              <a:t> </a:t>
            </a:r>
            <a:r>
              <a:rPr lang="en-US" dirty="0" err="1"/>
              <a:t>projektipõhine</a:t>
            </a:r>
            <a:r>
              <a:rPr lang="en-US" dirty="0"/>
              <a:t> </a:t>
            </a:r>
            <a:r>
              <a:rPr lang="en-US" dirty="0" err="1"/>
              <a:t>õppeaine</a:t>
            </a:r>
            <a:endParaRPr lang="en-US" dirty="0"/>
          </a:p>
          <a:p>
            <a:r>
              <a:rPr lang="en-US" dirty="0" err="1"/>
              <a:t>Kohustuslik</a:t>
            </a:r>
            <a:r>
              <a:rPr lang="en-US" dirty="0"/>
              <a:t> </a:t>
            </a:r>
            <a:r>
              <a:rPr lang="en-US" dirty="0" err="1"/>
              <a:t>kõikidele</a:t>
            </a:r>
            <a:r>
              <a:rPr lang="en-US" dirty="0"/>
              <a:t> BA ja MA </a:t>
            </a:r>
            <a:r>
              <a:rPr lang="en-US" dirty="0" err="1"/>
              <a:t>õppekava</a:t>
            </a:r>
            <a:r>
              <a:rPr lang="en-US" dirty="0"/>
              <a:t> </a:t>
            </a:r>
            <a:r>
              <a:rPr lang="en-US" dirty="0" err="1"/>
              <a:t>tudengitele</a:t>
            </a:r>
            <a:endParaRPr lang="en-US" dirty="0"/>
          </a:p>
          <a:p>
            <a:r>
              <a:rPr lang="en-US" dirty="0" err="1"/>
              <a:t>Eesmärk</a:t>
            </a:r>
            <a:r>
              <a:rPr lang="en-US" dirty="0"/>
              <a:t>: </a:t>
            </a:r>
            <a:r>
              <a:rPr lang="en-US" dirty="0" err="1"/>
              <a:t>suurendada</a:t>
            </a:r>
            <a:r>
              <a:rPr lang="en-US" dirty="0"/>
              <a:t> </a:t>
            </a:r>
            <a:r>
              <a:rPr lang="en-US" dirty="0" err="1"/>
              <a:t>erialadeülest</a:t>
            </a:r>
            <a:r>
              <a:rPr lang="en-US" dirty="0"/>
              <a:t> </a:t>
            </a:r>
            <a:r>
              <a:rPr lang="en-US" dirty="0" err="1"/>
              <a:t>koostööd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5D034DB-5D9D-944E-8DB5-A6643371D8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7001670" y="1415177"/>
            <a:ext cx="4056414" cy="4027645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2DB20C-38F6-8D4F-80AB-857A707209C9}"/>
              </a:ext>
            </a:extLst>
          </p:cNvPr>
          <p:cNvCxnSpPr>
            <a:cxnSpLocks/>
          </p:cNvCxnSpPr>
          <p:nvPr/>
        </p:nvCxnSpPr>
        <p:spPr>
          <a:xfrm flipH="1">
            <a:off x="1426029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5D295C-863A-DA4B-B80F-CB42206E8EF0}"/>
              </a:ext>
            </a:extLst>
          </p:cNvPr>
          <p:cNvCxnSpPr>
            <a:cxnSpLocks/>
          </p:cNvCxnSpPr>
          <p:nvPr/>
        </p:nvCxnSpPr>
        <p:spPr>
          <a:xfrm flipH="1">
            <a:off x="1115790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37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F745-0D5F-E745-8D83-A9EC6070E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Tippkeskused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C5575-15A5-7E4D-BD6C-1339CFC5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80708" cy="4042685"/>
          </a:xfrm>
        </p:spPr>
        <p:txBody>
          <a:bodyPr>
            <a:normAutofit/>
          </a:bodyPr>
          <a:lstStyle/>
          <a:p>
            <a:r>
              <a:rPr lang="en-US" dirty="0" err="1"/>
              <a:t>haridusuuenduse</a:t>
            </a:r>
            <a:r>
              <a:rPr lang="en-US" dirty="0"/>
              <a:t> </a:t>
            </a:r>
            <a:r>
              <a:rPr lang="en-US" dirty="0" err="1"/>
              <a:t>tippkeskus</a:t>
            </a:r>
            <a:endParaRPr lang="en-US" dirty="0"/>
          </a:p>
          <a:p>
            <a:r>
              <a:rPr lang="en-US" dirty="0" err="1"/>
              <a:t>meediainnovatsiooni</a:t>
            </a:r>
            <a:r>
              <a:rPr lang="en-US" dirty="0"/>
              <a:t> ja </a:t>
            </a:r>
            <a:r>
              <a:rPr lang="en-US" dirty="0" err="1"/>
              <a:t>digikultuuri</a:t>
            </a:r>
            <a:r>
              <a:rPr lang="en-US" dirty="0"/>
              <a:t> </a:t>
            </a:r>
            <a:r>
              <a:rPr lang="en-US" dirty="0" err="1"/>
              <a:t>tippkeskus</a:t>
            </a:r>
            <a:endParaRPr lang="en-US" dirty="0"/>
          </a:p>
          <a:p>
            <a:r>
              <a:rPr lang="en-US" dirty="0" err="1"/>
              <a:t>kultuuridevaheliste</a:t>
            </a:r>
            <a:r>
              <a:rPr lang="en-US" dirty="0"/>
              <a:t> </a:t>
            </a:r>
            <a:r>
              <a:rPr lang="en-US" dirty="0" err="1"/>
              <a:t>uuringute</a:t>
            </a:r>
            <a:r>
              <a:rPr lang="en-US" dirty="0"/>
              <a:t> </a:t>
            </a:r>
            <a:r>
              <a:rPr lang="en-US" dirty="0" err="1"/>
              <a:t>tippkeskus</a:t>
            </a:r>
            <a:endParaRPr lang="en-US" dirty="0"/>
          </a:p>
          <a:p>
            <a:r>
              <a:rPr lang="en-US" dirty="0" err="1"/>
              <a:t>interdistsiplinaarsete</a:t>
            </a:r>
            <a:r>
              <a:rPr lang="en-US" dirty="0"/>
              <a:t> </a:t>
            </a:r>
            <a:r>
              <a:rPr lang="en-US" dirty="0" err="1"/>
              <a:t>eluteeuuringute</a:t>
            </a:r>
            <a:r>
              <a:rPr lang="en-US" dirty="0"/>
              <a:t> </a:t>
            </a:r>
            <a:r>
              <a:rPr lang="en-US" dirty="0" err="1"/>
              <a:t>tippkeskus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51B2950-DD65-C349-830E-8CBD11A806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197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2669-2E66-0C41-B16B-DB200F5A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Koostööklastrid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AA1E-2D2E-6D4C-AB70-947B18CBA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72296"/>
            <a:ext cx="5257800" cy="4291062"/>
          </a:xfrm>
        </p:spPr>
        <p:txBody>
          <a:bodyPr>
            <a:normAutofit/>
          </a:bodyPr>
          <a:lstStyle/>
          <a:p>
            <a:r>
              <a:rPr lang="en-US" sz="2400" b="1" dirty="0"/>
              <a:t>KEKO</a:t>
            </a:r>
            <a:r>
              <a:rPr lang="en-US" sz="2400" dirty="0"/>
              <a:t> – </a:t>
            </a:r>
            <a:r>
              <a:rPr lang="en-US" sz="2000" dirty="0" err="1"/>
              <a:t>keskkonnamuutustega</a:t>
            </a:r>
            <a:r>
              <a:rPr lang="en-US" sz="2000" dirty="0"/>
              <a:t> </a:t>
            </a:r>
            <a:r>
              <a:rPr lang="en-US" sz="2000" dirty="0" err="1"/>
              <a:t>kohanemise</a:t>
            </a:r>
            <a:r>
              <a:rPr lang="en-US" sz="2000" dirty="0"/>
              <a:t> ja </a:t>
            </a:r>
            <a:r>
              <a:rPr lang="en-US" sz="2000" dirty="0" err="1"/>
              <a:t>nende</a:t>
            </a:r>
            <a:r>
              <a:rPr lang="en-US" sz="2000" dirty="0"/>
              <a:t> </a:t>
            </a:r>
            <a:r>
              <a:rPr lang="en-US" sz="2000" dirty="0" err="1"/>
              <a:t>mõjude</a:t>
            </a:r>
            <a:r>
              <a:rPr lang="en-US" sz="2000" dirty="0"/>
              <a:t> </a:t>
            </a:r>
            <a:r>
              <a:rPr lang="en-US" sz="2000" dirty="0" err="1"/>
              <a:t>leevendamise</a:t>
            </a:r>
            <a:r>
              <a:rPr lang="en-US" sz="2000" dirty="0"/>
              <a:t> </a:t>
            </a:r>
            <a:r>
              <a:rPr lang="en-US" sz="2000" dirty="0" err="1"/>
              <a:t>klaster</a:t>
            </a:r>
            <a:endParaRPr lang="en-US" sz="2000" dirty="0"/>
          </a:p>
          <a:p>
            <a:r>
              <a:rPr lang="en-US" sz="2400" b="1" dirty="0" err="1"/>
              <a:t>WoWeC</a:t>
            </a:r>
            <a:r>
              <a:rPr lang="en-US" sz="2400" dirty="0"/>
              <a:t> – </a:t>
            </a:r>
            <a:r>
              <a:rPr lang="en-US" sz="2000" dirty="0" err="1"/>
              <a:t>töö</a:t>
            </a:r>
            <a:r>
              <a:rPr lang="en-US" sz="2000" dirty="0"/>
              <a:t>, </a:t>
            </a:r>
            <a:r>
              <a:rPr lang="en-US" sz="2000" dirty="0" err="1"/>
              <a:t>heaolu</a:t>
            </a:r>
            <a:r>
              <a:rPr lang="en-US" sz="2000" dirty="0"/>
              <a:t> ja </a:t>
            </a:r>
            <a:r>
              <a:rPr lang="en-US" sz="2000" dirty="0" err="1"/>
              <a:t>kommunikatsioon</a:t>
            </a:r>
            <a:r>
              <a:rPr lang="en-US" sz="2000" dirty="0"/>
              <a:t> </a:t>
            </a:r>
            <a:r>
              <a:rPr lang="en-US" sz="2000" dirty="0" err="1"/>
              <a:t>globaliseeruvas</a:t>
            </a:r>
            <a:r>
              <a:rPr lang="en-US" sz="2000" dirty="0"/>
              <a:t> ja </a:t>
            </a:r>
            <a:r>
              <a:rPr lang="en-US" sz="2000" dirty="0" err="1"/>
              <a:t>digitaliseeruvas</a:t>
            </a:r>
            <a:r>
              <a:rPr lang="en-US" sz="2000" dirty="0"/>
              <a:t> </a:t>
            </a:r>
            <a:r>
              <a:rPr lang="en-US" sz="2000" dirty="0" err="1"/>
              <a:t>maailmas</a:t>
            </a:r>
            <a:endParaRPr lang="en-US" sz="1900" dirty="0"/>
          </a:p>
          <a:p>
            <a:r>
              <a:rPr lang="en-US" sz="2400" b="1" dirty="0"/>
              <a:t>MINT</a:t>
            </a:r>
            <a:r>
              <a:rPr lang="en-US" sz="2400" dirty="0"/>
              <a:t> – </a:t>
            </a:r>
            <a:r>
              <a:rPr lang="en-US" sz="2000" dirty="0" err="1"/>
              <a:t>arvestage</a:t>
            </a:r>
            <a:r>
              <a:rPr lang="en-US" sz="2000" dirty="0"/>
              <a:t> </a:t>
            </a:r>
            <a:r>
              <a:rPr lang="en-US" sz="2000" dirty="0" err="1"/>
              <a:t>Metaversumiga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(Mind the Metaverse)</a:t>
            </a:r>
          </a:p>
          <a:p>
            <a:r>
              <a:rPr lang="en-US" sz="2400" b="1" dirty="0"/>
              <a:t>STEAM2EDU</a:t>
            </a:r>
            <a:r>
              <a:rPr lang="en-US" sz="2400" dirty="0"/>
              <a:t> – </a:t>
            </a:r>
            <a:r>
              <a:rPr lang="en-US" sz="2000" dirty="0" err="1"/>
              <a:t>interdistsiplinaarse</a:t>
            </a:r>
            <a:r>
              <a:rPr lang="en-US" sz="2000" dirty="0"/>
              <a:t> </a:t>
            </a:r>
            <a:r>
              <a:rPr lang="en-US" sz="2000" dirty="0" err="1"/>
              <a:t>haridusinnovatsiooni</a:t>
            </a:r>
            <a:r>
              <a:rPr lang="en-US" sz="2000" dirty="0"/>
              <a:t> </a:t>
            </a:r>
            <a:r>
              <a:rPr lang="en-US" sz="2000" dirty="0" err="1"/>
              <a:t>koostööklaster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1E3714-E482-3F45-8B59-91670CE91E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874" y="-32657"/>
            <a:ext cx="5771785" cy="6906986"/>
          </a:xfrm>
        </p:spPr>
      </p:pic>
    </p:spTree>
    <p:extLst>
      <p:ext uri="{BB962C8B-B14F-4D97-AF65-F5344CB8AC3E}">
        <p14:creationId xmlns:p14="http://schemas.microsoft.com/office/powerpoint/2010/main" val="296892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E948B-F707-CF46-A6C9-43A21E4A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Näited</a:t>
            </a:r>
            <a:r>
              <a:rPr lang="en-US" dirty="0"/>
              <a:t> </a:t>
            </a:r>
            <a:r>
              <a:rPr lang="en-US" dirty="0" err="1"/>
              <a:t>teadusprojektidest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AE38C-4455-F04D-9014-6FA9B9C78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5163"/>
            <a:ext cx="10515600" cy="3365026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Translating Memories:</a:t>
            </a:r>
            <a:r>
              <a:rPr lang="en-US" dirty="0"/>
              <a:t> The Eastern European Past in the Global Arena.</a:t>
            </a:r>
            <a:br>
              <a:rPr lang="en-US" dirty="0"/>
            </a:br>
            <a:r>
              <a:rPr lang="en-US" sz="1900" dirty="0" err="1"/>
              <a:t>Projekti</a:t>
            </a:r>
            <a:r>
              <a:rPr lang="en-US" sz="1900" dirty="0"/>
              <a:t> </a:t>
            </a:r>
            <a:r>
              <a:rPr lang="en-US" sz="1900" dirty="0" err="1"/>
              <a:t>juht</a:t>
            </a:r>
            <a:r>
              <a:rPr lang="en-US" sz="1900" dirty="0"/>
              <a:t>: </a:t>
            </a:r>
            <a:r>
              <a:rPr lang="en-US" sz="1900" dirty="0" err="1"/>
              <a:t>võrdleva</a:t>
            </a:r>
            <a:r>
              <a:rPr lang="en-US" sz="1900" dirty="0"/>
              <a:t> </a:t>
            </a:r>
            <a:r>
              <a:rPr lang="en-US" sz="1900" dirty="0" err="1"/>
              <a:t>kirjandusteaduse</a:t>
            </a:r>
            <a:r>
              <a:rPr lang="en-US" sz="1900" dirty="0"/>
              <a:t> </a:t>
            </a:r>
            <a:br>
              <a:rPr lang="en-US" sz="1900" dirty="0"/>
            </a:br>
            <a:r>
              <a:rPr lang="en-US" sz="1900" dirty="0"/>
              <a:t>professor </a:t>
            </a:r>
            <a:r>
              <a:rPr lang="en-US" sz="1900" dirty="0" err="1"/>
              <a:t>Eneken</a:t>
            </a:r>
            <a:r>
              <a:rPr lang="en-US" sz="1900" dirty="0"/>
              <a:t> </a:t>
            </a:r>
            <a:r>
              <a:rPr lang="en-US" sz="1900" dirty="0" err="1"/>
              <a:t>Laanes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„Between the Times“</a:t>
            </a:r>
            <a:r>
              <a:rPr lang="en-US" dirty="0"/>
              <a:t>: Embattled Temporalities and Political Imagination </a:t>
            </a:r>
            <a:br>
              <a:rPr lang="en-US" dirty="0"/>
            </a:br>
            <a:r>
              <a:rPr lang="en-US" dirty="0"/>
              <a:t>in Interwar Europe</a:t>
            </a:r>
            <a:br>
              <a:rPr lang="en-US" dirty="0"/>
            </a:br>
            <a:r>
              <a:rPr lang="en-US" sz="2100" dirty="0" err="1"/>
              <a:t>Projekti</a:t>
            </a:r>
            <a:r>
              <a:rPr lang="en-US" sz="2100" dirty="0"/>
              <a:t> </a:t>
            </a:r>
            <a:r>
              <a:rPr lang="en-US" sz="2100" dirty="0" err="1"/>
              <a:t>juht</a:t>
            </a:r>
            <a:r>
              <a:rPr lang="en-US" sz="2100" dirty="0"/>
              <a:t>: </a:t>
            </a:r>
            <a:r>
              <a:rPr lang="en-US" sz="2100" dirty="0" err="1"/>
              <a:t>poliitilise</a:t>
            </a:r>
            <a:r>
              <a:rPr lang="en-US" sz="2100" dirty="0"/>
              <a:t> </a:t>
            </a:r>
            <a:r>
              <a:rPr lang="en-US" sz="2100" dirty="0" err="1"/>
              <a:t>filosoofia</a:t>
            </a:r>
            <a:r>
              <a:rPr lang="en-US" sz="2100" dirty="0"/>
              <a:t> professor </a:t>
            </a:r>
            <a:br>
              <a:rPr lang="en-US" sz="2100" dirty="0"/>
            </a:br>
            <a:r>
              <a:rPr lang="en-US" sz="2100" dirty="0" err="1"/>
              <a:t>Liisi</a:t>
            </a:r>
            <a:r>
              <a:rPr lang="en-US" sz="2100" dirty="0"/>
              <a:t> </a:t>
            </a:r>
            <a:r>
              <a:rPr lang="en-US" sz="2100" dirty="0" err="1"/>
              <a:t>Keedus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CUDAN</a:t>
            </a:r>
            <a:r>
              <a:rPr lang="en-US" dirty="0"/>
              <a:t> Cultural Data Analytics </a:t>
            </a:r>
            <a:br>
              <a:rPr lang="en-US" dirty="0"/>
            </a:br>
            <a:r>
              <a:rPr lang="en-US" sz="2100" dirty="0" err="1"/>
              <a:t>Projekti</a:t>
            </a:r>
            <a:r>
              <a:rPr lang="en-US" sz="2100" dirty="0"/>
              <a:t> </a:t>
            </a:r>
            <a:r>
              <a:rPr lang="en-US" sz="2100" dirty="0" err="1"/>
              <a:t>juht</a:t>
            </a:r>
            <a:r>
              <a:rPr lang="en-US" sz="2100" dirty="0"/>
              <a:t>: </a:t>
            </a:r>
            <a:r>
              <a:rPr lang="en-US" sz="2100" dirty="0" err="1"/>
              <a:t>kultuuriandmete</a:t>
            </a:r>
            <a:r>
              <a:rPr lang="en-US" sz="2100" dirty="0"/>
              <a:t> </a:t>
            </a:r>
            <a:r>
              <a:rPr lang="en-US" sz="2100" dirty="0" err="1"/>
              <a:t>analüüsi</a:t>
            </a:r>
            <a:r>
              <a:rPr lang="en-US" sz="2100" dirty="0"/>
              <a:t> </a:t>
            </a:r>
            <a:r>
              <a:rPr lang="en-US" sz="2100" dirty="0" err="1"/>
              <a:t>siht-rahastusega</a:t>
            </a:r>
            <a:r>
              <a:rPr lang="en-US" sz="2100" dirty="0"/>
              <a:t> professor Maximilian Günther </a:t>
            </a:r>
            <a:r>
              <a:rPr lang="en-US" sz="2100" dirty="0" err="1"/>
              <a:t>Schich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err="1"/>
              <a:t>Noorte</a:t>
            </a:r>
            <a:r>
              <a:rPr lang="en-US" b="1" dirty="0"/>
              <a:t> </a:t>
            </a:r>
            <a:r>
              <a:rPr lang="en-US" b="1" dirty="0" err="1"/>
              <a:t>iseseisvumine</a:t>
            </a:r>
            <a:r>
              <a:rPr lang="en-US" b="1" dirty="0"/>
              <a:t> ja </a:t>
            </a:r>
            <a:r>
              <a:rPr lang="en-US" b="1" dirty="0" err="1"/>
              <a:t>elluastumine</a:t>
            </a:r>
            <a:r>
              <a:rPr lang="en-US" b="1" dirty="0"/>
              <a:t>: </a:t>
            </a:r>
            <a:r>
              <a:rPr lang="en-US" dirty="0" err="1"/>
              <a:t>eluteeuuringute</a:t>
            </a:r>
            <a:r>
              <a:rPr lang="en-US" dirty="0"/>
              <a:t> </a:t>
            </a:r>
            <a:r>
              <a:rPr lang="en-US" dirty="0" err="1"/>
              <a:t>kvalitatiivsete</a:t>
            </a:r>
            <a:r>
              <a:rPr lang="en-US" dirty="0"/>
              <a:t> ja </a:t>
            </a:r>
            <a:r>
              <a:rPr lang="en-US" dirty="0" err="1"/>
              <a:t>kvantitatiivsete</a:t>
            </a:r>
            <a:r>
              <a:rPr lang="en-US" dirty="0"/>
              <a:t> </a:t>
            </a:r>
            <a:r>
              <a:rPr lang="en-US" dirty="0" err="1"/>
              <a:t>lähenemiste</a:t>
            </a:r>
            <a:r>
              <a:rPr lang="en-US" dirty="0"/>
              <a:t> </a:t>
            </a:r>
            <a:r>
              <a:rPr lang="en-US" dirty="0" err="1"/>
              <a:t>ühendamine</a:t>
            </a:r>
            <a:br>
              <a:rPr lang="en-US" dirty="0"/>
            </a:br>
            <a:r>
              <a:rPr lang="en-US" sz="2100" dirty="0" err="1"/>
              <a:t>Projekti</a:t>
            </a:r>
            <a:r>
              <a:rPr lang="en-US" sz="2100" dirty="0"/>
              <a:t> </a:t>
            </a:r>
            <a:r>
              <a:rPr lang="en-US" sz="2100" dirty="0" err="1"/>
              <a:t>juht</a:t>
            </a:r>
            <a:r>
              <a:rPr lang="en-US" sz="2100" dirty="0"/>
              <a:t>: </a:t>
            </a:r>
            <a:r>
              <a:rPr lang="en-US" sz="2100" dirty="0" err="1"/>
              <a:t>sotsioloogia</a:t>
            </a:r>
            <a:r>
              <a:rPr lang="en-US" sz="2100" dirty="0"/>
              <a:t> </a:t>
            </a:r>
            <a:r>
              <a:rPr lang="en-US" sz="2100" dirty="0" err="1"/>
              <a:t>teenekas</a:t>
            </a:r>
            <a:r>
              <a:rPr lang="en-US" sz="2100" dirty="0"/>
              <a:t> professor </a:t>
            </a:r>
            <a:r>
              <a:rPr lang="en-US" sz="2100" dirty="0" err="1"/>
              <a:t>Ellu</a:t>
            </a:r>
            <a:r>
              <a:rPr lang="en-US" sz="2100" dirty="0"/>
              <a:t> Saar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526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1F1F5-EDCB-5F44-84F3-9845426A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75" y="1102984"/>
            <a:ext cx="4176651" cy="2289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33D9B5-3DDE-2448-B708-D72A040FD559}"/>
              </a:ext>
            </a:extLst>
          </p:cNvPr>
          <p:cNvSpPr txBox="1"/>
          <p:nvPr/>
        </p:nvSpPr>
        <p:spPr>
          <a:xfrm>
            <a:off x="2653145" y="4114800"/>
            <a:ext cx="688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Tallinna </a:t>
            </a:r>
            <a:r>
              <a:rPr lang="en-US" sz="2400" dirty="0" err="1"/>
              <a:t>Ülikooli</a:t>
            </a:r>
            <a:r>
              <a:rPr lang="en-US" sz="2400" dirty="0"/>
              <a:t> </a:t>
            </a:r>
            <a:r>
              <a:rPr lang="en-US" sz="2400" dirty="0" err="1"/>
              <a:t>arendus</a:t>
            </a:r>
            <a:r>
              <a:rPr lang="en-US" sz="2400" dirty="0"/>
              <a:t>- ja </a:t>
            </a:r>
            <a:r>
              <a:rPr lang="en-US" sz="2400" dirty="0" err="1"/>
              <a:t>koostöökeskus</a:t>
            </a:r>
            <a:r>
              <a:rPr lang="en-US" sz="2400" dirty="0"/>
              <a:t> EXU </a:t>
            </a:r>
            <a:r>
              <a:rPr lang="en-US" sz="2400" dirty="0" err="1"/>
              <a:t>toob</a:t>
            </a:r>
            <a:r>
              <a:rPr lang="en-US" sz="2400" dirty="0"/>
              <a:t> </a:t>
            </a:r>
            <a:r>
              <a:rPr lang="en-US" sz="2400" dirty="0" err="1"/>
              <a:t>ettevõtted</a:t>
            </a:r>
            <a:r>
              <a:rPr lang="en-US" sz="2400" dirty="0"/>
              <a:t> ja </a:t>
            </a:r>
            <a:r>
              <a:rPr lang="en-US" sz="2400" dirty="0" err="1"/>
              <a:t>organisatsioonid</a:t>
            </a:r>
            <a:r>
              <a:rPr lang="en-US" sz="2400" dirty="0"/>
              <a:t> </a:t>
            </a:r>
            <a:r>
              <a:rPr lang="en-US" sz="2400" dirty="0" err="1"/>
              <a:t>kokku</a:t>
            </a:r>
            <a:r>
              <a:rPr lang="en-US" sz="2400" dirty="0"/>
              <a:t> </a:t>
            </a:r>
            <a:r>
              <a:rPr lang="en-US" sz="2400" dirty="0" err="1"/>
              <a:t>ülikooli</a:t>
            </a:r>
            <a:r>
              <a:rPr lang="en-US" sz="2400" dirty="0"/>
              <a:t> </a:t>
            </a:r>
            <a:r>
              <a:rPr lang="en-US" sz="2400" dirty="0" err="1"/>
              <a:t>teadlastega</a:t>
            </a:r>
            <a:r>
              <a:rPr lang="en-US" sz="2400" dirty="0"/>
              <a:t>, et </a:t>
            </a:r>
            <a:r>
              <a:rPr lang="en-US" sz="2400" dirty="0" err="1"/>
              <a:t>töötada</a:t>
            </a:r>
            <a:r>
              <a:rPr lang="en-US" sz="2400" dirty="0"/>
              <a:t> </a:t>
            </a:r>
            <a:r>
              <a:rPr lang="en-US" sz="2400" dirty="0" err="1"/>
              <a:t>koos</a:t>
            </a:r>
            <a:r>
              <a:rPr lang="en-US" sz="2400" dirty="0"/>
              <a:t> </a:t>
            </a:r>
            <a:r>
              <a:rPr lang="en-US" sz="2400" dirty="0" err="1"/>
              <a:t>välja</a:t>
            </a:r>
            <a:r>
              <a:rPr lang="en-US" sz="2400" dirty="0"/>
              <a:t> </a:t>
            </a:r>
            <a:r>
              <a:rPr lang="en-US" sz="2400" dirty="0" err="1"/>
              <a:t>tulevikukindlaid</a:t>
            </a:r>
            <a:r>
              <a:rPr lang="en-US" sz="2400" dirty="0"/>
              <a:t> </a:t>
            </a:r>
            <a:r>
              <a:rPr lang="en-US" sz="2400" dirty="0" err="1"/>
              <a:t>lahendusi</a:t>
            </a:r>
            <a:r>
              <a:rPr lang="en-US" sz="2400" dirty="0"/>
              <a:t> </a:t>
            </a:r>
            <a:r>
              <a:rPr lang="en-US" sz="2400" dirty="0" err="1"/>
              <a:t>praktilistele</a:t>
            </a:r>
            <a:r>
              <a:rPr lang="en-US" sz="2400" dirty="0"/>
              <a:t> </a:t>
            </a:r>
            <a:r>
              <a:rPr lang="en-US" sz="2400" dirty="0" err="1"/>
              <a:t>probleemidele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67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72C7E-4DFE-2B46-8CE0-C64E9225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C4375-7C43-6045-94F8-69382B65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2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TLU labs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CE374A-0855-4B44-9122-A432FBC344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53045" y="2773136"/>
            <a:ext cx="1645900" cy="884968"/>
          </a:xfrm>
        </p:spPr>
        <p:txBody>
          <a:bodyPr anchor="ctr"/>
          <a:lstStyle/>
          <a:p>
            <a:r>
              <a:rPr lang="en-US" sz="1800" dirty="0" err="1"/>
              <a:t>Velospordi</a:t>
            </a:r>
            <a:r>
              <a:rPr lang="en-US" sz="1800" dirty="0"/>
              <a:t> labor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55EDAA5-A066-694D-90ED-0F8529925154}"/>
              </a:ext>
            </a:extLst>
          </p:cNvPr>
          <p:cNvSpPr txBox="1">
            <a:spLocks/>
          </p:cNvSpPr>
          <p:nvPr/>
        </p:nvSpPr>
        <p:spPr>
          <a:xfrm>
            <a:off x="741215" y="2773136"/>
            <a:ext cx="1645900" cy="88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Interaktsiooni-disaini</a:t>
            </a:r>
            <a:r>
              <a:rPr lang="en-US" sz="1800" dirty="0"/>
              <a:t> labor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F9F03F4-819D-EB43-AADE-FF3FD206376E}"/>
              </a:ext>
            </a:extLst>
          </p:cNvPr>
          <p:cNvSpPr txBox="1">
            <a:spLocks/>
          </p:cNvSpPr>
          <p:nvPr/>
        </p:nvSpPr>
        <p:spPr>
          <a:xfrm>
            <a:off x="2989027" y="2773136"/>
            <a:ext cx="1781171" cy="88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Botaanika</a:t>
            </a:r>
            <a:r>
              <a:rPr lang="en-US" sz="1800" dirty="0"/>
              <a:t> ja </a:t>
            </a:r>
            <a:r>
              <a:rPr lang="en-US" sz="1800" dirty="0" err="1"/>
              <a:t>zooloogialabor</a:t>
            </a:r>
            <a:endParaRPr lang="en-US" sz="1800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CDF1C282-7B17-194C-867D-7555102980CC}"/>
              </a:ext>
            </a:extLst>
          </p:cNvPr>
          <p:cNvSpPr txBox="1">
            <a:spLocks/>
          </p:cNvSpPr>
          <p:nvPr/>
        </p:nvSpPr>
        <p:spPr>
          <a:xfrm>
            <a:off x="5388672" y="2773136"/>
            <a:ext cx="1645900" cy="88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Loomelabor</a:t>
            </a:r>
            <a:endParaRPr lang="en-US" sz="1800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F988DE36-F13E-0E42-9BAE-1851976D1420}"/>
              </a:ext>
            </a:extLst>
          </p:cNvPr>
          <p:cNvSpPr txBox="1">
            <a:spLocks/>
          </p:cNvSpPr>
          <p:nvPr/>
        </p:nvSpPr>
        <p:spPr>
          <a:xfrm>
            <a:off x="8797957" y="4782078"/>
            <a:ext cx="1645900" cy="88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Tehnoloogia</a:t>
            </a:r>
            <a:r>
              <a:rPr lang="en-US" sz="1800" dirty="0"/>
              <a:t>-</a:t>
            </a:r>
            <a:br>
              <a:rPr lang="en-US" sz="1800" dirty="0"/>
            </a:br>
            <a:r>
              <a:rPr lang="en-US" sz="1800" dirty="0"/>
              <a:t>labor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3517235" y="4123378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5899458" y="4123378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8278158" y="4123378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C77AE5D8-D75B-8E41-B90E-ADEF67AA18A6}"/>
              </a:ext>
            </a:extLst>
          </p:cNvPr>
          <p:cNvSpPr txBox="1">
            <a:spLocks/>
          </p:cNvSpPr>
          <p:nvPr/>
        </p:nvSpPr>
        <p:spPr>
          <a:xfrm>
            <a:off x="1660300" y="4782078"/>
            <a:ext cx="1645900" cy="88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Molekulaar</a:t>
            </a:r>
            <a:r>
              <a:rPr lang="en-US" sz="1800" dirty="0"/>
              <a:t>-</a:t>
            </a:r>
            <a:br>
              <a:rPr lang="en-US" sz="1800" dirty="0"/>
            </a:br>
            <a:r>
              <a:rPr lang="en-US" sz="1800" dirty="0" err="1"/>
              <a:t>teaduste</a:t>
            </a:r>
            <a:r>
              <a:rPr lang="en-US" sz="1800" dirty="0"/>
              <a:t> labor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05FB292-64CA-4B4D-8DD6-236237CEC3D7}"/>
              </a:ext>
            </a:extLst>
          </p:cNvPr>
          <p:cNvSpPr txBox="1">
            <a:spLocks/>
          </p:cNvSpPr>
          <p:nvPr/>
        </p:nvSpPr>
        <p:spPr>
          <a:xfrm>
            <a:off x="3886152" y="4893515"/>
            <a:ext cx="1932754" cy="88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Eksperimentaal</a:t>
            </a:r>
            <a:r>
              <a:rPr lang="en-US" sz="1800" dirty="0"/>
              <a:t>-</a:t>
            </a:r>
            <a:br>
              <a:rPr lang="en-US" sz="1800" dirty="0"/>
            </a:br>
            <a:r>
              <a:rPr lang="en-US" sz="1800" dirty="0" err="1"/>
              <a:t>psühholoogia</a:t>
            </a:r>
            <a:r>
              <a:rPr lang="en-US" sz="1800" dirty="0"/>
              <a:t> labor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0DE0626-4EB0-624B-A61A-60C6DFD28861}"/>
              </a:ext>
            </a:extLst>
          </p:cNvPr>
          <p:cNvSpPr txBox="1">
            <a:spLocks/>
          </p:cNvSpPr>
          <p:nvPr/>
        </p:nvSpPr>
        <p:spPr>
          <a:xfrm>
            <a:off x="6434156" y="4782078"/>
            <a:ext cx="1645900" cy="88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VR-</a:t>
            </a:r>
            <a:r>
              <a:rPr lang="en-US" sz="1800" dirty="0" err="1"/>
              <a:t>mängude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labor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379B4C5-B13F-6A4D-A441-FA5720BA0EB5}"/>
              </a:ext>
            </a:extLst>
          </p:cNvPr>
          <p:cNvSpPr txBox="1">
            <a:spLocks/>
          </p:cNvSpPr>
          <p:nvPr/>
        </p:nvSpPr>
        <p:spPr>
          <a:xfrm>
            <a:off x="9942870" y="2717509"/>
            <a:ext cx="1799564" cy="88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Tarkvara-arenduse</a:t>
            </a:r>
            <a:r>
              <a:rPr lang="en-US" sz="1800" dirty="0"/>
              <a:t> labor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E4E890E-6129-9A42-95A3-580847722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383" y="1889134"/>
            <a:ext cx="866775" cy="8081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446768-4485-1542-9848-B96F9C084C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76" y="1932256"/>
            <a:ext cx="886326" cy="886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F08889-773D-5040-86FD-198B707D9D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85" y="1939757"/>
            <a:ext cx="1036220" cy="7038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A46C75-F2BE-1F47-9F26-64DB881076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385" y="3986652"/>
            <a:ext cx="866775" cy="7625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719E3C-F706-F741-B4CD-4A79818C16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328" y="3926500"/>
            <a:ext cx="938464" cy="9384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1814AE0-4551-1749-8C91-437325E585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090" y="1592242"/>
            <a:ext cx="716881" cy="11079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EC83B69-8DFB-8744-97E1-A8664A0AF45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979" y="3912501"/>
            <a:ext cx="821155" cy="82767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E53F38E-4F7C-D343-88DC-DD4DBC934C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514" y="1876572"/>
            <a:ext cx="1003635" cy="8602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EA80697-8DE6-6D4A-96FE-8671DFAF24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672" y="3879859"/>
            <a:ext cx="775535" cy="9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1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7D37BF-7058-EE4C-AC16-6A2A009D3A08}"/>
              </a:ext>
            </a:extLst>
          </p:cNvPr>
          <p:cNvSpPr/>
          <p:nvPr/>
        </p:nvSpPr>
        <p:spPr>
          <a:xfrm>
            <a:off x="10210800" y="-96982"/>
            <a:ext cx="1981200" cy="7135091"/>
          </a:xfrm>
          <a:prstGeom prst="rect">
            <a:avLst/>
          </a:prstGeom>
          <a:solidFill>
            <a:srgbClr val="B2DB7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9C1A9-FEC2-4940-8C11-0B4CFDF5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5699" cy="1962439"/>
          </a:xfrm>
        </p:spPr>
        <p:txBody>
          <a:bodyPr>
            <a:normAutofit/>
          </a:bodyPr>
          <a:lstStyle/>
          <a:p>
            <a:r>
              <a:rPr lang="en-US" dirty="0" err="1"/>
              <a:t>Haapsalu</a:t>
            </a:r>
            <a:r>
              <a:rPr lang="en-US" dirty="0"/>
              <a:t> </a:t>
            </a:r>
            <a:r>
              <a:rPr lang="en-US" dirty="0" err="1"/>
              <a:t>kolledž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0DB1-98F2-CA43-9386-CC94C614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563"/>
            <a:ext cx="6338455" cy="376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Tuginedes</a:t>
            </a:r>
            <a:r>
              <a:rPr lang="en-US" dirty="0"/>
              <a:t> Tallinna </a:t>
            </a:r>
            <a:r>
              <a:rPr lang="en-US" dirty="0" err="1"/>
              <a:t>Ülikooli</a:t>
            </a:r>
            <a:r>
              <a:rPr lang="en-US" dirty="0"/>
              <a:t> </a:t>
            </a:r>
            <a:r>
              <a:rPr lang="en-US" dirty="0" err="1"/>
              <a:t>traditsioonidele</a:t>
            </a:r>
            <a:r>
              <a:rPr lang="en-US" dirty="0"/>
              <a:t> ja </a:t>
            </a:r>
            <a:r>
              <a:rPr lang="en-US" dirty="0" err="1"/>
              <a:t>kvaliteedile</a:t>
            </a:r>
            <a:r>
              <a:rPr lang="en-US" dirty="0"/>
              <a:t>, </a:t>
            </a:r>
            <a:r>
              <a:rPr lang="en-US" dirty="0" err="1"/>
              <a:t>panustab</a:t>
            </a:r>
            <a:r>
              <a:rPr lang="en-US" dirty="0"/>
              <a:t> </a:t>
            </a:r>
            <a:r>
              <a:rPr lang="en-US" dirty="0" err="1"/>
              <a:t>kolledž</a:t>
            </a:r>
            <a:r>
              <a:rPr lang="en-US" dirty="0"/>
              <a:t> </a:t>
            </a:r>
            <a:r>
              <a:rPr lang="en-US" dirty="0" err="1"/>
              <a:t>läbi</a:t>
            </a:r>
            <a:r>
              <a:rPr lang="en-US" dirty="0"/>
              <a:t> </a:t>
            </a:r>
            <a:r>
              <a:rPr lang="en-US" dirty="0" err="1"/>
              <a:t>õppe</a:t>
            </a:r>
            <a:r>
              <a:rPr lang="en-US" dirty="0"/>
              <a:t>-, </a:t>
            </a:r>
            <a:r>
              <a:rPr lang="en-US" dirty="0" err="1"/>
              <a:t>arendus</a:t>
            </a:r>
            <a:r>
              <a:rPr lang="en-US" dirty="0"/>
              <a:t>- ja </a:t>
            </a:r>
            <a:r>
              <a:rPr lang="en-US" dirty="0" err="1"/>
              <a:t>uurimistöö</a:t>
            </a:r>
            <a:r>
              <a:rPr lang="en-US" dirty="0"/>
              <a:t> </a:t>
            </a:r>
            <a:r>
              <a:rPr lang="en-US" dirty="0" err="1"/>
              <a:t>teadlikult</a:t>
            </a:r>
            <a:r>
              <a:rPr lang="en-US" dirty="0"/>
              <a:t> </a:t>
            </a:r>
            <a:r>
              <a:rPr lang="en-US" dirty="0" err="1"/>
              <a:t>tervisedenduse</a:t>
            </a:r>
            <a:r>
              <a:rPr lang="en-US" dirty="0"/>
              <a:t> ja </a:t>
            </a:r>
            <a:r>
              <a:rPr lang="en-US" dirty="0" err="1"/>
              <a:t>rehabilitatsiooni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regionaalarengusse</a:t>
            </a:r>
            <a:r>
              <a:rPr lang="en-US" dirty="0"/>
              <a:t>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9AAE47C-3369-AF44-9032-98292D0C7F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8329" y="365124"/>
            <a:ext cx="2832504" cy="2751365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15AC709-861B-4846-8051-C77812EF49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133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8E27-D5C2-EB4E-90F9-DE9136C8C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578" y="1111855"/>
            <a:ext cx="7031421" cy="1876274"/>
          </a:xfrm>
        </p:spPr>
        <p:txBody>
          <a:bodyPr/>
          <a:lstStyle/>
          <a:p>
            <a:r>
              <a:rPr lang="en-US" dirty="0"/>
              <a:t>Tallinna </a:t>
            </a:r>
            <a:r>
              <a:rPr lang="en-US" dirty="0" err="1"/>
              <a:t>Ülikooli</a:t>
            </a:r>
            <a:r>
              <a:rPr lang="en-US" dirty="0"/>
              <a:t> </a:t>
            </a:r>
            <a:r>
              <a:rPr lang="en-US" dirty="0" err="1"/>
              <a:t>missioon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55741-6FB8-EC42-9AAD-075CA3E2D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6578" y="3151414"/>
            <a:ext cx="6291193" cy="2106386"/>
          </a:xfrm>
        </p:spPr>
        <p:txBody>
          <a:bodyPr>
            <a:normAutofit/>
          </a:bodyPr>
          <a:lstStyle/>
          <a:p>
            <a:r>
              <a:rPr lang="en-US" dirty="0" err="1"/>
              <a:t>Toetada</a:t>
            </a:r>
            <a:r>
              <a:rPr lang="en-US" dirty="0"/>
              <a:t> </a:t>
            </a:r>
            <a:r>
              <a:rPr lang="en-US" dirty="0" err="1"/>
              <a:t>Eesti</a:t>
            </a:r>
            <a:r>
              <a:rPr lang="en-US" dirty="0"/>
              <a:t> </a:t>
            </a:r>
            <a:r>
              <a:rPr lang="en-US" dirty="0" err="1"/>
              <a:t>jätkusuutlikku</a:t>
            </a:r>
            <a:r>
              <a:rPr lang="en-US" dirty="0"/>
              <a:t> </a:t>
            </a:r>
            <a:r>
              <a:rPr lang="en-US" dirty="0" err="1"/>
              <a:t>arengut</a:t>
            </a:r>
            <a:r>
              <a:rPr lang="en-US" dirty="0"/>
              <a:t> </a:t>
            </a:r>
            <a:r>
              <a:rPr lang="en-US" dirty="0" err="1"/>
              <a:t>kõrgetasemelise</a:t>
            </a:r>
            <a:r>
              <a:rPr lang="en-US" dirty="0"/>
              <a:t> </a:t>
            </a:r>
            <a:r>
              <a:rPr lang="en-US" dirty="0" err="1"/>
              <a:t>teadus</a:t>
            </a:r>
            <a:r>
              <a:rPr lang="en-US" dirty="0"/>
              <a:t>-, </a:t>
            </a:r>
            <a:r>
              <a:rPr lang="en-US" dirty="0" err="1"/>
              <a:t>õppe</a:t>
            </a:r>
            <a:r>
              <a:rPr lang="en-US" dirty="0"/>
              <a:t>- ja </a:t>
            </a:r>
            <a:r>
              <a:rPr lang="en-US" dirty="0" err="1"/>
              <a:t>loometöö</a:t>
            </a:r>
            <a:r>
              <a:rPr lang="en-US" dirty="0"/>
              <a:t>, </a:t>
            </a:r>
            <a:r>
              <a:rPr lang="en-US" dirty="0" err="1"/>
              <a:t>ühiskondliku</a:t>
            </a:r>
            <a:r>
              <a:rPr lang="en-US" dirty="0"/>
              <a:t> </a:t>
            </a:r>
            <a:r>
              <a:rPr lang="en-US" dirty="0" err="1"/>
              <a:t>mõttevahetuse</a:t>
            </a:r>
            <a:r>
              <a:rPr lang="en-US" dirty="0"/>
              <a:t>, </a:t>
            </a:r>
            <a:r>
              <a:rPr lang="en-US" dirty="0" err="1"/>
              <a:t>ettevõtluse</a:t>
            </a:r>
            <a:r>
              <a:rPr lang="en-US" dirty="0"/>
              <a:t>, </a:t>
            </a:r>
            <a:r>
              <a:rPr lang="en-US" dirty="0" err="1"/>
              <a:t>avaliku</a:t>
            </a:r>
            <a:r>
              <a:rPr lang="en-US" dirty="0"/>
              <a:t> ja </a:t>
            </a:r>
            <a:r>
              <a:rPr lang="en-US" dirty="0" err="1"/>
              <a:t>kolmanda</a:t>
            </a:r>
            <a:r>
              <a:rPr lang="en-US" dirty="0"/>
              <a:t> </a:t>
            </a:r>
            <a:r>
              <a:rPr lang="en-US" dirty="0" err="1"/>
              <a:t>sektoriga</a:t>
            </a:r>
            <a:r>
              <a:rPr lang="en-US" dirty="0"/>
              <a:t> </a:t>
            </a:r>
            <a:r>
              <a:rPr lang="en-US" dirty="0" err="1"/>
              <a:t>läbiviidava</a:t>
            </a:r>
            <a:r>
              <a:rPr lang="en-US" dirty="0"/>
              <a:t> </a:t>
            </a:r>
            <a:r>
              <a:rPr lang="en-US" dirty="0" err="1"/>
              <a:t>koostöö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akadeemilise</a:t>
            </a:r>
            <a:r>
              <a:rPr lang="en-US" dirty="0"/>
              <a:t> </a:t>
            </a:r>
            <a:r>
              <a:rPr lang="en-US" dirty="0" err="1"/>
              <a:t>partnerluse</a:t>
            </a:r>
            <a:r>
              <a:rPr lang="en-US" dirty="0"/>
              <a:t> </a:t>
            </a:r>
            <a:r>
              <a:rPr lang="en-US" dirty="0" err="1"/>
              <a:t>arendamise</a:t>
            </a:r>
            <a:r>
              <a:rPr lang="en-US" dirty="0"/>
              <a:t> </a:t>
            </a:r>
            <a:r>
              <a:rPr lang="en-US" dirty="0" err="1"/>
              <a:t>kaudu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44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Käsitöötehnoloogiad ja disain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4355090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67373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91160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8CE6350A-0A8C-4F10-A842-998B1E70F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288553"/>
            <a:ext cx="1351617" cy="108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2E4DDE-BBDD-4F64-A064-F44188BC3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5586" y="1935422"/>
            <a:ext cx="1080000" cy="159839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1C7CE96-124F-4C32-8183-D563A42A6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6054" y="2046971"/>
            <a:ext cx="900000" cy="156316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42EC5B6-BA9E-43D0-9F9D-799AB0ACFA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9411" y="2071193"/>
            <a:ext cx="1296000" cy="132685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FBF361D-12CA-40BB-9C86-7C6BCF8B0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11592" y="2036552"/>
            <a:ext cx="1188000" cy="158400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81072-7A1B-4CAF-91F5-B0B3BD49F470}"/>
              </a:ext>
            </a:extLst>
          </p:cNvPr>
          <p:cNvCxnSpPr>
            <a:cxnSpLocks/>
          </p:cNvCxnSpPr>
          <p:nvPr/>
        </p:nvCxnSpPr>
        <p:spPr>
          <a:xfrm flipH="1">
            <a:off x="2189817" y="4033881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F2ECC3BC-D08B-4929-9E09-A330BB46CA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8528" y="4081998"/>
            <a:ext cx="1440000" cy="1332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E3CA928-9E21-4C19-9FA3-E284A1CB8B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55090" y="3880146"/>
            <a:ext cx="1800000" cy="173570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042DA86-92BC-48BB-B094-5959A07D6B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25317" y="4027998"/>
            <a:ext cx="1440000" cy="144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4BA26B1-6CFE-4537-A540-A42421278E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913800" y="4050498"/>
            <a:ext cx="1440000" cy="1395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05B180F-2A62-4678-84C3-D0FAF24659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94961" y="3880146"/>
            <a:ext cx="1800000" cy="17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Liiklusohutus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4355090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67373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91160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81072-7A1B-4CAF-91F5-B0B3BD49F470}"/>
              </a:ext>
            </a:extLst>
          </p:cNvPr>
          <p:cNvCxnSpPr>
            <a:cxnSpLocks/>
          </p:cNvCxnSpPr>
          <p:nvPr/>
        </p:nvCxnSpPr>
        <p:spPr>
          <a:xfrm flipH="1">
            <a:off x="2189817" y="4033881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E126BA26-C709-4BA2-A7AC-072F6AB21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795" y="1996791"/>
            <a:ext cx="1440000" cy="14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A409F4-EEF9-44D2-B961-62A5E3DC1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3924" y="1998535"/>
            <a:ext cx="1440000" cy="144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07490D-4D01-4F47-9F8F-E845E2274D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9959" y="1902664"/>
            <a:ext cx="1080000" cy="16400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DEDC23-D2FA-4D99-A515-607BF3312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4311" y="2243032"/>
            <a:ext cx="1620000" cy="11621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91B14BE-5D11-4AE5-A565-E9A7396BA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4788" y="2349973"/>
            <a:ext cx="1620000" cy="9482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0C5EA7C-40CD-4C2D-843D-8A26BA0B87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738" y="3985639"/>
            <a:ext cx="1440000" cy="15247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9DF5F03-AE0D-44A3-8CB7-A29114AAE2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84961" y="4381563"/>
            <a:ext cx="1620000" cy="7328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0FD952C-6EB1-4D16-B075-E2CA6091DB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45985" y="4046456"/>
            <a:ext cx="1440000" cy="140307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1DE3515-38D7-43CF-BC6F-C053786CAE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20907" y="3946910"/>
            <a:ext cx="1440000" cy="160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ADA385B-E944-417D-B19A-272348838FD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38765" y="398563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1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Rakendusinformaatika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4355090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67373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9116013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81072-7A1B-4CAF-91F5-B0B3BD49F470}"/>
              </a:ext>
            </a:extLst>
          </p:cNvPr>
          <p:cNvCxnSpPr>
            <a:cxnSpLocks/>
          </p:cNvCxnSpPr>
          <p:nvPr/>
        </p:nvCxnSpPr>
        <p:spPr>
          <a:xfrm flipH="1">
            <a:off x="2189817" y="4033881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1A45FB1D-4597-4379-BEA4-E14A8A586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9959" y="2161226"/>
            <a:ext cx="1440000" cy="140211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913617D-067F-47D2-B034-993DCAB6A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4961" y="4186040"/>
            <a:ext cx="1440000" cy="112391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4A63B3-93A5-4C8F-8DC1-66CF5C8CFF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3924" y="2142284"/>
            <a:ext cx="1440000" cy="144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BB3E61D-9AF1-40AE-A0F2-B0417D87D9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5994" y="2123824"/>
            <a:ext cx="1440000" cy="147692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BEC40C4-76D0-43AB-BCCB-C4C709AB6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45820" y="2376406"/>
            <a:ext cx="1440000" cy="112391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5264ED9-7D10-429C-8538-557583FABF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7889" y="2234586"/>
            <a:ext cx="1440000" cy="12553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E75E6A3-4F5B-41CE-85CD-12F2DE2AA0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20751" y="4186040"/>
            <a:ext cx="1440000" cy="11590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46FC855-6CD3-44A9-933B-9338B914D1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35047" y="4150919"/>
            <a:ext cx="1440000" cy="12292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C80F12E-44A4-4110-8EEC-BD2C8314D4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53661" y="4186040"/>
            <a:ext cx="1440000" cy="115903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F47898C-849E-438D-BF1C-3FFE54FED6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8137" y="4186039"/>
            <a:ext cx="1440000" cy="11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7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Tervisejuht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257071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486674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7162784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5287376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7669599" y="4033882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A32982-89A7-BD42-9C71-064A0FA38C2C}"/>
              </a:ext>
            </a:extLst>
          </p:cNvPr>
          <p:cNvCxnSpPr>
            <a:cxnSpLocks/>
          </p:cNvCxnSpPr>
          <p:nvPr/>
        </p:nvCxnSpPr>
        <p:spPr>
          <a:xfrm flipH="1">
            <a:off x="9452609" y="2114436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81072-7A1B-4CAF-91F5-B0B3BD49F470}"/>
              </a:ext>
            </a:extLst>
          </p:cNvPr>
          <p:cNvCxnSpPr>
            <a:cxnSpLocks/>
          </p:cNvCxnSpPr>
          <p:nvPr/>
        </p:nvCxnSpPr>
        <p:spPr>
          <a:xfrm flipH="1">
            <a:off x="3122103" y="4033881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56C9F3DD-1F73-4434-B310-0AE8E051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9959" y="2241259"/>
            <a:ext cx="1440000" cy="116571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C305AAD-A4C9-4191-91AA-23090A49E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3188" y="2186020"/>
            <a:ext cx="720000" cy="1296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660601A-7A3B-405B-9E94-5EDF5EA92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3924" y="2144382"/>
            <a:ext cx="1260000" cy="13594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267EE7A-6198-47A4-891F-AF98F911B7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214" y="2194117"/>
            <a:ext cx="1260000" cy="126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25B9AE0-23F3-4D97-B369-5E2E387F84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13800" y="2415712"/>
            <a:ext cx="1440000" cy="112695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4762F97-F467-4F79-87A3-A3C1681760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5660" y="4033881"/>
            <a:ext cx="1800000" cy="161539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B5D660A-0920-438F-9B17-7C7F5F1029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27629" y="4022116"/>
            <a:ext cx="1440000" cy="144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E4C25C9-2745-4D4E-B194-F01A9E8DB1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63037" y="4050647"/>
            <a:ext cx="1620000" cy="138293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7586E4D-7742-49A0-BF93-7A96EC2C4D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49022" y="4022116"/>
            <a:ext cx="1440000" cy="14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3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D8D3-EA85-B84C-99C9-45A5FDBF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Rahvusvahelised</a:t>
            </a:r>
            <a:r>
              <a:rPr lang="en-US" dirty="0"/>
              <a:t> </a:t>
            </a:r>
            <a:r>
              <a:rPr lang="en-US" dirty="0" err="1"/>
              <a:t>võrgustikud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623E56-EE3F-8F45-8C9D-8FB87F17EC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9790" y="3850083"/>
            <a:ext cx="2886166" cy="1088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9CDB8-E02A-BB40-8198-17BA861D4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2513428"/>
            <a:ext cx="2540000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3FB5AA-6ADB-7D45-94AE-6E291795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511" y="2331702"/>
            <a:ext cx="3072426" cy="858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9A53A9-7BE2-414C-9C24-F56D265E13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335" y="3717054"/>
            <a:ext cx="1432686" cy="1411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664B65-CBE1-0A42-8D8A-15197700BB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814" y="2171376"/>
            <a:ext cx="2932699" cy="964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FE0C81-AFB0-3246-B23C-DDD829079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21" y="3750519"/>
            <a:ext cx="3649581" cy="12708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36E8A8-8C45-A548-A558-BD04D657CA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3995" y="3854538"/>
            <a:ext cx="2296955" cy="10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80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784C-92AF-FC47-B40F-B120A2C5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Rahvusvahelised</a:t>
            </a:r>
            <a:r>
              <a:rPr lang="en-US" dirty="0"/>
              <a:t> </a:t>
            </a:r>
            <a:r>
              <a:rPr lang="en-US" dirty="0" err="1"/>
              <a:t>partnerid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065B5-14D1-FA4E-83FD-4B108DE497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42737"/>
            <a:ext cx="2192839" cy="959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2185D-9818-4B48-A8DC-0D366CB0B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154827"/>
            <a:ext cx="3011932" cy="875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1CD8D2-D77C-764B-904B-D2A8F9291E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41" y="3909160"/>
            <a:ext cx="1356818" cy="1356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3FF39-8CE0-2746-8AEB-2BBBCE8709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060" y="1751143"/>
            <a:ext cx="2561740" cy="1665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5A424-74DA-914A-BA9F-AE154E5763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415" y="3833063"/>
            <a:ext cx="1704837" cy="13531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18EECC-E2E1-174D-BA45-256A8B277D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828" y="1891487"/>
            <a:ext cx="1731818" cy="139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BACF1A-C54B-4440-A09E-773C48045D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374" y="3880013"/>
            <a:ext cx="1415112" cy="1415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409452-A59D-0246-8E4C-FBDF0616621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590" y="1777791"/>
            <a:ext cx="3091510" cy="1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4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B2FE7-211A-4C4B-B2D3-33956ECEB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7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1B16-33DF-3549-9BDE-AC915899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Jälgi</a:t>
            </a:r>
            <a:r>
              <a:rPr lang="en-US" dirty="0"/>
              <a:t>  </a:t>
            </a:r>
            <a:r>
              <a:rPr lang="en-US" dirty="0" err="1"/>
              <a:t>meid</a:t>
            </a:r>
            <a:r>
              <a:rPr lang="en-US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1EFC8-F6AB-9044-B3C9-7B965ADDF8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28" y="2738012"/>
            <a:ext cx="912395" cy="918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A82BCD-7589-6043-B7C1-74AE63297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29" y="4005002"/>
            <a:ext cx="912395" cy="912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351CB7-7AB8-8F49-8E99-D008180718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952" y="2740975"/>
            <a:ext cx="912395" cy="912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1955E0-2C2C-2B44-A0DE-EAA10AFC27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316" y="4016614"/>
            <a:ext cx="912395" cy="9123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97450-D688-E944-A421-543EFFBFD8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952" y="4005002"/>
            <a:ext cx="912395" cy="9123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21DCCA-5CF8-BE4C-8D52-EA95FB9E5E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99" y="2740975"/>
            <a:ext cx="918320" cy="9123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0C4CEC-2C04-AA4C-A9AD-5E372A89A047}"/>
              </a:ext>
            </a:extLst>
          </p:cNvPr>
          <p:cNvSpPr txBox="1"/>
          <p:nvPr/>
        </p:nvSpPr>
        <p:spPr>
          <a:xfrm>
            <a:off x="2192577" y="3079311"/>
            <a:ext cx="19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Tallinna Ülikool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5757F-1040-C943-87FE-13EFFA37DD5B}"/>
              </a:ext>
            </a:extLst>
          </p:cNvPr>
          <p:cNvSpPr txBox="1"/>
          <p:nvPr/>
        </p:nvSpPr>
        <p:spPr>
          <a:xfrm>
            <a:off x="2179508" y="4320701"/>
            <a:ext cx="190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tallinnaylikool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F47F6F-DE09-C84C-9263-1992DBA5CB91}"/>
              </a:ext>
            </a:extLst>
          </p:cNvPr>
          <p:cNvSpPr txBox="1"/>
          <p:nvPr/>
        </p:nvSpPr>
        <p:spPr>
          <a:xfrm>
            <a:off x="5763704" y="3079311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Tallinn University</a:t>
            </a:r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00A590-DA35-C44D-BAE5-21AFBEBA1CB5}"/>
              </a:ext>
            </a:extLst>
          </p:cNvPr>
          <p:cNvSpPr txBox="1"/>
          <p:nvPr/>
        </p:nvSpPr>
        <p:spPr>
          <a:xfrm>
            <a:off x="5677351" y="4320701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Tallinn University</a:t>
            </a:r>
            <a:endParaRPr lang="en-US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CACBCD-83E9-2F46-BDD4-3A3D83047943}"/>
              </a:ext>
            </a:extLst>
          </p:cNvPr>
          <p:cNvSpPr txBox="1"/>
          <p:nvPr/>
        </p:nvSpPr>
        <p:spPr>
          <a:xfrm>
            <a:off x="8984608" y="3079311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/>
              <a:t>TallinnaYlikool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F02C1-EE4C-6145-8D9C-867F57559788}"/>
              </a:ext>
            </a:extLst>
          </p:cNvPr>
          <p:cNvSpPr txBox="1"/>
          <p:nvPr/>
        </p:nvSpPr>
        <p:spPr>
          <a:xfrm>
            <a:off x="9006498" y="4266709"/>
            <a:ext cx="190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Tallinn University</a:t>
            </a:r>
            <a:endParaRPr lang="en-US" sz="1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89F7B-5F42-334C-A965-4276CE5E99E0}"/>
              </a:ext>
            </a:extLst>
          </p:cNvPr>
          <p:cNvSpPr txBox="1"/>
          <p:nvPr/>
        </p:nvSpPr>
        <p:spPr>
          <a:xfrm>
            <a:off x="7864286" y="691669"/>
            <a:ext cx="303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i="1" dirty="0" err="1"/>
              <a:t>tlu.ee</a:t>
            </a:r>
            <a:endParaRPr lang="en-US" sz="4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C8AC5B-8872-6342-BD67-6AA1B245DC94}"/>
              </a:ext>
            </a:extLst>
          </p:cNvPr>
          <p:cNvCxnSpPr>
            <a:cxnSpLocks/>
          </p:cNvCxnSpPr>
          <p:nvPr/>
        </p:nvCxnSpPr>
        <p:spPr>
          <a:xfrm flipH="1">
            <a:off x="9051743" y="-185720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BB99C5-DE47-DD41-831A-C71517643A79}"/>
              </a:ext>
            </a:extLst>
          </p:cNvPr>
          <p:cNvCxnSpPr>
            <a:cxnSpLocks/>
          </p:cNvCxnSpPr>
          <p:nvPr/>
        </p:nvCxnSpPr>
        <p:spPr>
          <a:xfrm flipH="1">
            <a:off x="8795711" y="-185720"/>
            <a:ext cx="336596" cy="142823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5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D7CF-ED86-DA43-B495-3689F0713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Aitäh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BB7E0-168A-F145-9285-3D4B7B8375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5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7F56D-7F4A-B040-82CA-BBBB8EEEC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96243"/>
            <a:ext cx="3249705" cy="3272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Tallinna Ülikool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b="1" dirty="0"/>
              <a:t>18. </a:t>
            </a:r>
            <a:r>
              <a:rPr lang="en-US" b="1" dirty="0" err="1"/>
              <a:t>märtsil</a:t>
            </a:r>
            <a:r>
              <a:rPr lang="en-US" b="1" dirty="0"/>
              <a:t>, </a:t>
            </a:r>
            <a:br>
              <a:rPr lang="en-US" b="1" dirty="0"/>
            </a:br>
            <a:r>
              <a:rPr lang="en-US" b="1" dirty="0" err="1"/>
              <a:t>aastal</a:t>
            </a:r>
            <a:r>
              <a:rPr lang="en-US" b="1" dirty="0"/>
              <a:t> 2005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CD50049-CD1F-4341-963B-BAB244B40F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874" y="-32657"/>
            <a:ext cx="5771785" cy="690698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85B1FD-8BD7-F041-9FA0-02C22C00381B}"/>
              </a:ext>
            </a:extLst>
          </p:cNvPr>
          <p:cNvCxnSpPr>
            <a:cxnSpLocks/>
          </p:cNvCxnSpPr>
          <p:nvPr/>
        </p:nvCxnSpPr>
        <p:spPr>
          <a:xfrm flipH="1">
            <a:off x="1426029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6DAB2E-090B-064A-87AD-A11CA7547C33}"/>
              </a:ext>
            </a:extLst>
          </p:cNvPr>
          <p:cNvCxnSpPr>
            <a:cxnSpLocks/>
          </p:cNvCxnSpPr>
          <p:nvPr/>
        </p:nvCxnSpPr>
        <p:spPr>
          <a:xfrm flipH="1">
            <a:off x="1115790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9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4B75-A71A-E643-ADBA-577A7926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7800" cy="1904546"/>
          </a:xfrm>
        </p:spPr>
        <p:txBody>
          <a:bodyPr>
            <a:noAutofit/>
          </a:bodyPr>
          <a:lstStyle/>
          <a:p>
            <a:r>
              <a:rPr lang="en-US" sz="3600" dirty="0"/>
              <a:t>Tallinna Ülikool on </a:t>
            </a:r>
            <a:r>
              <a:rPr lang="en-US" sz="3600" dirty="0" err="1"/>
              <a:t>Eesti</a:t>
            </a:r>
            <a:r>
              <a:rPr lang="en-US" sz="3600" dirty="0"/>
              <a:t> </a:t>
            </a:r>
            <a:r>
              <a:rPr lang="en-US" sz="3600" dirty="0" err="1"/>
              <a:t>kõrgharidusmaastiku</a:t>
            </a:r>
            <a:r>
              <a:rPr lang="en-US" sz="3600" dirty="0"/>
              <a:t> </a:t>
            </a:r>
            <a:r>
              <a:rPr lang="en-US" sz="3600" dirty="0" err="1"/>
              <a:t>suurim</a:t>
            </a:r>
            <a:r>
              <a:rPr lang="en-US" sz="3600" dirty="0"/>
              <a:t> </a:t>
            </a:r>
            <a:r>
              <a:rPr lang="en-US" sz="3600" dirty="0" err="1"/>
              <a:t>liitumisprojekt</a:t>
            </a:r>
            <a:r>
              <a:rPr lang="en-US" sz="3600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655C-B085-0440-B540-1C3E1802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69671"/>
            <a:ext cx="5257800" cy="35986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/>
              <a:t>Tallinna </a:t>
            </a:r>
            <a:r>
              <a:rPr lang="en-US" sz="1800" dirty="0" err="1"/>
              <a:t>Pedagoogikaülikool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/>
              <a:t>Eesti</a:t>
            </a:r>
            <a:r>
              <a:rPr lang="en-US" sz="1800" dirty="0"/>
              <a:t> </a:t>
            </a:r>
            <a:r>
              <a:rPr lang="en-US" sz="1800" dirty="0" err="1"/>
              <a:t>Humanitaarinstituut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/>
              <a:t>Ajaloo</a:t>
            </a:r>
            <a:r>
              <a:rPr lang="en-US" sz="1800" dirty="0"/>
              <a:t> </a:t>
            </a:r>
            <a:r>
              <a:rPr lang="en-US" sz="1800" dirty="0" err="1"/>
              <a:t>Instituut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/>
              <a:t>Eesti</a:t>
            </a:r>
            <a:r>
              <a:rPr lang="en-US" sz="1800" dirty="0"/>
              <a:t> </a:t>
            </a:r>
            <a:r>
              <a:rPr lang="en-US" sz="1800" dirty="0" err="1"/>
              <a:t>Akadeemiline</a:t>
            </a:r>
            <a:r>
              <a:rPr lang="en-US" sz="1800" dirty="0"/>
              <a:t> </a:t>
            </a:r>
            <a:r>
              <a:rPr lang="en-US" sz="1800" dirty="0" err="1"/>
              <a:t>Raamatukogu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/>
              <a:t>Eesti</a:t>
            </a:r>
            <a:r>
              <a:rPr lang="en-US" sz="1800" dirty="0"/>
              <a:t> </a:t>
            </a:r>
            <a:r>
              <a:rPr lang="en-US" sz="1800" dirty="0" err="1"/>
              <a:t>Teaduste</a:t>
            </a:r>
            <a:r>
              <a:rPr lang="en-US" sz="1800" dirty="0"/>
              <a:t> </a:t>
            </a:r>
            <a:r>
              <a:rPr lang="en-US" sz="1800" dirty="0" err="1"/>
              <a:t>Akadeemia</a:t>
            </a:r>
            <a:r>
              <a:rPr lang="en-US" sz="1800" dirty="0"/>
              <a:t> </a:t>
            </a:r>
            <a:r>
              <a:rPr lang="en-US" sz="1800" dirty="0" err="1"/>
              <a:t>Rahvusvaheliste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ja </a:t>
            </a:r>
            <a:r>
              <a:rPr lang="en-US" sz="1800" dirty="0" err="1"/>
              <a:t>Sotsiaaluuringute</a:t>
            </a:r>
            <a:r>
              <a:rPr lang="en-US" sz="1800" dirty="0"/>
              <a:t> </a:t>
            </a:r>
            <a:r>
              <a:rPr lang="en-US" sz="1800" dirty="0" err="1"/>
              <a:t>Instituut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/>
              <a:t>Eesti</a:t>
            </a:r>
            <a:r>
              <a:rPr lang="en-US" sz="1800" dirty="0"/>
              <a:t> </a:t>
            </a:r>
            <a:r>
              <a:rPr lang="en-US" sz="1800" dirty="0" err="1"/>
              <a:t>Teaduste</a:t>
            </a:r>
            <a:r>
              <a:rPr lang="en-US" sz="1800" dirty="0"/>
              <a:t> </a:t>
            </a:r>
            <a:r>
              <a:rPr lang="en-US" sz="1800" dirty="0" err="1"/>
              <a:t>Akadeemia</a:t>
            </a:r>
            <a:r>
              <a:rPr lang="en-US" sz="1800" dirty="0"/>
              <a:t> </a:t>
            </a:r>
            <a:r>
              <a:rPr lang="en-US" sz="1800" dirty="0" err="1"/>
              <a:t>Ökoloogia</a:t>
            </a:r>
            <a:r>
              <a:rPr lang="en-US" sz="1800" dirty="0"/>
              <a:t> </a:t>
            </a:r>
            <a:r>
              <a:rPr lang="en-US" sz="1800" dirty="0" err="1"/>
              <a:t>Instituut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/>
              <a:t>Akadeemia</a:t>
            </a:r>
            <a:r>
              <a:rPr lang="en-US" sz="1800" dirty="0"/>
              <a:t> Nord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800" dirty="0" err="1"/>
              <a:t>Eesti</a:t>
            </a:r>
            <a:r>
              <a:rPr lang="en-US" sz="1800" dirty="0"/>
              <a:t> </a:t>
            </a:r>
            <a:r>
              <a:rPr lang="en-US" sz="1800" dirty="0" err="1"/>
              <a:t>Tuleviku-uuringute</a:t>
            </a:r>
            <a:r>
              <a:rPr lang="en-US" sz="1800" dirty="0"/>
              <a:t> </a:t>
            </a:r>
            <a:r>
              <a:rPr lang="en-US" sz="1800" dirty="0" err="1"/>
              <a:t>Instituut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22C733-4713-BA49-97EB-E17B0B6FD41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80" r="15680"/>
          <a:stretch>
            <a:fillRect/>
          </a:stretch>
        </p:blipFill>
        <p:spPr>
          <a:xfrm>
            <a:off x="6500493" y="787248"/>
            <a:ext cx="5829527" cy="5662537"/>
          </a:xfrm>
        </p:spPr>
      </p:pic>
    </p:spTree>
    <p:extLst>
      <p:ext uri="{BB962C8B-B14F-4D97-AF65-F5344CB8AC3E}">
        <p14:creationId xmlns:p14="http://schemas.microsoft.com/office/powerpoint/2010/main" val="357050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7F56D-7F4A-B040-82CA-BBBB8EEEC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88029"/>
            <a:ext cx="4060370" cy="3680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Tallinna </a:t>
            </a:r>
            <a:r>
              <a:rPr lang="en-US" dirty="0" err="1"/>
              <a:t>Ülikoolis</a:t>
            </a:r>
            <a:r>
              <a:rPr lang="en-US" dirty="0"/>
              <a:t> on </a:t>
            </a:r>
            <a:r>
              <a:rPr lang="en-US" dirty="0" err="1"/>
              <a:t>õpetatud</a:t>
            </a:r>
            <a:r>
              <a:rPr lang="en-US" dirty="0"/>
              <a:t> </a:t>
            </a:r>
            <a:r>
              <a:rPr lang="en-US" dirty="0" err="1"/>
              <a:t>õpetajaid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100 </a:t>
            </a:r>
            <a:r>
              <a:rPr lang="en-US" dirty="0" err="1"/>
              <a:t>aastat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meie</a:t>
            </a:r>
            <a:r>
              <a:rPr lang="en-US" dirty="0"/>
              <a:t> </a:t>
            </a:r>
            <a:r>
              <a:rPr lang="en-US" dirty="0" err="1"/>
              <a:t>juures</a:t>
            </a:r>
            <a:r>
              <a:rPr lang="en-US" dirty="0"/>
              <a:t> </a:t>
            </a:r>
            <a:r>
              <a:rPr lang="en-US" dirty="0" err="1"/>
              <a:t>asub</a:t>
            </a:r>
            <a:r>
              <a:rPr lang="en-US" dirty="0"/>
              <a:t> </a:t>
            </a:r>
            <a:r>
              <a:rPr lang="en-US" dirty="0" err="1"/>
              <a:t>Baltimaade</a:t>
            </a:r>
            <a:r>
              <a:rPr lang="en-US" dirty="0"/>
              <a:t> </a:t>
            </a:r>
            <a:r>
              <a:rPr lang="en-US" dirty="0" err="1"/>
              <a:t>moodsaim</a:t>
            </a:r>
            <a:r>
              <a:rPr lang="en-US" dirty="0"/>
              <a:t> filmi- ja </a:t>
            </a:r>
            <a:r>
              <a:rPr lang="en-US" dirty="0" err="1"/>
              <a:t>meediakool</a:t>
            </a:r>
            <a:r>
              <a:rPr lang="en-US" dirty="0"/>
              <a:t>.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CA5FF80-31F6-1145-8BF6-66FEA5E05F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D35647-A34D-D840-8A7C-01073C3C4657}"/>
              </a:ext>
            </a:extLst>
          </p:cNvPr>
          <p:cNvCxnSpPr>
            <a:cxnSpLocks/>
          </p:cNvCxnSpPr>
          <p:nvPr/>
        </p:nvCxnSpPr>
        <p:spPr>
          <a:xfrm flipH="1">
            <a:off x="1426029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612798-A354-0447-83D5-84BE338F3FD4}"/>
              </a:ext>
            </a:extLst>
          </p:cNvPr>
          <p:cNvCxnSpPr>
            <a:cxnSpLocks/>
          </p:cNvCxnSpPr>
          <p:nvPr/>
        </p:nvCxnSpPr>
        <p:spPr>
          <a:xfrm flipH="1">
            <a:off x="1115790" y="-97972"/>
            <a:ext cx="327132" cy="143850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4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B13-3387-0F43-A110-BFB96C796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36739"/>
            <a:ext cx="4305300" cy="4821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Tallinna Ülikool </a:t>
            </a:r>
            <a:r>
              <a:rPr lang="en-US" dirty="0" err="1"/>
              <a:t>kuulub</a:t>
            </a:r>
            <a:r>
              <a:rPr lang="en-US" b="1" dirty="0"/>
              <a:t> </a:t>
            </a:r>
            <a:r>
              <a:rPr lang="en-US" sz="3200" b="1" dirty="0"/>
              <a:t> </a:t>
            </a:r>
            <a:endParaRPr lang="en-US" sz="3200" dirty="0"/>
          </a:p>
          <a:p>
            <a:pPr marL="0" indent="0" algn="ctr">
              <a:buNone/>
            </a:pPr>
            <a:r>
              <a:rPr lang="en-US" sz="19900" b="1" i="1" dirty="0">
                <a:latin typeface="+mj-lt"/>
              </a:rPr>
              <a:t>5%</a:t>
            </a:r>
            <a:r>
              <a:rPr lang="en-US" sz="3200" b="1" i="1" dirty="0"/>
              <a:t> </a:t>
            </a:r>
            <a:endParaRPr lang="en-US" sz="3200" dirty="0"/>
          </a:p>
          <a:p>
            <a:pPr marL="0" indent="0" algn="ctr">
              <a:buNone/>
            </a:pPr>
            <a:r>
              <a:rPr lang="en-US" dirty="0" err="1"/>
              <a:t>maailma</a:t>
            </a:r>
            <a:r>
              <a:rPr lang="en-US" dirty="0"/>
              <a:t> </a:t>
            </a:r>
            <a:r>
              <a:rPr lang="en-US" dirty="0" err="1"/>
              <a:t>parimate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ülikoolide</a:t>
            </a:r>
            <a:r>
              <a:rPr lang="en-US" dirty="0"/>
              <a:t> </a:t>
            </a:r>
            <a:r>
              <a:rPr lang="en-US" dirty="0" err="1"/>
              <a:t>sekka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4A6240-D322-F342-97D0-BAE627317442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780313" y="853575"/>
          <a:ext cx="5573488" cy="4714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744">
                  <a:extLst>
                    <a:ext uri="{9D8B030D-6E8A-4147-A177-3AD203B41FA5}">
                      <a16:colId xmlns:a16="http://schemas.microsoft.com/office/drawing/2014/main" val="1943135946"/>
                    </a:ext>
                  </a:extLst>
                </a:gridCol>
                <a:gridCol w="2786744">
                  <a:extLst>
                    <a:ext uri="{9D8B030D-6E8A-4147-A177-3AD203B41FA5}">
                      <a16:colId xmlns:a16="http://schemas.microsoft.com/office/drawing/2014/main" val="3952613556"/>
                    </a:ext>
                  </a:extLst>
                </a:gridCol>
              </a:tblGrid>
              <a:tr h="11786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Sotsioloogia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251-300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477001"/>
                  </a:ext>
                </a:extLst>
              </a:tr>
              <a:tr h="11786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Haridusteadused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#301-400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887938"/>
                  </a:ext>
                </a:extLst>
              </a:tr>
              <a:tr h="11786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Humanitaarteadused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#401-500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2393265"/>
                  </a:ext>
                </a:extLst>
              </a:tr>
              <a:tr h="11786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Sotsiaalteadused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2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#401-500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966" marR="102966" marT="51483" marB="51483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0852249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EFDB1A21-166A-764C-A8C3-0A3FC9ADC8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1167214"/>
            <a:ext cx="1993490" cy="525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CADF7E-3015-FF47-8E2C-D7C910C94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551" y="2286457"/>
            <a:ext cx="1758253" cy="685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3388CD-7D5F-9944-911B-5D6F74E798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551" y="3461809"/>
            <a:ext cx="1758253" cy="685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75C196-12C4-874B-AD9B-C3871F0A53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551" y="4686458"/>
            <a:ext cx="1758253" cy="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2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Meie</a:t>
            </a:r>
            <a:r>
              <a:rPr lang="en-US" dirty="0"/>
              <a:t>  </a:t>
            </a:r>
            <a:r>
              <a:rPr lang="en-US" dirty="0" err="1"/>
              <a:t>fookusvaldkonnad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9D1CC0B-C7EC-EE4C-90AF-B2AAC24E0D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63" t="-22385" r="-28445" b="-22704"/>
          <a:stretch/>
        </p:blipFill>
        <p:spPr>
          <a:xfrm>
            <a:off x="874644" y="2425801"/>
            <a:ext cx="1404159" cy="1402239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C06D3D-72C3-AF4D-9658-71ED0EA09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02" t="-43148" r="-19810" b="-39138"/>
          <a:stretch/>
        </p:blipFill>
        <p:spPr>
          <a:xfrm>
            <a:off x="3177019" y="2376814"/>
            <a:ext cx="1404159" cy="1402239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5740022-F364-A449-84BF-92330C8B906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070" t="-13441" r="-14152" b="-12361"/>
          <a:stretch/>
        </p:blipFill>
        <p:spPr>
          <a:xfrm>
            <a:off x="5446739" y="2425801"/>
            <a:ext cx="1404159" cy="1402239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B933ADF1-A728-0842-9936-F3E16A8A038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95" t="-22861" r="-19077" b="-18878"/>
          <a:stretch/>
        </p:blipFill>
        <p:spPr>
          <a:xfrm>
            <a:off x="7596584" y="2393143"/>
            <a:ext cx="1404159" cy="1402239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13D095-5568-DA48-8DC1-D3FBD743CF0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94" t="-16918" r="-19391" b="-16806"/>
          <a:stretch/>
        </p:blipFill>
        <p:spPr>
          <a:xfrm>
            <a:off x="9797769" y="2425801"/>
            <a:ext cx="1404000" cy="140223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3DB006-F6CE-0C4E-B56E-195F225708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8584" y="3959225"/>
            <a:ext cx="1636713" cy="865188"/>
          </a:xfrm>
        </p:spPr>
        <p:txBody>
          <a:bodyPr/>
          <a:lstStyle/>
          <a:p>
            <a:r>
              <a:rPr lang="en-US" dirty="0" err="1"/>
              <a:t>Haridus</a:t>
            </a:r>
            <a:r>
              <a:rPr lang="en-US" dirty="0"/>
              <a:t>- </a:t>
            </a:r>
            <a:r>
              <a:rPr lang="en-US" dirty="0" err="1"/>
              <a:t>uuendus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6125F1-8988-4E47-A424-C851B59A15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097" y="3959225"/>
            <a:ext cx="1854428" cy="865188"/>
          </a:xfrm>
        </p:spPr>
        <p:txBody>
          <a:bodyPr/>
          <a:lstStyle/>
          <a:p>
            <a:r>
              <a:rPr lang="en-US" dirty="0"/>
              <a:t>Digi- ja </a:t>
            </a:r>
            <a:r>
              <a:rPr lang="en-US" dirty="0" err="1"/>
              <a:t>meediakultuur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CD9065-7BBE-B244-A985-8E74B5A3B6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52482" y="3959225"/>
            <a:ext cx="1820181" cy="865188"/>
          </a:xfrm>
        </p:spPr>
        <p:txBody>
          <a:bodyPr/>
          <a:lstStyle/>
          <a:p>
            <a:r>
              <a:rPr lang="en-US" dirty="0" err="1"/>
              <a:t>Kultuurilised</a:t>
            </a:r>
            <a:r>
              <a:rPr lang="en-US" dirty="0"/>
              <a:t> </a:t>
            </a:r>
            <a:r>
              <a:rPr lang="en-US" dirty="0" err="1"/>
              <a:t>kompetentsid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CE374A-0855-4B44-9122-A432FBC344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19259" y="3959225"/>
            <a:ext cx="2044771" cy="865188"/>
          </a:xfrm>
        </p:spPr>
        <p:txBody>
          <a:bodyPr/>
          <a:lstStyle/>
          <a:p>
            <a:r>
              <a:rPr lang="en-US" dirty="0" err="1"/>
              <a:t>Terve</a:t>
            </a:r>
            <a:r>
              <a:rPr lang="en-US" dirty="0"/>
              <a:t>- ja </a:t>
            </a:r>
            <a:r>
              <a:rPr lang="en-US" dirty="0" err="1"/>
              <a:t>jätkusuutlik</a:t>
            </a:r>
            <a:r>
              <a:rPr lang="en-US" dirty="0"/>
              <a:t> </a:t>
            </a:r>
            <a:r>
              <a:rPr lang="en-US" dirty="0" err="1"/>
              <a:t>eluviis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662253-2774-9140-9FE4-D274C06FC9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21639" y="3959225"/>
            <a:ext cx="2218601" cy="865188"/>
          </a:xfrm>
        </p:spPr>
        <p:txBody>
          <a:bodyPr/>
          <a:lstStyle/>
          <a:p>
            <a:r>
              <a:rPr lang="en-US" dirty="0" err="1"/>
              <a:t>Ühiskond</a:t>
            </a:r>
            <a:r>
              <a:rPr lang="en-US" dirty="0"/>
              <a:t> ja </a:t>
            </a:r>
            <a:r>
              <a:rPr lang="en-US" dirty="0" err="1"/>
              <a:t>avatud</a:t>
            </a:r>
            <a:r>
              <a:rPr lang="en-US" dirty="0"/>
              <a:t> </a:t>
            </a:r>
            <a:r>
              <a:rPr lang="en-US" dirty="0" err="1"/>
              <a:t>valitsemine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BD9D8E-B04C-3346-A045-05129F6664AB}"/>
              </a:ext>
            </a:extLst>
          </p:cNvPr>
          <p:cNvCxnSpPr>
            <a:cxnSpLocks/>
          </p:cNvCxnSpPr>
          <p:nvPr/>
        </p:nvCxnSpPr>
        <p:spPr>
          <a:xfrm flipH="1">
            <a:off x="2262475" y="2237014"/>
            <a:ext cx="714599" cy="271870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35388B-FDB6-8F46-81CE-6818417D831B}"/>
              </a:ext>
            </a:extLst>
          </p:cNvPr>
          <p:cNvCxnSpPr>
            <a:cxnSpLocks/>
          </p:cNvCxnSpPr>
          <p:nvPr/>
        </p:nvCxnSpPr>
        <p:spPr>
          <a:xfrm flipH="1">
            <a:off x="4711760" y="2237014"/>
            <a:ext cx="714599" cy="271870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6752831" y="2237014"/>
            <a:ext cx="714599" cy="271870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07A3D64-211A-D24C-97B0-EA3394453653}"/>
              </a:ext>
            </a:extLst>
          </p:cNvPr>
          <p:cNvCxnSpPr>
            <a:cxnSpLocks/>
          </p:cNvCxnSpPr>
          <p:nvPr/>
        </p:nvCxnSpPr>
        <p:spPr>
          <a:xfrm flipH="1">
            <a:off x="9087817" y="2237014"/>
            <a:ext cx="714599" cy="271870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89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0D6DF-438A-4840-B788-BCC4651A2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1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58-D2D1-CF43-A0E7-CCE6C793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 </a:t>
            </a:r>
            <a:r>
              <a:rPr lang="en-US" dirty="0" err="1"/>
              <a:t>akadeemilist</a:t>
            </a:r>
            <a:r>
              <a:rPr lang="en-US" dirty="0"/>
              <a:t> </a:t>
            </a:r>
            <a:r>
              <a:rPr lang="en-US" dirty="0" err="1"/>
              <a:t>üksust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CE374A-0855-4B44-9122-A432FBC344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4668" y="1958207"/>
            <a:ext cx="2409762" cy="1295682"/>
          </a:xfrm>
        </p:spPr>
        <p:txBody>
          <a:bodyPr anchor="ctr"/>
          <a:lstStyle/>
          <a:p>
            <a:r>
              <a:rPr lang="en-US" dirty="0" err="1"/>
              <a:t>Loodus</a:t>
            </a:r>
            <a:r>
              <a:rPr lang="en-US" dirty="0"/>
              <a:t>- ja </a:t>
            </a:r>
            <a:r>
              <a:rPr lang="en-US" dirty="0" err="1"/>
              <a:t>terviseteaduste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54C837-F31B-084E-8B02-70849D007981}"/>
              </a:ext>
            </a:extLst>
          </p:cNvPr>
          <p:cNvCxnSpPr>
            <a:cxnSpLocks/>
          </p:cNvCxnSpPr>
          <p:nvPr/>
        </p:nvCxnSpPr>
        <p:spPr>
          <a:xfrm flipH="1">
            <a:off x="3201691" y="184908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10DEF74-A047-0A46-B727-591314BF76E1}"/>
              </a:ext>
            </a:extLst>
          </p:cNvPr>
          <p:cNvCxnSpPr>
            <a:cxnSpLocks/>
          </p:cNvCxnSpPr>
          <p:nvPr/>
        </p:nvCxnSpPr>
        <p:spPr>
          <a:xfrm flipH="1">
            <a:off x="5979613" y="184908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573DEFC-95AD-FB47-9366-F34BF259A2A4}"/>
              </a:ext>
            </a:extLst>
          </p:cNvPr>
          <p:cNvCxnSpPr>
            <a:cxnSpLocks/>
          </p:cNvCxnSpPr>
          <p:nvPr/>
        </p:nvCxnSpPr>
        <p:spPr>
          <a:xfrm flipH="1">
            <a:off x="8891350" y="184908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C55EDAA5-A066-694D-90ED-0F8529925154}"/>
              </a:ext>
            </a:extLst>
          </p:cNvPr>
          <p:cNvSpPr txBox="1">
            <a:spLocks/>
          </p:cNvSpPr>
          <p:nvPr/>
        </p:nvSpPr>
        <p:spPr>
          <a:xfrm>
            <a:off x="775618" y="195820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Balti filmi, </a:t>
            </a:r>
            <a:r>
              <a:rPr lang="en-US" dirty="0" err="1"/>
              <a:t>meedia</a:t>
            </a:r>
            <a:r>
              <a:rPr lang="en-US" dirty="0"/>
              <a:t> ja </a:t>
            </a:r>
            <a:r>
              <a:rPr lang="en-US" dirty="0" err="1"/>
              <a:t>kunstide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F9F03F4-819D-EB43-AADE-FF3FD206376E}"/>
              </a:ext>
            </a:extLst>
          </p:cNvPr>
          <p:cNvSpPr txBox="1">
            <a:spLocks/>
          </p:cNvSpPr>
          <p:nvPr/>
        </p:nvSpPr>
        <p:spPr>
          <a:xfrm>
            <a:off x="3553543" y="195820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Digitehnoloogiate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en-US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CDF1C282-7B17-194C-867D-7555102980CC}"/>
              </a:ext>
            </a:extLst>
          </p:cNvPr>
          <p:cNvSpPr txBox="1">
            <a:spLocks/>
          </p:cNvSpPr>
          <p:nvPr/>
        </p:nvSpPr>
        <p:spPr>
          <a:xfrm>
            <a:off x="6389166" y="195820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Haridusteaduste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en-US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F988DE36-F13E-0E42-9BAE-1851976D1420}"/>
              </a:ext>
            </a:extLst>
          </p:cNvPr>
          <p:cNvSpPr txBox="1">
            <a:spLocks/>
          </p:cNvSpPr>
          <p:nvPr/>
        </p:nvSpPr>
        <p:spPr>
          <a:xfrm>
            <a:off x="9074668" y="399482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Akadeemiline</a:t>
            </a:r>
            <a:r>
              <a:rPr lang="en-US" dirty="0"/>
              <a:t> </a:t>
            </a:r>
            <a:r>
              <a:rPr lang="en-US" dirty="0" err="1"/>
              <a:t>raamatukogu</a:t>
            </a:r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E27D95C-7136-C64F-B7B4-D0E6D3F812FD}"/>
              </a:ext>
            </a:extLst>
          </p:cNvPr>
          <p:cNvCxnSpPr>
            <a:cxnSpLocks/>
          </p:cNvCxnSpPr>
          <p:nvPr/>
        </p:nvCxnSpPr>
        <p:spPr>
          <a:xfrm flipH="1">
            <a:off x="3201691" y="388570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606D6C3-48CE-E34B-9F6F-BF68F15EDB44}"/>
              </a:ext>
            </a:extLst>
          </p:cNvPr>
          <p:cNvCxnSpPr>
            <a:cxnSpLocks/>
          </p:cNvCxnSpPr>
          <p:nvPr/>
        </p:nvCxnSpPr>
        <p:spPr>
          <a:xfrm flipH="1">
            <a:off x="5979613" y="388570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6D032E6-8774-8242-9DAA-E7621193C588}"/>
              </a:ext>
            </a:extLst>
          </p:cNvPr>
          <p:cNvCxnSpPr>
            <a:cxnSpLocks/>
          </p:cNvCxnSpPr>
          <p:nvPr/>
        </p:nvCxnSpPr>
        <p:spPr>
          <a:xfrm flipH="1">
            <a:off x="8891350" y="3885709"/>
            <a:ext cx="370256" cy="1571057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C77AE5D8-D75B-8E41-B90E-ADEF67AA18A6}"/>
              </a:ext>
            </a:extLst>
          </p:cNvPr>
          <p:cNvSpPr txBox="1">
            <a:spLocks/>
          </p:cNvSpPr>
          <p:nvPr/>
        </p:nvSpPr>
        <p:spPr>
          <a:xfrm>
            <a:off x="711070" y="3994827"/>
            <a:ext cx="2526980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Humanitaarteaduste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en-US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D05FB292-64CA-4B4D-8DD6-236237CEC3D7}"/>
              </a:ext>
            </a:extLst>
          </p:cNvPr>
          <p:cNvSpPr txBox="1">
            <a:spLocks/>
          </p:cNvSpPr>
          <p:nvPr/>
        </p:nvSpPr>
        <p:spPr>
          <a:xfrm>
            <a:off x="3553543" y="399482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Ühiskonnateaduste</a:t>
            </a:r>
            <a:r>
              <a:rPr lang="en-US" dirty="0"/>
              <a:t> </a:t>
            </a:r>
            <a:r>
              <a:rPr lang="en-US" dirty="0" err="1"/>
              <a:t>instituut</a:t>
            </a:r>
            <a:endParaRPr lang="en-US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50DE0626-4EB0-624B-A61A-60C6DFD28861}"/>
              </a:ext>
            </a:extLst>
          </p:cNvPr>
          <p:cNvSpPr txBox="1">
            <a:spLocks/>
          </p:cNvSpPr>
          <p:nvPr/>
        </p:nvSpPr>
        <p:spPr>
          <a:xfrm>
            <a:off x="6389166" y="3994827"/>
            <a:ext cx="2409762" cy="1295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Haapsalu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kolledž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641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LÜ">
      <a:dk1>
        <a:srgbClr val="3C4445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F5ABB4"/>
      </a:accent2>
      <a:accent3>
        <a:srgbClr val="F26479"/>
      </a:accent3>
      <a:accent4>
        <a:srgbClr val="EA2C5E"/>
      </a:accent4>
      <a:accent5>
        <a:srgbClr val="AA0029"/>
      </a:accent5>
      <a:accent6>
        <a:srgbClr val="520E1B"/>
      </a:accent6>
      <a:hlink>
        <a:srgbClr val="DB224C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LÜ">
      <a:dk1>
        <a:srgbClr val="3C4445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F5ABB4"/>
      </a:accent2>
      <a:accent3>
        <a:srgbClr val="F26479"/>
      </a:accent3>
      <a:accent4>
        <a:srgbClr val="EA2C5E"/>
      </a:accent4>
      <a:accent5>
        <a:srgbClr val="AA0029"/>
      </a:accent5>
      <a:accent6>
        <a:srgbClr val="520E1B"/>
      </a:accent6>
      <a:hlink>
        <a:srgbClr val="DB224C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27337</TotalTime>
  <Words>463</Words>
  <Application>Microsoft Office PowerPoint</Application>
  <PresentationFormat>Widescreen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1_Office Theme</vt:lpstr>
      <vt:lpstr>2_Office Theme</vt:lpstr>
      <vt:lpstr>Tallinna Ülikool Haapsalu kolledž</vt:lpstr>
      <vt:lpstr>Tallinna Ülikooli missioon</vt:lpstr>
      <vt:lpstr>PowerPoint Presentation</vt:lpstr>
      <vt:lpstr>Tallinna Ülikool on Eesti kõrgharidusmaastiku suurim liitumisprojekt.</vt:lpstr>
      <vt:lpstr>PowerPoint Presentation</vt:lpstr>
      <vt:lpstr>PowerPoint Presentation</vt:lpstr>
      <vt:lpstr>Meie  fookusvaldkonnad</vt:lpstr>
      <vt:lpstr>PowerPoint Presentation</vt:lpstr>
      <vt:lpstr>8 akadeemilist üksust</vt:lpstr>
      <vt:lpstr>Support  units</vt:lpstr>
      <vt:lpstr>PowerPoint Presentation</vt:lpstr>
      <vt:lpstr>Tippkeskused</vt:lpstr>
      <vt:lpstr>Koostööklastrid</vt:lpstr>
      <vt:lpstr>Näited teadusprojektidest</vt:lpstr>
      <vt:lpstr>PowerPoint Presentation</vt:lpstr>
      <vt:lpstr>PowerPoint Presentation</vt:lpstr>
      <vt:lpstr>PowerPoint Presentation</vt:lpstr>
      <vt:lpstr>TLU labs</vt:lpstr>
      <vt:lpstr>Haapsalu kolledž</vt:lpstr>
      <vt:lpstr>Käsitöötehnoloogiad ja disain</vt:lpstr>
      <vt:lpstr>Liiklusohutus</vt:lpstr>
      <vt:lpstr>Rakendusinformaatika</vt:lpstr>
      <vt:lpstr>Tervisejuht</vt:lpstr>
      <vt:lpstr>Rahvusvahelised võrgustikud</vt:lpstr>
      <vt:lpstr>Rahvusvahelised partnerid</vt:lpstr>
      <vt:lpstr>PowerPoint Presentation</vt:lpstr>
      <vt:lpstr>Jälgi  meid 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Pealkrir</dc:title>
  <dc:creator>Microsoft Office User</dc:creator>
  <cp:lastModifiedBy>Tiina Alasoo</cp:lastModifiedBy>
  <cp:revision>59</cp:revision>
  <dcterms:created xsi:type="dcterms:W3CDTF">2023-06-14T12:37:27Z</dcterms:created>
  <dcterms:modified xsi:type="dcterms:W3CDTF">2024-01-24T07:23:52Z</dcterms:modified>
</cp:coreProperties>
</file>