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8"/>
  </p:handoutMasterIdLst>
  <p:sldIdLst>
    <p:sldId id="256" r:id="rId2"/>
    <p:sldId id="260" r:id="rId3"/>
    <p:sldId id="257" r:id="rId4"/>
    <p:sldId id="271" r:id="rId5"/>
    <p:sldId id="287" r:id="rId6"/>
    <p:sldId id="263" r:id="rId7"/>
  </p:sldIdLst>
  <p:sldSz cx="12192000" cy="6858000"/>
  <p:notesSz cx="6858000" cy="9144000"/>
  <p:defaultTextStyle>
    <a:defPPr>
      <a:defRPr lang="en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C250"/>
    <a:srgbClr val="0072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424E3A-A3CC-4C92-B482-3273B0796CEF}" v="1" dt="2023-02-12T17:37:26.3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62"/>
    <p:restoredTop sz="96327"/>
  </p:normalViewPr>
  <p:slideViewPr>
    <p:cSldViewPr snapToGrid="0">
      <p:cViewPr varScale="1">
        <p:scale>
          <a:sx n="68" d="100"/>
          <a:sy n="68" d="100"/>
        </p:scale>
        <p:origin x="8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14" d="100"/>
          <a:sy n="114" d="100"/>
        </p:scale>
        <p:origin x="3248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94EE5F7-6965-5B19-7927-62E49977090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E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0886A4-7E69-6D10-2B2F-C41888B7622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1D8B97-8E72-BF41-8741-6ACF8EE82C21}" type="datetimeFigureOut">
              <a:rPr lang="en-EE" smtClean="0"/>
              <a:t>02/12/2023</a:t>
            </a:fld>
            <a:endParaRPr lang="en-E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39913C-9F0A-C837-AE6E-A826F013CD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E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37CC18-AB27-326F-ED34-13BB365535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19B54-2727-5044-8072-BF381EB15E29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33761672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tluse pea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4F3B145B-6F3C-C47C-AB6D-6582D059A1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312C86-72E4-58AB-F823-2AC4FD478A9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6651" y="694190"/>
            <a:ext cx="10171612" cy="2387601"/>
          </a:xfrm>
        </p:spPr>
        <p:txBody>
          <a:bodyPr anchor="b" anchorCtr="0">
            <a:norm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Esitluse</a:t>
            </a:r>
            <a:r>
              <a:rPr lang="en-GB" dirty="0"/>
              <a:t> </a:t>
            </a:r>
            <a:r>
              <a:rPr lang="en-GB" dirty="0" err="1"/>
              <a:t>pealkiri</a:t>
            </a:r>
            <a:endParaRPr lang="en-E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48EE8A-FB75-61E3-49F4-199EAC68052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6651" y="3314133"/>
            <a:ext cx="8244256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Vajadusel</a:t>
            </a:r>
            <a:r>
              <a:rPr lang="en-GB" dirty="0"/>
              <a:t> </a:t>
            </a:r>
            <a:r>
              <a:rPr lang="en-GB" dirty="0" err="1"/>
              <a:t>esitluse</a:t>
            </a:r>
            <a:r>
              <a:rPr lang="en-GB" dirty="0"/>
              <a:t> </a:t>
            </a:r>
            <a:r>
              <a:rPr lang="en-GB" dirty="0" err="1"/>
              <a:t>alapeakiri</a:t>
            </a:r>
            <a:endParaRPr lang="en-EE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7CC886C-7D35-0179-BDC2-0F30BD566D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66788" y="5202237"/>
            <a:ext cx="4502150" cy="8524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Esitleja</a:t>
            </a:r>
            <a:r>
              <a:rPr lang="en-GB" dirty="0"/>
              <a:t> </a:t>
            </a:r>
            <a:r>
              <a:rPr lang="en-GB" dirty="0" err="1"/>
              <a:t>Nimi</a:t>
            </a:r>
            <a:r>
              <a:rPr lang="en-GB" dirty="0"/>
              <a:t> </a:t>
            </a:r>
            <a:r>
              <a:rPr lang="en-GB" dirty="0" err="1"/>
              <a:t>Perenimi</a:t>
            </a:r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716712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A5C5235E-77BB-3321-A533-F3EBFD8D57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39100" y="5486400"/>
            <a:ext cx="4152900" cy="1371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514780-9DEE-AF82-800D-3A26681353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err="1"/>
              <a:t>Slaidi</a:t>
            </a:r>
            <a:r>
              <a:rPr lang="en-GB" dirty="0"/>
              <a:t> </a:t>
            </a:r>
            <a:r>
              <a:rPr lang="en-GB" dirty="0" err="1"/>
              <a:t>pealkiri</a:t>
            </a:r>
            <a:endParaRPr lang="en-E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69325-C8AD-FF30-07D6-1A39CBEE6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45835"/>
          </a:xfrm>
        </p:spPr>
        <p:txBody>
          <a:bodyPr>
            <a:normAutofit/>
          </a:bodyPr>
          <a:lstStyle>
            <a:lvl1pPr>
              <a:lnSpc>
                <a:spcPts val="3000"/>
              </a:lnSpc>
              <a:spcBef>
                <a:spcPts val="0"/>
              </a:spcBef>
              <a:defRPr sz="20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3801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 logo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14780-9DEE-AF82-800D-3A26681353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err="1"/>
              <a:t>Slaidi</a:t>
            </a:r>
            <a:r>
              <a:rPr lang="en-GB" dirty="0"/>
              <a:t> </a:t>
            </a:r>
            <a:r>
              <a:rPr lang="en-GB" dirty="0" err="1"/>
              <a:t>pealkiri</a:t>
            </a:r>
            <a:endParaRPr lang="en-E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69325-C8AD-FF30-07D6-1A39CBEE6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45835"/>
          </a:xfrm>
        </p:spPr>
        <p:txBody>
          <a:bodyPr>
            <a:normAutofit/>
          </a:bodyPr>
          <a:lstStyle>
            <a:lvl1pPr>
              <a:lnSpc>
                <a:spcPts val="3000"/>
              </a:lnSpc>
              <a:spcBef>
                <a:spcPts val="0"/>
              </a:spcBef>
              <a:defRPr sz="20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EF1531D6-6DE9-93AB-7A9B-DEEF6FB967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161" y="5994860"/>
            <a:ext cx="1719839" cy="86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738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2A0C6C21-B951-46CC-9B81-BE9F99745F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39100" y="5486400"/>
            <a:ext cx="4152900" cy="1371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514780-9DEE-AF82-800D-3A26681353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err="1"/>
              <a:t>Slaidi</a:t>
            </a:r>
            <a:r>
              <a:rPr lang="en-GB" dirty="0"/>
              <a:t> </a:t>
            </a:r>
            <a:r>
              <a:rPr lang="en-GB" dirty="0" err="1"/>
              <a:t>pealkiri</a:t>
            </a:r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880183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tul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34A49B2B-62B5-3DD4-B108-D4F1B0DD26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39100" y="5486400"/>
            <a:ext cx="4152900" cy="1371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514780-9DEE-AF82-800D-3A26681353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err="1"/>
              <a:t>Slaidi</a:t>
            </a:r>
            <a:r>
              <a:rPr lang="en-GB" dirty="0"/>
              <a:t> </a:t>
            </a:r>
            <a:r>
              <a:rPr lang="en-GB" dirty="0" err="1"/>
              <a:t>pealkiri</a:t>
            </a:r>
            <a:endParaRPr lang="en-E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69325-C8AD-FF30-07D6-1A39CBEE6F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4988442" cy="4351338"/>
          </a:xfrm>
        </p:spPr>
        <p:txBody>
          <a:bodyPr>
            <a:normAutofit/>
          </a:bodyPr>
          <a:lstStyle>
            <a:lvl1pPr>
              <a:lnSpc>
                <a:spcPts val="3000"/>
              </a:lnSpc>
              <a:spcBef>
                <a:spcPts val="0"/>
              </a:spcBef>
              <a:defRPr sz="2000"/>
            </a:lvl1pPr>
          </a:lstStyle>
          <a:p>
            <a:pPr lvl="0"/>
            <a:r>
              <a:rPr lang="en-GB" dirty="0" err="1"/>
              <a:t>Tekst</a:t>
            </a:r>
            <a:r>
              <a:rPr lang="en-GB" dirty="0"/>
              <a:t> </a:t>
            </a:r>
            <a:r>
              <a:rPr lang="en-GB" dirty="0" err="1"/>
              <a:t>või</a:t>
            </a:r>
            <a:r>
              <a:rPr lang="en-GB" dirty="0"/>
              <a:t> </a:t>
            </a:r>
            <a:r>
              <a:rPr lang="en-GB" dirty="0" err="1"/>
              <a:t>objekt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8CB6F41-54FA-E4A8-CDAF-56CD6DDCD1A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01" y="1825625"/>
            <a:ext cx="5257800" cy="3724570"/>
          </a:xfrm>
        </p:spPr>
        <p:txBody>
          <a:bodyPr>
            <a:normAutofit/>
          </a:bodyPr>
          <a:lstStyle>
            <a:lvl1pPr>
              <a:lnSpc>
                <a:spcPts val="3000"/>
              </a:lnSpc>
              <a:spcBef>
                <a:spcPts val="0"/>
              </a:spcBef>
              <a:defRPr sz="2000"/>
            </a:lvl1pPr>
          </a:lstStyle>
          <a:p>
            <a:pPr lvl="0"/>
            <a:r>
              <a:rPr lang="en-GB" dirty="0" err="1"/>
              <a:t>Tekst</a:t>
            </a:r>
            <a:r>
              <a:rPr lang="en-GB" dirty="0"/>
              <a:t> </a:t>
            </a:r>
            <a:r>
              <a:rPr lang="en-GB" dirty="0" err="1"/>
              <a:t>või</a:t>
            </a:r>
            <a:r>
              <a:rPr lang="en-GB" dirty="0"/>
              <a:t> </a:t>
            </a:r>
            <a:r>
              <a:rPr lang="en-GB" dirty="0" err="1"/>
              <a:t>objekt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9187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tulpa bulletite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34A49B2B-62B5-3DD4-B108-D4F1B0DD26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39100" y="5486400"/>
            <a:ext cx="4152900" cy="1371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514780-9DEE-AF82-800D-3A26681353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err="1"/>
              <a:t>Slaidi</a:t>
            </a:r>
            <a:r>
              <a:rPr lang="en-GB" dirty="0"/>
              <a:t> </a:t>
            </a:r>
            <a:r>
              <a:rPr lang="en-GB" dirty="0" err="1"/>
              <a:t>pealkiri</a:t>
            </a:r>
            <a:endParaRPr lang="en-E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69325-C8AD-FF30-07D6-1A39CBEE6F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4988442" cy="4351338"/>
          </a:xfrm>
        </p:spPr>
        <p:txBody>
          <a:bodyPr>
            <a:normAutofit/>
          </a:bodyPr>
          <a:lstStyle>
            <a:lvl1pPr>
              <a:lnSpc>
                <a:spcPts val="3000"/>
              </a:lnSpc>
              <a:spcBef>
                <a:spcPts val="0"/>
              </a:spcBef>
              <a:defRPr sz="2000"/>
            </a:lvl1pPr>
          </a:lstStyle>
          <a:p>
            <a:pPr marL="342900" indent="-342900">
              <a:spcBef>
                <a:spcPts val="1200"/>
              </a:spcBef>
              <a:buClr>
                <a:srgbClr val="0072CE"/>
              </a:buClr>
              <a:buFont typeface="System Font Regular"/>
              <a:buChar char="●"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</a:p>
          <a:p>
            <a:pPr marL="342900" indent="-342900">
              <a:spcBef>
                <a:spcPts val="1200"/>
              </a:spcBef>
              <a:buClr>
                <a:srgbClr val="0072CE"/>
              </a:buClr>
              <a:buFont typeface="System Font Regular"/>
              <a:buChar char="●"/>
            </a:pPr>
            <a:r>
              <a:rPr lang="en-GB" dirty="0"/>
              <a:t>labore et dolore magna </a:t>
            </a:r>
            <a:r>
              <a:rPr lang="en-GB" dirty="0" err="1"/>
              <a:t>aliqua</a:t>
            </a:r>
            <a:r>
              <a:rPr lang="en-GB" dirty="0"/>
              <a:t>. Ut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nostrum </a:t>
            </a:r>
            <a:r>
              <a:rPr lang="en-GB" dirty="0" err="1"/>
              <a:t>exercitationem</a:t>
            </a:r>
            <a:r>
              <a:rPr lang="en-GB" dirty="0"/>
              <a:t> </a:t>
            </a:r>
            <a:r>
              <a:rPr lang="en-GB" dirty="0" err="1"/>
              <a:t>ullam</a:t>
            </a:r>
            <a:r>
              <a:rPr lang="en-GB" dirty="0"/>
              <a:t> </a:t>
            </a:r>
          </a:p>
          <a:p>
            <a:pPr marL="342900" indent="-342900">
              <a:spcBef>
                <a:spcPts val="1200"/>
              </a:spcBef>
              <a:buClr>
                <a:srgbClr val="0072CE"/>
              </a:buClr>
              <a:buFont typeface="System Font Regular"/>
              <a:buChar char="●"/>
            </a:pPr>
            <a:r>
              <a:rPr lang="en-GB" dirty="0"/>
              <a:t>corporis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laboriosam</a:t>
            </a:r>
            <a:r>
              <a:rPr lang="en-GB" dirty="0"/>
              <a:t>,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aliquid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commodi</a:t>
            </a:r>
            <a:r>
              <a:rPr lang="en-GB" dirty="0"/>
              <a:t> </a:t>
            </a:r>
            <a:r>
              <a:rPr lang="en-GB" dirty="0" err="1"/>
              <a:t>consequatur</a:t>
            </a:r>
            <a:r>
              <a:rPr lang="en-GB" dirty="0"/>
              <a:t>.</a:t>
            </a:r>
            <a:endParaRPr lang="en-EE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8CB6F41-54FA-E4A8-CDAF-56CD6DDCD1A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01" y="1825625"/>
            <a:ext cx="5257800" cy="3724570"/>
          </a:xfrm>
        </p:spPr>
        <p:txBody>
          <a:bodyPr>
            <a:normAutofit/>
          </a:bodyPr>
          <a:lstStyle>
            <a:lvl1pPr>
              <a:lnSpc>
                <a:spcPts val="3000"/>
              </a:lnSpc>
              <a:spcBef>
                <a:spcPts val="0"/>
              </a:spcBef>
              <a:defRPr sz="2000"/>
            </a:lvl1pPr>
          </a:lstStyle>
          <a:p>
            <a:pPr marL="342900" indent="-342900">
              <a:spcBef>
                <a:spcPts val="1200"/>
              </a:spcBef>
              <a:buClr>
                <a:srgbClr val="0072CE"/>
              </a:buClr>
              <a:buFont typeface="System Font Regular"/>
              <a:buChar char="●"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</a:p>
          <a:p>
            <a:pPr marL="342900" indent="-342900">
              <a:spcBef>
                <a:spcPts val="1200"/>
              </a:spcBef>
              <a:buClr>
                <a:srgbClr val="0072CE"/>
              </a:buClr>
              <a:buFont typeface="System Font Regular"/>
              <a:buChar char="●"/>
            </a:pPr>
            <a:r>
              <a:rPr lang="en-GB" dirty="0"/>
              <a:t>labore et dolore magna </a:t>
            </a:r>
            <a:r>
              <a:rPr lang="en-GB" dirty="0" err="1"/>
              <a:t>aliqua</a:t>
            </a:r>
            <a:r>
              <a:rPr lang="en-GB" dirty="0"/>
              <a:t>. Ut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nostrum </a:t>
            </a:r>
            <a:r>
              <a:rPr lang="en-GB" dirty="0" err="1"/>
              <a:t>exercitationem</a:t>
            </a:r>
            <a:r>
              <a:rPr lang="en-GB" dirty="0"/>
              <a:t> </a:t>
            </a:r>
            <a:r>
              <a:rPr lang="en-GB" dirty="0" err="1"/>
              <a:t>ullam</a:t>
            </a:r>
            <a:r>
              <a:rPr lang="en-GB" dirty="0"/>
              <a:t> </a:t>
            </a:r>
          </a:p>
          <a:p>
            <a:pPr marL="342900" indent="-342900">
              <a:spcBef>
                <a:spcPts val="1200"/>
              </a:spcBef>
              <a:buClr>
                <a:srgbClr val="0072CE"/>
              </a:buClr>
              <a:buFont typeface="System Font Regular"/>
              <a:buChar char="●"/>
            </a:pPr>
            <a:r>
              <a:rPr lang="en-GB" dirty="0"/>
              <a:t>corporis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laboriosam</a:t>
            </a:r>
            <a:r>
              <a:rPr lang="en-GB" dirty="0"/>
              <a:t>,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aliquid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commodi</a:t>
            </a:r>
            <a:r>
              <a:rPr lang="en-GB" dirty="0"/>
              <a:t> </a:t>
            </a:r>
            <a:r>
              <a:rPr lang="en-GB" dirty="0" err="1"/>
              <a:t>consequatur</a:t>
            </a:r>
            <a:r>
              <a:rPr lang="en-GB" dirty="0"/>
              <a:t>.</a:t>
            </a:r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2159790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teksti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1F376B99-AE99-73C2-6E77-7D0C18B703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39100" y="5486400"/>
            <a:ext cx="4152900" cy="1371600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5A5CFE7-77FA-ACBA-694A-9F37ED3F15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710223" cy="6858000"/>
          </a:xfrm>
        </p:spPr>
        <p:txBody>
          <a:bodyPr/>
          <a:lstStyle/>
          <a:p>
            <a:endParaRPr lang="en-E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514780-9DEE-AF82-800D-3A26681353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54502" y="365125"/>
            <a:ext cx="5899298" cy="1325563"/>
          </a:xfrm>
        </p:spPr>
        <p:txBody>
          <a:bodyPr/>
          <a:lstStyle/>
          <a:p>
            <a:r>
              <a:rPr lang="en-GB" dirty="0" err="1"/>
              <a:t>Slaidi</a:t>
            </a:r>
            <a:r>
              <a:rPr lang="en-GB" dirty="0"/>
              <a:t> </a:t>
            </a:r>
            <a:r>
              <a:rPr lang="en-GB" dirty="0" err="1"/>
              <a:t>pealkiri</a:t>
            </a:r>
            <a:endParaRPr lang="en-EE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8CB6F41-54FA-E4A8-CDAF-56CD6DDCD1A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454502" y="1825625"/>
            <a:ext cx="5899299" cy="3724570"/>
          </a:xfrm>
        </p:spPr>
        <p:txBody>
          <a:bodyPr>
            <a:normAutofit/>
          </a:bodyPr>
          <a:lstStyle>
            <a:lvl1pPr>
              <a:lnSpc>
                <a:spcPts val="3000"/>
              </a:lnSpc>
              <a:spcBef>
                <a:spcPts val="0"/>
              </a:spcBef>
              <a:defRPr sz="2000"/>
            </a:lvl1pPr>
          </a:lstStyle>
          <a:p>
            <a:pPr lvl="0"/>
            <a:r>
              <a:rPr lang="en-GB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4232232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ur foto teksti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9137B7C-B2A4-82E2-029B-6D03D349E4C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EE" dirty="0"/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EFFBBE4F-AF68-246A-14CD-BC7D9913EE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83050" y="4370388"/>
            <a:ext cx="8108950" cy="2487612"/>
          </a:xfrm>
        </p:spPr>
        <p:txBody>
          <a:bodyPr/>
          <a:lstStyle/>
          <a:p>
            <a:endParaRPr lang="en-EE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4C0E701-FA63-708B-99C4-C91C1E0181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6651" y="694190"/>
            <a:ext cx="10171612" cy="2387601"/>
          </a:xfrm>
        </p:spPr>
        <p:txBody>
          <a:bodyPr anchor="b" anchorCtr="0">
            <a:norm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Esitluse</a:t>
            </a:r>
            <a:r>
              <a:rPr lang="en-GB" dirty="0"/>
              <a:t> </a:t>
            </a:r>
            <a:r>
              <a:rPr lang="en-GB" dirty="0" err="1"/>
              <a:t>pealkiri</a:t>
            </a:r>
            <a:endParaRPr lang="en-EE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87BA1FF-665D-E9B3-547F-A3C91EA33A2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6651" y="3314133"/>
            <a:ext cx="8244256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Vajadusel</a:t>
            </a:r>
            <a:r>
              <a:rPr lang="en-GB" dirty="0"/>
              <a:t> </a:t>
            </a:r>
            <a:r>
              <a:rPr lang="en-GB" dirty="0" err="1"/>
              <a:t>esitluse</a:t>
            </a:r>
            <a:r>
              <a:rPr lang="en-GB" dirty="0"/>
              <a:t> </a:t>
            </a:r>
            <a:r>
              <a:rPr lang="en-GB" dirty="0" err="1"/>
              <a:t>alapeakiri</a:t>
            </a:r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566813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9137B7C-B2A4-82E2-029B-6D03D349E4C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EE" dirty="0"/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EFFBBE4F-AF68-246A-14CD-BC7D9913EE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83050" y="4370388"/>
            <a:ext cx="8108950" cy="2487612"/>
          </a:xfrm>
        </p:spPr>
        <p:txBody>
          <a:bodyPr/>
          <a:lstStyle/>
          <a:p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864381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DD7C1C-4517-5796-34E2-D2D174D40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E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4DCB00-8F32-58F0-5146-DBF7EA2161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0556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5" r:id="rId3"/>
    <p:sldLayoutId id="2147483661" r:id="rId4"/>
    <p:sldLayoutId id="2147483660" r:id="rId5"/>
    <p:sldLayoutId id="2147483666" r:id="rId6"/>
    <p:sldLayoutId id="2147483663" r:id="rId7"/>
    <p:sldLayoutId id="2147483662" r:id="rId8"/>
    <p:sldLayoutId id="214748366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72CE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ts val="3000"/>
        </a:lnSpc>
        <a:spcBef>
          <a:spcPts val="1200"/>
        </a:spcBef>
        <a:buClr>
          <a:srgbClr val="0072CE"/>
        </a:buClr>
        <a:buFont typeface="System Font Regular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3FCCD3-EE79-D29A-B167-AB1F0399B5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t-EE" sz="4800" dirty="0">
                <a:effectLst/>
                <a:latin typeface="+mn-lt"/>
                <a:ea typeface="Times New Roman" panose="02020603050405020304" pitchFamily="18" charset="0"/>
              </a:rPr>
              <a:t>"Elukestev huviharidus ja -tegevus, toimekana teel"</a:t>
            </a:r>
            <a:endParaRPr lang="en-EE" sz="4800" dirty="0">
              <a:latin typeface="+mn-lt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8979052-1216-5E26-D7A9-C3869E41A5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HOP II</a:t>
            </a:r>
            <a:endParaRPr lang="en-EE" b="1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75BBF07-F56F-9914-09BA-0AE33A7B5D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66788" y="4854368"/>
            <a:ext cx="4502150" cy="15066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dirty="0"/>
              <a:t>Illar Lemetti</a:t>
            </a:r>
          </a:p>
          <a:p>
            <a:pPr marL="0" indent="0">
              <a:buNone/>
            </a:pPr>
            <a:r>
              <a:rPr lang="et-EE" dirty="0"/>
              <a:t>Katrin Markii</a:t>
            </a:r>
          </a:p>
          <a:p>
            <a:pPr marL="0" indent="0">
              <a:buNone/>
            </a:pPr>
            <a:r>
              <a:rPr lang="et-EE" dirty="0"/>
              <a:t>Marju Aolaid</a:t>
            </a:r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42490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BC9F1C18-C0FE-5D72-1F2F-EDF50F2CE33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7771" b="7771"/>
          <a:stretch/>
        </p:blipFill>
        <p:spPr>
          <a:xfrm>
            <a:off x="0" y="-217283"/>
            <a:ext cx="12192000" cy="6858000"/>
          </a:xfrm>
        </p:spPr>
      </p:pic>
      <p:pic>
        <p:nvPicPr>
          <p:cNvPr id="10" name="Picture Placeholder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881C23A-A876-B017-6347-A67B7E16908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t="2296" b="2296"/>
          <a:stretch/>
        </p:blipFill>
        <p:spPr/>
      </p:pic>
      <p:sp>
        <p:nvSpPr>
          <p:cNvPr id="20" name="Title 19">
            <a:extLst>
              <a:ext uri="{FF2B5EF4-FFF2-40B4-BE49-F238E27FC236}">
                <a16:creationId xmlns:a16="http://schemas.microsoft.com/office/drawing/2014/main" id="{D8891EEA-3A51-C699-6ADB-75C66DB1F5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6651" y="1717920"/>
            <a:ext cx="10171612" cy="2387601"/>
          </a:xfrm>
        </p:spPr>
        <p:txBody>
          <a:bodyPr/>
          <a:lstStyle/>
          <a:p>
            <a:r>
              <a:rPr lang="en-EE" dirty="0"/>
              <a:t>V</a:t>
            </a:r>
            <a:r>
              <a:rPr lang="et-EE" dirty="0"/>
              <a:t>iimsi Artium</a:t>
            </a:r>
            <a:endParaRPr lang="en-EE" dirty="0"/>
          </a:p>
        </p:txBody>
      </p:sp>
      <p:sp>
        <p:nvSpPr>
          <p:cNvPr id="29" name="Subtitle 28">
            <a:extLst>
              <a:ext uri="{FF2B5EF4-FFF2-40B4-BE49-F238E27FC236}">
                <a16:creationId xmlns:a16="http://schemas.microsoft.com/office/drawing/2014/main" id="{53E37F97-D27B-2DAF-A14E-5E6CBAF810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6651" y="4337863"/>
            <a:ext cx="5727764" cy="1655762"/>
          </a:xfrm>
        </p:spPr>
        <p:txBody>
          <a:bodyPr/>
          <a:lstStyle/>
          <a:p>
            <a:r>
              <a:rPr lang="et-EE" sz="2800" dirty="0">
                <a:solidFill>
                  <a:schemeClr val="bg1"/>
                </a:solidFill>
              </a:rPr>
              <a:t>Meie uus kultuuri- ja hariduskeskus</a:t>
            </a:r>
            <a:endParaRPr lang="en-EE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82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D8CEF-DEDF-99F8-3AA8-DCA04A403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Huviharidus</a:t>
            </a:r>
            <a:r>
              <a:rPr lang="en-US" dirty="0"/>
              <a:t> ja </a:t>
            </a:r>
            <a:r>
              <a:rPr lang="en-US" dirty="0" err="1"/>
              <a:t>huvitegevus</a:t>
            </a:r>
            <a:endParaRPr lang="en-E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82AF8-14F4-86F4-D775-E96805AF4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656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t-EE" sz="1800" dirty="0">
                <a:effectLst/>
                <a:ea typeface="Times New Roman" panose="02020603050405020304" pitchFamily="18" charset="0"/>
              </a:rPr>
              <a:t>Huviharidus on Eesti Vabariigi Haridusseaduse sätete kohaselt üks haridusliikidest üld- ja kutsehariduse kõrval ning huvihariduse ja huvitegevuse eesmärk on, nagu haridusel üldse:</a:t>
            </a:r>
            <a:endParaRPr lang="en-US" sz="1800" dirty="0"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t-EE" sz="1800" dirty="0">
                <a:effectLst/>
                <a:ea typeface="Times New Roman" panose="02020603050405020304" pitchFamily="18" charset="0"/>
              </a:rPr>
              <a:t>luua soodsad tingimused isiksuse, perekonna, eesti rahvuse, samuti rahvusvähemuste ja Eesti ühiskonna majandus-, poliitilise ning kultuurielu ja loodushoiu sidusaks arenguks maailma majanduse ja kultuuri kontekstis;</a:t>
            </a:r>
            <a:endParaRPr lang="en-US" sz="1800" dirty="0"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t-EE" sz="1800" dirty="0">
                <a:effectLst/>
                <a:ea typeface="Times New Roman" panose="02020603050405020304" pitchFamily="18" charset="0"/>
              </a:rPr>
              <a:t>kujundada seadusi austavaid ja järgivaid inimesi;</a:t>
            </a:r>
            <a:endParaRPr lang="en-US" sz="1800" dirty="0"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t-EE" sz="1800" dirty="0">
                <a:effectLst/>
                <a:ea typeface="Times New Roman" panose="02020603050405020304" pitchFamily="18" charset="0"/>
              </a:rPr>
              <a:t>luua eeldused pidevõppeks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;</a:t>
            </a:r>
            <a:endParaRPr lang="en-US" sz="1800" dirty="0"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t-EE" sz="1800" dirty="0">
                <a:effectLst/>
                <a:ea typeface="Times New Roman" panose="02020603050405020304" pitchFamily="18" charset="0"/>
              </a:rPr>
              <a:t>tagada igaühe õnnelik elu, heaolu ja vaimne tervis.</a:t>
            </a:r>
            <a:endParaRPr lang="en-US" sz="1800" dirty="0">
              <a:effectLst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t-EE" sz="1800" b="1" dirty="0">
                <a:effectLst/>
                <a:ea typeface="Times New Roman" panose="02020603050405020304" pitchFamily="18" charset="0"/>
              </a:rPr>
              <a:t>Kohalik omavalitsus tegeleb kõikide kohaliku elu küsimustega. Elukestva huvihariduse ja huvitegevuse korraldamine ja arendamine kohalikul tasandil on meie hinnangul üks kohaliku omavalitsuse tuumülesandeid</a:t>
            </a:r>
            <a:r>
              <a:rPr lang="et-EE" sz="1800" dirty="0">
                <a:effectLst/>
                <a:ea typeface="Times New Roman" panose="02020603050405020304" pitchFamily="18" charset="0"/>
              </a:rPr>
              <a:t>. </a:t>
            </a:r>
            <a:endParaRPr lang="en-US" sz="1800" dirty="0">
              <a:effectLst/>
              <a:ea typeface="Calibri" panose="020F0502020204030204" pitchFamily="34" charset="0"/>
            </a:endParaRPr>
          </a:p>
          <a:p>
            <a:pPr marL="0" indent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1800" dirty="0"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269969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3450E-2E41-AE98-AE73-0E511A1B5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231" y="102686"/>
            <a:ext cx="10515600" cy="1325563"/>
          </a:xfrm>
        </p:spPr>
        <p:txBody>
          <a:bodyPr/>
          <a:lstStyle/>
          <a:p>
            <a:r>
              <a:rPr lang="en-US" dirty="0" err="1"/>
              <a:t>Huviharidus</a:t>
            </a:r>
            <a:endParaRPr lang="en-E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A097B-AB08-035D-B8F7-D565A3AD1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231" y="1572627"/>
            <a:ext cx="10515600" cy="4330868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700" dirty="0" err="1">
                <a:ea typeface="Times New Roman" panose="02020603050405020304" pitchFamily="18" charset="0"/>
              </a:rPr>
              <a:t>Oluline</a:t>
            </a:r>
            <a:r>
              <a:rPr lang="en-US" sz="1700" dirty="0">
                <a:ea typeface="Times New Roman" panose="02020603050405020304" pitchFamily="18" charset="0"/>
              </a:rPr>
              <a:t> on </a:t>
            </a:r>
            <a:r>
              <a:rPr lang="en-US" sz="1700" dirty="0" err="1">
                <a:ea typeface="Times New Roman" panose="02020603050405020304" pitchFamily="18" charset="0"/>
              </a:rPr>
              <a:t>nii</a:t>
            </a:r>
            <a:r>
              <a:rPr lang="en-US" sz="1700" dirty="0">
                <a:ea typeface="Times New Roman" panose="02020603050405020304" pitchFamily="18" charset="0"/>
              </a:rPr>
              <a:t> h</a:t>
            </a:r>
            <a:r>
              <a:rPr lang="et-EE" sz="1700" dirty="0" err="1">
                <a:ea typeface="Times New Roman" panose="02020603050405020304" pitchFamily="18" charset="0"/>
              </a:rPr>
              <a:t>uvitegevus</a:t>
            </a:r>
            <a:r>
              <a:rPr lang="et-EE" sz="1700" dirty="0"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ea typeface="Times New Roman" panose="02020603050405020304" pitchFamily="18" charset="0"/>
              </a:rPr>
              <a:t>kui</a:t>
            </a:r>
            <a:r>
              <a:rPr lang="et-EE" sz="1700" dirty="0">
                <a:ea typeface="Times New Roman" panose="02020603050405020304" pitchFamily="18" charset="0"/>
              </a:rPr>
              <a:t> huviharidus elukestva õppe kontekstis nii riiklikul kui kohalikul tasandil rohkem eesmärgistada.</a:t>
            </a:r>
            <a:endParaRPr lang="en-US" sz="1700" spc="15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t-EE" sz="1700" spc="15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Kohaliku omavalitsuse tulubaas arvestab huvitegevuse ja huvihariduse jätkusuutlikkusega, sh võimaldab ja väärtustab juhendajate ja õpetajate rolli</a:t>
            </a:r>
            <a:r>
              <a:rPr lang="en-US" sz="1700" spc="15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</a:t>
            </a:r>
            <a:r>
              <a:rPr lang="et-EE" sz="1700" spc="15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mille üheks oluliseks väljundiks on väärikas töötasu</a:t>
            </a:r>
            <a:r>
              <a:rPr lang="en-US" sz="1700" spc="15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</a:t>
            </a:r>
            <a:r>
              <a:rPr lang="en-US" sz="1700" spc="15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lisaks</a:t>
            </a:r>
            <a:r>
              <a:rPr lang="en-US" sz="1700" spc="15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700" spc="15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veel</a:t>
            </a:r>
            <a:r>
              <a:rPr lang="en-US" sz="1700" spc="15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700" spc="15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õppe</a:t>
            </a:r>
            <a:r>
              <a:rPr lang="en-US" sz="1700" spc="15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- ja </a:t>
            </a:r>
            <a:r>
              <a:rPr lang="en-US" sz="1700" spc="15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töövahendid</a:t>
            </a:r>
            <a:r>
              <a:rPr lang="en-US" sz="1700" spc="15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700" spc="15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ning</a:t>
            </a:r>
            <a:r>
              <a:rPr lang="en-US" sz="1700" spc="15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700" spc="15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keskkond</a:t>
            </a:r>
            <a:r>
              <a:rPr lang="en-US" sz="1700" spc="15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</a:t>
            </a:r>
            <a:r>
              <a:rPr lang="et-EE" sz="1700" spc="15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endParaRPr lang="en-US" sz="1700" dirty="0">
              <a:effectLst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700" dirty="0" err="1">
                <a:effectLst/>
                <a:ea typeface="Times New Roman" panose="02020603050405020304" pitchFamily="18" charset="0"/>
              </a:rPr>
              <a:t>Huvihariduse</a:t>
            </a:r>
            <a:r>
              <a:rPr lang="en-US" sz="17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effectLst/>
                <a:ea typeface="Times New Roman" panose="02020603050405020304" pitchFamily="18" charset="0"/>
              </a:rPr>
              <a:t>jätkusuutlikkuse</a:t>
            </a:r>
            <a:r>
              <a:rPr lang="en-US" sz="17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effectLst/>
                <a:ea typeface="Times New Roman" panose="02020603050405020304" pitchFamily="18" charset="0"/>
              </a:rPr>
              <a:t>tagamiseks</a:t>
            </a:r>
            <a:r>
              <a:rPr lang="en-US" sz="1700" dirty="0">
                <a:effectLst/>
                <a:ea typeface="Times New Roman" panose="02020603050405020304" pitchFamily="18" charset="0"/>
              </a:rPr>
              <a:t> on </a:t>
            </a:r>
            <a:r>
              <a:rPr lang="en-US" sz="1700" dirty="0" err="1">
                <a:effectLst/>
                <a:ea typeface="Times New Roman" panose="02020603050405020304" pitchFamily="18" charset="0"/>
              </a:rPr>
              <a:t>vajalik</a:t>
            </a:r>
            <a:r>
              <a:rPr lang="en-US" sz="17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effectLst/>
                <a:ea typeface="Times New Roman" panose="02020603050405020304" pitchFamily="18" charset="0"/>
              </a:rPr>
              <a:t>enam</a:t>
            </a:r>
            <a:r>
              <a:rPr lang="en-US" sz="17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effectLst/>
                <a:ea typeface="Times New Roman" panose="02020603050405020304" pitchFamily="18" charset="0"/>
              </a:rPr>
              <a:t>panustada</a:t>
            </a:r>
            <a:r>
              <a:rPr lang="en-US" sz="1700" dirty="0">
                <a:effectLst/>
                <a:ea typeface="Times New Roman" panose="02020603050405020304" pitchFamily="18" charset="0"/>
              </a:rPr>
              <a:t> </a:t>
            </a:r>
            <a:r>
              <a:rPr lang="et-EE" sz="1700" dirty="0">
                <a:effectLst/>
                <a:ea typeface="Times New Roman" panose="02020603050405020304" pitchFamily="18" charset="0"/>
              </a:rPr>
              <a:t>kõigile kättesaadava haridustaristu rajamisse, mis toetab huvihariduse ja huvitegevusega tegelemist ning annab vaba aja veetmise võimalused kogu elukaare vältel. </a:t>
            </a:r>
            <a:endParaRPr lang="en-US" sz="1700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700" dirty="0" err="1">
                <a:effectLst/>
                <a:ea typeface="Times New Roman" panose="02020603050405020304" pitchFamily="18" charset="0"/>
              </a:rPr>
              <a:t>Huvihariduse</a:t>
            </a:r>
            <a:r>
              <a:rPr lang="en-US" sz="1700" dirty="0"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effectLst/>
                <a:ea typeface="Times New Roman" panose="02020603050405020304" pitchFamily="18" charset="0"/>
              </a:rPr>
              <a:t>kvaliteedile</a:t>
            </a:r>
            <a:r>
              <a:rPr lang="en-US" sz="1700" dirty="0">
                <a:effectLst/>
                <a:ea typeface="Times New Roman" panose="02020603050405020304" pitchFamily="18" charset="0"/>
              </a:rPr>
              <a:t>  </a:t>
            </a:r>
            <a:r>
              <a:rPr lang="en-US" sz="1700" dirty="0" err="1">
                <a:effectLst/>
                <a:ea typeface="Times New Roman" panose="02020603050405020304" pitchFamily="18" charset="0"/>
              </a:rPr>
              <a:t>annab</a:t>
            </a:r>
            <a:r>
              <a:rPr lang="en-US" sz="17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effectLst/>
                <a:ea typeface="Times New Roman" panose="02020603050405020304" pitchFamily="18" charset="0"/>
              </a:rPr>
              <a:t>enam</a:t>
            </a:r>
            <a:r>
              <a:rPr lang="en-US" sz="17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effectLst/>
                <a:ea typeface="Times New Roman" panose="02020603050405020304" pitchFamily="18" charset="0"/>
              </a:rPr>
              <a:t>kaalu</a:t>
            </a:r>
            <a:r>
              <a:rPr lang="en-US" sz="1700" dirty="0">
                <a:effectLst/>
                <a:ea typeface="Times New Roman" panose="02020603050405020304" pitchFamily="18" charset="0"/>
              </a:rPr>
              <a:t> see, </a:t>
            </a:r>
            <a:r>
              <a:rPr lang="en-US" sz="1700" dirty="0" err="1">
                <a:effectLst/>
                <a:ea typeface="Times New Roman" panose="02020603050405020304" pitchFamily="18" charset="0"/>
              </a:rPr>
              <a:t>kui</a:t>
            </a:r>
            <a:r>
              <a:rPr lang="en-US" sz="1700" dirty="0">
                <a:effectLst/>
                <a:ea typeface="Times New Roman" panose="02020603050405020304" pitchFamily="18" charset="0"/>
              </a:rPr>
              <a:t>  </a:t>
            </a:r>
            <a:r>
              <a:rPr lang="en-US" sz="1700" dirty="0">
                <a:ea typeface="Times New Roman" panose="02020603050405020304" pitchFamily="18" charset="0"/>
              </a:rPr>
              <a:t>v</a:t>
            </a:r>
            <a:r>
              <a:rPr lang="et-EE" sz="1700" dirty="0" err="1">
                <a:effectLst/>
                <a:ea typeface="Times New Roman" panose="02020603050405020304" pitchFamily="18" charset="0"/>
              </a:rPr>
              <a:t>äärtusta</a:t>
            </a:r>
            <a:r>
              <a:rPr lang="en-US" sz="1700" dirty="0">
                <a:effectLst/>
                <a:ea typeface="Times New Roman" panose="02020603050405020304" pitchFamily="18" charset="0"/>
              </a:rPr>
              <a:t>me</a:t>
            </a:r>
            <a:r>
              <a:rPr lang="et-EE" sz="1700" dirty="0">
                <a:effectLst/>
                <a:ea typeface="Times New Roman" panose="02020603050405020304" pitchFamily="18" charset="0"/>
              </a:rPr>
              <a:t> huvihariduse ja -tegevuse valdkonnas tegutsevaid institutsioone ja isikuid. </a:t>
            </a:r>
            <a:endParaRPr lang="en-US" sz="1700" dirty="0"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t-EE" sz="1700" dirty="0">
                <a:effectLst/>
                <a:ea typeface="Times New Roman" panose="02020603050405020304" pitchFamily="18" charset="0"/>
              </a:rPr>
              <a:t>Laiendada kooli</a:t>
            </a:r>
            <a:r>
              <a:rPr lang="en-US" sz="1700" dirty="0">
                <a:effectLst/>
                <a:ea typeface="Times New Roman" panose="02020603050405020304" pitchFamily="18" charset="0"/>
              </a:rPr>
              <a:t> </a:t>
            </a:r>
            <a:r>
              <a:rPr lang="et-EE" sz="1700" dirty="0">
                <a:effectLst/>
                <a:ea typeface="Times New Roman" panose="02020603050405020304" pitchFamily="18" charset="0"/>
              </a:rPr>
              <a:t>rolli, kujundades koolidest kogukonna- ja elukestva õppe keskused. Integreerida üldharidus, huviharidus ja -tegevus ning noorsootöö üheks tervikuks</a:t>
            </a:r>
            <a:r>
              <a:rPr lang="en-US" sz="1700">
                <a:effectLst/>
                <a:ea typeface="Times New Roman" panose="02020603050405020304" pitchFamily="18" charset="0"/>
              </a:rPr>
              <a:t>.</a:t>
            </a:r>
            <a:endParaRPr lang="en-US" sz="1700" dirty="0">
              <a:effectLst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en-US" sz="2100" dirty="0"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621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3450E-2E41-AE98-AE73-0E511A1B5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Huvitegevus</a:t>
            </a:r>
            <a:endParaRPr lang="en-E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A097B-AB08-035D-B8F7-D565A3AD1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6375"/>
            <a:ext cx="10515600" cy="4056986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t-EE" sz="1700" dirty="0">
                <a:effectLst/>
                <a:ea typeface="Times New Roman" panose="02020603050405020304" pitchFamily="18" charset="0"/>
              </a:rPr>
              <a:t>Kohaliku omavalitsuse eesmärk on lähtuda elukaare ülesest vaatest, mõtestada</a:t>
            </a:r>
            <a:r>
              <a:rPr lang="en-US" sz="17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effectLst/>
                <a:ea typeface="Times New Roman" panose="02020603050405020304" pitchFamily="18" charset="0"/>
              </a:rPr>
              <a:t>tegevused</a:t>
            </a:r>
            <a:r>
              <a:rPr lang="en-US" sz="1700" dirty="0">
                <a:effectLst/>
                <a:ea typeface="Times New Roman" panose="02020603050405020304" pitchFamily="18" charset="0"/>
              </a:rPr>
              <a:t> </a:t>
            </a:r>
            <a:r>
              <a:rPr lang="et-EE" sz="1700" spc="15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kogukonna tasandil ja kogukonda kaasates</a:t>
            </a:r>
            <a:r>
              <a:rPr lang="en-US" sz="1700" spc="15" dirty="0">
                <a:solidFill>
                  <a:srgbClr val="000000"/>
                </a:solidFill>
                <a:ea typeface="Calibri" panose="020F0502020204030204" pitchFamily="34" charset="0"/>
              </a:rPr>
              <a:t>, </a:t>
            </a:r>
            <a:r>
              <a:rPr lang="en-US" sz="1700" spc="15" dirty="0" err="1">
                <a:solidFill>
                  <a:srgbClr val="000000"/>
                </a:solidFill>
                <a:ea typeface="Calibri" panose="020F0502020204030204" pitchFamily="34" charset="0"/>
              </a:rPr>
              <a:t>pakkudes</a:t>
            </a:r>
            <a:r>
              <a:rPr lang="en-US" sz="1700" spc="15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t-EE" sz="1700" spc="15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võimalusi</a:t>
            </a:r>
            <a:r>
              <a:rPr lang="en-US" sz="1700" spc="15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t-EE" sz="1700" spc="15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erinevaid eesmärke silmas pidades kõigile ühiskonnagruppidele, sh eriti haavatavatele. Neid võimalusi saavad pakkuda erinevad institutsioonid ja haaratud võivad olla erinevat tüüpi õppetegevused.</a:t>
            </a:r>
            <a:endParaRPr lang="en-US" sz="1700" dirty="0">
              <a:effectLst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t-EE" sz="1700" spc="15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Inimeste jaoks on oluline omada võimalusi ise otsustada kuidas eneseareng võiks kulgeda, kuidas jaotada seda tööalaste kompetentside, huvist lähtuvate ja ühiskondlikult tähtsaks peetavate </a:t>
            </a:r>
            <a:r>
              <a:rPr lang="en-US" sz="1700" spc="15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(</a:t>
            </a:r>
            <a:r>
              <a:rPr lang="et-EE" sz="1700" spc="15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õpi</a:t>
            </a:r>
            <a:r>
              <a:rPr lang="en-US" sz="1700" spc="15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)</a:t>
            </a:r>
            <a:r>
              <a:rPr lang="et-EE" sz="1700" spc="15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tegevuste vahel. </a:t>
            </a:r>
            <a:endParaRPr lang="en-US" sz="1700" spc="15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t-EE" sz="1700" spc="15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Õppimine ja ande arendamine ei lõppe lapsepõlves. Tegeleda </a:t>
            </a:r>
            <a:r>
              <a:rPr lang="en-US" sz="1700" spc="15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tuleb</a:t>
            </a:r>
            <a:r>
              <a:rPr lang="en-US" sz="1700" spc="15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t-EE" sz="1700" spc="15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elukestva talendiarenduse vaatega, mis järjest enam muutub oluliseks ka tööl informaalse õppimise ühe tegurina. </a:t>
            </a:r>
            <a:endParaRPr lang="en-US" sz="1700" spc="15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700" spc="15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Vajalik</a:t>
            </a:r>
            <a:r>
              <a:rPr lang="en-US" sz="1700" spc="15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on </a:t>
            </a:r>
            <a:r>
              <a:rPr lang="et-EE" sz="1700" spc="15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läbi mõelda ja kokku leppida, milline võiks olla tööandja roll õppimis</a:t>
            </a:r>
            <a:r>
              <a:rPr lang="en-US" sz="1700" spc="15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e ja </a:t>
            </a:r>
            <a:r>
              <a:rPr lang="en-US" sz="1700" spc="15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huvitegevuste</a:t>
            </a:r>
            <a:r>
              <a:rPr lang="en-US" sz="1700" spc="15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700" spc="15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toetamisel</a:t>
            </a:r>
            <a:r>
              <a:rPr lang="et-EE" sz="1700" spc="15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tunnustada nii tööalast kui muud huvipõhist õppimist, väärtustades lõimimist</a:t>
            </a:r>
            <a:r>
              <a:rPr lang="en-US" sz="1700" spc="15" dirty="0">
                <a:solidFill>
                  <a:srgbClr val="000000"/>
                </a:solidFill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t-EE" sz="1700" spc="15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Kohaliku omavalitsuse poolt pakutavad huvihariduse ja </a:t>
            </a:r>
            <a:r>
              <a:rPr lang="en-US" sz="1700" spc="15" dirty="0">
                <a:solidFill>
                  <a:srgbClr val="000000"/>
                </a:solidFill>
                <a:ea typeface="Calibri" panose="020F0502020204030204" pitchFamily="34" charset="0"/>
              </a:rPr>
              <a:t>-</a:t>
            </a:r>
            <a:r>
              <a:rPr lang="et-EE" sz="1700" spc="15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tegevuse valikud, sellega kaasnev kaasamine kogukonna tegevustesse ja huvipõhine tegutsemine võimaldab mõjutada kodanikuaktiivsust ja loob osalustunnet-sidusust terves kogukonnas.</a:t>
            </a:r>
            <a:endParaRPr lang="en-US" sz="1700" dirty="0">
              <a:effectLst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43230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BC9F1C18-C0FE-5D72-1F2F-EDF50F2CE33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7894" b="7894"/>
          <a:stretch/>
        </p:blipFill>
        <p:spPr>
          <a:xfrm>
            <a:off x="-43543" y="0"/>
            <a:ext cx="12192000" cy="6858000"/>
          </a:xfrm>
        </p:spPr>
      </p:pic>
      <p:pic>
        <p:nvPicPr>
          <p:cNvPr id="10" name="Picture Placeholder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881C23A-A876-B017-6347-A67B7E16908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t="2296" b="2296"/>
          <a:stretch/>
        </p:blipFill>
        <p:spPr/>
      </p:pic>
      <p:sp>
        <p:nvSpPr>
          <p:cNvPr id="20" name="Title 19">
            <a:extLst>
              <a:ext uri="{FF2B5EF4-FFF2-40B4-BE49-F238E27FC236}">
                <a16:creationId xmlns:a16="http://schemas.microsoft.com/office/drawing/2014/main" id="{D8891EEA-3A51-C699-6ADB-75C66DB1F5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EE" dirty="0"/>
              <a:t>Täname!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01C5DBB2-7305-B63B-9AEF-C175FB915D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112749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Viimsi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71CE"/>
      </a:accent1>
      <a:accent2>
        <a:srgbClr val="61C150"/>
      </a:accent2>
      <a:accent3>
        <a:srgbClr val="BEBEB9"/>
      </a:accent3>
      <a:accent4>
        <a:srgbClr val="007134"/>
      </a:accent4>
      <a:accent5>
        <a:srgbClr val="71B0E3"/>
      </a:accent5>
      <a:accent6>
        <a:srgbClr val="575757"/>
      </a:accent6>
      <a:hlink>
        <a:srgbClr val="61C150"/>
      </a:hlink>
      <a:folHlink>
        <a:srgbClr val="61C15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9241</TotalTime>
  <Words>416</Words>
  <Application>Microsoft Office PowerPoint</Application>
  <PresentationFormat>Widescreen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Symbol</vt:lpstr>
      <vt:lpstr>System Font Regular</vt:lpstr>
      <vt:lpstr>Times New Roman</vt:lpstr>
      <vt:lpstr>Office Theme</vt:lpstr>
      <vt:lpstr>"Elukestev huviharidus ja -tegevus, toimekana teel"</vt:lpstr>
      <vt:lpstr>Viimsi Artium</vt:lpstr>
      <vt:lpstr>Huviharidus ja huvitegevus</vt:lpstr>
      <vt:lpstr>Huviharidus</vt:lpstr>
      <vt:lpstr>Huvitegevus</vt:lpstr>
      <vt:lpstr>Täname!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Ranno Päi</dc:creator>
  <cp:lastModifiedBy>Sulev Lääne</cp:lastModifiedBy>
  <cp:revision>30</cp:revision>
  <dcterms:created xsi:type="dcterms:W3CDTF">2022-11-16T13:57:27Z</dcterms:created>
  <dcterms:modified xsi:type="dcterms:W3CDTF">2023-02-12T21:16:02Z</dcterms:modified>
</cp:coreProperties>
</file>