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4FD2-2966-4AAD-8388-379CE9DA5671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867B-6326-46ED-A23B-E62C3EE765E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5615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4FD2-2966-4AAD-8388-379CE9DA5671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867B-6326-46ED-A23B-E62C3EE765E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4959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4FD2-2966-4AAD-8388-379CE9DA5671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867B-6326-46ED-A23B-E62C3EE765E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687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4FD2-2966-4AAD-8388-379CE9DA5671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867B-6326-46ED-A23B-E62C3EE765E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1461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4FD2-2966-4AAD-8388-379CE9DA5671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867B-6326-46ED-A23B-E62C3EE765E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480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4FD2-2966-4AAD-8388-379CE9DA5671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867B-6326-46ED-A23B-E62C3EE765E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5326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4FD2-2966-4AAD-8388-379CE9DA5671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867B-6326-46ED-A23B-E62C3EE765E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601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4FD2-2966-4AAD-8388-379CE9DA5671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867B-6326-46ED-A23B-E62C3EE765E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66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4FD2-2966-4AAD-8388-379CE9DA5671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867B-6326-46ED-A23B-E62C3EE765E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305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4FD2-2966-4AAD-8388-379CE9DA5671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867B-6326-46ED-A23B-E62C3EE765E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1725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F4FD2-2966-4AAD-8388-379CE9DA5671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C867B-6326-46ED-A23B-E62C3EE765E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864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F4FD2-2966-4AAD-8388-379CE9DA5671}" type="datetimeFigureOut">
              <a:rPr lang="fi-FI" smtClean="0"/>
              <a:t>1.10.2018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C867B-6326-46ED-A23B-E62C3EE765E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482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Jari Koskinen</a:t>
            </a:r>
            <a:r>
              <a:rPr lang="et-EE" b="1" dirty="0"/>
              <a:t>, Soome Omavalitsusliidu (</a:t>
            </a:r>
            <a:r>
              <a:rPr lang="et-EE" b="1" dirty="0" err="1"/>
              <a:t>Kuntaliitto</a:t>
            </a:r>
            <a:r>
              <a:rPr lang="et-EE" b="1" dirty="0"/>
              <a:t>) tegevjuht</a:t>
            </a:r>
            <a:endParaRPr lang="et-E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b="1" dirty="0" smtClean="0"/>
              <a:t>28.09.2018 NARVA</a:t>
            </a:r>
          </a:p>
          <a:p>
            <a:r>
              <a:rPr lang="et-EE" b="1" dirty="0" smtClean="0"/>
              <a:t>EESTI III OMAVALITSUSPÄEV</a:t>
            </a:r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366844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10608501" y="6499671"/>
            <a:ext cx="1204800" cy="266400"/>
          </a:xfrm>
        </p:spPr>
        <p:txBody>
          <a:bodyPr/>
          <a:lstStyle/>
          <a:p>
            <a:pPr algn="r"/>
            <a:r>
              <a:rPr lang="en-GB"/>
              <a:t>[pvm]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11334113" y="6256809"/>
            <a:ext cx="523200" cy="266400"/>
          </a:xfrm>
        </p:spPr>
        <p:txBody>
          <a:bodyPr/>
          <a:lstStyle/>
          <a:p>
            <a:fld id="{529BDC67-9A7E-42C8-BC4E-FBA2E376B5B6}" type="slidenum">
              <a:rPr lang="fi-FI" smtClean="0"/>
              <a:t>2</a:t>
            </a:fld>
            <a:endParaRPr lang="fi-FI" smtClean="0"/>
          </a:p>
        </p:txBody>
      </p:sp>
      <p:sp>
        <p:nvSpPr>
          <p:cNvPr id="5" name="Ellipsi 4"/>
          <p:cNvSpPr/>
          <p:nvPr/>
        </p:nvSpPr>
        <p:spPr>
          <a:xfrm>
            <a:off x="623392" y="917209"/>
            <a:ext cx="7726181" cy="5191196"/>
          </a:xfrm>
          <a:prstGeom prst="ellipse">
            <a:avLst/>
          </a:prstGeom>
          <a:noFill/>
          <a:ln w="12700">
            <a:solidFill>
              <a:srgbClr val="9EC9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7"/>
          </a:p>
        </p:txBody>
      </p:sp>
      <p:sp>
        <p:nvSpPr>
          <p:cNvPr id="6" name="Ellipsi 5"/>
          <p:cNvSpPr/>
          <p:nvPr/>
        </p:nvSpPr>
        <p:spPr>
          <a:xfrm>
            <a:off x="3406218" y="1028645"/>
            <a:ext cx="7778348" cy="5079760"/>
          </a:xfrm>
          <a:prstGeom prst="ellipse">
            <a:avLst/>
          </a:prstGeom>
          <a:noFill/>
          <a:ln w="12700">
            <a:solidFill>
              <a:srgbClr val="9EC9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7" dirty="0">
              <a:solidFill>
                <a:schemeClr val="bg1"/>
              </a:solidFill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-51766" y="42300"/>
            <a:ext cx="12292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+mj-lt"/>
              </a:rPr>
              <a:t>Functions of municipalities </a:t>
            </a:r>
            <a:r>
              <a:rPr lang="en-GB" sz="2400" b="1" dirty="0">
                <a:latin typeface="+mj-lt"/>
              </a:rPr>
              <a:t>and </a:t>
            </a:r>
            <a:r>
              <a:rPr lang="en-GB" sz="2400" b="1" dirty="0" smtClean="0">
                <a:latin typeface="+mj-lt"/>
              </a:rPr>
              <a:t>counties and areas of cooperation</a:t>
            </a:r>
            <a:endParaRPr lang="en-GB" sz="2400" b="1" dirty="0">
              <a:latin typeface="+mj-lt"/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379341" y="807609"/>
            <a:ext cx="35361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Functions of  municipalities</a:t>
            </a:r>
            <a:endParaRPr lang="en-GB" sz="1600" b="1" dirty="0"/>
          </a:p>
        </p:txBody>
      </p:sp>
      <p:sp>
        <p:nvSpPr>
          <p:cNvPr id="9" name="Tekstiruutu 8"/>
          <p:cNvSpPr txBox="1"/>
          <p:nvPr/>
        </p:nvSpPr>
        <p:spPr>
          <a:xfrm>
            <a:off x="9404206" y="1094075"/>
            <a:ext cx="26445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Functions of counties</a:t>
            </a:r>
            <a:endParaRPr lang="en-GB" sz="1600" b="1" dirty="0"/>
          </a:p>
        </p:txBody>
      </p:sp>
      <p:cxnSp>
        <p:nvCxnSpPr>
          <p:cNvPr id="10" name="Suora nuoliyhdysviiva 9"/>
          <p:cNvCxnSpPr/>
          <p:nvPr/>
        </p:nvCxnSpPr>
        <p:spPr>
          <a:xfrm>
            <a:off x="2255574" y="452669"/>
            <a:ext cx="7680853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iruutu 11"/>
          <p:cNvSpPr txBox="1"/>
          <p:nvPr/>
        </p:nvSpPr>
        <p:spPr>
          <a:xfrm>
            <a:off x="3490864" y="3084802"/>
            <a:ext cx="48467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Self-government, democracy, participation, </a:t>
            </a:r>
            <a:r>
              <a:rPr lang="en-GB" sz="1400" dirty="0" smtClean="0">
                <a:solidFill>
                  <a:srgbClr val="0070C0"/>
                </a:solidFill>
              </a:rPr>
              <a:t>elections</a:t>
            </a:r>
            <a:endParaRPr lang="en-GB" sz="1400" dirty="0">
              <a:solidFill>
                <a:srgbClr val="0070C0"/>
              </a:solidFill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3384363" y="3363104"/>
            <a:ext cx="5059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rgbClr val="0070C0"/>
                </a:solidFill>
              </a:rPr>
              <a:t>Leadership, corporate governance, ownership policy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4159496" y="1220755"/>
            <a:ext cx="36646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rgbClr val="0070C0"/>
                </a:solidFill>
              </a:rPr>
              <a:t>Public finances</a:t>
            </a:r>
          </a:p>
          <a:p>
            <a:pPr algn="ctr"/>
            <a:r>
              <a:rPr lang="en-GB" sz="1400">
                <a:solidFill>
                  <a:srgbClr val="0070C0"/>
                </a:solidFill>
              </a:rPr>
              <a:t>and allocation of resources</a:t>
            </a:r>
          </a:p>
          <a:p>
            <a:pPr algn="ctr"/>
            <a:r>
              <a:rPr lang="en-GB" sz="1400">
                <a:solidFill>
                  <a:srgbClr val="0070C0"/>
                </a:solidFill>
              </a:rPr>
              <a:t>Regional vitality</a:t>
            </a:r>
          </a:p>
          <a:p>
            <a:pPr algn="ctr"/>
            <a:r>
              <a:rPr lang="en-GB" sz="1400">
                <a:solidFill>
                  <a:srgbClr val="0070C0"/>
                </a:solidFill>
              </a:rPr>
              <a:t>and growth services</a:t>
            </a:r>
          </a:p>
        </p:txBody>
      </p:sp>
      <p:sp>
        <p:nvSpPr>
          <p:cNvPr id="15" name="Tekstiruutu 14"/>
          <p:cNvSpPr txBox="1"/>
          <p:nvPr/>
        </p:nvSpPr>
        <p:spPr>
          <a:xfrm>
            <a:off x="3856412" y="4707252"/>
            <a:ext cx="4115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rgbClr val="0070C0"/>
                </a:solidFill>
              </a:rPr>
              <a:t>Operation in the market, procurement and competitive tendering </a:t>
            </a:r>
          </a:p>
          <a:p>
            <a:pPr algn="ctr"/>
            <a:r>
              <a:rPr lang="en-GB" sz="1400">
                <a:solidFill>
                  <a:srgbClr val="0070C0"/>
                </a:solidFill>
              </a:rPr>
              <a:t>  </a:t>
            </a:r>
          </a:p>
        </p:txBody>
      </p:sp>
      <p:sp>
        <p:nvSpPr>
          <p:cNvPr id="16" name="Tekstiruutu 15"/>
          <p:cNvSpPr txBox="1"/>
          <p:nvPr/>
        </p:nvSpPr>
        <p:spPr>
          <a:xfrm>
            <a:off x="3284317" y="4014770"/>
            <a:ext cx="52598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rgbClr val="0070C0"/>
                </a:solidFill>
              </a:rPr>
              <a:t>Client-centred renewal and trials</a:t>
            </a:r>
          </a:p>
        </p:txBody>
      </p:sp>
      <p:sp>
        <p:nvSpPr>
          <p:cNvPr id="17" name="Tekstiruutu 16"/>
          <p:cNvSpPr txBox="1"/>
          <p:nvPr/>
        </p:nvSpPr>
        <p:spPr>
          <a:xfrm>
            <a:off x="4129151" y="2153868"/>
            <a:ext cx="3570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rgbClr val="0070C0"/>
                </a:solidFill>
              </a:rPr>
              <a:t>Land use, housing and transport</a:t>
            </a:r>
          </a:p>
        </p:txBody>
      </p:sp>
      <p:sp>
        <p:nvSpPr>
          <p:cNvPr id="18" name="Tekstiruutu 17"/>
          <p:cNvSpPr txBox="1"/>
          <p:nvPr/>
        </p:nvSpPr>
        <p:spPr>
          <a:xfrm>
            <a:off x="3691629" y="2438357"/>
            <a:ext cx="44452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70C0"/>
                </a:solidFill>
              </a:rPr>
              <a:t>Promotion of health and well-being</a:t>
            </a:r>
          </a:p>
        </p:txBody>
      </p:sp>
      <p:sp>
        <p:nvSpPr>
          <p:cNvPr id="20" name="Tekstiruutu 19"/>
          <p:cNvSpPr txBox="1"/>
          <p:nvPr/>
        </p:nvSpPr>
        <p:spPr>
          <a:xfrm>
            <a:off x="8370552" y="2266877"/>
            <a:ext cx="2045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>
                <a:solidFill>
                  <a:srgbClr val="00B050"/>
                </a:solidFill>
              </a:rPr>
              <a:t>Health and social welfare ICT and support services </a:t>
            </a:r>
          </a:p>
        </p:txBody>
      </p:sp>
      <p:sp>
        <p:nvSpPr>
          <p:cNvPr id="21" name="Tekstiruutu 20"/>
          <p:cNvSpPr txBox="1"/>
          <p:nvPr/>
        </p:nvSpPr>
        <p:spPr>
          <a:xfrm>
            <a:off x="7136374" y="5096412"/>
            <a:ext cx="25120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>
                <a:solidFill>
                  <a:srgbClr val="00B050"/>
                </a:solidFill>
              </a:rPr>
              <a:t>Regional land use planning</a:t>
            </a:r>
          </a:p>
        </p:txBody>
      </p:sp>
      <p:sp>
        <p:nvSpPr>
          <p:cNvPr id="22" name="Tekstiruutu 21"/>
          <p:cNvSpPr txBox="1"/>
          <p:nvPr/>
        </p:nvSpPr>
        <p:spPr>
          <a:xfrm>
            <a:off x="8096480" y="4227001"/>
            <a:ext cx="25120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>
                <a:solidFill>
                  <a:srgbClr val="00B050"/>
                </a:solidFill>
              </a:rPr>
              <a:t>Regional development and financing</a:t>
            </a:r>
          </a:p>
        </p:txBody>
      </p:sp>
      <p:sp>
        <p:nvSpPr>
          <p:cNvPr id="23" name="Tekstiruutu 22"/>
          <p:cNvSpPr txBox="1"/>
          <p:nvPr/>
        </p:nvSpPr>
        <p:spPr>
          <a:xfrm>
            <a:off x="7328395" y="1453544"/>
            <a:ext cx="25120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rgbClr val="00B050"/>
                </a:solidFill>
              </a:rPr>
              <a:t>Organisation of </a:t>
            </a:r>
            <a:r>
              <a:rPr lang="en-GB" sz="1400" dirty="0" smtClean="0">
                <a:solidFill>
                  <a:srgbClr val="00B050"/>
                </a:solidFill>
              </a:rPr>
              <a:t>health </a:t>
            </a:r>
            <a:r>
              <a:rPr lang="en-GB" sz="1400" dirty="0">
                <a:solidFill>
                  <a:srgbClr val="00B050"/>
                </a:solidFill>
              </a:rPr>
              <a:t>and </a:t>
            </a:r>
            <a:r>
              <a:rPr lang="en-GB" sz="1400" dirty="0" smtClean="0">
                <a:solidFill>
                  <a:srgbClr val="00B050"/>
                </a:solidFill>
              </a:rPr>
              <a:t>social services; </a:t>
            </a:r>
            <a:r>
              <a:rPr lang="en-GB" sz="1400" dirty="0">
                <a:solidFill>
                  <a:srgbClr val="00B050"/>
                </a:solidFill>
              </a:rPr>
              <a:t>service structures </a:t>
            </a:r>
            <a:r>
              <a:rPr lang="en-GB" sz="1400" dirty="0" smtClean="0">
                <a:solidFill>
                  <a:srgbClr val="00B050"/>
                </a:solidFill>
              </a:rPr>
              <a:t>and </a:t>
            </a:r>
            <a:r>
              <a:rPr lang="en-GB" sz="1400" dirty="0">
                <a:solidFill>
                  <a:srgbClr val="00B050"/>
                </a:solidFill>
              </a:rPr>
              <a:t>development </a:t>
            </a:r>
          </a:p>
        </p:txBody>
      </p:sp>
      <p:sp>
        <p:nvSpPr>
          <p:cNvPr id="24" name="Tekstiruutu 23"/>
          <p:cNvSpPr txBox="1"/>
          <p:nvPr/>
        </p:nvSpPr>
        <p:spPr>
          <a:xfrm>
            <a:off x="8593624" y="2892604"/>
            <a:ext cx="23989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>
                <a:solidFill>
                  <a:srgbClr val="00B050"/>
                </a:solidFill>
              </a:rPr>
              <a:t>Fire and rescue services </a:t>
            </a:r>
          </a:p>
        </p:txBody>
      </p:sp>
      <p:sp>
        <p:nvSpPr>
          <p:cNvPr id="25" name="Tekstiruutu 24"/>
          <p:cNvSpPr txBox="1"/>
          <p:nvPr/>
        </p:nvSpPr>
        <p:spPr>
          <a:xfrm>
            <a:off x="6192011" y="1109050"/>
            <a:ext cx="25120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>
                <a:solidFill>
                  <a:srgbClr val="00B050"/>
                </a:solidFill>
              </a:rPr>
              <a:t>Regional strategy</a:t>
            </a:r>
          </a:p>
        </p:txBody>
      </p:sp>
      <p:sp>
        <p:nvSpPr>
          <p:cNvPr id="26" name="Tekstiruutu 25"/>
          <p:cNvSpPr txBox="1"/>
          <p:nvPr/>
        </p:nvSpPr>
        <p:spPr>
          <a:xfrm>
            <a:off x="1342523" y="2291672"/>
            <a:ext cx="3072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B050"/>
                </a:solidFill>
              </a:rPr>
              <a:t>Pupil and student welfare </a:t>
            </a:r>
          </a:p>
          <a:p>
            <a:endParaRPr lang="en-GB" sz="1400" dirty="0">
              <a:solidFill>
                <a:srgbClr val="00B050"/>
              </a:solidFill>
            </a:endParaRPr>
          </a:p>
        </p:txBody>
      </p:sp>
      <p:sp>
        <p:nvSpPr>
          <p:cNvPr id="27" name="Tekstiruutu 26"/>
          <p:cNvSpPr txBox="1"/>
          <p:nvPr/>
        </p:nvSpPr>
        <p:spPr>
          <a:xfrm>
            <a:off x="930050" y="2748330"/>
            <a:ext cx="2648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B050"/>
                </a:solidFill>
              </a:rPr>
              <a:t>Early childhood education and </a:t>
            </a:r>
            <a:r>
              <a:rPr lang="en-GB" sz="1400" b="1" dirty="0" err="1" smtClean="0">
                <a:solidFill>
                  <a:srgbClr val="00B050"/>
                </a:solidFill>
              </a:rPr>
              <a:t>daycare</a:t>
            </a:r>
            <a:endParaRPr lang="en-GB" sz="1400" b="1" dirty="0">
              <a:solidFill>
                <a:srgbClr val="00B050"/>
              </a:solidFill>
            </a:endParaRPr>
          </a:p>
        </p:txBody>
      </p:sp>
      <p:sp>
        <p:nvSpPr>
          <p:cNvPr id="28" name="Tekstiruutu 27"/>
          <p:cNvSpPr txBox="1"/>
          <p:nvPr/>
        </p:nvSpPr>
        <p:spPr>
          <a:xfrm>
            <a:off x="2366013" y="1570178"/>
            <a:ext cx="21515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B050"/>
                </a:solidFill>
              </a:rPr>
              <a:t>Basic education</a:t>
            </a:r>
          </a:p>
        </p:txBody>
      </p:sp>
      <p:sp>
        <p:nvSpPr>
          <p:cNvPr id="29" name="Tekstiruutu 28"/>
          <p:cNvSpPr txBox="1"/>
          <p:nvPr/>
        </p:nvSpPr>
        <p:spPr>
          <a:xfrm>
            <a:off x="724598" y="3376856"/>
            <a:ext cx="3072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B050"/>
                </a:solidFill>
              </a:rPr>
              <a:t>Cultural, sports and youth services</a:t>
            </a:r>
          </a:p>
        </p:txBody>
      </p:sp>
      <p:sp>
        <p:nvSpPr>
          <p:cNvPr id="30" name="Tekstiruutu 29"/>
          <p:cNvSpPr txBox="1"/>
          <p:nvPr/>
        </p:nvSpPr>
        <p:spPr>
          <a:xfrm>
            <a:off x="952563" y="3982332"/>
            <a:ext cx="3072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B050"/>
                </a:solidFill>
              </a:rPr>
              <a:t>Municipal engineering </a:t>
            </a:r>
          </a:p>
          <a:p>
            <a:endParaRPr lang="fi-FI" sz="1400" dirty="0">
              <a:solidFill>
                <a:srgbClr val="00B050"/>
              </a:solidFill>
            </a:endParaRPr>
          </a:p>
        </p:txBody>
      </p:sp>
      <p:sp>
        <p:nvSpPr>
          <p:cNvPr id="31" name="Tekstiruutu 30"/>
          <p:cNvSpPr txBox="1"/>
          <p:nvPr/>
        </p:nvSpPr>
        <p:spPr>
          <a:xfrm>
            <a:off x="2255574" y="5104346"/>
            <a:ext cx="3072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B050"/>
                </a:solidFill>
              </a:rPr>
              <a:t>Urban development and  </a:t>
            </a:r>
          </a:p>
          <a:p>
            <a:r>
              <a:rPr lang="en-GB" sz="1400" b="1" dirty="0">
                <a:solidFill>
                  <a:srgbClr val="00B050"/>
                </a:solidFill>
              </a:rPr>
              <a:t>land use planning</a:t>
            </a:r>
          </a:p>
        </p:txBody>
      </p:sp>
      <p:sp>
        <p:nvSpPr>
          <p:cNvPr id="32" name="Tekstiruutu 31"/>
          <p:cNvSpPr txBox="1"/>
          <p:nvPr/>
        </p:nvSpPr>
        <p:spPr>
          <a:xfrm>
            <a:off x="6480044" y="5445225"/>
            <a:ext cx="28449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>
                <a:solidFill>
                  <a:srgbClr val="00B050"/>
                </a:solidFill>
              </a:rPr>
              <a:t>Environmental health care</a:t>
            </a:r>
          </a:p>
        </p:txBody>
      </p:sp>
      <p:sp>
        <p:nvSpPr>
          <p:cNvPr id="33" name="Suorakulmio 32"/>
          <p:cNvSpPr/>
          <p:nvPr/>
        </p:nvSpPr>
        <p:spPr>
          <a:xfrm>
            <a:off x="10259637" y="3284684"/>
            <a:ext cx="7649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1400">
                <a:solidFill>
                  <a:srgbClr val="00B050"/>
                </a:solidFill>
              </a:rPr>
              <a:t>Farm relief</a:t>
            </a:r>
          </a:p>
        </p:txBody>
      </p:sp>
      <p:sp>
        <p:nvSpPr>
          <p:cNvPr id="34" name="Tekstiruutu 33"/>
          <p:cNvSpPr txBox="1"/>
          <p:nvPr/>
        </p:nvSpPr>
        <p:spPr>
          <a:xfrm>
            <a:off x="3080664" y="1192202"/>
            <a:ext cx="25120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B050"/>
                </a:solidFill>
              </a:rPr>
              <a:t>Municipal strategy</a:t>
            </a:r>
          </a:p>
        </p:txBody>
      </p:sp>
      <p:sp>
        <p:nvSpPr>
          <p:cNvPr id="35" name="Tekstiruutu 34"/>
          <p:cNvSpPr txBox="1"/>
          <p:nvPr/>
        </p:nvSpPr>
        <p:spPr>
          <a:xfrm>
            <a:off x="4957712" y="2754860"/>
            <a:ext cx="1843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Support services</a:t>
            </a:r>
          </a:p>
        </p:txBody>
      </p:sp>
      <p:sp>
        <p:nvSpPr>
          <p:cNvPr id="36" name="Tekstiruutu 35"/>
          <p:cNvSpPr txBox="1"/>
          <p:nvPr/>
        </p:nvSpPr>
        <p:spPr>
          <a:xfrm>
            <a:off x="3599307" y="5710525"/>
            <a:ext cx="3072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B050"/>
                </a:solidFill>
              </a:rPr>
              <a:t>The environment</a:t>
            </a:r>
          </a:p>
        </p:txBody>
      </p:sp>
      <p:sp>
        <p:nvSpPr>
          <p:cNvPr id="37" name="Tekstiruutu 36"/>
          <p:cNvSpPr txBox="1"/>
          <p:nvPr/>
        </p:nvSpPr>
        <p:spPr>
          <a:xfrm>
            <a:off x="1651126" y="1866046"/>
            <a:ext cx="2313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B050"/>
                </a:solidFill>
              </a:rPr>
              <a:t>Upper secondary education</a:t>
            </a:r>
          </a:p>
        </p:txBody>
      </p:sp>
      <p:sp>
        <p:nvSpPr>
          <p:cNvPr id="38" name="Suorakulmio 37"/>
          <p:cNvSpPr/>
          <p:nvPr/>
        </p:nvSpPr>
        <p:spPr>
          <a:xfrm>
            <a:off x="4517516" y="3692320"/>
            <a:ext cx="27934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>
                <a:solidFill>
                  <a:srgbClr val="0070C0"/>
                </a:solidFill>
              </a:rPr>
              <a:t>Administrative procedures, rules, instructions</a:t>
            </a:r>
          </a:p>
        </p:txBody>
      </p:sp>
      <p:sp>
        <p:nvSpPr>
          <p:cNvPr id="39" name="Suorakulmio 38"/>
          <p:cNvSpPr/>
          <p:nvPr/>
        </p:nvSpPr>
        <p:spPr>
          <a:xfrm>
            <a:off x="3244417" y="4367985"/>
            <a:ext cx="5339655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400">
                <a:solidFill>
                  <a:srgbClr val="0070C0"/>
                </a:solidFill>
              </a:rPr>
              <a:t>Digitisation and information systems</a:t>
            </a:r>
          </a:p>
        </p:txBody>
      </p:sp>
      <p:sp>
        <p:nvSpPr>
          <p:cNvPr id="40" name="Tekstiruutu 39"/>
          <p:cNvSpPr txBox="1"/>
          <p:nvPr/>
        </p:nvSpPr>
        <p:spPr>
          <a:xfrm>
            <a:off x="3856412" y="5187305"/>
            <a:ext cx="4115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International</a:t>
            </a:r>
          </a:p>
          <a:p>
            <a:pPr algn="ctr"/>
            <a:r>
              <a:rPr lang="en-GB" sz="1400" dirty="0">
                <a:solidFill>
                  <a:srgbClr val="0070C0"/>
                </a:solidFill>
              </a:rPr>
              <a:t>activities</a:t>
            </a:r>
          </a:p>
        </p:txBody>
      </p:sp>
      <p:sp>
        <p:nvSpPr>
          <p:cNvPr id="41" name="Tekstiruutu 40"/>
          <p:cNvSpPr txBox="1"/>
          <p:nvPr/>
        </p:nvSpPr>
        <p:spPr>
          <a:xfrm>
            <a:off x="1158240" y="4480035"/>
            <a:ext cx="3077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00B050"/>
                </a:solidFill>
              </a:rPr>
              <a:t>Transport, public transport, building and </a:t>
            </a:r>
            <a:r>
              <a:rPr lang="en-GB" sz="1400" b="1" dirty="0" smtClean="0">
                <a:solidFill>
                  <a:srgbClr val="00B050"/>
                </a:solidFill>
              </a:rPr>
              <a:t>maintenance of </a:t>
            </a:r>
            <a:r>
              <a:rPr lang="en-GB" sz="1400" b="1" dirty="0">
                <a:solidFill>
                  <a:srgbClr val="00B050"/>
                </a:solidFill>
              </a:rPr>
              <a:t>road networks</a:t>
            </a:r>
          </a:p>
        </p:txBody>
      </p:sp>
      <p:sp>
        <p:nvSpPr>
          <p:cNvPr id="42" name="Tekstiruutu 41"/>
          <p:cNvSpPr txBox="1"/>
          <p:nvPr/>
        </p:nvSpPr>
        <p:spPr>
          <a:xfrm>
            <a:off x="7070299" y="4708200"/>
            <a:ext cx="3072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>
                <a:solidFill>
                  <a:srgbClr val="00B050"/>
                </a:solidFill>
              </a:rPr>
              <a:t>Transport system and regional road maintenance</a:t>
            </a:r>
          </a:p>
        </p:txBody>
      </p:sp>
      <p:sp>
        <p:nvSpPr>
          <p:cNvPr id="43" name="Suorakulmio 42"/>
          <p:cNvSpPr/>
          <p:nvPr/>
        </p:nvSpPr>
        <p:spPr>
          <a:xfrm>
            <a:off x="7632171" y="3652683"/>
            <a:ext cx="33174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>
                <a:solidFill>
                  <a:srgbClr val="00B050"/>
                </a:solidFill>
              </a:rPr>
              <a:t>Regional scheme, regional programme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5312171" y="793458"/>
            <a:ext cx="2941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err="1" smtClean="0"/>
              <a:t>Areas</a:t>
            </a:r>
            <a:r>
              <a:rPr lang="fi-FI" sz="1600" b="1" dirty="0" smtClean="0"/>
              <a:t> of </a:t>
            </a:r>
            <a:r>
              <a:rPr lang="fi-FI" sz="1600" b="1" dirty="0" err="1" smtClean="0"/>
              <a:t>cooperation</a:t>
            </a:r>
            <a:endParaRPr lang="fi-FI" sz="1600" b="1" dirty="0"/>
          </a:p>
        </p:txBody>
      </p:sp>
    </p:spTree>
    <p:extLst>
      <p:ext uri="{BB962C8B-B14F-4D97-AF65-F5344CB8AC3E}">
        <p14:creationId xmlns:p14="http://schemas.microsoft.com/office/powerpoint/2010/main" val="146114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192</Words>
  <Application>Microsoft Office PowerPoint</Application>
  <PresentationFormat>Widescreen</PresentationFormat>
  <Paragraphs>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Jari Koskinen, Soome Omavalitsusliidu (Kuntaliitto) tegevjuht</vt:lpstr>
      <vt:lpstr>PowerPoint Presentation</vt:lpstr>
    </vt:vector>
  </TitlesOfParts>
  <Company>KL-FCG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Eriksson Veronica</dc:creator>
  <cp:lastModifiedBy>Sulev Lääne</cp:lastModifiedBy>
  <cp:revision>24</cp:revision>
  <cp:lastPrinted>2018-04-20T09:51:05Z</cp:lastPrinted>
  <dcterms:created xsi:type="dcterms:W3CDTF">2017-05-23T15:22:34Z</dcterms:created>
  <dcterms:modified xsi:type="dcterms:W3CDTF">2018-09-30T22:13:01Z</dcterms:modified>
</cp:coreProperties>
</file>