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61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9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68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146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80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32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01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6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05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72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64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4FD2-2966-4AAD-8388-379CE9DA5671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867B-6326-46ED-A23B-E62C3EE765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482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Jari Koskinen</a:t>
            </a:r>
            <a:r>
              <a:rPr lang="et-EE" b="1" dirty="0"/>
              <a:t>, Soome Omavalitsusliidu (</a:t>
            </a:r>
            <a:r>
              <a:rPr lang="et-EE" b="1" dirty="0" err="1"/>
              <a:t>Kuntaliitto</a:t>
            </a:r>
            <a:r>
              <a:rPr lang="et-EE" b="1" dirty="0"/>
              <a:t>) tegevjuht</a:t>
            </a:r>
            <a:endParaRPr lang="et-E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b="1" dirty="0" smtClean="0"/>
              <a:t>28.09.2018 NARVA</a:t>
            </a:r>
          </a:p>
          <a:p>
            <a:r>
              <a:rPr lang="et-EE" b="1" dirty="0" smtClean="0"/>
              <a:t>EESTI III OMAVALITSUSPÄEV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366844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10608501" y="6499671"/>
            <a:ext cx="1204800" cy="266400"/>
          </a:xfrm>
        </p:spPr>
        <p:txBody>
          <a:bodyPr/>
          <a:lstStyle/>
          <a:p>
            <a:pPr algn="r"/>
            <a:r>
              <a:rPr lang="en-GB"/>
              <a:t>[pvm]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11334113" y="6256809"/>
            <a:ext cx="523200" cy="266400"/>
          </a:xfrm>
        </p:spPr>
        <p:txBody>
          <a:bodyPr/>
          <a:lstStyle/>
          <a:p>
            <a:fld id="{529BDC67-9A7E-42C8-BC4E-FBA2E376B5B6}" type="slidenum">
              <a:rPr lang="fi-FI" smtClean="0"/>
              <a:t>2</a:t>
            </a:fld>
            <a:endParaRPr lang="fi-FI" smtClean="0"/>
          </a:p>
        </p:txBody>
      </p:sp>
      <p:sp>
        <p:nvSpPr>
          <p:cNvPr id="5" name="Ellipsi 4"/>
          <p:cNvSpPr/>
          <p:nvPr/>
        </p:nvSpPr>
        <p:spPr>
          <a:xfrm>
            <a:off x="623392" y="917209"/>
            <a:ext cx="7726181" cy="5191196"/>
          </a:xfrm>
          <a:prstGeom prst="ellipse">
            <a:avLst/>
          </a:prstGeom>
          <a:noFill/>
          <a:ln w="12700">
            <a:solidFill>
              <a:srgbClr val="9E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7"/>
          </a:p>
        </p:txBody>
      </p:sp>
      <p:sp>
        <p:nvSpPr>
          <p:cNvPr id="6" name="Ellipsi 5"/>
          <p:cNvSpPr/>
          <p:nvPr/>
        </p:nvSpPr>
        <p:spPr>
          <a:xfrm>
            <a:off x="3406218" y="1028645"/>
            <a:ext cx="7778348" cy="5079760"/>
          </a:xfrm>
          <a:prstGeom prst="ellipse">
            <a:avLst/>
          </a:prstGeom>
          <a:noFill/>
          <a:ln w="12700">
            <a:solidFill>
              <a:srgbClr val="9E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67" dirty="0">
              <a:solidFill>
                <a:schemeClr val="bg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-51766" y="42300"/>
            <a:ext cx="12292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+mj-lt"/>
              </a:rPr>
              <a:t>Functions of municipalities </a:t>
            </a:r>
            <a:r>
              <a:rPr lang="en-GB" sz="2400" b="1" dirty="0">
                <a:latin typeface="+mj-lt"/>
              </a:rPr>
              <a:t>and </a:t>
            </a:r>
            <a:r>
              <a:rPr lang="en-GB" sz="2400" b="1" dirty="0" smtClean="0">
                <a:latin typeface="+mj-lt"/>
              </a:rPr>
              <a:t>counties and areas of cooperation</a:t>
            </a:r>
            <a:endParaRPr lang="en-GB" sz="2400" b="1" dirty="0">
              <a:latin typeface="+mj-lt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79341" y="807609"/>
            <a:ext cx="353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Functions of  municipalities</a:t>
            </a:r>
            <a:endParaRPr lang="en-GB" sz="1600" b="1" dirty="0"/>
          </a:p>
        </p:txBody>
      </p:sp>
      <p:sp>
        <p:nvSpPr>
          <p:cNvPr id="9" name="Tekstiruutu 8"/>
          <p:cNvSpPr txBox="1"/>
          <p:nvPr/>
        </p:nvSpPr>
        <p:spPr>
          <a:xfrm>
            <a:off x="9404206" y="1094075"/>
            <a:ext cx="2644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Functions of counties</a:t>
            </a:r>
            <a:endParaRPr lang="en-GB" sz="1600" b="1" dirty="0"/>
          </a:p>
        </p:txBody>
      </p:sp>
      <p:cxnSp>
        <p:nvCxnSpPr>
          <p:cNvPr id="10" name="Suora nuoliyhdysviiva 9"/>
          <p:cNvCxnSpPr/>
          <p:nvPr/>
        </p:nvCxnSpPr>
        <p:spPr>
          <a:xfrm>
            <a:off x="2255574" y="452669"/>
            <a:ext cx="7680853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3490864" y="3084802"/>
            <a:ext cx="4846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Self-government, democracy, participation, </a:t>
            </a:r>
            <a:r>
              <a:rPr lang="en-GB" sz="1400" dirty="0" smtClean="0">
                <a:solidFill>
                  <a:srgbClr val="0070C0"/>
                </a:solidFill>
              </a:rPr>
              <a:t>elections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3384363" y="3363104"/>
            <a:ext cx="5059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rgbClr val="0070C0"/>
                </a:solidFill>
              </a:rPr>
              <a:t>Leadership, corporate governance, ownership policy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4159496" y="1220755"/>
            <a:ext cx="3664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rgbClr val="0070C0"/>
                </a:solidFill>
              </a:rPr>
              <a:t>Public finances</a:t>
            </a:r>
          </a:p>
          <a:p>
            <a:pPr algn="ctr"/>
            <a:r>
              <a:rPr lang="en-GB" sz="1400">
                <a:solidFill>
                  <a:srgbClr val="0070C0"/>
                </a:solidFill>
              </a:rPr>
              <a:t>and allocation of resources</a:t>
            </a:r>
          </a:p>
          <a:p>
            <a:pPr algn="ctr"/>
            <a:r>
              <a:rPr lang="en-GB" sz="1400">
                <a:solidFill>
                  <a:srgbClr val="0070C0"/>
                </a:solidFill>
              </a:rPr>
              <a:t>Regional vitality</a:t>
            </a:r>
          </a:p>
          <a:p>
            <a:pPr algn="ctr"/>
            <a:r>
              <a:rPr lang="en-GB" sz="1400">
                <a:solidFill>
                  <a:srgbClr val="0070C0"/>
                </a:solidFill>
              </a:rPr>
              <a:t>and growth services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3856412" y="4707252"/>
            <a:ext cx="4115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rgbClr val="0070C0"/>
                </a:solidFill>
              </a:rPr>
              <a:t>Operation in the market, procurement and competitive tendering </a:t>
            </a:r>
          </a:p>
          <a:p>
            <a:pPr algn="ctr"/>
            <a:r>
              <a:rPr lang="en-GB" sz="140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3284317" y="4014770"/>
            <a:ext cx="5259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rgbClr val="0070C0"/>
                </a:solidFill>
              </a:rPr>
              <a:t>Client-centred renewal and trials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4129151" y="2153868"/>
            <a:ext cx="3570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rgbClr val="0070C0"/>
                </a:solidFill>
              </a:rPr>
              <a:t>Land use, housing and transport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3691629" y="2438357"/>
            <a:ext cx="4445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</a:rPr>
              <a:t>Promotion of health and well-being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8370552" y="2266877"/>
            <a:ext cx="2045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Health and social welfare ICT and support services 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7136374" y="5096412"/>
            <a:ext cx="2512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Regional land use planning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8096480" y="4227001"/>
            <a:ext cx="2512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Regional development and financing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7328395" y="1453544"/>
            <a:ext cx="25120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00B050"/>
                </a:solidFill>
              </a:rPr>
              <a:t>Organisation of </a:t>
            </a:r>
            <a:r>
              <a:rPr lang="en-GB" sz="1400" dirty="0" smtClean="0">
                <a:solidFill>
                  <a:srgbClr val="00B050"/>
                </a:solidFill>
              </a:rPr>
              <a:t>health </a:t>
            </a:r>
            <a:r>
              <a:rPr lang="en-GB" sz="1400" dirty="0">
                <a:solidFill>
                  <a:srgbClr val="00B050"/>
                </a:solidFill>
              </a:rPr>
              <a:t>and </a:t>
            </a:r>
            <a:r>
              <a:rPr lang="en-GB" sz="1400" dirty="0" smtClean="0">
                <a:solidFill>
                  <a:srgbClr val="00B050"/>
                </a:solidFill>
              </a:rPr>
              <a:t>social services; </a:t>
            </a:r>
            <a:r>
              <a:rPr lang="en-GB" sz="1400" dirty="0">
                <a:solidFill>
                  <a:srgbClr val="00B050"/>
                </a:solidFill>
              </a:rPr>
              <a:t>service structures </a:t>
            </a:r>
            <a:r>
              <a:rPr lang="en-GB" sz="1400" dirty="0" smtClean="0">
                <a:solidFill>
                  <a:srgbClr val="00B050"/>
                </a:solidFill>
              </a:rPr>
              <a:t>and </a:t>
            </a:r>
            <a:r>
              <a:rPr lang="en-GB" sz="1400" dirty="0">
                <a:solidFill>
                  <a:srgbClr val="00B050"/>
                </a:solidFill>
              </a:rPr>
              <a:t>development 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8593624" y="2892604"/>
            <a:ext cx="2398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Fire and rescue services 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6192011" y="1109050"/>
            <a:ext cx="2512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Regional strategy</a:t>
            </a:r>
          </a:p>
        </p:txBody>
      </p:sp>
      <p:sp>
        <p:nvSpPr>
          <p:cNvPr id="26" name="Tekstiruutu 25"/>
          <p:cNvSpPr txBox="1"/>
          <p:nvPr/>
        </p:nvSpPr>
        <p:spPr>
          <a:xfrm>
            <a:off x="1342523" y="2291672"/>
            <a:ext cx="3072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Pupil and student welfare </a:t>
            </a:r>
          </a:p>
          <a:p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930050" y="2748330"/>
            <a:ext cx="2648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Early childhood education and </a:t>
            </a:r>
            <a:r>
              <a:rPr lang="en-GB" sz="1400" b="1" dirty="0" err="1" smtClean="0">
                <a:solidFill>
                  <a:srgbClr val="00B050"/>
                </a:solidFill>
              </a:rPr>
              <a:t>daycare</a:t>
            </a:r>
            <a:endParaRPr lang="en-GB" sz="1400" b="1" dirty="0">
              <a:solidFill>
                <a:srgbClr val="00B050"/>
              </a:solidFill>
            </a:endParaRPr>
          </a:p>
        </p:txBody>
      </p:sp>
      <p:sp>
        <p:nvSpPr>
          <p:cNvPr id="28" name="Tekstiruutu 27"/>
          <p:cNvSpPr txBox="1"/>
          <p:nvPr/>
        </p:nvSpPr>
        <p:spPr>
          <a:xfrm>
            <a:off x="2366013" y="1570178"/>
            <a:ext cx="2151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Basic education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724598" y="3376856"/>
            <a:ext cx="3072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Cultural, sports and youth services</a:t>
            </a:r>
          </a:p>
        </p:txBody>
      </p:sp>
      <p:sp>
        <p:nvSpPr>
          <p:cNvPr id="30" name="Tekstiruutu 29"/>
          <p:cNvSpPr txBox="1"/>
          <p:nvPr/>
        </p:nvSpPr>
        <p:spPr>
          <a:xfrm>
            <a:off x="952563" y="3982332"/>
            <a:ext cx="3072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Municipal engineering </a:t>
            </a:r>
          </a:p>
          <a:p>
            <a:endParaRPr lang="fi-FI" sz="1400" dirty="0">
              <a:solidFill>
                <a:srgbClr val="00B050"/>
              </a:solidFill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2255574" y="5104346"/>
            <a:ext cx="3072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Urban development and  </a:t>
            </a:r>
          </a:p>
          <a:p>
            <a:r>
              <a:rPr lang="en-GB" sz="1400" b="1" dirty="0">
                <a:solidFill>
                  <a:srgbClr val="00B050"/>
                </a:solidFill>
              </a:rPr>
              <a:t>land use planning</a:t>
            </a:r>
          </a:p>
        </p:txBody>
      </p:sp>
      <p:sp>
        <p:nvSpPr>
          <p:cNvPr id="32" name="Tekstiruutu 31"/>
          <p:cNvSpPr txBox="1"/>
          <p:nvPr/>
        </p:nvSpPr>
        <p:spPr>
          <a:xfrm>
            <a:off x="6480044" y="5445225"/>
            <a:ext cx="2844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Environmental health care</a:t>
            </a:r>
          </a:p>
        </p:txBody>
      </p:sp>
      <p:sp>
        <p:nvSpPr>
          <p:cNvPr id="33" name="Suorakulmio 32"/>
          <p:cNvSpPr/>
          <p:nvPr/>
        </p:nvSpPr>
        <p:spPr>
          <a:xfrm>
            <a:off x="10259637" y="3284684"/>
            <a:ext cx="7649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Farm relief</a:t>
            </a:r>
          </a:p>
        </p:txBody>
      </p:sp>
      <p:sp>
        <p:nvSpPr>
          <p:cNvPr id="34" name="Tekstiruutu 33"/>
          <p:cNvSpPr txBox="1"/>
          <p:nvPr/>
        </p:nvSpPr>
        <p:spPr>
          <a:xfrm>
            <a:off x="3080664" y="1192202"/>
            <a:ext cx="2512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Municipal strategy</a:t>
            </a:r>
          </a:p>
        </p:txBody>
      </p:sp>
      <p:sp>
        <p:nvSpPr>
          <p:cNvPr id="35" name="Tekstiruutu 34"/>
          <p:cNvSpPr txBox="1"/>
          <p:nvPr/>
        </p:nvSpPr>
        <p:spPr>
          <a:xfrm>
            <a:off x="4957712" y="2754860"/>
            <a:ext cx="1843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Support services</a:t>
            </a:r>
          </a:p>
        </p:txBody>
      </p:sp>
      <p:sp>
        <p:nvSpPr>
          <p:cNvPr id="36" name="Tekstiruutu 35"/>
          <p:cNvSpPr txBox="1"/>
          <p:nvPr/>
        </p:nvSpPr>
        <p:spPr>
          <a:xfrm>
            <a:off x="3599307" y="5710525"/>
            <a:ext cx="3072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The environment</a:t>
            </a:r>
          </a:p>
        </p:txBody>
      </p:sp>
      <p:sp>
        <p:nvSpPr>
          <p:cNvPr id="37" name="Tekstiruutu 36"/>
          <p:cNvSpPr txBox="1"/>
          <p:nvPr/>
        </p:nvSpPr>
        <p:spPr>
          <a:xfrm>
            <a:off x="1651126" y="1866046"/>
            <a:ext cx="2313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Upper secondary education</a:t>
            </a:r>
          </a:p>
        </p:txBody>
      </p:sp>
      <p:sp>
        <p:nvSpPr>
          <p:cNvPr id="38" name="Suorakulmio 37"/>
          <p:cNvSpPr/>
          <p:nvPr/>
        </p:nvSpPr>
        <p:spPr>
          <a:xfrm>
            <a:off x="4517516" y="3692320"/>
            <a:ext cx="2793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>
                <a:solidFill>
                  <a:srgbClr val="0070C0"/>
                </a:solidFill>
              </a:rPr>
              <a:t>Administrative procedures, rules, instructions</a:t>
            </a:r>
          </a:p>
        </p:txBody>
      </p:sp>
      <p:sp>
        <p:nvSpPr>
          <p:cNvPr id="39" name="Suorakulmio 38"/>
          <p:cNvSpPr/>
          <p:nvPr/>
        </p:nvSpPr>
        <p:spPr>
          <a:xfrm>
            <a:off x="3244417" y="4367985"/>
            <a:ext cx="533965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400">
                <a:solidFill>
                  <a:srgbClr val="0070C0"/>
                </a:solidFill>
              </a:rPr>
              <a:t>Digitisation and information systems</a:t>
            </a:r>
          </a:p>
        </p:txBody>
      </p:sp>
      <p:sp>
        <p:nvSpPr>
          <p:cNvPr id="40" name="Tekstiruutu 39"/>
          <p:cNvSpPr txBox="1"/>
          <p:nvPr/>
        </p:nvSpPr>
        <p:spPr>
          <a:xfrm>
            <a:off x="3856412" y="5187305"/>
            <a:ext cx="4115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International</a:t>
            </a:r>
          </a:p>
          <a:p>
            <a:pPr algn="ctr"/>
            <a:r>
              <a:rPr lang="en-GB" sz="1400" dirty="0">
                <a:solidFill>
                  <a:srgbClr val="0070C0"/>
                </a:solidFill>
              </a:rPr>
              <a:t>activities</a:t>
            </a:r>
          </a:p>
        </p:txBody>
      </p:sp>
      <p:sp>
        <p:nvSpPr>
          <p:cNvPr id="41" name="Tekstiruutu 40"/>
          <p:cNvSpPr txBox="1"/>
          <p:nvPr/>
        </p:nvSpPr>
        <p:spPr>
          <a:xfrm>
            <a:off x="1158240" y="4480035"/>
            <a:ext cx="3077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Transport, public transport, building and </a:t>
            </a:r>
            <a:r>
              <a:rPr lang="en-GB" sz="1400" b="1" dirty="0" smtClean="0">
                <a:solidFill>
                  <a:srgbClr val="00B050"/>
                </a:solidFill>
              </a:rPr>
              <a:t>maintenance of </a:t>
            </a:r>
            <a:r>
              <a:rPr lang="en-GB" sz="1400" b="1" dirty="0">
                <a:solidFill>
                  <a:srgbClr val="00B050"/>
                </a:solidFill>
              </a:rPr>
              <a:t>road networks</a:t>
            </a:r>
          </a:p>
        </p:txBody>
      </p:sp>
      <p:sp>
        <p:nvSpPr>
          <p:cNvPr id="42" name="Tekstiruutu 41"/>
          <p:cNvSpPr txBox="1"/>
          <p:nvPr/>
        </p:nvSpPr>
        <p:spPr>
          <a:xfrm>
            <a:off x="7070299" y="4708200"/>
            <a:ext cx="3072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Transport system and regional road maintenance</a:t>
            </a:r>
          </a:p>
        </p:txBody>
      </p:sp>
      <p:sp>
        <p:nvSpPr>
          <p:cNvPr id="43" name="Suorakulmio 42"/>
          <p:cNvSpPr/>
          <p:nvPr/>
        </p:nvSpPr>
        <p:spPr>
          <a:xfrm>
            <a:off x="7632171" y="3652683"/>
            <a:ext cx="3317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>
                <a:solidFill>
                  <a:srgbClr val="00B050"/>
                </a:solidFill>
              </a:rPr>
              <a:t>Regional scheme, regional programme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5312171" y="793458"/>
            <a:ext cx="2941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 smtClean="0"/>
              <a:t>Areas</a:t>
            </a:r>
            <a:r>
              <a:rPr lang="fi-FI" sz="1600" b="1" dirty="0" smtClean="0"/>
              <a:t> of </a:t>
            </a:r>
            <a:r>
              <a:rPr lang="fi-FI" sz="1600" b="1" dirty="0" err="1" smtClean="0"/>
              <a:t>cooperation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14611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192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Jari Koskinen, Soome Omavalitsusliidu (Kuntaliitto) tegevjuht</vt:lpstr>
      <vt:lpstr>PowerPoint Presentation</vt:lpstr>
    </vt:vector>
  </TitlesOfParts>
  <Company>KL-FCG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Eriksson Veronica</dc:creator>
  <cp:lastModifiedBy>Sulev Lääne</cp:lastModifiedBy>
  <cp:revision>24</cp:revision>
  <cp:lastPrinted>2018-04-20T09:51:05Z</cp:lastPrinted>
  <dcterms:created xsi:type="dcterms:W3CDTF">2017-05-23T15:22:34Z</dcterms:created>
  <dcterms:modified xsi:type="dcterms:W3CDTF">2018-09-30T22:13:01Z</dcterms:modified>
</cp:coreProperties>
</file>