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3"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p:restoredTop sz="94561"/>
  </p:normalViewPr>
  <p:slideViewPr>
    <p:cSldViewPr snapToGrid="0" snapToObjects="1">
      <p:cViewPr varScale="1">
        <p:scale>
          <a:sx n="106" d="100"/>
          <a:sy n="106" d="100"/>
        </p:scale>
        <p:origin x="8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Cliquez et modifiez le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5CCCB75-903A-EC4B-938C-D8A62D7D19E4}" type="datetimeFigureOut">
              <a:rPr lang="fr-FR" smtClean="0"/>
              <a:t>05/02/2019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A27D665-A546-3D45-BC30-7B872A2A7E9E}" type="slidenum">
              <a:rPr lang="fr-FR" smtClean="0"/>
              <a:t>‹#›</a:t>
            </a:fld>
            <a:endParaRPr lang="fr-FR" dirty="0"/>
          </a:p>
        </p:txBody>
      </p:sp>
    </p:spTree>
    <p:extLst>
      <p:ext uri="{BB962C8B-B14F-4D97-AF65-F5344CB8AC3E}">
        <p14:creationId xmlns:p14="http://schemas.microsoft.com/office/powerpoint/2010/main" val="672774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CCCB75-903A-EC4B-938C-D8A62D7D19E4}" type="datetimeFigureOut">
              <a:rPr lang="fr-FR" smtClean="0"/>
              <a:t>05/02/2019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A27D665-A546-3D45-BC30-7B872A2A7E9E}" type="slidenum">
              <a:rPr lang="fr-FR" smtClean="0"/>
              <a:t>‹#›</a:t>
            </a:fld>
            <a:endParaRPr lang="fr-FR" dirty="0"/>
          </a:p>
        </p:txBody>
      </p:sp>
    </p:spTree>
    <p:extLst>
      <p:ext uri="{BB962C8B-B14F-4D97-AF65-F5344CB8AC3E}">
        <p14:creationId xmlns:p14="http://schemas.microsoft.com/office/powerpoint/2010/main" val="663686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CCCB75-903A-EC4B-938C-D8A62D7D19E4}" type="datetimeFigureOut">
              <a:rPr lang="fr-FR" smtClean="0"/>
              <a:t>05/02/2019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A27D665-A546-3D45-BC30-7B872A2A7E9E}" type="slidenum">
              <a:rPr lang="fr-FR" smtClean="0"/>
              <a:t>‹#›</a:t>
            </a:fld>
            <a:endParaRPr lang="fr-FR" dirty="0"/>
          </a:p>
        </p:txBody>
      </p:sp>
    </p:spTree>
    <p:extLst>
      <p:ext uri="{BB962C8B-B14F-4D97-AF65-F5344CB8AC3E}">
        <p14:creationId xmlns:p14="http://schemas.microsoft.com/office/powerpoint/2010/main" val="54116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CCCB75-903A-EC4B-938C-D8A62D7D19E4}" type="datetimeFigureOut">
              <a:rPr lang="fr-FR" smtClean="0"/>
              <a:t>05/02/2019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A27D665-A546-3D45-BC30-7B872A2A7E9E}" type="slidenum">
              <a:rPr lang="fr-FR" smtClean="0"/>
              <a:t>‹#›</a:t>
            </a:fld>
            <a:endParaRPr lang="fr-FR" dirty="0"/>
          </a:p>
        </p:txBody>
      </p:sp>
    </p:spTree>
    <p:extLst>
      <p:ext uri="{BB962C8B-B14F-4D97-AF65-F5344CB8AC3E}">
        <p14:creationId xmlns:p14="http://schemas.microsoft.com/office/powerpoint/2010/main" val="69983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Cliquez et modifiez le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5CCCB75-903A-EC4B-938C-D8A62D7D19E4}" type="datetimeFigureOut">
              <a:rPr lang="fr-FR" smtClean="0"/>
              <a:t>05/02/2019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A27D665-A546-3D45-BC30-7B872A2A7E9E}" type="slidenum">
              <a:rPr lang="fr-FR" smtClean="0"/>
              <a:t>‹#›</a:t>
            </a:fld>
            <a:endParaRPr lang="fr-FR" dirty="0"/>
          </a:p>
        </p:txBody>
      </p:sp>
    </p:spTree>
    <p:extLst>
      <p:ext uri="{BB962C8B-B14F-4D97-AF65-F5344CB8AC3E}">
        <p14:creationId xmlns:p14="http://schemas.microsoft.com/office/powerpoint/2010/main" val="432642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5CCCB75-903A-EC4B-938C-D8A62D7D19E4}" type="datetimeFigureOut">
              <a:rPr lang="fr-FR" smtClean="0"/>
              <a:t>05/02/2019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A27D665-A546-3D45-BC30-7B872A2A7E9E}" type="slidenum">
              <a:rPr lang="fr-FR" smtClean="0"/>
              <a:t>‹#›</a:t>
            </a:fld>
            <a:endParaRPr lang="fr-FR" dirty="0"/>
          </a:p>
        </p:txBody>
      </p:sp>
    </p:spTree>
    <p:extLst>
      <p:ext uri="{BB962C8B-B14F-4D97-AF65-F5344CB8AC3E}">
        <p14:creationId xmlns:p14="http://schemas.microsoft.com/office/powerpoint/2010/main" val="46062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Cliquez et modifiez le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5CCCB75-903A-EC4B-938C-D8A62D7D19E4}" type="datetimeFigureOut">
              <a:rPr lang="fr-FR" smtClean="0"/>
              <a:t>05/02/2019</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8A27D665-A546-3D45-BC30-7B872A2A7E9E}" type="slidenum">
              <a:rPr lang="fr-FR" smtClean="0"/>
              <a:t>‹#›</a:t>
            </a:fld>
            <a:endParaRPr lang="fr-FR" dirty="0"/>
          </a:p>
        </p:txBody>
      </p:sp>
    </p:spTree>
    <p:extLst>
      <p:ext uri="{BB962C8B-B14F-4D97-AF65-F5344CB8AC3E}">
        <p14:creationId xmlns:p14="http://schemas.microsoft.com/office/powerpoint/2010/main" val="1071400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F5CCCB75-903A-EC4B-938C-D8A62D7D19E4}" type="datetimeFigureOut">
              <a:rPr lang="fr-FR" smtClean="0"/>
              <a:t>05/02/2019</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8A27D665-A546-3D45-BC30-7B872A2A7E9E}" type="slidenum">
              <a:rPr lang="fr-FR" smtClean="0"/>
              <a:t>‹#›</a:t>
            </a:fld>
            <a:endParaRPr lang="fr-FR" dirty="0"/>
          </a:p>
        </p:txBody>
      </p:sp>
    </p:spTree>
    <p:extLst>
      <p:ext uri="{BB962C8B-B14F-4D97-AF65-F5344CB8AC3E}">
        <p14:creationId xmlns:p14="http://schemas.microsoft.com/office/powerpoint/2010/main" val="37103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5CCCB75-903A-EC4B-938C-D8A62D7D19E4}" type="datetimeFigureOut">
              <a:rPr lang="fr-FR" smtClean="0"/>
              <a:t>05/02/2019</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8A27D665-A546-3D45-BC30-7B872A2A7E9E}" type="slidenum">
              <a:rPr lang="fr-FR" smtClean="0"/>
              <a:t>‹#›</a:t>
            </a:fld>
            <a:endParaRPr lang="fr-FR" dirty="0"/>
          </a:p>
        </p:txBody>
      </p:sp>
    </p:spTree>
    <p:extLst>
      <p:ext uri="{BB962C8B-B14F-4D97-AF65-F5344CB8AC3E}">
        <p14:creationId xmlns:p14="http://schemas.microsoft.com/office/powerpoint/2010/main" val="1812939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CCCB75-903A-EC4B-938C-D8A62D7D19E4}" type="datetimeFigureOut">
              <a:rPr lang="fr-FR" smtClean="0"/>
              <a:t>05/02/2019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A27D665-A546-3D45-BC30-7B872A2A7E9E}" type="slidenum">
              <a:rPr lang="fr-FR" smtClean="0"/>
              <a:t>‹#›</a:t>
            </a:fld>
            <a:endParaRPr lang="fr-FR" dirty="0"/>
          </a:p>
        </p:txBody>
      </p:sp>
    </p:spTree>
    <p:extLst>
      <p:ext uri="{BB962C8B-B14F-4D97-AF65-F5344CB8AC3E}">
        <p14:creationId xmlns:p14="http://schemas.microsoft.com/office/powerpoint/2010/main" val="1584562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CCCB75-903A-EC4B-938C-D8A62D7D19E4}" type="datetimeFigureOut">
              <a:rPr lang="fr-FR" smtClean="0"/>
              <a:t>05/02/2019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A27D665-A546-3D45-BC30-7B872A2A7E9E}" type="slidenum">
              <a:rPr lang="fr-FR" smtClean="0"/>
              <a:t>‹#›</a:t>
            </a:fld>
            <a:endParaRPr lang="fr-FR" dirty="0"/>
          </a:p>
        </p:txBody>
      </p:sp>
    </p:spTree>
    <p:extLst>
      <p:ext uri="{BB962C8B-B14F-4D97-AF65-F5344CB8AC3E}">
        <p14:creationId xmlns:p14="http://schemas.microsoft.com/office/powerpoint/2010/main" val="8014328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CCCB75-903A-EC4B-938C-D8A62D7D19E4}" type="datetimeFigureOut">
              <a:rPr lang="fr-FR" smtClean="0"/>
              <a:t>05/02/2019</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27D665-A546-3D45-BC30-7B872A2A7E9E}" type="slidenum">
              <a:rPr lang="fr-FR" smtClean="0"/>
              <a:t>‹#›</a:t>
            </a:fld>
            <a:endParaRPr lang="fr-FR" dirty="0"/>
          </a:p>
        </p:txBody>
      </p:sp>
    </p:spTree>
    <p:extLst>
      <p:ext uri="{BB962C8B-B14F-4D97-AF65-F5344CB8AC3E}">
        <p14:creationId xmlns:p14="http://schemas.microsoft.com/office/powerpoint/2010/main" val="78492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hyperlink" Target="https://www.goodreads.com/book/isbn/978178552262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96452" y="264695"/>
            <a:ext cx="9156031" cy="1395664"/>
          </a:xfrm>
        </p:spPr>
        <p:txBody>
          <a:bodyPr>
            <a:normAutofit/>
          </a:bodyPr>
          <a:lstStyle/>
          <a:p>
            <a:r>
              <a:rPr lang="en-US" b="1" dirty="0"/>
              <a:t>The Right to hospitality</a:t>
            </a:r>
            <a:r>
              <a:rPr lang="en-US" b="1" dirty="0" smtClean="0"/>
              <a:t>:</a:t>
            </a:r>
            <a:endParaRPr lang="fr-FR" dirty="0"/>
          </a:p>
        </p:txBody>
      </p:sp>
      <p:sp>
        <p:nvSpPr>
          <p:cNvPr id="3" name="Sous-titre 2"/>
          <p:cNvSpPr>
            <a:spLocks noGrp="1"/>
          </p:cNvSpPr>
          <p:nvPr>
            <p:ph type="subTitle" idx="1"/>
          </p:nvPr>
        </p:nvSpPr>
        <p:spPr>
          <a:xfrm>
            <a:off x="1780674" y="2117558"/>
            <a:ext cx="9164053" cy="4042610"/>
          </a:xfrm>
        </p:spPr>
        <p:txBody>
          <a:bodyPr/>
          <a:lstStyle/>
          <a:p>
            <a:endParaRPr lang="en-US" b="1" dirty="0" smtClean="0"/>
          </a:p>
          <a:p>
            <a:endParaRPr lang="en-US" b="1" dirty="0"/>
          </a:p>
          <a:p>
            <a:r>
              <a:rPr lang="en-US" sz="4000" b="1" cap="small" dirty="0" smtClean="0"/>
              <a:t>Democracy </a:t>
            </a:r>
            <a:r>
              <a:rPr lang="en-US" sz="4000" b="1" cap="small" dirty="0"/>
              <a:t>at the Test of Migrations</a:t>
            </a:r>
            <a:r>
              <a:rPr lang="fr-FR" dirty="0"/>
              <a:t/>
            </a:r>
            <a:br>
              <a:rPr lang="fr-FR" dirty="0"/>
            </a:br>
            <a:endParaRPr lang="fr-FR" dirty="0"/>
          </a:p>
        </p:txBody>
      </p:sp>
      <p:sp>
        <p:nvSpPr>
          <p:cNvPr id="4" name="ZoneTexte 3"/>
          <p:cNvSpPr txBox="1"/>
          <p:nvPr/>
        </p:nvSpPr>
        <p:spPr>
          <a:xfrm>
            <a:off x="2574758" y="1852863"/>
            <a:ext cx="184731" cy="369332"/>
          </a:xfrm>
          <a:prstGeom prst="rect">
            <a:avLst/>
          </a:prstGeom>
          <a:noFill/>
        </p:spPr>
        <p:txBody>
          <a:bodyPr wrap="none" rtlCol="0">
            <a:spAutoFit/>
          </a:bodyPr>
          <a:lstStyle/>
          <a:p>
            <a:endParaRPr lang="fr-FR" dirty="0"/>
          </a:p>
        </p:txBody>
      </p:sp>
    </p:spTree>
    <p:extLst>
      <p:ext uri="{BB962C8B-B14F-4D97-AF65-F5344CB8AC3E}">
        <p14:creationId xmlns:p14="http://schemas.microsoft.com/office/powerpoint/2010/main" val="811670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Kant</a:t>
            </a:r>
            <a:r>
              <a:rPr lang="fr-FR" dirty="0" smtClean="0"/>
              <a:t/>
            </a:r>
            <a:br>
              <a:rPr lang="fr-FR" dirty="0" smtClean="0"/>
            </a:br>
            <a:r>
              <a:rPr lang="fr-FR" i="1" dirty="0" smtClean="0"/>
              <a:t>The </a:t>
            </a:r>
            <a:r>
              <a:rPr lang="fr-FR" i="1" dirty="0" err="1" smtClean="0"/>
              <a:t>Contest</a:t>
            </a:r>
            <a:r>
              <a:rPr lang="fr-FR" i="1" dirty="0" smtClean="0"/>
              <a:t> of </a:t>
            </a:r>
            <a:r>
              <a:rPr lang="fr-FR" i="1" dirty="0" err="1" smtClean="0"/>
              <a:t>Faculties</a:t>
            </a:r>
            <a:endParaRPr lang="fr-FR" i="1" dirty="0"/>
          </a:p>
        </p:txBody>
      </p:sp>
      <p:sp>
        <p:nvSpPr>
          <p:cNvPr id="3" name="Espace réservé du contenu 2"/>
          <p:cNvSpPr>
            <a:spLocks noGrp="1"/>
          </p:cNvSpPr>
          <p:nvPr>
            <p:ph idx="1"/>
          </p:nvPr>
        </p:nvSpPr>
        <p:spPr/>
        <p:txBody>
          <a:bodyPr/>
          <a:lstStyle/>
          <a:p>
            <a:endParaRPr lang="fr-FR" dirty="0" smtClean="0"/>
          </a:p>
          <a:p>
            <a:pPr>
              <a:lnSpc>
                <a:spcPct val="150000"/>
              </a:lnSpc>
            </a:pPr>
            <a:r>
              <a:rPr lang="fr-FR" dirty="0" smtClean="0"/>
              <a:t>« </a:t>
            </a:r>
            <a:r>
              <a:rPr lang="fr-FR" dirty="0" err="1" smtClean="0"/>
              <a:t>True</a:t>
            </a:r>
            <a:r>
              <a:rPr lang="fr-FR" dirty="0" smtClean="0"/>
              <a:t> </a:t>
            </a:r>
            <a:r>
              <a:rPr lang="fr-FR" dirty="0" err="1" smtClean="0"/>
              <a:t>enthusiasm</a:t>
            </a:r>
            <a:r>
              <a:rPr lang="fr-FR" dirty="0" smtClean="0"/>
              <a:t> </a:t>
            </a:r>
            <a:r>
              <a:rPr lang="fr-FR" dirty="0" err="1" smtClean="0"/>
              <a:t>is</a:t>
            </a:r>
            <a:r>
              <a:rPr lang="fr-FR" dirty="0" smtClean="0"/>
              <a:t> </a:t>
            </a:r>
            <a:r>
              <a:rPr lang="fr-FR" dirty="0" err="1" smtClean="0"/>
              <a:t>always</a:t>
            </a:r>
            <a:r>
              <a:rPr lang="fr-FR" dirty="0" smtClean="0"/>
              <a:t> </a:t>
            </a:r>
            <a:r>
              <a:rPr lang="fr-FR" dirty="0" err="1" smtClean="0"/>
              <a:t>directed</a:t>
            </a:r>
            <a:r>
              <a:rPr lang="fr-FR" dirty="0" smtClean="0"/>
              <a:t> </a:t>
            </a:r>
            <a:r>
              <a:rPr lang="fr-FR" dirty="0" err="1" smtClean="0"/>
              <a:t>directly</a:t>
            </a:r>
            <a:r>
              <a:rPr lang="fr-FR" dirty="0" smtClean="0"/>
              <a:t> </a:t>
            </a:r>
            <a:r>
              <a:rPr lang="fr-FR" dirty="0" err="1" smtClean="0"/>
              <a:t>exclusively</a:t>
            </a:r>
            <a:r>
              <a:rPr lang="fr-FR" dirty="0" smtClean="0"/>
              <a:t> </a:t>
            </a:r>
            <a:r>
              <a:rPr lang="fr-FR" dirty="0" err="1" smtClean="0"/>
              <a:t>towards</a:t>
            </a:r>
            <a:r>
              <a:rPr lang="fr-FR" dirty="0" smtClean="0"/>
              <a:t> the </a:t>
            </a:r>
            <a:r>
              <a:rPr lang="fr-FR" dirty="0" err="1" smtClean="0"/>
              <a:t>ideal</a:t>
            </a:r>
            <a:r>
              <a:rPr lang="fr-FR" dirty="0" smtClean="0"/>
              <a:t>, </a:t>
            </a:r>
            <a:r>
              <a:rPr lang="fr-FR" dirty="0" err="1" smtClean="0"/>
              <a:t>particularly</a:t>
            </a:r>
            <a:r>
              <a:rPr lang="fr-FR" dirty="0" smtClean="0"/>
              <a:t> </a:t>
            </a:r>
            <a:r>
              <a:rPr lang="fr-FR" dirty="0" err="1" smtClean="0"/>
              <a:t>towards</a:t>
            </a:r>
            <a:r>
              <a:rPr lang="fr-FR" dirty="0" smtClean="0"/>
              <a:t> </a:t>
            </a:r>
            <a:r>
              <a:rPr lang="fr-FR" dirty="0" err="1" smtClean="0"/>
              <a:t>what</a:t>
            </a:r>
            <a:r>
              <a:rPr lang="fr-FR" dirty="0" smtClean="0"/>
              <a:t> </a:t>
            </a:r>
            <a:r>
              <a:rPr lang="fr-FR" dirty="0" err="1" smtClean="0"/>
              <a:t>is</a:t>
            </a:r>
            <a:r>
              <a:rPr lang="fr-FR" dirty="0" smtClean="0"/>
              <a:t> </a:t>
            </a:r>
            <a:r>
              <a:rPr lang="fr-FR" dirty="0" err="1" smtClean="0"/>
              <a:t>purely</a:t>
            </a:r>
            <a:r>
              <a:rPr lang="fr-FR" dirty="0" smtClean="0"/>
              <a:t> moral (</a:t>
            </a:r>
            <a:r>
              <a:rPr lang="fr-FR" dirty="0" err="1" smtClean="0"/>
              <a:t>such</a:t>
            </a:r>
            <a:r>
              <a:rPr lang="fr-FR" dirty="0" smtClean="0"/>
              <a:t> as the concept of right). »</a:t>
            </a:r>
            <a:endParaRPr lang="fr-FR" dirty="0"/>
          </a:p>
        </p:txBody>
      </p:sp>
    </p:spTree>
    <p:extLst>
      <p:ext uri="{BB962C8B-B14F-4D97-AF65-F5344CB8AC3E}">
        <p14:creationId xmlns:p14="http://schemas.microsoft.com/office/powerpoint/2010/main" val="130849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375232" cy="826001"/>
          </a:xfrm>
        </p:spPr>
        <p:txBody>
          <a:bodyPr/>
          <a:lstStyle/>
          <a:p>
            <a:pPr algn="ctr"/>
            <a:r>
              <a:rPr lang="fr-FR" b="1" dirty="0" smtClean="0"/>
              <a:t>KANT, The Science of Right</a:t>
            </a:r>
            <a:endParaRPr lang="fr-FR" b="1" dirty="0"/>
          </a:p>
        </p:txBody>
      </p:sp>
      <p:sp>
        <p:nvSpPr>
          <p:cNvPr id="3" name="Espace réservé du contenu 2"/>
          <p:cNvSpPr>
            <a:spLocks noGrp="1"/>
          </p:cNvSpPr>
          <p:nvPr>
            <p:ph idx="1"/>
          </p:nvPr>
        </p:nvSpPr>
        <p:spPr>
          <a:xfrm>
            <a:off x="838200" y="1395663"/>
            <a:ext cx="10515600" cy="4781300"/>
          </a:xfrm>
        </p:spPr>
        <p:txBody>
          <a:bodyPr>
            <a:normAutofit/>
          </a:bodyPr>
          <a:lstStyle/>
          <a:p>
            <a:r>
              <a:rPr lang="fr-FR" i="1" dirty="0"/>
              <a:t>There </a:t>
            </a:r>
            <a:r>
              <a:rPr lang="fr-FR" i="1" dirty="0" err="1"/>
              <a:t>is</a:t>
            </a:r>
            <a:r>
              <a:rPr lang="fr-FR" i="1" dirty="0"/>
              <a:t> </a:t>
            </a:r>
            <a:r>
              <a:rPr lang="fr-FR" i="1" dirty="0" err="1"/>
              <a:t>only</a:t>
            </a:r>
            <a:r>
              <a:rPr lang="fr-FR" i="1" dirty="0"/>
              <a:t> one </a:t>
            </a:r>
            <a:r>
              <a:rPr lang="fr-FR" i="1" dirty="0" err="1"/>
              <a:t>Innate</a:t>
            </a:r>
            <a:r>
              <a:rPr lang="fr-FR" i="1" dirty="0"/>
              <a:t> Right, the </a:t>
            </a:r>
            <a:r>
              <a:rPr lang="fr-FR" i="1" dirty="0" err="1"/>
              <a:t>Birthright</a:t>
            </a:r>
            <a:r>
              <a:rPr lang="fr-FR" i="1" dirty="0"/>
              <a:t> of </a:t>
            </a:r>
            <a:r>
              <a:rPr lang="fr-FR" i="1" dirty="0" err="1"/>
              <a:t>Freedom</a:t>
            </a:r>
            <a:r>
              <a:rPr lang="fr-FR" i="1" dirty="0"/>
              <a:t>.</a:t>
            </a:r>
          </a:p>
          <a:p>
            <a:pPr algn="just"/>
            <a:r>
              <a:rPr lang="fr-FR" dirty="0" err="1"/>
              <a:t>Freedom</a:t>
            </a:r>
            <a:r>
              <a:rPr lang="fr-FR" dirty="0"/>
              <a:t> </a:t>
            </a:r>
            <a:r>
              <a:rPr lang="fr-FR" dirty="0" err="1"/>
              <a:t>is</a:t>
            </a:r>
            <a:r>
              <a:rPr lang="fr-FR" dirty="0"/>
              <a:t> </a:t>
            </a:r>
            <a:r>
              <a:rPr lang="fr-FR" dirty="0" err="1"/>
              <a:t>independence</a:t>
            </a:r>
            <a:r>
              <a:rPr lang="fr-FR" dirty="0"/>
              <a:t> of the </a:t>
            </a:r>
            <a:r>
              <a:rPr lang="fr-FR" dirty="0" err="1"/>
              <a:t>compulsory</a:t>
            </a:r>
            <a:r>
              <a:rPr lang="fr-FR" dirty="0"/>
              <a:t> </a:t>
            </a:r>
            <a:r>
              <a:rPr lang="fr-FR" dirty="0" err="1"/>
              <a:t>will</a:t>
            </a:r>
            <a:r>
              <a:rPr lang="fr-FR" dirty="0"/>
              <a:t> of </a:t>
            </a:r>
            <a:r>
              <a:rPr lang="fr-FR" dirty="0" err="1"/>
              <a:t>another</a:t>
            </a:r>
            <a:r>
              <a:rPr lang="fr-FR" dirty="0"/>
              <a:t>; and in </a:t>
            </a:r>
            <a:r>
              <a:rPr lang="fr-FR" dirty="0" err="1"/>
              <a:t>so</a:t>
            </a:r>
            <a:r>
              <a:rPr lang="fr-FR" dirty="0"/>
              <a:t> far as </a:t>
            </a:r>
            <a:r>
              <a:rPr lang="fr-FR" dirty="0" err="1"/>
              <a:t>it</a:t>
            </a:r>
            <a:r>
              <a:rPr lang="fr-FR" dirty="0"/>
              <a:t> </a:t>
            </a:r>
            <a:r>
              <a:rPr lang="fr-FR" dirty="0" err="1"/>
              <a:t>can</a:t>
            </a:r>
            <a:r>
              <a:rPr lang="fr-FR" dirty="0"/>
              <a:t> </a:t>
            </a:r>
            <a:r>
              <a:rPr lang="fr-FR" dirty="0" err="1"/>
              <a:t>coexist</a:t>
            </a:r>
            <a:r>
              <a:rPr lang="fr-FR" dirty="0"/>
              <a:t> </a:t>
            </a:r>
            <a:r>
              <a:rPr lang="fr-FR" dirty="0" err="1"/>
              <a:t>with</a:t>
            </a:r>
            <a:r>
              <a:rPr lang="fr-FR" dirty="0"/>
              <a:t> the </a:t>
            </a:r>
            <a:r>
              <a:rPr lang="fr-FR" dirty="0" err="1"/>
              <a:t>freedom</a:t>
            </a:r>
            <a:r>
              <a:rPr lang="fr-FR" dirty="0"/>
              <a:t> of all </a:t>
            </a:r>
            <a:r>
              <a:rPr lang="fr-FR" dirty="0" err="1"/>
              <a:t>according</a:t>
            </a:r>
            <a:r>
              <a:rPr lang="fr-FR" dirty="0"/>
              <a:t> to a </a:t>
            </a:r>
            <a:r>
              <a:rPr lang="fr-FR" dirty="0" err="1"/>
              <a:t>universal</a:t>
            </a:r>
            <a:r>
              <a:rPr lang="fr-FR" dirty="0"/>
              <a:t> </a:t>
            </a:r>
            <a:r>
              <a:rPr lang="fr-FR" dirty="0" err="1"/>
              <a:t>law</a:t>
            </a:r>
            <a:r>
              <a:rPr lang="fr-FR" dirty="0"/>
              <a:t>, </a:t>
            </a:r>
            <a:r>
              <a:rPr lang="fr-FR" dirty="0" err="1"/>
              <a:t>it</a:t>
            </a:r>
            <a:r>
              <a:rPr lang="fr-FR" dirty="0"/>
              <a:t> </a:t>
            </a:r>
            <a:r>
              <a:rPr lang="fr-FR" dirty="0" err="1"/>
              <a:t>is</a:t>
            </a:r>
            <a:r>
              <a:rPr lang="fr-FR" dirty="0"/>
              <a:t> the one sole original, </a:t>
            </a:r>
            <a:r>
              <a:rPr lang="fr-FR" dirty="0" err="1"/>
              <a:t>inborn</a:t>
            </a:r>
            <a:r>
              <a:rPr lang="fr-FR" dirty="0"/>
              <a:t> right </a:t>
            </a:r>
            <a:r>
              <a:rPr lang="fr-FR" dirty="0" err="1"/>
              <a:t>belonging</a:t>
            </a:r>
            <a:r>
              <a:rPr lang="fr-FR" dirty="0"/>
              <a:t> to </a:t>
            </a:r>
            <a:r>
              <a:rPr lang="fr-FR" dirty="0" err="1"/>
              <a:t>every</a:t>
            </a:r>
            <a:r>
              <a:rPr lang="fr-FR" dirty="0"/>
              <a:t> man in </a:t>
            </a:r>
            <a:r>
              <a:rPr lang="fr-FR" dirty="0" err="1"/>
              <a:t>virtue</a:t>
            </a:r>
            <a:r>
              <a:rPr lang="fr-FR" dirty="0"/>
              <a:t> of </a:t>
            </a:r>
            <a:r>
              <a:rPr lang="fr-FR" dirty="0" err="1"/>
              <a:t>his</a:t>
            </a:r>
            <a:r>
              <a:rPr lang="fr-FR" dirty="0"/>
              <a:t> </a:t>
            </a:r>
            <a:r>
              <a:rPr lang="fr-FR" dirty="0" err="1"/>
              <a:t>humanity</a:t>
            </a:r>
            <a:r>
              <a:rPr lang="fr-FR" dirty="0"/>
              <a:t>. There </a:t>
            </a:r>
            <a:r>
              <a:rPr lang="fr-FR" dirty="0" err="1"/>
              <a:t>is</a:t>
            </a:r>
            <a:r>
              <a:rPr lang="fr-FR" dirty="0"/>
              <a:t>, </a:t>
            </a:r>
            <a:r>
              <a:rPr lang="fr-FR" dirty="0" err="1"/>
              <a:t>indeed</a:t>
            </a:r>
            <a:r>
              <a:rPr lang="fr-FR" dirty="0"/>
              <a:t>, an </a:t>
            </a:r>
            <a:r>
              <a:rPr lang="fr-FR" dirty="0" err="1"/>
              <a:t>innate</a:t>
            </a:r>
            <a:r>
              <a:rPr lang="fr-FR" dirty="0"/>
              <a:t> </a:t>
            </a:r>
            <a:r>
              <a:rPr lang="fr-FR" dirty="0" err="1"/>
              <a:t>equality</a:t>
            </a:r>
            <a:r>
              <a:rPr lang="fr-FR" dirty="0"/>
              <a:t> </a:t>
            </a:r>
            <a:r>
              <a:rPr lang="fr-FR" dirty="0" err="1"/>
              <a:t>belonging</a:t>
            </a:r>
            <a:r>
              <a:rPr lang="fr-FR" dirty="0"/>
              <a:t> to </a:t>
            </a:r>
            <a:r>
              <a:rPr lang="fr-FR" dirty="0" err="1"/>
              <a:t>every</a:t>
            </a:r>
            <a:r>
              <a:rPr lang="fr-FR" dirty="0"/>
              <a:t> man </a:t>
            </a:r>
            <a:r>
              <a:rPr lang="fr-FR" dirty="0" err="1"/>
              <a:t>which</a:t>
            </a:r>
            <a:r>
              <a:rPr lang="fr-FR" dirty="0"/>
              <a:t> </a:t>
            </a:r>
            <a:r>
              <a:rPr lang="fr-FR" dirty="0" err="1"/>
              <a:t>consists</a:t>
            </a:r>
            <a:r>
              <a:rPr lang="fr-FR" dirty="0"/>
              <a:t> in </a:t>
            </a:r>
            <a:r>
              <a:rPr lang="fr-FR" dirty="0" err="1"/>
              <a:t>his</a:t>
            </a:r>
            <a:r>
              <a:rPr lang="fr-FR" dirty="0"/>
              <a:t> right to </a:t>
            </a:r>
            <a:r>
              <a:rPr lang="fr-FR" dirty="0" err="1"/>
              <a:t>be</a:t>
            </a:r>
            <a:r>
              <a:rPr lang="fr-FR" dirty="0"/>
              <a:t> </a:t>
            </a:r>
            <a:r>
              <a:rPr lang="fr-FR" dirty="0" err="1"/>
              <a:t>independent</a:t>
            </a:r>
            <a:r>
              <a:rPr lang="fr-FR" dirty="0"/>
              <a:t> of </a:t>
            </a:r>
            <a:r>
              <a:rPr lang="fr-FR" dirty="0" err="1"/>
              <a:t>being</a:t>
            </a:r>
            <a:r>
              <a:rPr lang="fr-FR" dirty="0"/>
              <a:t> </a:t>
            </a:r>
            <a:r>
              <a:rPr lang="fr-FR" dirty="0" err="1"/>
              <a:t>bound</a:t>
            </a:r>
            <a:r>
              <a:rPr lang="fr-FR" dirty="0"/>
              <a:t> by </a:t>
            </a:r>
            <a:r>
              <a:rPr lang="fr-FR" dirty="0" err="1"/>
              <a:t>others</a:t>
            </a:r>
            <a:r>
              <a:rPr lang="fr-FR" dirty="0"/>
              <a:t> to </a:t>
            </a:r>
            <a:r>
              <a:rPr lang="fr-FR" dirty="0" err="1"/>
              <a:t>anything</a:t>
            </a:r>
            <a:r>
              <a:rPr lang="fr-FR" dirty="0"/>
              <a:t> more </a:t>
            </a:r>
            <a:r>
              <a:rPr lang="fr-FR" dirty="0" err="1"/>
              <a:t>than</a:t>
            </a:r>
            <a:r>
              <a:rPr lang="fr-FR" dirty="0"/>
              <a:t> </a:t>
            </a:r>
            <a:r>
              <a:rPr lang="fr-FR" dirty="0" err="1"/>
              <a:t>that</a:t>
            </a:r>
            <a:r>
              <a:rPr lang="fr-FR" dirty="0"/>
              <a:t> to </a:t>
            </a:r>
            <a:r>
              <a:rPr lang="fr-FR" dirty="0" err="1"/>
              <a:t>which</a:t>
            </a:r>
            <a:r>
              <a:rPr lang="fr-FR" dirty="0"/>
              <a:t> </a:t>
            </a:r>
            <a:r>
              <a:rPr lang="fr-FR" dirty="0" err="1"/>
              <a:t>he</a:t>
            </a:r>
            <a:r>
              <a:rPr lang="fr-FR" dirty="0"/>
              <a:t> </a:t>
            </a:r>
            <a:r>
              <a:rPr lang="fr-FR" dirty="0" err="1"/>
              <a:t>may</a:t>
            </a:r>
            <a:r>
              <a:rPr lang="fr-FR" dirty="0"/>
              <a:t> </a:t>
            </a:r>
            <a:r>
              <a:rPr lang="fr-FR" dirty="0" err="1"/>
              <a:t>also</a:t>
            </a:r>
            <a:r>
              <a:rPr lang="fr-FR" dirty="0"/>
              <a:t> </a:t>
            </a:r>
            <a:r>
              <a:rPr lang="fr-FR" dirty="0" err="1"/>
              <a:t>reciprocally</a:t>
            </a:r>
            <a:r>
              <a:rPr lang="fr-FR" dirty="0"/>
              <a:t> </a:t>
            </a:r>
            <a:r>
              <a:rPr lang="fr-FR" dirty="0" err="1"/>
              <a:t>bind</a:t>
            </a:r>
            <a:r>
              <a:rPr lang="fr-FR" dirty="0"/>
              <a:t> </a:t>
            </a:r>
            <a:r>
              <a:rPr lang="fr-FR" dirty="0" err="1"/>
              <a:t>them</a:t>
            </a:r>
            <a:r>
              <a:rPr lang="fr-FR" dirty="0"/>
              <a:t>. It </a:t>
            </a:r>
            <a:r>
              <a:rPr lang="fr-FR" dirty="0" err="1"/>
              <a:t>is</a:t>
            </a:r>
            <a:r>
              <a:rPr lang="fr-FR" dirty="0"/>
              <a:t>, </a:t>
            </a:r>
            <a:r>
              <a:rPr lang="fr-FR" dirty="0" err="1"/>
              <a:t>consequently</a:t>
            </a:r>
            <a:r>
              <a:rPr lang="fr-FR" dirty="0"/>
              <a:t>, the </a:t>
            </a:r>
            <a:r>
              <a:rPr lang="fr-FR" dirty="0" err="1"/>
              <a:t>inborn</a:t>
            </a:r>
            <a:r>
              <a:rPr lang="fr-FR" dirty="0"/>
              <a:t> </a:t>
            </a:r>
            <a:r>
              <a:rPr lang="fr-FR" dirty="0" err="1"/>
              <a:t>quality</a:t>
            </a:r>
            <a:r>
              <a:rPr lang="fr-FR" dirty="0"/>
              <a:t> of </a:t>
            </a:r>
            <a:r>
              <a:rPr lang="fr-FR" dirty="0" err="1"/>
              <a:t>every</a:t>
            </a:r>
            <a:r>
              <a:rPr lang="fr-FR" dirty="0"/>
              <a:t> man in </a:t>
            </a:r>
            <a:r>
              <a:rPr lang="fr-FR" dirty="0" err="1"/>
              <a:t>virtue</a:t>
            </a:r>
            <a:r>
              <a:rPr lang="fr-FR" dirty="0"/>
              <a:t> of </a:t>
            </a:r>
            <a:r>
              <a:rPr lang="fr-FR" dirty="0" err="1"/>
              <a:t>which</a:t>
            </a:r>
            <a:r>
              <a:rPr lang="fr-FR" dirty="0"/>
              <a:t> </a:t>
            </a:r>
            <a:r>
              <a:rPr lang="fr-FR" dirty="0" err="1"/>
              <a:t>he</a:t>
            </a:r>
            <a:r>
              <a:rPr lang="fr-FR" dirty="0"/>
              <a:t> </a:t>
            </a:r>
            <a:r>
              <a:rPr lang="fr-FR" dirty="0" err="1"/>
              <a:t>ought</a:t>
            </a:r>
            <a:r>
              <a:rPr lang="fr-FR" dirty="0"/>
              <a:t> to </a:t>
            </a:r>
            <a:r>
              <a:rPr lang="fr-FR" dirty="0" err="1"/>
              <a:t>be</a:t>
            </a:r>
            <a:r>
              <a:rPr lang="fr-FR" dirty="0"/>
              <a:t> </a:t>
            </a:r>
            <a:r>
              <a:rPr lang="fr-FR" dirty="0" err="1"/>
              <a:t>his</a:t>
            </a:r>
            <a:r>
              <a:rPr lang="fr-FR" dirty="0"/>
              <a:t> </a:t>
            </a:r>
            <a:r>
              <a:rPr lang="fr-FR" dirty="0" err="1"/>
              <a:t>own</a:t>
            </a:r>
            <a:r>
              <a:rPr lang="fr-FR" dirty="0"/>
              <a:t> master by right (</a:t>
            </a:r>
            <a:r>
              <a:rPr lang="fr-FR" i="1" dirty="0"/>
              <a:t>sui </a:t>
            </a:r>
            <a:r>
              <a:rPr lang="fr-FR" i="1" dirty="0" err="1"/>
              <a:t>juris</a:t>
            </a:r>
            <a:r>
              <a:rPr lang="fr-FR" dirty="0"/>
              <a:t>). </a:t>
            </a:r>
          </a:p>
        </p:txBody>
      </p:sp>
    </p:spTree>
    <p:extLst>
      <p:ext uri="{BB962C8B-B14F-4D97-AF65-F5344CB8AC3E}">
        <p14:creationId xmlns:p14="http://schemas.microsoft.com/office/powerpoint/2010/main" val="857064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MICHEL AGIER</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 L’</a:t>
            </a:r>
            <a:r>
              <a:rPr lang="fr-FR" dirty="0" err="1" smtClean="0"/>
              <a:t>encampement</a:t>
            </a:r>
            <a:r>
              <a:rPr lang="fr-FR" dirty="0" smtClean="0"/>
              <a:t> du monde », </a:t>
            </a:r>
            <a:r>
              <a:rPr lang="fr-FR" i="1" dirty="0" smtClean="0"/>
              <a:t>Plein droit</a:t>
            </a:r>
            <a:r>
              <a:rPr lang="fr-FR" dirty="0" smtClean="0"/>
              <a:t>, 2011/2, n°90</a:t>
            </a:r>
          </a:p>
          <a:p>
            <a:r>
              <a:rPr lang="fr-FR" i="1" dirty="0" smtClean="0"/>
              <a:t>La condition cosmopolite</a:t>
            </a:r>
            <a:r>
              <a:rPr lang="fr-FR" dirty="0" smtClean="0"/>
              <a:t>, Paris, La Découverte, 2013</a:t>
            </a:r>
          </a:p>
          <a:p>
            <a:r>
              <a:rPr lang="fr-FR" dirty="0" smtClean="0"/>
              <a:t>(</a:t>
            </a:r>
            <a:r>
              <a:rPr lang="fr-FR" dirty="0" err="1" smtClean="0"/>
              <a:t>dir</a:t>
            </a:r>
            <a:r>
              <a:rPr lang="fr-FR" dirty="0" smtClean="0"/>
              <a:t>.): </a:t>
            </a:r>
            <a:r>
              <a:rPr lang="fr-FR" i="1" dirty="0" smtClean="0"/>
              <a:t>Un monde de camps</a:t>
            </a:r>
            <a:r>
              <a:rPr lang="fr-FR" dirty="0" smtClean="0"/>
              <a:t>, Paris, La Découverte, 2014</a:t>
            </a:r>
            <a:endParaRPr lang="fr-FR" dirty="0"/>
          </a:p>
        </p:txBody>
      </p:sp>
    </p:spTree>
    <p:extLst>
      <p:ext uri="{BB962C8B-B14F-4D97-AF65-F5344CB8AC3E}">
        <p14:creationId xmlns:p14="http://schemas.microsoft.com/office/powerpoint/2010/main" val="465486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266947" cy="753812"/>
          </a:xfrm>
        </p:spPr>
        <p:txBody>
          <a:bodyPr/>
          <a:lstStyle/>
          <a:p>
            <a:pPr algn="ctr"/>
            <a:r>
              <a:rPr lang="fr-FR" b="1" cap="small" dirty="0" smtClean="0"/>
              <a:t>Kant</a:t>
            </a:r>
            <a:r>
              <a:rPr lang="fr-FR" b="1" dirty="0" smtClean="0"/>
              <a:t>, </a:t>
            </a:r>
            <a:r>
              <a:rPr lang="fr-FR" b="1" dirty="0" err="1" smtClean="0"/>
              <a:t>again</a:t>
            </a:r>
            <a:endParaRPr lang="fr-FR" b="1" dirty="0"/>
          </a:p>
        </p:txBody>
      </p:sp>
      <p:sp>
        <p:nvSpPr>
          <p:cNvPr id="3" name="Espace réservé du contenu 2"/>
          <p:cNvSpPr>
            <a:spLocks noGrp="1"/>
          </p:cNvSpPr>
          <p:nvPr>
            <p:ph idx="1"/>
          </p:nvPr>
        </p:nvSpPr>
        <p:spPr>
          <a:xfrm>
            <a:off x="838199" y="1118937"/>
            <a:ext cx="10615863" cy="4800599"/>
          </a:xfrm>
        </p:spPr>
        <p:txBody>
          <a:bodyPr>
            <a:normAutofit fontScale="92500" lnSpcReduction="10000"/>
          </a:bodyPr>
          <a:lstStyle/>
          <a:p>
            <a:r>
              <a:rPr lang="en-US" i="1" dirty="0"/>
              <a:t>Science of Right</a:t>
            </a:r>
            <a:r>
              <a:rPr lang="en-US" dirty="0"/>
              <a:t>, §13: “… Had the surface of the earth been an infinite plain, men could have been so dispersed upon it that they might not have come into any necessary communion with each other, and a state of social community would not have been a necessary consequence of their existence upon the earth.”</a:t>
            </a:r>
            <a:endParaRPr lang="fr-FR" dirty="0"/>
          </a:p>
          <a:p>
            <a:r>
              <a:rPr lang="en-US" i="1" dirty="0" err="1"/>
              <a:t>Nachlass</a:t>
            </a:r>
            <a:r>
              <a:rPr lang="en-US" dirty="0"/>
              <a:t>: “Every man has an innate right to be in some place on earth, because his existence is not a </a:t>
            </a:r>
            <a:r>
              <a:rPr lang="en-US" i="1" dirty="0"/>
              <a:t>factum</a:t>
            </a:r>
            <a:r>
              <a:rPr lang="en-US" dirty="0"/>
              <a:t> [an act], therefore it cannot be </a:t>
            </a:r>
            <a:r>
              <a:rPr lang="en-US" i="1" dirty="0" err="1"/>
              <a:t>unjustum</a:t>
            </a:r>
            <a:r>
              <a:rPr lang="en-US" dirty="0"/>
              <a:t>”</a:t>
            </a:r>
            <a:r>
              <a:rPr lang="fr-FR" dirty="0" smtClean="0">
                <a:effectLst/>
              </a:rPr>
              <a:t> </a:t>
            </a:r>
          </a:p>
          <a:p>
            <a:r>
              <a:rPr lang="en-US" dirty="0" err="1"/>
              <a:t>Seyla</a:t>
            </a:r>
            <a:r>
              <a:rPr lang="en-US" dirty="0"/>
              <a:t> </a:t>
            </a:r>
            <a:r>
              <a:rPr lang="en-US" dirty="0" err="1" smtClean="0"/>
              <a:t>Benhabib</a:t>
            </a:r>
            <a:r>
              <a:rPr lang="en-US" dirty="0" smtClean="0"/>
              <a:t>: </a:t>
            </a:r>
            <a:r>
              <a:rPr lang="en-US" dirty="0"/>
              <a:t>“What is the status of this fact in Kant’s moral argument? If indeed we were to assume that Kant used the </a:t>
            </a:r>
            <a:r>
              <a:rPr lang="en-US" dirty="0" err="1"/>
              <a:t>sphericity</a:t>
            </a:r>
            <a:r>
              <a:rPr lang="en-US" dirty="0"/>
              <a:t> of the earth as a </a:t>
            </a:r>
            <a:r>
              <a:rPr lang="en-US" i="1" dirty="0"/>
              <a:t>justificatory premise</a:t>
            </a:r>
            <a:r>
              <a:rPr lang="en-US" dirty="0"/>
              <a:t>, wouldn’t we have then to conclude that he had committed the naturalistic fallacy? Just because all castles everywhere are build on sand, it still does not follow that mine should be so build as well.”</a:t>
            </a:r>
            <a:r>
              <a:rPr lang="fr-FR" dirty="0" smtClean="0">
                <a:effectLst/>
              </a:rPr>
              <a:t> </a:t>
            </a:r>
            <a:endParaRPr lang="fr-FR" dirty="0"/>
          </a:p>
        </p:txBody>
      </p:sp>
    </p:spTree>
    <p:extLst>
      <p:ext uri="{BB962C8B-B14F-4D97-AF65-F5344CB8AC3E}">
        <p14:creationId xmlns:p14="http://schemas.microsoft.com/office/powerpoint/2010/main" val="1981731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90336" y="1034716"/>
            <a:ext cx="10463463" cy="5142247"/>
          </a:xfrm>
        </p:spPr>
        <p:txBody>
          <a:bodyPr/>
          <a:lstStyle/>
          <a:p>
            <a:pPr marL="0" indent="0" algn="just">
              <a:buNone/>
            </a:pPr>
            <a:r>
              <a:rPr lang="en-US" dirty="0" smtClean="0"/>
              <a:t>The </a:t>
            </a:r>
            <a:r>
              <a:rPr lang="en-US" dirty="0"/>
              <a:t>modern conception of right is incompatible with </a:t>
            </a:r>
            <a:r>
              <a:rPr lang="en-US" dirty="0" smtClean="0"/>
              <a:t>exclusion</a:t>
            </a:r>
            <a:r>
              <a:rPr lang="en-US" dirty="0"/>
              <a:t>.</a:t>
            </a:r>
            <a:r>
              <a:rPr lang="en-US" dirty="0" smtClean="0"/>
              <a:t> A </a:t>
            </a:r>
            <a:r>
              <a:rPr lang="en-US" dirty="0"/>
              <a:t>political structuration of the world that prevents some human beings from finding a place on earth to live freely </a:t>
            </a:r>
            <a:r>
              <a:rPr lang="en-US" b="1" dirty="0"/>
              <a:t>compromises the normative foundations of modern rights.</a:t>
            </a:r>
            <a:r>
              <a:rPr lang="en-US" dirty="0"/>
              <a:t> </a:t>
            </a:r>
            <a:endParaRPr lang="en-US" dirty="0" smtClean="0"/>
          </a:p>
          <a:p>
            <a:pPr marL="0" indent="0" algn="just">
              <a:buNone/>
            </a:pPr>
            <a:endParaRPr lang="en-US" dirty="0" smtClean="0"/>
          </a:p>
          <a:p>
            <a:pPr marL="0" indent="0" algn="just">
              <a:buNone/>
            </a:pPr>
            <a:r>
              <a:rPr lang="en-US" dirty="0"/>
              <a:t>N</a:t>
            </a:r>
            <a:r>
              <a:rPr lang="en-US" dirty="0" smtClean="0"/>
              <a:t>ot </a:t>
            </a:r>
            <a:r>
              <a:rPr lang="en-US" dirty="0"/>
              <a:t>only is the surface of the planet finished, as Kant pointed out, but this surface, at least its habitable places, is entirely occupied: there are no longer any places on earth where human beings whom political repression, war or misery drive out of their countries could settle with some chance of rebuilding their lives.</a:t>
            </a:r>
            <a:endParaRPr lang="fr-FR" dirty="0"/>
          </a:p>
          <a:p>
            <a:pPr marL="0" indent="0">
              <a:buNone/>
            </a:pPr>
            <a:endParaRPr lang="fr-FR" dirty="0"/>
          </a:p>
        </p:txBody>
      </p:sp>
    </p:spTree>
    <p:extLst>
      <p:ext uri="{BB962C8B-B14F-4D97-AF65-F5344CB8AC3E}">
        <p14:creationId xmlns:p14="http://schemas.microsoft.com/office/powerpoint/2010/main" val="971787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CONCLUSION 1</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buNone/>
            </a:pPr>
            <a:r>
              <a:rPr lang="en-US" dirty="0" smtClean="0"/>
              <a:t>1) It </a:t>
            </a:r>
            <a:r>
              <a:rPr lang="en-US" dirty="0"/>
              <a:t>is essential to distinguish between rights and protections</a:t>
            </a:r>
            <a:r>
              <a:rPr lang="fr-FR" dirty="0" smtClean="0">
                <a:effectLst/>
              </a:rPr>
              <a:t> .</a:t>
            </a:r>
          </a:p>
          <a:p>
            <a:endParaRPr lang="fr-FR" dirty="0" smtClean="0">
              <a:effectLst/>
            </a:endParaRPr>
          </a:p>
          <a:p>
            <a:pPr marL="0" indent="0" algn="ctr">
              <a:buNone/>
            </a:pPr>
            <a:r>
              <a:rPr lang="en-US" dirty="0" smtClean="0"/>
              <a:t>Didier </a:t>
            </a:r>
            <a:r>
              <a:rPr lang="en-US" dirty="0" err="1" smtClean="0"/>
              <a:t>Fassin</a:t>
            </a:r>
            <a:r>
              <a:rPr lang="en-US" dirty="0" smtClean="0"/>
              <a:t>: </a:t>
            </a:r>
            <a:r>
              <a:rPr lang="en-US" i="1" dirty="0" smtClean="0"/>
              <a:t>Humanitarian reason. A Moral History of the Present</a:t>
            </a:r>
            <a:r>
              <a:rPr lang="en-US" dirty="0" smtClean="0"/>
              <a:t>, </a:t>
            </a:r>
          </a:p>
          <a:p>
            <a:pPr marL="0" indent="0" algn="ctr">
              <a:buNone/>
            </a:pPr>
            <a:r>
              <a:rPr lang="en-US" dirty="0" smtClean="0">
                <a:effectLst/>
              </a:rPr>
              <a:t>Univ. of California Press, London 2012</a:t>
            </a:r>
          </a:p>
          <a:p>
            <a:pPr marL="0" indent="0">
              <a:buNone/>
            </a:pPr>
            <a:endParaRPr lang="fr-FR" dirty="0" smtClean="0">
              <a:effectLst/>
            </a:endParaRPr>
          </a:p>
          <a:p>
            <a:pPr marL="0" indent="0">
              <a:buNone/>
            </a:pPr>
            <a:r>
              <a:rPr lang="en-US" dirty="0" smtClean="0"/>
              <a:t>2) The confusion </a:t>
            </a:r>
            <a:r>
              <a:rPr lang="en-US" dirty="0"/>
              <a:t>between rights and protections contaminates the rights of citizens </a:t>
            </a:r>
            <a:r>
              <a:rPr lang="en-US" dirty="0" smtClean="0"/>
              <a:t>themselves.</a:t>
            </a:r>
          </a:p>
          <a:p>
            <a:pPr marL="0" indent="0">
              <a:buNone/>
            </a:pPr>
            <a:r>
              <a:rPr lang="en-US" dirty="0"/>
              <a:t>“Only if </a:t>
            </a:r>
            <a:r>
              <a:rPr lang="en-US" dirty="0" smtClean="0"/>
              <a:t>a </a:t>
            </a:r>
            <a:r>
              <a:rPr lang="en-US" dirty="0"/>
              <a:t>right of the </a:t>
            </a:r>
            <a:r>
              <a:rPr lang="en-US" dirty="0" smtClean="0"/>
              <a:t>poor is presupposed </a:t>
            </a:r>
            <a:r>
              <a:rPr lang="en-US" dirty="0"/>
              <a:t>as </a:t>
            </a:r>
            <a:r>
              <a:rPr lang="en-US" dirty="0" smtClean="0"/>
              <a:t>a legal-social </a:t>
            </a:r>
            <a:r>
              <a:rPr lang="en-US" dirty="0"/>
              <a:t>fiction, </a:t>
            </a:r>
            <a:r>
              <a:rPr lang="en-US" dirty="0" smtClean="0"/>
              <a:t>is aid to the poor removed from the arbitrariness and no longer dependent on the contingent state of finances and other </a:t>
            </a:r>
            <a:r>
              <a:rPr lang="en-US" dirty="0"/>
              <a:t>u</a:t>
            </a:r>
            <a:r>
              <a:rPr lang="en-US" dirty="0" smtClean="0"/>
              <a:t>ncertain factors.” (Georg </a:t>
            </a:r>
            <a:r>
              <a:rPr lang="en-US" dirty="0" err="1" smtClean="0"/>
              <a:t>Simmel</a:t>
            </a:r>
            <a:r>
              <a:rPr lang="en-US" dirty="0" smtClean="0"/>
              <a:t>, </a:t>
            </a:r>
            <a:r>
              <a:rPr lang="en-US" i="1" dirty="0" smtClean="0"/>
              <a:t>On Poverty</a:t>
            </a:r>
            <a:r>
              <a:rPr lang="en-US" dirty="0" smtClean="0"/>
              <a:t>)</a:t>
            </a:r>
            <a:r>
              <a:rPr lang="fr-FR" dirty="0" smtClean="0">
                <a:effectLst/>
              </a:rPr>
              <a:t> </a:t>
            </a:r>
          </a:p>
          <a:p>
            <a:pPr marL="0" indent="0">
              <a:buNone/>
            </a:pPr>
            <a:endParaRPr lang="fr-FR" dirty="0"/>
          </a:p>
          <a:p>
            <a:pPr marL="0" indent="0">
              <a:buNone/>
            </a:pPr>
            <a:r>
              <a:rPr lang="fr-FR" dirty="0" smtClean="0">
                <a:effectLst/>
              </a:rPr>
              <a:t> </a:t>
            </a:r>
            <a:endParaRPr lang="fr-FR" dirty="0"/>
          </a:p>
        </p:txBody>
      </p:sp>
    </p:spTree>
    <p:extLst>
      <p:ext uri="{BB962C8B-B14F-4D97-AF65-F5344CB8AC3E}">
        <p14:creationId xmlns:p14="http://schemas.microsoft.com/office/powerpoint/2010/main" val="898934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363200" cy="982412"/>
          </a:xfrm>
        </p:spPr>
        <p:txBody>
          <a:bodyPr/>
          <a:lstStyle/>
          <a:p>
            <a:pPr algn="ctr"/>
            <a:r>
              <a:rPr lang="fr-FR" b="1" cap="small" dirty="0" smtClean="0"/>
              <a:t>Conclusion</a:t>
            </a:r>
            <a:r>
              <a:rPr lang="fr-FR" b="1" dirty="0" smtClean="0"/>
              <a:t> 2</a:t>
            </a:r>
            <a:endParaRPr lang="fr-FR" b="1" dirty="0"/>
          </a:p>
        </p:txBody>
      </p:sp>
      <p:sp>
        <p:nvSpPr>
          <p:cNvPr id="3" name="Espace réservé du contenu 2"/>
          <p:cNvSpPr>
            <a:spLocks noGrp="1"/>
          </p:cNvSpPr>
          <p:nvPr>
            <p:ph idx="1"/>
          </p:nvPr>
        </p:nvSpPr>
        <p:spPr>
          <a:xfrm>
            <a:off x="838200" y="1347537"/>
            <a:ext cx="10515600" cy="4829426"/>
          </a:xfrm>
        </p:spPr>
        <p:txBody>
          <a:bodyPr>
            <a:normAutofit lnSpcReduction="10000"/>
          </a:bodyPr>
          <a:lstStyle/>
          <a:p>
            <a:pPr marL="0" indent="0">
              <a:buNone/>
            </a:pPr>
            <a:r>
              <a:rPr lang="en-US" dirty="0" smtClean="0"/>
              <a:t>1) The </a:t>
            </a:r>
            <a:r>
              <a:rPr lang="en-US" dirty="0"/>
              <a:t>right to hospitality, e.g. the right of each human being to have a place on the earth to live free, is </a:t>
            </a:r>
            <a:r>
              <a:rPr lang="en-US" dirty="0" smtClean="0"/>
              <a:t>undisputable</a:t>
            </a:r>
            <a:r>
              <a:rPr lang="fr-FR" dirty="0" smtClean="0"/>
              <a:t>.</a:t>
            </a:r>
          </a:p>
          <a:p>
            <a:pPr marL="0" indent="0">
              <a:buNone/>
            </a:pPr>
            <a:r>
              <a:rPr lang="fr-FR" dirty="0"/>
              <a:t>	</a:t>
            </a:r>
            <a:r>
              <a:rPr lang="fr-FR" b="1" dirty="0" smtClean="0"/>
              <a:t>Kant</a:t>
            </a:r>
            <a:r>
              <a:rPr lang="fr-FR" dirty="0" smtClean="0"/>
              <a:t>: </a:t>
            </a:r>
            <a:r>
              <a:rPr lang="en-US" dirty="0"/>
              <a:t>“originally, no one had more right than another to a particular part of the </a:t>
            </a:r>
            <a:r>
              <a:rPr lang="en-US" dirty="0" smtClean="0"/>
              <a:t>earth.”</a:t>
            </a:r>
            <a:r>
              <a:rPr lang="fr-FR" dirty="0" smtClean="0">
                <a:effectLst/>
              </a:rPr>
              <a:t> </a:t>
            </a:r>
          </a:p>
          <a:p>
            <a:pPr marL="0" indent="0">
              <a:buNone/>
            </a:pPr>
            <a:endParaRPr lang="fr-FR" dirty="0"/>
          </a:p>
          <a:p>
            <a:pPr marL="0" indent="0" algn="just">
              <a:buNone/>
            </a:pPr>
            <a:r>
              <a:rPr lang="fr-FR" dirty="0" smtClean="0">
                <a:effectLst/>
              </a:rPr>
              <a:t>2) </a:t>
            </a:r>
            <a:r>
              <a:rPr lang="en-US" dirty="0" smtClean="0"/>
              <a:t>The </a:t>
            </a:r>
            <a:r>
              <a:rPr lang="en-US" dirty="0"/>
              <a:t>right to hospitality is not an enforceable right, in the sense of positive law. But there is a corresponding duty, which is not first and foremost a duty to welcome people "into our homes", but a duty to act by all available means to transform the world that produces poverty and immigration. And as long as this transformation is still pending, the duty of hospitality is imperative for States that are considered democratic, however difficult it may be to organize it in practice.</a:t>
            </a:r>
            <a:r>
              <a:rPr lang="fr-FR" dirty="0" smtClean="0">
                <a:effectLst/>
              </a:rPr>
              <a:t> </a:t>
            </a:r>
          </a:p>
          <a:p>
            <a:pPr marL="0" indent="0" algn="just">
              <a:buNone/>
            </a:pPr>
            <a:endParaRPr lang="fr-FR" dirty="0"/>
          </a:p>
        </p:txBody>
      </p:sp>
    </p:spTree>
    <p:extLst>
      <p:ext uri="{BB962C8B-B14F-4D97-AF65-F5344CB8AC3E}">
        <p14:creationId xmlns:p14="http://schemas.microsoft.com/office/powerpoint/2010/main" val="1900069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14663" y="156411"/>
            <a:ext cx="10499558" cy="926431"/>
          </a:xfrm>
        </p:spPr>
        <p:txBody>
          <a:bodyPr>
            <a:normAutofit/>
          </a:bodyPr>
          <a:lstStyle/>
          <a:p>
            <a:pPr algn="ctr"/>
            <a:r>
              <a:rPr lang="fr-FR" dirty="0" smtClean="0"/>
              <a:t>DEMOCRACY </a:t>
            </a:r>
            <a:r>
              <a:rPr lang="fr-FR" dirty="0" err="1" smtClean="0"/>
              <a:t>without</a:t>
            </a:r>
            <a:r>
              <a:rPr lang="fr-FR" dirty="0" smtClean="0"/>
              <a:t> </a:t>
            </a:r>
            <a:r>
              <a:rPr lang="fr-FR" dirty="0" err="1" smtClean="0"/>
              <a:t>Demos</a:t>
            </a:r>
            <a:endParaRPr lang="fr-FR" dirty="0"/>
          </a:p>
        </p:txBody>
      </p:sp>
      <p:sp>
        <p:nvSpPr>
          <p:cNvPr id="3" name="Espace réservé du contenu 2"/>
          <p:cNvSpPr>
            <a:spLocks noGrp="1"/>
          </p:cNvSpPr>
          <p:nvPr>
            <p:ph idx="1"/>
          </p:nvPr>
        </p:nvSpPr>
        <p:spPr>
          <a:xfrm flipH="1">
            <a:off x="2739190" y="1251284"/>
            <a:ext cx="6296526" cy="5606716"/>
          </a:xfrm>
        </p:spPr>
        <p:txBody>
          <a:bodyPr/>
          <a:lstStyle/>
          <a:p>
            <a:pPr marL="0" indent="0">
              <a:buNone/>
            </a:pPr>
            <a:endParaRPr lang="fr-FR" dirty="0"/>
          </a:p>
        </p:txBody>
      </p:sp>
      <p:pic>
        <p:nvPicPr>
          <p:cNvPr id="1025" name="Picture 1" descr="https://rowman.com/L/17/855/978178552262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4113428" y="1467853"/>
            <a:ext cx="3634907" cy="528052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p:cNvSpPr>
            <a:spLocks noChangeArrowheads="1"/>
          </p:cNvSpPr>
          <p:nvPr/>
        </p:nvSpPr>
        <p:spPr bwMode="auto">
          <a:xfrm flipH="1" flipV="1">
            <a:off x="12344400" y="-295910"/>
            <a:ext cx="7726500" cy="38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chemeClr val="tx1"/>
                </a:solidFill>
                <a:effectLst/>
                <a:latin typeface="Arial" charset="0"/>
              </a:rPr>
              <a:t>Hardback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chemeClr val="tx1"/>
                </a:solidFill>
                <a:effectLst/>
                <a:latin typeface="Arial" charset="0"/>
              </a:rPr>
              <a:t>eBook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rgbClr val="337AB7"/>
                </a:solidFill>
                <a:effectLst/>
                <a:latin typeface="Arial" charset="0"/>
              </a:rPr>
              <a:t>  </a:t>
            </a:r>
            <a:r>
              <a:rPr kumimoji="0" lang="fr-FR" altLang="fr-FR" sz="8600" b="0" i="0" u="sng" strike="noStrike" cap="none" normalizeH="0" baseline="0">
                <a:ln>
                  <a:noFill/>
                </a:ln>
                <a:effectLst/>
                <a:latin typeface="Arial" charset="0"/>
              </a:rPr>
              <a:t> </a:t>
            </a:r>
            <a:r>
              <a:rPr kumimoji="0" lang="fr-FR" altLang="fr-FR" sz="1800" b="0" i="0" u="none" strike="noStrike" cap="none" normalizeH="0" baseline="0">
                <a:ln>
                  <a:noFill/>
                </a:ln>
                <a:solidFill>
                  <a:srgbClr val="337AB7"/>
                </a:solidFill>
                <a:effectLst/>
                <a:latin typeface="Arial" charset="0"/>
              </a:rPr>
              <a:t>  </a:t>
            </a:r>
            <a:r>
              <a:rPr kumimoji="0" lang="fr-FR" altLang="fr-FR" sz="8600" b="0" i="0" u="none" strike="noStrike" cap="none" normalizeH="0" baseline="0">
                <a:ln>
                  <a:noFill/>
                </a:ln>
                <a:solidFill>
                  <a:srgbClr val="003366"/>
                </a:solidFill>
                <a:effectLst/>
                <a:latin typeface="Arial" charset="0"/>
                <a:ea typeface="Oswald" charset="0"/>
              </a:rPr>
              <a:t>A</a:t>
            </a:r>
            <a:r>
              <a:rPr kumimoji="0" lang="fr-FR" altLang="fr-FR" sz="1100" b="0" i="0" u="none" strike="noStrike" cap="none" normalizeH="0" baseline="0">
                <a:ln>
                  <a:noFill/>
                </a:ln>
                <a:solidFill>
                  <a:srgbClr val="003366"/>
                </a:solidFill>
                <a:effectLst/>
                <a:latin typeface="Arial" charset="0"/>
                <a:ea typeface="Oswald" charset="0"/>
              </a:rPr>
              <a:t>d</a:t>
            </a:r>
            <a:r>
              <a:rPr kumimoji="0" lang="fr-FR" altLang="fr-FR" sz="1100" b="0" i="0" u="none" strike="noStrike" cap="none" normalizeH="0" baseline="0">
                <a:ln>
                  <a:noFill/>
                </a:ln>
                <a:solidFill>
                  <a:srgbClr val="003366"/>
                </a:solidFill>
                <a:effectLst/>
                <a:latin typeface="Arial" charset="0"/>
                <a:ea typeface="Oswald" charset="0"/>
                <a:hlinkClick r:id="rId3"/>
              </a:rPr>
              <a:t>d to GoodReads</a:t>
            </a:r>
            <a:endParaRPr kumimoji="0" lang="fr-FR" altLang="fr-FR" sz="1000" b="0" i="0" u="sng" strike="noStrike" cap="none" normalizeH="0" baseline="0">
              <a:ln>
                <a:noFill/>
              </a:ln>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2000" b="0" i="0" u="none" strike="noStrike" cap="none" normalizeH="0" baseline="0">
              <a:ln>
                <a:noFill/>
              </a:ln>
              <a:solidFill>
                <a:srgbClr val="002552"/>
              </a:solidFill>
              <a:effectLst/>
              <a:latin typeface="Arial" charset="0"/>
              <a:ea typeface="Crimson Text"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a:ln>
                  <a:noFill/>
                </a:ln>
                <a:solidFill>
                  <a:srgbClr val="002552"/>
                </a:solidFill>
                <a:effectLst/>
                <a:latin typeface="Arial" charset="0"/>
                <a:ea typeface="Crimson Text" charset="0"/>
              </a:rPr>
              <a:t>Democracy and Subjective Rights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500" b="0" i="0" u="none" strike="noStrike" cap="none" normalizeH="0" baseline="0">
              <a:ln>
                <a:noFill/>
              </a:ln>
              <a:solidFill>
                <a:srgbClr val="555555"/>
              </a:solidFill>
              <a:effectLst/>
              <a:latin typeface="Arial" charset="0"/>
              <a:ea typeface="Oswald"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500" b="0" i="0" u="none" strike="noStrike" cap="none" normalizeH="0" baseline="0">
                <a:ln>
                  <a:noFill/>
                </a:ln>
                <a:solidFill>
                  <a:srgbClr val="555555"/>
                </a:solidFill>
                <a:effectLst/>
                <a:latin typeface="Arial" charset="0"/>
                <a:ea typeface="Oswald" charset="0"/>
              </a:rPr>
              <a:t>Democracy Without Demos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a:ln>
                <a:noFill/>
              </a:ln>
              <a:solidFill>
                <a:srgbClr val="003366"/>
              </a:solidFill>
              <a:effectLst/>
              <a:latin typeface="Arial" charset="0"/>
              <a:ea typeface="Oswald"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a:ln>
                  <a:noFill/>
                </a:ln>
                <a:solidFill>
                  <a:srgbClr val="003366"/>
                </a:solidFill>
                <a:effectLst/>
                <a:latin typeface="Arial" charset="0"/>
                <a:ea typeface="Oswald" charset="0"/>
              </a:rPr>
              <a:t>CATHERINE COLLIOT-THÉLÈNE</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a:ln>
                  <a:noFill/>
                </a:ln>
                <a:effectLst/>
                <a:latin typeface="Arial" charset="0"/>
              </a:rPr>
              <a:t/>
            </a:r>
            <a:br>
              <a:rPr kumimoji="0" lang="fr-FR" altLang="fr-FR" sz="1000" b="1" i="0" u="none" strike="noStrike" cap="none" normalizeH="0" baseline="0">
                <a:ln>
                  <a:noFill/>
                </a:ln>
                <a:effectLst/>
                <a:latin typeface="Arial" charset="0"/>
              </a:rPr>
            </a:br>
            <a:endParaRPr kumimoji="0" lang="fr-FR" altLang="fr-FR" sz="1800" b="0" i="0" u="none" strike="noStrike" cap="none" normalizeH="0" baseline="0">
              <a:ln>
                <a:noFill/>
              </a:ln>
              <a:solidFill>
                <a:srgbClr val="337AB7"/>
              </a:solidFill>
              <a:effectLst/>
              <a:latin typeface="Arial" charset="0"/>
            </a:endParaRPr>
          </a:p>
        </p:txBody>
      </p:sp>
    </p:spTree>
    <p:extLst>
      <p:ext uri="{BB962C8B-B14F-4D97-AF65-F5344CB8AC3E}">
        <p14:creationId xmlns:p14="http://schemas.microsoft.com/office/powerpoint/2010/main" val="1107178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3820" y="302877"/>
            <a:ext cx="10519611" cy="45719"/>
          </a:xfrm>
        </p:spPr>
        <p:txBody>
          <a:bodyPr>
            <a:normAutofit fontScale="90000"/>
          </a:bodyPr>
          <a:lstStyle/>
          <a:p>
            <a:endParaRPr lang="fr-FR" dirty="0"/>
          </a:p>
        </p:txBody>
      </p:sp>
      <p:sp>
        <p:nvSpPr>
          <p:cNvPr id="3" name="Espace réservé du contenu 2"/>
          <p:cNvSpPr>
            <a:spLocks noGrp="1"/>
          </p:cNvSpPr>
          <p:nvPr>
            <p:ph idx="1"/>
          </p:nvPr>
        </p:nvSpPr>
        <p:spPr/>
        <p:txBody>
          <a:bodyPr/>
          <a:lstStyle/>
          <a:p>
            <a:r>
              <a:rPr lang="en-US" dirty="0" smtClean="0"/>
              <a:t>A deflationary </a:t>
            </a:r>
            <a:r>
              <a:rPr lang="en-US" dirty="0"/>
              <a:t>interpretation of "people's </a:t>
            </a:r>
            <a:r>
              <a:rPr lang="en-US" dirty="0" smtClean="0"/>
              <a:t>sovereignty”.</a:t>
            </a:r>
          </a:p>
          <a:p>
            <a:endParaRPr lang="en-US" dirty="0"/>
          </a:p>
          <a:p>
            <a:r>
              <a:rPr lang="en-US" dirty="0"/>
              <a:t>Equal freedom as a vehicle for the democratization of </a:t>
            </a:r>
            <a:r>
              <a:rPr lang="en-US" dirty="0" smtClean="0"/>
              <a:t>political </a:t>
            </a:r>
            <a:r>
              <a:rPr lang="en-US" dirty="0"/>
              <a:t>regimes</a:t>
            </a:r>
            <a:r>
              <a:rPr lang="fr-FR" dirty="0" smtClean="0">
                <a:effectLst/>
              </a:rPr>
              <a:t> </a:t>
            </a:r>
            <a:r>
              <a:rPr lang="en-US" dirty="0" smtClean="0"/>
              <a:t> </a:t>
            </a:r>
            <a:endParaRPr lang="fr-FR" dirty="0"/>
          </a:p>
        </p:txBody>
      </p:sp>
    </p:spTree>
    <p:extLst>
      <p:ext uri="{BB962C8B-B14F-4D97-AF65-F5344CB8AC3E}">
        <p14:creationId xmlns:p14="http://schemas.microsoft.com/office/powerpoint/2010/main" val="914401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5800" y="998621"/>
            <a:ext cx="10668000" cy="5178342"/>
          </a:xfrm>
        </p:spPr>
        <p:txBody>
          <a:bodyPr>
            <a:normAutofit lnSpcReduction="10000"/>
          </a:bodyPr>
          <a:lstStyle/>
          <a:p>
            <a:r>
              <a:rPr lang="en-US" dirty="0"/>
              <a:t>The modern foreigner is a particular figure of the foreigner. </a:t>
            </a:r>
          </a:p>
          <a:p>
            <a:pPr marL="0" indent="0">
              <a:buNone/>
            </a:pPr>
            <a:r>
              <a:rPr lang="en-US" dirty="0" err="1" smtClean="0"/>
              <a:t>Danièle</a:t>
            </a:r>
            <a:r>
              <a:rPr lang="en-US" dirty="0" smtClean="0"/>
              <a:t> </a:t>
            </a:r>
            <a:r>
              <a:rPr lang="en-US" dirty="0" err="1" smtClean="0"/>
              <a:t>Lochak</a:t>
            </a:r>
            <a:r>
              <a:rPr lang="en-US" dirty="0" smtClean="0"/>
              <a:t>: </a:t>
            </a:r>
            <a:r>
              <a:rPr lang="en-US" dirty="0"/>
              <a:t>“What ultimately characterizes the figure of the foreigner of the nation-state is its ‘</a:t>
            </a:r>
            <a:r>
              <a:rPr lang="en-US" dirty="0" err="1"/>
              <a:t>politicisation</a:t>
            </a:r>
            <a:r>
              <a:rPr lang="en-US" dirty="0"/>
              <a:t>’: The </a:t>
            </a:r>
            <a:r>
              <a:rPr lang="en-US" dirty="0" smtClean="0"/>
              <a:t>foreigner</a:t>
            </a:r>
            <a:r>
              <a:rPr lang="en-US" dirty="0" smtClean="0"/>
              <a:t> </a:t>
            </a:r>
            <a:r>
              <a:rPr lang="en-US" dirty="0"/>
              <a:t>is defined as a non-national and (inseparably) as a non-citizen – one who does not belong in the political community constituted as a state</a:t>
            </a:r>
            <a:r>
              <a:rPr lang="en-US" dirty="0" smtClean="0"/>
              <a:t>”.</a:t>
            </a:r>
          </a:p>
          <a:p>
            <a:endParaRPr lang="en-US" dirty="0"/>
          </a:p>
          <a:p>
            <a:r>
              <a:rPr lang="en-US" dirty="0" smtClean="0"/>
              <a:t>Democracy = people's </a:t>
            </a:r>
            <a:r>
              <a:rPr lang="en-US" dirty="0"/>
              <a:t>sovereignty </a:t>
            </a:r>
            <a:r>
              <a:rPr lang="en-US" dirty="0" smtClean="0"/>
              <a:t>= </a:t>
            </a:r>
            <a:r>
              <a:rPr lang="en-US" dirty="0"/>
              <a:t>state sovereignty</a:t>
            </a:r>
            <a:r>
              <a:rPr lang="fr-FR" dirty="0" smtClean="0">
                <a:effectLst/>
              </a:rPr>
              <a:t> </a:t>
            </a:r>
            <a:r>
              <a:rPr lang="en-US" dirty="0" smtClean="0"/>
              <a:t> </a:t>
            </a:r>
          </a:p>
          <a:p>
            <a:endParaRPr lang="en-US" dirty="0"/>
          </a:p>
          <a:p>
            <a:r>
              <a:rPr lang="en-US" dirty="0" smtClean="0"/>
              <a:t>“[…] </a:t>
            </a:r>
            <a:r>
              <a:rPr lang="en-US" dirty="0"/>
              <a:t>there is a crucial link between democratic self-governance and territorial representation […] Democratic laws require closure precisely because democratic representation must be accountable to a specific people</a:t>
            </a:r>
            <a:r>
              <a:rPr lang="en-US" dirty="0" smtClean="0"/>
              <a:t>.” (</a:t>
            </a:r>
            <a:r>
              <a:rPr lang="en-US" dirty="0" err="1" smtClean="0"/>
              <a:t>Seyla</a:t>
            </a:r>
            <a:r>
              <a:rPr lang="en-US" dirty="0" smtClean="0"/>
              <a:t> </a:t>
            </a:r>
            <a:r>
              <a:rPr lang="en-US" dirty="0" err="1" smtClean="0"/>
              <a:t>Benhabib</a:t>
            </a:r>
            <a:r>
              <a:rPr lang="en-US" dirty="0" smtClean="0"/>
              <a:t>, </a:t>
            </a:r>
            <a:r>
              <a:rPr lang="en-US" i="1" dirty="0" smtClean="0"/>
              <a:t>The Rights of Others</a:t>
            </a:r>
            <a:r>
              <a:rPr lang="en-US" dirty="0" smtClean="0"/>
              <a:t>)</a:t>
            </a:r>
            <a:endParaRPr lang="fr-FR" dirty="0" smtClean="0"/>
          </a:p>
          <a:p>
            <a:endParaRPr lang="fr-FR" dirty="0"/>
          </a:p>
        </p:txBody>
      </p:sp>
    </p:spTree>
    <p:extLst>
      <p:ext uri="{BB962C8B-B14F-4D97-AF65-F5344CB8AC3E}">
        <p14:creationId xmlns:p14="http://schemas.microsoft.com/office/powerpoint/2010/main" val="790310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613611"/>
            <a:ext cx="10447421" cy="5563352"/>
          </a:xfrm>
        </p:spPr>
        <p:txBody>
          <a:bodyPr/>
          <a:lstStyle/>
          <a:p>
            <a:endParaRPr lang="en-US" dirty="0" smtClean="0"/>
          </a:p>
          <a:p>
            <a:endParaRPr lang="en-US" dirty="0"/>
          </a:p>
          <a:p>
            <a:endParaRPr lang="en-US" dirty="0" smtClean="0"/>
          </a:p>
          <a:p>
            <a:r>
              <a:rPr lang="en-US" dirty="0" smtClean="0"/>
              <a:t>The </a:t>
            </a:r>
            <a:r>
              <a:rPr lang="en-US" dirty="0"/>
              <a:t>Austrian historian Gerald </a:t>
            </a:r>
            <a:r>
              <a:rPr lang="en-US" dirty="0" err="1"/>
              <a:t>Stourzh</a:t>
            </a:r>
            <a:r>
              <a:rPr lang="en-US" dirty="0"/>
              <a:t> once observed that “foreigner” is a status distinction (of inferior rank), the only one that has resisted until now to the process of equalization of rights that was initiated in the late eighteenth century. But this resistance cannot be overcome, since the status of foreigner is the projected shadow of the status of national-citizen.</a:t>
            </a:r>
            <a:endParaRPr lang="fr-FR" dirty="0"/>
          </a:p>
        </p:txBody>
      </p:sp>
    </p:spTree>
    <p:extLst>
      <p:ext uri="{BB962C8B-B14F-4D97-AF65-F5344CB8AC3E}">
        <p14:creationId xmlns:p14="http://schemas.microsoft.com/office/powerpoint/2010/main" val="270434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4853" y="204537"/>
            <a:ext cx="10391274" cy="1552074"/>
          </a:xfrm>
        </p:spPr>
        <p:txBody>
          <a:bodyPr>
            <a:normAutofit/>
          </a:bodyPr>
          <a:lstStyle/>
          <a:p>
            <a:pPr algn="ctr"/>
            <a:r>
              <a:rPr lang="fr-FR" sz="3500" dirty="0" smtClean="0"/>
              <a:t>Etienne </a:t>
            </a:r>
            <a:r>
              <a:rPr lang="fr-FR" sz="3500" dirty="0" err="1" smtClean="0"/>
              <a:t>Balibar</a:t>
            </a:r>
            <a:r>
              <a:rPr lang="fr-FR" sz="3500" dirty="0" smtClean="0"/>
              <a:t/>
            </a:r>
            <a:br>
              <a:rPr lang="fr-FR" sz="3500" dirty="0" smtClean="0"/>
            </a:br>
            <a:r>
              <a:rPr lang="fr-FR" sz="3500" i="1" dirty="0" err="1" smtClean="0"/>
              <a:t>Equaliberty</a:t>
            </a:r>
            <a:r>
              <a:rPr lang="fr-FR" sz="3500" dirty="0" smtClean="0"/>
              <a:t>, Duke </a:t>
            </a:r>
            <a:r>
              <a:rPr lang="fr-FR" sz="3500" dirty="0" err="1" smtClean="0"/>
              <a:t>University</a:t>
            </a:r>
            <a:r>
              <a:rPr lang="fr-FR" sz="3500" dirty="0" smtClean="0"/>
              <a:t> </a:t>
            </a:r>
            <a:r>
              <a:rPr lang="fr-FR" sz="3500" dirty="0" err="1" smtClean="0"/>
              <a:t>Press</a:t>
            </a:r>
            <a:r>
              <a:rPr lang="fr-FR" sz="3500" dirty="0" smtClean="0"/>
              <a:t>, Durham and London, 2014</a:t>
            </a:r>
            <a:endParaRPr lang="fr-FR" sz="3500" dirty="0"/>
          </a:p>
        </p:txBody>
      </p:sp>
      <p:sp>
        <p:nvSpPr>
          <p:cNvPr id="3" name="Espace réservé du contenu 2"/>
          <p:cNvSpPr>
            <a:spLocks noGrp="1"/>
          </p:cNvSpPr>
          <p:nvPr>
            <p:ph idx="1"/>
          </p:nvPr>
        </p:nvSpPr>
        <p:spPr>
          <a:xfrm>
            <a:off x="838200" y="1994067"/>
            <a:ext cx="10515600" cy="4351338"/>
          </a:xfrm>
        </p:spPr>
        <p:txBody>
          <a:bodyPr/>
          <a:lstStyle/>
          <a:p>
            <a:pPr marL="0" indent="0">
              <a:buNone/>
            </a:pPr>
            <a:endParaRPr lang="en-US" dirty="0" smtClean="0"/>
          </a:p>
          <a:p>
            <a:pPr marL="0" indent="0" algn="just">
              <a:lnSpc>
                <a:spcPct val="150000"/>
              </a:lnSpc>
              <a:buNone/>
            </a:pPr>
            <a:r>
              <a:rPr lang="en-US" dirty="0" smtClean="0"/>
              <a:t>The </a:t>
            </a:r>
            <a:r>
              <a:rPr lang="en-US" dirty="0"/>
              <a:t>Declaration of 1789 “integrally identifies the rights of man with political rights […], man, individual and collective, with a member of political society […] It goes to </a:t>
            </a:r>
            <a:r>
              <a:rPr lang="en-US" b="1" dirty="0"/>
              <a:t>the idea of the right of man to politics</a:t>
            </a:r>
            <a:r>
              <a:rPr lang="en-US" dirty="0"/>
              <a:t>, to politically institute all human activity in view of a liberation and equalization”. </a:t>
            </a:r>
            <a:endParaRPr lang="fr-FR" dirty="0"/>
          </a:p>
        </p:txBody>
      </p:sp>
    </p:spTree>
    <p:extLst>
      <p:ext uri="{BB962C8B-B14F-4D97-AF65-F5344CB8AC3E}">
        <p14:creationId xmlns:p14="http://schemas.microsoft.com/office/powerpoint/2010/main" val="1851777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926432"/>
            <a:ext cx="10515600" cy="5250531"/>
          </a:xfrm>
        </p:spPr>
        <p:txBody>
          <a:bodyPr>
            <a:normAutofit fontScale="92500" lnSpcReduction="10000"/>
          </a:bodyPr>
          <a:lstStyle/>
          <a:p>
            <a:pPr algn="just">
              <a:lnSpc>
                <a:spcPct val="150000"/>
              </a:lnSpc>
            </a:pPr>
            <a:r>
              <a:rPr lang="en-US" dirty="0"/>
              <a:t>“Neither physical safety – being fed by some state or private welfare agency – nor freedom of opinion change in the least their fundamental situation of </a:t>
            </a:r>
            <a:r>
              <a:rPr lang="en-US" dirty="0" err="1"/>
              <a:t>rightlessness</a:t>
            </a:r>
            <a:r>
              <a:rPr lang="en-US" dirty="0"/>
              <a:t>. </a:t>
            </a:r>
            <a:r>
              <a:rPr lang="en-US" b="1" dirty="0"/>
              <a:t>The prolongation of their lives is due to the charity and not to the right</a:t>
            </a:r>
            <a:r>
              <a:rPr lang="en-US" dirty="0"/>
              <a:t>, for no law exists which could force the nations to feed them; their freedom of movement, if they have it at all, gives them no right to residence which even the jailed criminals enjoy as a matter of course; and their freedom of opinion is a fool’s freedom, for nothing they think matters anyhow.” </a:t>
            </a:r>
            <a:r>
              <a:rPr lang="en-US" dirty="0" smtClean="0"/>
              <a:t>(</a:t>
            </a:r>
            <a:r>
              <a:rPr lang="en-US" b="1" dirty="0" smtClean="0"/>
              <a:t>Hannah Arendt</a:t>
            </a:r>
            <a:r>
              <a:rPr lang="en-US" dirty="0" smtClean="0"/>
              <a:t>, </a:t>
            </a:r>
            <a:r>
              <a:rPr lang="en-US" i="1" dirty="0" smtClean="0"/>
              <a:t>The </a:t>
            </a:r>
            <a:r>
              <a:rPr lang="en-US" i="1" dirty="0"/>
              <a:t>Origins of Totalitarianism</a:t>
            </a:r>
            <a:r>
              <a:rPr lang="en-US" dirty="0"/>
              <a:t>, p. 296)</a:t>
            </a:r>
            <a:endParaRPr lang="fr-FR" dirty="0"/>
          </a:p>
        </p:txBody>
      </p:sp>
    </p:spTree>
    <p:extLst>
      <p:ext uri="{BB962C8B-B14F-4D97-AF65-F5344CB8AC3E}">
        <p14:creationId xmlns:p14="http://schemas.microsoft.com/office/powerpoint/2010/main" val="1321083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770021"/>
            <a:ext cx="10515600" cy="5406942"/>
          </a:xfrm>
        </p:spPr>
        <p:txBody>
          <a:bodyPr/>
          <a:lstStyle/>
          <a:p>
            <a:endParaRPr lang="fr-FR" b="1" dirty="0" smtClean="0"/>
          </a:p>
          <a:p>
            <a:endParaRPr lang="fr-FR" b="1" dirty="0"/>
          </a:p>
          <a:p>
            <a:r>
              <a:rPr lang="fr-FR" b="1" dirty="0" err="1" smtClean="0"/>
              <a:t>Ayelet</a:t>
            </a:r>
            <a:r>
              <a:rPr lang="fr-FR" b="1" dirty="0" smtClean="0"/>
              <a:t> </a:t>
            </a:r>
            <a:r>
              <a:rPr lang="fr-FR" b="1" dirty="0" err="1" smtClean="0"/>
              <a:t>Shachar</a:t>
            </a:r>
            <a:r>
              <a:rPr lang="fr-FR" b="1" dirty="0" smtClean="0"/>
              <a:t>: </a:t>
            </a:r>
            <a:r>
              <a:rPr lang="fr-FR" dirty="0" smtClean="0"/>
              <a:t>« The </a:t>
            </a:r>
            <a:r>
              <a:rPr lang="fr-FR" dirty="0" err="1" smtClean="0"/>
              <a:t>Shifting</a:t>
            </a:r>
            <a:r>
              <a:rPr lang="fr-FR" dirty="0" smtClean="0"/>
              <a:t> Border of Immigration </a:t>
            </a:r>
            <a:r>
              <a:rPr lang="fr-FR" dirty="0" err="1" smtClean="0"/>
              <a:t>Regulation</a:t>
            </a:r>
            <a:r>
              <a:rPr lang="fr-FR" dirty="0" smtClean="0"/>
              <a:t> », </a:t>
            </a:r>
            <a:r>
              <a:rPr lang="fr-FR" i="1" dirty="0" smtClean="0"/>
              <a:t>Stanford Journal of Civil </a:t>
            </a:r>
            <a:r>
              <a:rPr lang="fr-FR" i="1" dirty="0" err="1" smtClean="0"/>
              <a:t>Rights</a:t>
            </a:r>
            <a:r>
              <a:rPr lang="fr-FR" i="1" dirty="0" smtClean="0"/>
              <a:t> &amp; Civil </a:t>
            </a:r>
            <a:r>
              <a:rPr lang="fr-FR" i="1" dirty="0" err="1" smtClean="0"/>
              <a:t>Liberties</a:t>
            </a:r>
            <a:r>
              <a:rPr lang="fr-FR" dirty="0" smtClean="0"/>
              <a:t>, Vol. 3, 2007</a:t>
            </a:r>
          </a:p>
          <a:p>
            <a:endParaRPr lang="fr-FR" dirty="0"/>
          </a:p>
          <a:p>
            <a:r>
              <a:rPr lang="fr-FR" b="1" dirty="0" smtClean="0"/>
              <a:t>Danièle </a:t>
            </a:r>
            <a:r>
              <a:rPr lang="fr-FR" b="1" dirty="0" err="1" smtClean="0"/>
              <a:t>Lochak</a:t>
            </a:r>
            <a:r>
              <a:rPr lang="fr-FR" dirty="0" smtClean="0"/>
              <a:t>: </a:t>
            </a:r>
            <a:r>
              <a:rPr lang="en-US" dirty="0"/>
              <a:t>“When police laws become increasingly coercive, they hinder such basic rights as the freedom to come and go, the right to family life, the rights to health, etc. The affirmation of full equal rights become completely meaningless.” </a:t>
            </a:r>
            <a:endParaRPr lang="fr-FR" dirty="0"/>
          </a:p>
          <a:p>
            <a:endParaRPr lang="fr-FR" dirty="0"/>
          </a:p>
        </p:txBody>
      </p:sp>
    </p:spTree>
    <p:extLst>
      <p:ext uri="{BB962C8B-B14F-4D97-AF65-F5344CB8AC3E}">
        <p14:creationId xmlns:p14="http://schemas.microsoft.com/office/powerpoint/2010/main" val="1526196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8304" y="974558"/>
            <a:ext cx="10475495" cy="5202405"/>
          </a:xfrm>
        </p:spPr>
        <p:txBody>
          <a:bodyPr>
            <a:normAutofit fontScale="92500" lnSpcReduction="10000"/>
          </a:bodyPr>
          <a:lstStyle/>
          <a:p>
            <a:pPr algn="just"/>
            <a:endParaRPr lang="en-US" dirty="0" smtClean="0"/>
          </a:p>
          <a:p>
            <a:pPr marL="0" indent="0" algn="just">
              <a:lnSpc>
                <a:spcPct val="150000"/>
              </a:lnSpc>
              <a:buNone/>
            </a:pPr>
            <a:r>
              <a:rPr lang="en-US" dirty="0" smtClean="0"/>
              <a:t>Universal Declaration of Human Rights </a:t>
            </a:r>
            <a:r>
              <a:rPr lang="en-US" dirty="0"/>
              <a:t>(1948) merely presents the principles it sets out as “</a:t>
            </a:r>
            <a:r>
              <a:rPr lang="en-US" i="1" dirty="0"/>
              <a:t>a common standard for all peoples and all nations to the end that every individual and every organ of </a:t>
            </a:r>
            <a:r>
              <a:rPr lang="en-US" i="1" dirty="0" smtClean="0"/>
              <a:t>society</a:t>
            </a:r>
            <a:r>
              <a:rPr lang="en-US" dirty="0" smtClean="0"/>
              <a:t>, keeping this Declaration in mind</a:t>
            </a:r>
            <a:r>
              <a:rPr lang="en-US" i="1" dirty="0" smtClean="0"/>
              <a:t>,  </a:t>
            </a:r>
            <a:r>
              <a:rPr lang="en-US" i="1" dirty="0"/>
              <a:t>shall strive </a:t>
            </a:r>
            <a:r>
              <a:rPr lang="en-US" dirty="0" smtClean="0"/>
              <a:t>by teaching and education to promote respect for these rights and freedoms and by progressive measures, national and international</a:t>
            </a:r>
            <a:r>
              <a:rPr lang="en-US" i="1" dirty="0" smtClean="0"/>
              <a:t>, </a:t>
            </a:r>
            <a:r>
              <a:rPr lang="en-US" i="1" dirty="0"/>
              <a:t>to secure their universal and effective recognition and observance, both among the peoples of Member States and among the peoples of territories under their jurisdiction</a:t>
            </a:r>
            <a:r>
              <a:rPr lang="en-US" dirty="0"/>
              <a:t>”.</a:t>
            </a:r>
            <a:r>
              <a:rPr lang="fr-FR" dirty="0" smtClean="0">
                <a:effectLst/>
              </a:rPr>
              <a:t> </a:t>
            </a:r>
            <a:endParaRPr lang="fr-FR" dirty="0"/>
          </a:p>
        </p:txBody>
      </p:sp>
    </p:spTree>
    <p:extLst>
      <p:ext uri="{BB962C8B-B14F-4D97-AF65-F5344CB8AC3E}">
        <p14:creationId xmlns:p14="http://schemas.microsoft.com/office/powerpoint/2010/main" val="141879361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1015</Words>
  <Application>Microsoft Macintosh PowerPoint</Application>
  <PresentationFormat>Grand écran</PresentationFormat>
  <Paragraphs>72</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Calibri Light</vt:lpstr>
      <vt:lpstr>Crimson Text</vt:lpstr>
      <vt:lpstr>Oswald</vt:lpstr>
      <vt:lpstr>Thème Office</vt:lpstr>
      <vt:lpstr>The Right to hospitality:</vt:lpstr>
      <vt:lpstr>DEMOCRACY without Demos</vt:lpstr>
      <vt:lpstr>Présentation PowerPoint</vt:lpstr>
      <vt:lpstr>Présentation PowerPoint</vt:lpstr>
      <vt:lpstr>Présentation PowerPoint</vt:lpstr>
      <vt:lpstr>Etienne Balibar Equaliberty, Duke University Press, Durham and London, 2014</vt:lpstr>
      <vt:lpstr>Présentation PowerPoint</vt:lpstr>
      <vt:lpstr>Présentation PowerPoint</vt:lpstr>
      <vt:lpstr>Présentation PowerPoint</vt:lpstr>
      <vt:lpstr>Kant The Contest of Faculties</vt:lpstr>
      <vt:lpstr>KANT, The Science of Right</vt:lpstr>
      <vt:lpstr>MICHEL AGIER</vt:lpstr>
      <vt:lpstr>Kant, again</vt:lpstr>
      <vt:lpstr>Présentation PowerPoint</vt:lpstr>
      <vt:lpstr>CONCLUSION 1</vt:lpstr>
      <vt:lpstr>Conclusion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Right to hospitality: Democracy at the Test of Migrations </dc:title>
  <dc:creator>Utilisateur de Microsoft Office</dc:creator>
  <cp:lastModifiedBy>Utilisateur de Microsoft Office</cp:lastModifiedBy>
  <cp:revision>28</cp:revision>
  <dcterms:created xsi:type="dcterms:W3CDTF">2019-01-20T10:43:14Z</dcterms:created>
  <dcterms:modified xsi:type="dcterms:W3CDTF">2019-02-05T11:07:46Z</dcterms:modified>
</cp:coreProperties>
</file>