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99" r:id="rId4"/>
    <p:sldId id="258" r:id="rId5"/>
    <p:sldId id="300" r:id="rId6"/>
    <p:sldId id="278" r:id="rId7"/>
    <p:sldId id="280" r:id="rId8"/>
    <p:sldId id="281" r:id="rId9"/>
    <p:sldId id="297" r:id="rId10"/>
    <p:sldId id="268" r:id="rId11"/>
    <p:sldId id="282" r:id="rId12"/>
    <p:sldId id="283" r:id="rId13"/>
    <p:sldId id="261" r:id="rId14"/>
    <p:sldId id="284" r:id="rId15"/>
    <p:sldId id="260" r:id="rId16"/>
    <p:sldId id="301" r:id="rId17"/>
    <p:sldId id="302" r:id="rId18"/>
    <p:sldId id="286" r:id="rId19"/>
    <p:sldId id="287" r:id="rId20"/>
    <p:sldId id="289" r:id="rId21"/>
    <p:sldId id="290" r:id="rId22"/>
    <p:sldId id="291" r:id="rId23"/>
    <p:sldId id="292" r:id="rId24"/>
    <p:sldId id="293" r:id="rId25"/>
    <p:sldId id="294" r:id="rId26"/>
    <p:sldId id="296" r:id="rId27"/>
    <p:sldId id="298" r:id="rId28"/>
    <p:sldId id="273" r:id="rId29"/>
    <p:sldId id="275"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22" autoAdjust="0"/>
    <p:restoredTop sz="94660"/>
  </p:normalViewPr>
  <p:slideViewPr>
    <p:cSldViewPr snapToGrid="0">
      <p:cViewPr varScale="1">
        <p:scale>
          <a:sx n="67" d="100"/>
          <a:sy n="67" d="100"/>
        </p:scale>
        <p:origin x="70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01-Oct-18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01-Oct-18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01-Oct-18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01-Oct-18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01-Oct-18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01-Oct-18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01-Oct-18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01-Oct-18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01-Oct-18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01-Oct-18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01-Oct-18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01-Oct-18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01-Oct-18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01-Oct-18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01-Oct-18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01-Oct-18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01-Oct-18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07067" y="2286000"/>
            <a:ext cx="7766936" cy="1764836"/>
          </a:xfrm>
        </p:spPr>
        <p:txBody>
          <a:bodyPr/>
          <a:lstStyle/>
          <a:p>
            <a:pPr algn="ctr"/>
            <a:r>
              <a:rPr lang="et-EE" sz="4400" b="1" i="1" dirty="0"/>
              <a:t>Eesti omavalitsuste ja valdkonna koostöö </a:t>
            </a:r>
            <a:r>
              <a:rPr lang="et-EE" sz="4400" b="1" i="1" dirty="0" smtClean="0"/>
              <a:t>arengust</a:t>
            </a:r>
            <a:endParaRPr lang="et-EE" sz="4400" b="1" dirty="0"/>
          </a:p>
        </p:txBody>
      </p:sp>
      <p:sp>
        <p:nvSpPr>
          <p:cNvPr id="3" name="Subtitle 2"/>
          <p:cNvSpPr>
            <a:spLocks noGrp="1"/>
          </p:cNvSpPr>
          <p:nvPr>
            <p:ph type="subTitle" idx="1"/>
          </p:nvPr>
        </p:nvSpPr>
        <p:spPr>
          <a:xfrm>
            <a:off x="1507067" y="4050837"/>
            <a:ext cx="7766936" cy="1511763"/>
          </a:xfrm>
        </p:spPr>
        <p:txBody>
          <a:bodyPr/>
          <a:lstStyle/>
          <a:p>
            <a:pPr algn="ctr"/>
            <a:r>
              <a:rPr lang="et-EE" b="1" dirty="0" smtClean="0">
                <a:solidFill>
                  <a:schemeClr val="tx1"/>
                </a:solidFill>
              </a:rPr>
              <a:t>Sulev </a:t>
            </a:r>
            <a:r>
              <a:rPr lang="et-EE" b="1" dirty="0">
                <a:solidFill>
                  <a:schemeClr val="tx1"/>
                </a:solidFill>
              </a:rPr>
              <a:t>Lääne, Eerik-Juhan Truuväli, </a:t>
            </a:r>
            <a:r>
              <a:rPr lang="et-EE" b="1" dirty="0" smtClean="0">
                <a:solidFill>
                  <a:schemeClr val="tx1"/>
                </a:solidFill>
              </a:rPr>
              <a:t>Sulev </a:t>
            </a:r>
            <a:r>
              <a:rPr lang="et-EE" b="1" dirty="0">
                <a:solidFill>
                  <a:schemeClr val="tx1"/>
                </a:solidFill>
              </a:rPr>
              <a:t>Mäeltsemees, Raivo Vare, Leif Kalev, Georg </a:t>
            </a:r>
            <a:r>
              <a:rPr lang="et-EE" b="1" dirty="0" err="1">
                <a:solidFill>
                  <a:schemeClr val="tx1"/>
                </a:solidFill>
              </a:rPr>
              <a:t>Sootla</a:t>
            </a:r>
            <a:r>
              <a:rPr lang="et-EE" b="1" dirty="0">
                <a:solidFill>
                  <a:schemeClr val="tx1"/>
                </a:solidFill>
              </a:rPr>
              <a:t>, </a:t>
            </a:r>
            <a:r>
              <a:rPr lang="et-EE" b="1" dirty="0" err="1">
                <a:solidFill>
                  <a:schemeClr val="tx1"/>
                </a:solidFill>
              </a:rPr>
              <a:t>Kersten</a:t>
            </a:r>
            <a:r>
              <a:rPr lang="et-EE" b="1" dirty="0">
                <a:solidFill>
                  <a:schemeClr val="tx1"/>
                </a:solidFill>
              </a:rPr>
              <a:t> </a:t>
            </a:r>
            <a:r>
              <a:rPr lang="et-EE" b="1" dirty="0" err="1">
                <a:solidFill>
                  <a:schemeClr val="tx1"/>
                </a:solidFill>
              </a:rPr>
              <a:t>Kattai</a:t>
            </a:r>
            <a:r>
              <a:rPr lang="et-EE" b="1" dirty="0">
                <a:solidFill>
                  <a:schemeClr val="tx1"/>
                </a:solidFill>
              </a:rPr>
              <a:t>, Vallo </a:t>
            </a:r>
            <a:r>
              <a:rPr lang="et-EE" b="1" dirty="0" err="1" smtClean="0">
                <a:solidFill>
                  <a:schemeClr val="tx1"/>
                </a:solidFill>
              </a:rPr>
              <a:t>Olle</a:t>
            </a:r>
            <a:r>
              <a:rPr lang="et-EE" b="1" dirty="0" smtClean="0">
                <a:solidFill>
                  <a:schemeClr val="tx1"/>
                </a:solidFill>
              </a:rPr>
              <a:t>, </a:t>
            </a:r>
            <a:r>
              <a:rPr lang="et-EE" b="1" dirty="0">
                <a:solidFill>
                  <a:schemeClr val="tx1"/>
                </a:solidFill>
              </a:rPr>
              <a:t>Eve East MTÜ </a:t>
            </a:r>
            <a:r>
              <a:rPr lang="et-EE" b="1" dirty="0" smtClean="0">
                <a:solidFill>
                  <a:schemeClr val="tx1"/>
                </a:solidFill>
              </a:rPr>
              <a:t>Polis</a:t>
            </a:r>
          </a:p>
          <a:p>
            <a:pPr algn="ctr"/>
            <a:r>
              <a:rPr lang="et-EE" b="1" dirty="0" smtClean="0">
                <a:solidFill>
                  <a:schemeClr val="tx1"/>
                </a:solidFill>
              </a:rPr>
              <a:t>Eesti III Omavalitsuspäev</a:t>
            </a:r>
          </a:p>
          <a:p>
            <a:pPr algn="ctr"/>
            <a:r>
              <a:rPr lang="et-EE" b="1" dirty="0" smtClean="0">
                <a:solidFill>
                  <a:schemeClr val="tx1"/>
                </a:solidFill>
              </a:rPr>
              <a:t>Narva, 28.09.2018 </a:t>
            </a:r>
            <a:endParaRPr lang="et-EE" b="1" dirty="0">
              <a:solidFill>
                <a:schemeClr val="tx1"/>
              </a:solidFill>
            </a:endParaRPr>
          </a:p>
        </p:txBody>
      </p:sp>
    </p:spTree>
    <p:extLst>
      <p:ext uri="{BB962C8B-B14F-4D97-AF65-F5344CB8AC3E}">
        <p14:creationId xmlns:p14="http://schemas.microsoft.com/office/powerpoint/2010/main" val="19638691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t-EE" b="1" dirty="0" smtClean="0"/>
              <a:t>OMAVALITSUSTE KOOSTÖÖ &amp; </a:t>
            </a:r>
            <a:br>
              <a:rPr lang="et-EE" b="1" dirty="0" smtClean="0"/>
            </a:br>
            <a:r>
              <a:rPr lang="et-EE" b="1" dirty="0" smtClean="0"/>
              <a:t>SENISE ARENGU JA SÜSTEEMI LÕPP</a:t>
            </a:r>
            <a:endParaRPr lang="et-EE" b="1" dirty="0"/>
          </a:p>
        </p:txBody>
      </p:sp>
      <p:sp>
        <p:nvSpPr>
          <p:cNvPr id="3" name="Content Placeholder 2"/>
          <p:cNvSpPr>
            <a:spLocks noGrp="1"/>
          </p:cNvSpPr>
          <p:nvPr>
            <p:ph idx="1"/>
          </p:nvPr>
        </p:nvSpPr>
        <p:spPr>
          <a:xfrm>
            <a:off x="677334" y="2160589"/>
            <a:ext cx="8596668" cy="4554536"/>
          </a:xfrm>
        </p:spPr>
        <p:txBody>
          <a:bodyPr>
            <a:normAutofit lnSpcReduction="10000"/>
          </a:bodyPr>
          <a:lstStyle/>
          <a:p>
            <a:pPr algn="just"/>
            <a:r>
              <a:rPr lang="en-US" sz="3200" b="1" dirty="0"/>
              <a:t>1920. </a:t>
            </a:r>
            <a:r>
              <a:rPr lang="et-EE" sz="3200" b="1" dirty="0" smtClean="0"/>
              <a:t>loodi</a:t>
            </a:r>
            <a:r>
              <a:rPr lang="en-US" sz="3200" b="1" dirty="0" smtClean="0"/>
              <a:t> </a:t>
            </a:r>
            <a:r>
              <a:rPr lang="en-US" sz="3200" b="1" dirty="0" err="1"/>
              <a:t>Eesti</a:t>
            </a:r>
            <a:r>
              <a:rPr lang="en-US" sz="3200" b="1" dirty="0"/>
              <a:t> </a:t>
            </a:r>
            <a:r>
              <a:rPr lang="en-US" sz="3200" b="1" dirty="0" err="1"/>
              <a:t>Linnade</a:t>
            </a:r>
            <a:r>
              <a:rPr lang="en-US" sz="3200" b="1" dirty="0"/>
              <a:t> </a:t>
            </a:r>
            <a:r>
              <a:rPr lang="en-US" sz="3200" b="1" dirty="0" err="1" smtClean="0"/>
              <a:t>Lii</a:t>
            </a:r>
            <a:r>
              <a:rPr lang="et-EE" sz="3200" b="1" dirty="0" smtClean="0"/>
              <a:t>t</a:t>
            </a:r>
            <a:endParaRPr lang="et-EE" sz="3200" b="1" dirty="0"/>
          </a:p>
          <a:p>
            <a:pPr algn="just"/>
            <a:r>
              <a:rPr lang="fi-FI" sz="3200" b="1" dirty="0"/>
              <a:t>1921 Eesti Maakondade </a:t>
            </a:r>
            <a:r>
              <a:rPr lang="fi-FI" sz="3200" b="1" dirty="0" smtClean="0"/>
              <a:t>Liit</a:t>
            </a:r>
            <a:r>
              <a:rPr lang="et-EE" sz="3200" b="1" dirty="0" smtClean="0"/>
              <a:t>,</a:t>
            </a:r>
            <a:r>
              <a:rPr lang="fi-FI" sz="3200" b="1" dirty="0" smtClean="0"/>
              <a:t> </a:t>
            </a:r>
            <a:r>
              <a:rPr lang="fi-FI" sz="3200" b="1" dirty="0"/>
              <a:t>hiljem nimetus muutus, Eesti Maaomavalitsuste Liit, </a:t>
            </a:r>
            <a:r>
              <a:rPr lang="fi-FI" sz="3200" b="1" dirty="0" smtClean="0"/>
              <a:t>EMOL</a:t>
            </a:r>
            <a:endParaRPr lang="et-EE" sz="3200" b="1" dirty="0"/>
          </a:p>
          <a:p>
            <a:pPr algn="just"/>
            <a:r>
              <a:rPr lang="et-EE" sz="3200" b="1" dirty="0" smtClean="0"/>
              <a:t>17. augustil 1940 mõlemad liidud likvideeriti</a:t>
            </a:r>
          </a:p>
          <a:p>
            <a:pPr algn="just"/>
            <a:r>
              <a:rPr lang="et-EE" sz="3200" b="1" dirty="0" smtClean="0"/>
              <a:t> </a:t>
            </a:r>
            <a:r>
              <a:rPr lang="et-EE" sz="3200" b="1" dirty="0"/>
              <a:t>U</a:t>
            </a:r>
            <a:r>
              <a:rPr lang="et-EE" sz="3200" b="1" dirty="0" smtClean="0"/>
              <a:t>us nõukogude režiim soovis kaotada rahva mälust omavalitsusliku mõtte ja selle toimimise kogemuse</a:t>
            </a:r>
          </a:p>
          <a:p>
            <a:pPr algn="just"/>
            <a:endParaRPr lang="et-EE" sz="3200" b="1" dirty="0" smtClean="0"/>
          </a:p>
          <a:p>
            <a:endParaRPr lang="et-EE" dirty="0" smtClean="0"/>
          </a:p>
          <a:p>
            <a:endParaRPr lang="et-EE" dirty="0" smtClean="0"/>
          </a:p>
        </p:txBody>
      </p:sp>
    </p:spTree>
    <p:extLst>
      <p:ext uri="{BB962C8B-B14F-4D97-AF65-F5344CB8AC3E}">
        <p14:creationId xmlns:p14="http://schemas.microsoft.com/office/powerpoint/2010/main" val="33997821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t" b="1" dirty="0"/>
              <a:t>OMAVALITSUSED &amp; RIIKLUSE VUNDAMENDI TAASTAMINE</a:t>
            </a:r>
            <a:endParaRPr lang="et-EE" dirty="0"/>
          </a:p>
        </p:txBody>
      </p:sp>
      <p:sp>
        <p:nvSpPr>
          <p:cNvPr id="3" name="Content Placeholder 2"/>
          <p:cNvSpPr>
            <a:spLocks noGrp="1"/>
          </p:cNvSpPr>
          <p:nvPr>
            <p:ph idx="1"/>
          </p:nvPr>
        </p:nvSpPr>
        <p:spPr>
          <a:xfrm>
            <a:off x="677334" y="2160589"/>
            <a:ext cx="8596668" cy="4097336"/>
          </a:xfrm>
        </p:spPr>
        <p:txBody>
          <a:bodyPr>
            <a:noAutofit/>
          </a:bodyPr>
          <a:lstStyle/>
          <a:p>
            <a:r>
              <a:rPr lang="et" sz="2400" b="1" dirty="0">
                <a:solidFill>
                  <a:srgbClr val="000000"/>
                </a:solidFill>
              </a:rPr>
              <a:t>Ülemnõukogu 8. augusti 1989. a otsus "Haldusreformi läbiviimisest Eesti NSVs“, mis oli esimene uue avaliku halduse loomise õigusakt</a:t>
            </a:r>
            <a:br>
              <a:rPr lang="et" sz="2400" b="1" dirty="0">
                <a:solidFill>
                  <a:srgbClr val="000000"/>
                </a:solidFill>
              </a:rPr>
            </a:br>
            <a:r>
              <a:rPr lang="et" sz="2400" b="1" dirty="0">
                <a:solidFill>
                  <a:srgbClr val="000000"/>
                </a:solidFill>
              </a:rPr>
              <a:t/>
            </a:r>
            <a:br>
              <a:rPr lang="et" sz="2400" b="1" dirty="0">
                <a:solidFill>
                  <a:srgbClr val="000000"/>
                </a:solidFill>
              </a:rPr>
            </a:br>
            <a:r>
              <a:rPr lang="et" sz="2400" b="1" dirty="0">
                <a:solidFill>
                  <a:srgbClr val="000000"/>
                </a:solidFill>
              </a:rPr>
              <a:t>10. november 1989. a võeti vastu kohaliku omavalitsuse aluste seadus, mis oli esimene demokraatliku omavalitsussüsteemi loomise dokument Eestis ja Kesk- ja Ida-Euroopas</a:t>
            </a:r>
            <a:br>
              <a:rPr lang="et" sz="2400" b="1" dirty="0">
                <a:solidFill>
                  <a:srgbClr val="000000"/>
                </a:solidFill>
              </a:rPr>
            </a:br>
            <a:r>
              <a:rPr lang="et" sz="2400" b="1" dirty="0">
                <a:solidFill>
                  <a:srgbClr val="000000"/>
                </a:solidFill>
              </a:rPr>
              <a:t/>
            </a:r>
            <a:br>
              <a:rPr lang="et" sz="2400" b="1" dirty="0">
                <a:solidFill>
                  <a:srgbClr val="000000"/>
                </a:solidFill>
              </a:rPr>
            </a:br>
            <a:r>
              <a:rPr lang="et" sz="2400" b="1" dirty="0">
                <a:solidFill>
                  <a:srgbClr val="000000"/>
                </a:solidFill>
              </a:rPr>
              <a:t>10. detsember 1989. a toimusid Eestis esimesed demokraatlikud valimised enam kui poolsajandi jooksul</a:t>
            </a:r>
            <a:endParaRPr lang="et-EE" sz="2400" dirty="0"/>
          </a:p>
        </p:txBody>
      </p:sp>
    </p:spTree>
    <p:extLst>
      <p:ext uri="{BB962C8B-B14F-4D97-AF65-F5344CB8AC3E}">
        <p14:creationId xmlns:p14="http://schemas.microsoft.com/office/powerpoint/2010/main" val="26542215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t-EE" b="1" dirty="0" smtClean="0"/>
              <a:t>OMAVALITSUS JA LIIDUD1989-1993</a:t>
            </a:r>
            <a:endParaRPr lang="et-EE" b="1" dirty="0"/>
          </a:p>
        </p:txBody>
      </p:sp>
      <p:sp>
        <p:nvSpPr>
          <p:cNvPr id="3" name="Content Placeholder 2"/>
          <p:cNvSpPr>
            <a:spLocks noGrp="1"/>
          </p:cNvSpPr>
          <p:nvPr>
            <p:ph idx="1"/>
          </p:nvPr>
        </p:nvSpPr>
        <p:spPr/>
        <p:txBody>
          <a:bodyPr>
            <a:normAutofit fontScale="92500" lnSpcReduction="10000"/>
          </a:bodyPr>
          <a:lstStyle/>
          <a:p>
            <a:pPr algn="just" fontAlgn="ctr"/>
            <a:r>
              <a:rPr lang="et-EE" b="1" dirty="0"/>
              <a:t>I TASAND: vald, alev, maakondlik linn </a:t>
            </a:r>
          </a:p>
          <a:p>
            <a:pPr algn="just" fontAlgn="ctr"/>
            <a:r>
              <a:rPr lang="et-EE" b="1" dirty="0"/>
              <a:t>VOLIKOGU</a:t>
            </a:r>
          </a:p>
          <a:p>
            <a:pPr algn="just" fontAlgn="ctr"/>
            <a:r>
              <a:rPr lang="et-EE" b="1" dirty="0" smtClean="0"/>
              <a:t>VALITSUS/VALLAVANEM/ALEVIVANEM/LINNAPEA/REVISJONIKOMISJON</a:t>
            </a:r>
            <a:endParaRPr lang="et-EE" b="1" dirty="0"/>
          </a:p>
          <a:p>
            <a:pPr marL="0" indent="0" algn="just" fontAlgn="ctr">
              <a:buNone/>
            </a:pPr>
            <a:r>
              <a:rPr lang="et-EE" b="1" dirty="0" smtClean="0"/>
              <a:t>II </a:t>
            </a:r>
            <a:r>
              <a:rPr lang="et-EE" b="1" dirty="0"/>
              <a:t>TASAND: MAAKOND &amp; VABARIIKLIK LINN</a:t>
            </a:r>
          </a:p>
          <a:p>
            <a:pPr algn="just" fontAlgn="ctr"/>
            <a:r>
              <a:rPr lang="et-EE" b="1" dirty="0" smtClean="0"/>
              <a:t>Maavolikogu</a:t>
            </a:r>
            <a:endParaRPr lang="et-EE" b="1" dirty="0"/>
          </a:p>
          <a:p>
            <a:pPr algn="just" fontAlgn="ctr"/>
            <a:r>
              <a:rPr lang="et-EE" b="1" dirty="0"/>
              <a:t>Maavanem</a:t>
            </a:r>
          </a:p>
          <a:p>
            <a:pPr algn="just" fontAlgn="ctr"/>
            <a:r>
              <a:rPr lang="et-EE" b="1" dirty="0"/>
              <a:t>Maavolikogu esimees</a:t>
            </a:r>
          </a:p>
          <a:p>
            <a:pPr algn="just" fontAlgn="ctr"/>
            <a:r>
              <a:rPr lang="et-EE" b="1" dirty="0" smtClean="0"/>
              <a:t>Maavalitsus</a:t>
            </a:r>
          </a:p>
          <a:p>
            <a:pPr algn="just" fontAlgn="ctr"/>
            <a:r>
              <a:rPr lang="et-EE" b="1" dirty="0"/>
              <a:t>RIIK &amp; </a:t>
            </a:r>
            <a:r>
              <a:rPr lang="et-EE" b="1" dirty="0" smtClean="0"/>
              <a:t>Ülemnõukogu/Riigikogu/Valitsus</a:t>
            </a:r>
          </a:p>
          <a:p>
            <a:pPr algn="just" fontAlgn="ctr"/>
            <a:r>
              <a:rPr lang="et-EE" b="1" dirty="0" smtClean="0"/>
              <a:t>1989 ja 1990 taastati ELL ja EMOL tegevus. Omavalitsused ja nende liidud asusid taas täitma oma rolli nii siseriiklikus kui ka rahvusvahelises valdkonnas.</a:t>
            </a:r>
            <a:endParaRPr lang="et-EE" b="1" dirty="0"/>
          </a:p>
          <a:p>
            <a:pPr fontAlgn="ctr"/>
            <a:endParaRPr lang="et-EE" dirty="0"/>
          </a:p>
        </p:txBody>
      </p:sp>
    </p:spTree>
    <p:extLst>
      <p:ext uri="{BB962C8B-B14F-4D97-AF65-F5344CB8AC3E}">
        <p14:creationId xmlns:p14="http://schemas.microsoft.com/office/powerpoint/2010/main" val="23679158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indent="0"/>
            <a:r>
              <a:rPr lang="et-EE" dirty="0" smtClean="0"/>
              <a:t>PÕHISEADUSE ASSAMBLEE JA UUS ÕIGUSKORD  </a:t>
            </a:r>
            <a:r>
              <a:rPr lang="et-EE" dirty="0"/>
              <a:t/>
            </a:r>
            <a:br>
              <a:rPr lang="et-EE" dirty="0"/>
            </a:br>
            <a:endParaRPr lang="et-EE" dirty="0"/>
          </a:p>
        </p:txBody>
      </p:sp>
      <p:sp>
        <p:nvSpPr>
          <p:cNvPr id="3" name="Content Placeholder 2"/>
          <p:cNvSpPr>
            <a:spLocks noGrp="1"/>
          </p:cNvSpPr>
          <p:nvPr>
            <p:ph idx="1"/>
          </p:nvPr>
        </p:nvSpPr>
        <p:spPr>
          <a:xfrm>
            <a:off x="677334" y="2160589"/>
            <a:ext cx="8596668" cy="4168774"/>
          </a:xfrm>
        </p:spPr>
        <p:txBody>
          <a:bodyPr>
            <a:normAutofit fontScale="92500" lnSpcReduction="10000"/>
          </a:bodyPr>
          <a:lstStyle/>
          <a:p>
            <a:pPr algn="just"/>
            <a:r>
              <a:rPr lang="et-EE" sz="2400" b="1" dirty="0" smtClean="0"/>
              <a:t>28.06.1992 EESTI VABARIIGI PÕHISEADUS </a:t>
            </a:r>
          </a:p>
          <a:p>
            <a:pPr algn="just" fontAlgn="base"/>
            <a:r>
              <a:rPr lang="et-EE" sz="2400" b="1" dirty="0" smtClean="0"/>
              <a:t>§ 154 </a:t>
            </a:r>
            <a:r>
              <a:rPr lang="et-EE" sz="2400" b="1" dirty="0"/>
              <a:t>Paragrahv 154</a:t>
            </a:r>
          </a:p>
          <a:p>
            <a:pPr algn="just" fontAlgn="base"/>
            <a:r>
              <a:rPr lang="et-EE" sz="2400" b="1" dirty="0"/>
              <a:t>Kõiki kohaliku elu küsimusi otsustavad ja korraldavad kohalikud omavalitsused, kes tegutsevad seaduste alusel iseseisvalt.</a:t>
            </a:r>
            <a:br>
              <a:rPr lang="et-EE" sz="2400" b="1" dirty="0"/>
            </a:br>
            <a:r>
              <a:rPr lang="et-EE" sz="2400" b="1" dirty="0"/>
              <a:t>Kohalikule omavalitsusele võib panna kohustusi ainult seaduse alusel või kokkuleppel kohaliku omavalitsusega. Seadusega kohalikule omavalitsusele pandud riiklike kohustustega seotud kulud kaetakse riigieelarvest</a:t>
            </a:r>
            <a:r>
              <a:rPr lang="et-EE" sz="2400" b="1" dirty="0" smtClean="0"/>
              <a:t>.</a:t>
            </a:r>
          </a:p>
          <a:p>
            <a:pPr algn="just"/>
            <a:r>
              <a:rPr lang="et-EE" sz="2400" b="1" dirty="0"/>
              <a:t>Kohaliku omavalitsuse korralduse </a:t>
            </a:r>
            <a:r>
              <a:rPr lang="et-EE" sz="2400" b="1" dirty="0" smtClean="0"/>
              <a:t>seadus. Vastu </a:t>
            </a:r>
            <a:r>
              <a:rPr lang="et-EE" sz="2400" b="1" dirty="0"/>
              <a:t>võetud 02.06.1993</a:t>
            </a:r>
            <a:r>
              <a:rPr lang="et-EE" dirty="0"/>
              <a:t/>
            </a:r>
            <a:br>
              <a:rPr lang="et-EE" dirty="0"/>
            </a:br>
            <a:endParaRPr lang="et-EE" dirty="0"/>
          </a:p>
          <a:p>
            <a:pPr fontAlgn="base"/>
            <a:endParaRPr lang="et-EE" dirty="0"/>
          </a:p>
          <a:p>
            <a:endParaRPr lang="et-EE" dirty="0"/>
          </a:p>
        </p:txBody>
      </p:sp>
    </p:spTree>
    <p:extLst>
      <p:ext uri="{BB962C8B-B14F-4D97-AF65-F5344CB8AC3E}">
        <p14:creationId xmlns:p14="http://schemas.microsoft.com/office/powerpoint/2010/main" val="17616437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447800"/>
          </a:xfrm>
        </p:spPr>
        <p:txBody>
          <a:bodyPr>
            <a:normAutofit fontScale="90000"/>
          </a:bodyPr>
          <a:lstStyle/>
          <a:p>
            <a:pPr algn="ctr"/>
            <a:r>
              <a:rPr lang="et" b="1" dirty="0"/>
              <a:t>1994.AASTAL OMAVALITSUSTE ÜLERIIGILINE NÕUPÄEV &amp; JÄTKUB OMAVALITSUSTE KOOSTÖÖ ARENG </a:t>
            </a:r>
            <a:endParaRPr lang="et-EE" dirty="0"/>
          </a:p>
        </p:txBody>
      </p:sp>
      <p:sp>
        <p:nvSpPr>
          <p:cNvPr id="3" name="Content Placeholder 2"/>
          <p:cNvSpPr>
            <a:spLocks noGrp="1"/>
          </p:cNvSpPr>
          <p:nvPr>
            <p:ph idx="1"/>
          </p:nvPr>
        </p:nvSpPr>
        <p:spPr/>
        <p:txBody>
          <a:bodyPr>
            <a:normAutofit lnSpcReduction="10000"/>
          </a:bodyPr>
          <a:lstStyle/>
          <a:p>
            <a:pPr marL="0" lvl="0" indent="0" algn="just">
              <a:spcBef>
                <a:spcPts val="0"/>
              </a:spcBef>
              <a:spcAft>
                <a:spcPts val="1600"/>
              </a:spcAft>
              <a:buNone/>
            </a:pPr>
            <a:r>
              <a:rPr lang="et-EE" sz="2000" b="1" dirty="0">
                <a:solidFill>
                  <a:schemeClr val="tx1"/>
                </a:solidFill>
                <a:latin typeface="Lato"/>
                <a:ea typeface="Lato"/>
                <a:cs typeface="Lato"/>
                <a:sym typeface="Lato"/>
              </a:rPr>
              <a:t>2002  võeti vastu nn omavalitsusliitude seadus;</a:t>
            </a:r>
            <a:br>
              <a:rPr lang="et-EE" sz="2000" b="1" dirty="0">
                <a:solidFill>
                  <a:schemeClr val="tx1"/>
                </a:solidFill>
                <a:latin typeface="Lato"/>
                <a:ea typeface="Lato"/>
                <a:cs typeface="Lato"/>
                <a:sym typeface="Lato"/>
              </a:rPr>
            </a:br>
            <a:r>
              <a:rPr lang="et-EE" sz="2000" b="1" dirty="0">
                <a:solidFill>
                  <a:schemeClr val="tx1"/>
                </a:solidFill>
                <a:latin typeface="Lato"/>
                <a:ea typeface="Lato"/>
                <a:cs typeface="Lato"/>
                <a:sym typeface="Lato"/>
              </a:rPr>
              <a:t/>
            </a:r>
            <a:br>
              <a:rPr lang="et-EE" sz="2000" b="1" dirty="0">
                <a:solidFill>
                  <a:schemeClr val="tx1"/>
                </a:solidFill>
                <a:latin typeface="Lato"/>
                <a:ea typeface="Lato"/>
                <a:cs typeface="Lato"/>
                <a:sym typeface="Lato"/>
              </a:rPr>
            </a:br>
            <a:r>
              <a:rPr lang="et-EE" sz="2000" b="1" dirty="0">
                <a:solidFill>
                  <a:schemeClr val="tx1"/>
                </a:solidFill>
                <a:latin typeface="Lato"/>
                <a:ea typeface="Lato"/>
                <a:cs typeface="Lato"/>
                <a:sym typeface="Lato"/>
              </a:rPr>
              <a:t>2004      alustas tegevust koostöövõrgustik MTÜ Polis koordineerimisel;</a:t>
            </a:r>
          </a:p>
          <a:p>
            <a:pPr marL="0" lvl="0" indent="0" algn="just">
              <a:spcAft>
                <a:spcPts val="1600"/>
              </a:spcAft>
              <a:buNone/>
            </a:pPr>
            <a:r>
              <a:rPr lang="et-EE" sz="2000" b="1" dirty="0">
                <a:solidFill>
                  <a:schemeClr val="tx1"/>
                </a:solidFill>
                <a:latin typeface="Lato"/>
                <a:ea typeface="Lato"/>
                <a:cs typeface="Lato"/>
                <a:sym typeface="Lato"/>
              </a:rPr>
              <a:t>2010   Riigikogus </a:t>
            </a:r>
            <a:r>
              <a:rPr lang="et-EE" sz="2000" b="1" dirty="0">
                <a:solidFill>
                  <a:schemeClr val="tx1"/>
                </a:solidFill>
                <a:cs typeface="Lato"/>
              </a:rPr>
              <a:t>o</a:t>
            </a:r>
            <a:r>
              <a:rPr lang="et-EE" sz="2000" b="1" dirty="0">
                <a:solidFill>
                  <a:schemeClr val="tx1"/>
                </a:solidFill>
              </a:rPr>
              <a:t>lulise tähtsusega riiklike küsimus: riigi ja kohalike omavalitsuste partnerlusest;</a:t>
            </a:r>
            <a:endParaRPr lang="et-EE" sz="2000" b="1" dirty="0">
              <a:solidFill>
                <a:schemeClr val="tx1"/>
              </a:solidFill>
              <a:latin typeface="Lato"/>
              <a:ea typeface="Lato"/>
              <a:cs typeface="Lato"/>
              <a:sym typeface="Lato"/>
            </a:endParaRPr>
          </a:p>
          <a:p>
            <a:pPr marL="0" lvl="0" indent="0" algn="just">
              <a:spcBef>
                <a:spcPts val="0"/>
              </a:spcBef>
              <a:spcAft>
                <a:spcPts val="1600"/>
              </a:spcAft>
              <a:buNone/>
            </a:pPr>
            <a:r>
              <a:rPr lang="et-EE" sz="2000" b="1" dirty="0">
                <a:solidFill>
                  <a:schemeClr val="tx1"/>
                </a:solidFill>
                <a:latin typeface="Lato"/>
                <a:ea typeface="Lato"/>
                <a:cs typeface="Lato"/>
                <a:sym typeface="Lato"/>
              </a:rPr>
              <a:t>2012 Eestimaa Linnade ja Valdade Üldkogu;</a:t>
            </a:r>
            <a:br>
              <a:rPr lang="et-EE" sz="2000" b="1" dirty="0">
                <a:solidFill>
                  <a:schemeClr val="tx1"/>
                </a:solidFill>
                <a:latin typeface="Lato"/>
                <a:ea typeface="Lato"/>
                <a:cs typeface="Lato"/>
                <a:sym typeface="Lato"/>
              </a:rPr>
            </a:br>
            <a:endParaRPr lang="et-EE" sz="2000" b="1" dirty="0" smtClean="0">
              <a:solidFill>
                <a:schemeClr val="tx1"/>
              </a:solidFill>
              <a:latin typeface="Lato"/>
              <a:ea typeface="Lato"/>
              <a:cs typeface="Lato"/>
              <a:sym typeface="Lato"/>
            </a:endParaRPr>
          </a:p>
          <a:p>
            <a:pPr marL="0" lvl="0" indent="0" algn="just">
              <a:spcBef>
                <a:spcPts val="0"/>
              </a:spcBef>
              <a:spcAft>
                <a:spcPts val="1600"/>
              </a:spcAft>
              <a:buNone/>
            </a:pPr>
            <a:r>
              <a:rPr lang="et-EE" sz="2000" b="1" dirty="0" smtClean="0">
                <a:solidFill>
                  <a:schemeClr val="tx1"/>
                </a:solidFill>
                <a:latin typeface="Lato"/>
                <a:ea typeface="Lato"/>
                <a:cs typeface="Lato"/>
                <a:sym typeface="Lato"/>
              </a:rPr>
              <a:t>27.02.2018 </a:t>
            </a:r>
            <a:r>
              <a:rPr lang="et-EE" sz="2000" b="1" dirty="0">
                <a:solidFill>
                  <a:schemeClr val="tx1"/>
                </a:solidFill>
                <a:latin typeface="Lato"/>
                <a:ea typeface="Lato"/>
                <a:cs typeface="Lato"/>
                <a:sym typeface="Lato"/>
              </a:rPr>
              <a:t>Koostöö idee on realiseerunud uues vormis: toimus Eesti Linnade ja Valdade Liidu </a:t>
            </a:r>
            <a:r>
              <a:rPr lang="et-EE" sz="2000" b="1" dirty="0" smtClean="0">
                <a:solidFill>
                  <a:schemeClr val="tx1"/>
                </a:solidFill>
                <a:latin typeface="Lato"/>
                <a:ea typeface="Lato"/>
                <a:cs typeface="Lato"/>
                <a:sym typeface="Lato"/>
              </a:rPr>
              <a:t>loomine ja jätkub koostöö …</a:t>
            </a:r>
            <a:endParaRPr lang="et-EE" sz="2000" b="1" dirty="0">
              <a:solidFill>
                <a:schemeClr val="tx1"/>
              </a:solidFill>
              <a:latin typeface="Lato"/>
              <a:ea typeface="Lato"/>
              <a:cs typeface="Lato"/>
              <a:sym typeface="Lato"/>
            </a:endParaRPr>
          </a:p>
          <a:p>
            <a:endParaRPr lang="et-EE" dirty="0"/>
          </a:p>
        </p:txBody>
      </p:sp>
    </p:spTree>
    <p:extLst>
      <p:ext uri="{BB962C8B-B14F-4D97-AF65-F5344CB8AC3E}">
        <p14:creationId xmlns:p14="http://schemas.microsoft.com/office/powerpoint/2010/main" val="5044763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599"/>
            <a:ext cx="8596668" cy="1550989"/>
          </a:xfrm>
        </p:spPr>
        <p:txBody>
          <a:bodyPr>
            <a:normAutofit fontScale="90000"/>
          </a:bodyPr>
          <a:lstStyle/>
          <a:p>
            <a:pPr algn="ctr"/>
            <a:r>
              <a:rPr lang="et" b="1" dirty="0" smtClean="0"/>
              <a:t>HALDUSREFORMIST </a:t>
            </a:r>
            <a:r>
              <a:rPr lang="et" b="1" dirty="0"/>
              <a:t>JA SELLEGA SEONDUVATEST VÕIMALIKEST JÄTKUTEGEVUSTEST</a:t>
            </a:r>
            <a:endParaRPr lang="et-EE" dirty="0"/>
          </a:p>
        </p:txBody>
      </p:sp>
      <p:sp>
        <p:nvSpPr>
          <p:cNvPr id="3" name="Content Placeholder 2"/>
          <p:cNvSpPr>
            <a:spLocks noGrp="1"/>
          </p:cNvSpPr>
          <p:nvPr>
            <p:ph idx="1"/>
          </p:nvPr>
        </p:nvSpPr>
        <p:spPr/>
        <p:txBody>
          <a:bodyPr/>
          <a:lstStyle/>
          <a:p>
            <a:pPr marL="0" lvl="0" indent="0" algn="just">
              <a:spcBef>
                <a:spcPts val="0"/>
              </a:spcBef>
              <a:spcAft>
                <a:spcPts val="1600"/>
              </a:spcAft>
              <a:buNone/>
            </a:pPr>
            <a:r>
              <a:rPr lang="et" b="1" dirty="0">
                <a:solidFill>
                  <a:srgbClr val="000000"/>
                </a:solidFill>
                <a:latin typeface="Lato"/>
                <a:ea typeface="Lato"/>
                <a:cs typeface="Lato"/>
                <a:sym typeface="Lato"/>
              </a:rPr>
              <a:t>Põhiseaduse  ja KOKS-i järgselt on jätkunud lainetena haldusreformi katsed. </a:t>
            </a:r>
            <a:br>
              <a:rPr lang="et" b="1" dirty="0">
                <a:solidFill>
                  <a:srgbClr val="000000"/>
                </a:solidFill>
                <a:latin typeface="Lato"/>
                <a:ea typeface="Lato"/>
                <a:cs typeface="Lato"/>
                <a:sym typeface="Lato"/>
              </a:rPr>
            </a:br>
            <a:r>
              <a:rPr lang="et" b="1" dirty="0">
                <a:solidFill>
                  <a:srgbClr val="000000"/>
                </a:solidFill>
                <a:latin typeface="Lato"/>
                <a:ea typeface="Lato"/>
                <a:cs typeface="Lato"/>
                <a:sym typeface="Lato"/>
              </a:rPr>
              <a:t>Olulisematena võib tuua reformikavad, mille esitasid ministrid: Peep Aru, Tarmo Loodus, Jaan Õunapuu, Vallo Reimaa, Siim-Valmar Kiisler.</a:t>
            </a:r>
          </a:p>
          <a:p>
            <a:pPr marL="0" indent="0">
              <a:spcAft>
                <a:spcPts val="1600"/>
              </a:spcAft>
              <a:buNone/>
            </a:pPr>
            <a:r>
              <a:rPr lang="et" b="1" dirty="0">
                <a:solidFill>
                  <a:srgbClr val="000000"/>
                </a:solidFill>
                <a:latin typeface="Lato"/>
                <a:ea typeface="Lato"/>
                <a:cs typeface="Lato"/>
                <a:sym typeface="Lato"/>
              </a:rPr>
              <a:t>2016. aastal Arto Aasa koordineerimisel alustatud haldusreformi tegevusi jätkasid ministrid  Mihhail Korb ja Jaak Aab, nüüd minister Janek Mäggi </a:t>
            </a:r>
            <a:br>
              <a:rPr lang="et" b="1" dirty="0">
                <a:solidFill>
                  <a:srgbClr val="000000"/>
                </a:solidFill>
                <a:latin typeface="Lato"/>
                <a:ea typeface="Lato"/>
                <a:cs typeface="Lato"/>
                <a:sym typeface="Lato"/>
              </a:rPr>
            </a:br>
            <a:endParaRPr lang="et" b="1" dirty="0">
              <a:solidFill>
                <a:srgbClr val="000000"/>
              </a:solidFill>
              <a:latin typeface="Lato"/>
              <a:ea typeface="Lato"/>
              <a:cs typeface="Lato"/>
              <a:sym typeface="Lato"/>
            </a:endParaRPr>
          </a:p>
          <a:p>
            <a:pPr marL="0" indent="0">
              <a:spcAft>
                <a:spcPts val="1600"/>
              </a:spcAft>
              <a:buNone/>
            </a:pPr>
            <a:r>
              <a:rPr lang="et" b="1" dirty="0">
                <a:solidFill>
                  <a:srgbClr val="000000"/>
                </a:solidFill>
                <a:latin typeface="Lato"/>
                <a:ea typeface="Lato"/>
                <a:cs typeface="Lato"/>
                <a:sym typeface="Lato"/>
              </a:rPr>
              <a:t>Tänaseks on toimunud Eestis haldusreformi üks osa – haldus-territoriaalne reform - omavalitsussüsteemile uue õigusliku, sotsiaalmajandusliku ja korraldusliku sisu andmine </a:t>
            </a:r>
            <a:r>
              <a:rPr lang="et" b="1" dirty="0" smtClean="0">
                <a:solidFill>
                  <a:srgbClr val="000000"/>
                </a:solidFill>
                <a:latin typeface="Lato"/>
                <a:ea typeface="Lato"/>
                <a:cs typeface="Lato"/>
                <a:sym typeface="Lato"/>
              </a:rPr>
              <a:t>on loodetavasti suures </a:t>
            </a:r>
            <a:r>
              <a:rPr lang="et" b="1" dirty="0">
                <a:solidFill>
                  <a:srgbClr val="000000"/>
                </a:solidFill>
                <a:latin typeface="Lato"/>
                <a:ea typeface="Lato"/>
                <a:cs typeface="Lato"/>
                <a:sym typeface="Lato"/>
              </a:rPr>
              <a:t>osas alles ees.</a:t>
            </a:r>
            <a:endParaRPr lang="et-EE" dirty="0"/>
          </a:p>
        </p:txBody>
      </p:sp>
    </p:spTree>
    <p:extLst>
      <p:ext uri="{BB962C8B-B14F-4D97-AF65-F5344CB8AC3E}">
        <p14:creationId xmlns:p14="http://schemas.microsoft.com/office/powerpoint/2010/main" val="15346950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t-EE" b="1" dirty="0" smtClean="0"/>
              <a:t>KOOSTÖÖ KUI VÕTMESÕNA</a:t>
            </a:r>
            <a:endParaRPr lang="et-EE" b="1" dirty="0"/>
          </a:p>
        </p:txBody>
      </p:sp>
      <p:sp>
        <p:nvSpPr>
          <p:cNvPr id="3" name="Content Placeholder 2"/>
          <p:cNvSpPr>
            <a:spLocks noGrp="1"/>
          </p:cNvSpPr>
          <p:nvPr>
            <p:ph idx="1"/>
          </p:nvPr>
        </p:nvSpPr>
        <p:spPr/>
        <p:txBody>
          <a:bodyPr>
            <a:normAutofit fontScale="92500" lnSpcReduction="10000"/>
          </a:bodyPr>
          <a:lstStyle/>
          <a:p>
            <a:pPr algn="just"/>
            <a:r>
              <a:rPr lang="et-EE" b="1" dirty="0" smtClean="0"/>
              <a:t>MTÜ Polis ja partnerite erinevad foorumid on esile tõstnud nii omavalitsuste ajaloolist rolli kui ka tänapäeva väljakutseid ning püüdnud koos leida sobilikke lahendusteid. Koostöö osapoolteks on nii riigi ja omavalitsuste kui ka ülikoolide ja teiste valdkonna institutsioonide esindajad.</a:t>
            </a:r>
          </a:p>
          <a:p>
            <a:pPr algn="just"/>
            <a:r>
              <a:rPr lang="et-EE" b="1" dirty="0" smtClean="0"/>
              <a:t>Olulised partnerid: Riigikogu</a:t>
            </a:r>
            <a:r>
              <a:rPr lang="et-EE" b="1" dirty="0"/>
              <a:t>, Rahandusministeerium, Tallinna Ülikool, Eesti Linnade ja Valdade Liit, Harjumaa Omavalitsuste Liit, Ida-Virumaa Omavalitsuste </a:t>
            </a:r>
            <a:r>
              <a:rPr lang="et-EE" b="1" dirty="0" smtClean="0"/>
              <a:t>Liit, Tallinn, Narva, </a:t>
            </a:r>
            <a:r>
              <a:rPr lang="et-EE" b="1" dirty="0"/>
              <a:t>Euroopa Komisjoni Eesti Esindus, Põhjamaade Ministrite Nõukogu esindus Eestis</a:t>
            </a:r>
            <a:r>
              <a:rPr lang="et-EE" b="1" dirty="0" smtClean="0"/>
              <a:t>, </a:t>
            </a:r>
            <a:r>
              <a:rPr lang="et-EE" b="1" dirty="0"/>
              <a:t>Tallinna Tehnikaülikool, Tartu Ülikool, üleriigiliste kohaliku omavalitsuste liitude vanematekogu, Haldusjuristide Ühendus, Valla- ja Linnasekretäride Selts ning Eesti Omavalitsusliitude </a:t>
            </a:r>
            <a:r>
              <a:rPr lang="et-EE" b="1" dirty="0" smtClean="0"/>
              <a:t>Ühendus jt. </a:t>
            </a:r>
          </a:p>
          <a:p>
            <a:pPr marL="0" indent="0" algn="just">
              <a:buNone/>
            </a:pPr>
            <a:r>
              <a:rPr lang="et-EE" b="1" dirty="0" smtClean="0"/>
              <a:t>Omavalitsuse </a:t>
            </a:r>
            <a:r>
              <a:rPr lang="et-EE" b="1" dirty="0"/>
              <a:t>arengu võtmeks on elanikke rahuldav tasakaal enesekorralduse ja osutatavate teenuste ning ühiskonna arengu vajaduste ja võimaluste vahel, sõltumata inimese elukohast. </a:t>
            </a:r>
          </a:p>
        </p:txBody>
      </p:sp>
    </p:spTree>
    <p:extLst>
      <p:ext uri="{BB962C8B-B14F-4D97-AF65-F5344CB8AC3E}">
        <p14:creationId xmlns:p14="http://schemas.microsoft.com/office/powerpoint/2010/main" val="39834043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OLULISEMAD MÄRKSÕNAD</a:t>
            </a:r>
            <a:endParaRPr lang="et-EE" dirty="0"/>
          </a:p>
        </p:txBody>
      </p:sp>
      <p:sp>
        <p:nvSpPr>
          <p:cNvPr id="3" name="Content Placeholder 2"/>
          <p:cNvSpPr>
            <a:spLocks noGrp="1"/>
          </p:cNvSpPr>
          <p:nvPr>
            <p:ph idx="1"/>
          </p:nvPr>
        </p:nvSpPr>
        <p:spPr/>
        <p:txBody>
          <a:bodyPr/>
          <a:lstStyle/>
          <a:p>
            <a:pPr algn="just"/>
            <a:r>
              <a:rPr lang="et-EE" b="1" dirty="0"/>
              <a:t>Põhiseadus ja harta</a:t>
            </a:r>
          </a:p>
          <a:p>
            <a:pPr algn="just"/>
            <a:r>
              <a:rPr lang="et-EE" b="1" dirty="0"/>
              <a:t>Subsidiaarsus</a:t>
            </a:r>
          </a:p>
          <a:p>
            <a:pPr algn="just"/>
            <a:r>
              <a:rPr lang="et-EE" b="1" dirty="0"/>
              <a:t>Autonoomia, sh fiskaalautonoomia</a:t>
            </a:r>
          </a:p>
          <a:p>
            <a:pPr algn="just"/>
            <a:r>
              <a:rPr lang="et-EE" b="1" dirty="0" smtClean="0"/>
              <a:t>Otsustuste </a:t>
            </a:r>
            <a:r>
              <a:rPr lang="et-EE" b="1" dirty="0"/>
              <a:t>teaduspõhisuse tagamine ning vajalike avaliku võimu erinevate osade ning poliitikute, teadlaste ja spetsialistide koostöömehhanismide väljatöötamine ning realiseerimine</a:t>
            </a:r>
          </a:p>
          <a:p>
            <a:pPr algn="just"/>
            <a:r>
              <a:rPr lang="et-EE" b="1" dirty="0"/>
              <a:t>Eesti tasakaalustatud regionaalne areng</a:t>
            </a:r>
          </a:p>
          <a:p>
            <a:pPr algn="just"/>
            <a:r>
              <a:rPr lang="et-EE" b="1" dirty="0" smtClean="0"/>
              <a:t>Põhjamaad ja nende kogemus</a:t>
            </a:r>
          </a:p>
          <a:p>
            <a:pPr algn="just"/>
            <a:r>
              <a:rPr lang="et-EE" b="1" dirty="0"/>
              <a:t>Alustatud haldusreformi läbiviimine viisil, mis tagab omavalitsuste demokraatliku toimimise ja elanikele vajalike teenuste </a:t>
            </a:r>
            <a:r>
              <a:rPr lang="et-EE" b="1" dirty="0" smtClean="0"/>
              <a:t>kättesaadavuse …</a:t>
            </a:r>
            <a:endParaRPr lang="et-EE" b="1" dirty="0"/>
          </a:p>
          <a:p>
            <a:pPr algn="just"/>
            <a:endParaRPr lang="et-EE" b="1" dirty="0"/>
          </a:p>
        </p:txBody>
      </p:sp>
    </p:spTree>
    <p:extLst>
      <p:ext uri="{BB962C8B-B14F-4D97-AF65-F5344CB8AC3E}">
        <p14:creationId xmlns:p14="http://schemas.microsoft.com/office/powerpoint/2010/main" val="38724484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t" b="1" dirty="0"/>
              <a:t>10 TEESI: EESTI KOHALIKU OMAVALITSUSE  JA REGIONAALTASANDI VÕIMALIKUD  ARENGUSUUNAD  </a:t>
            </a:r>
            <a:endParaRPr lang="et-EE" dirty="0"/>
          </a:p>
        </p:txBody>
      </p:sp>
      <p:sp>
        <p:nvSpPr>
          <p:cNvPr id="3" name="Content Placeholder 2"/>
          <p:cNvSpPr>
            <a:spLocks noGrp="1"/>
          </p:cNvSpPr>
          <p:nvPr>
            <p:ph idx="1"/>
          </p:nvPr>
        </p:nvSpPr>
        <p:spPr/>
        <p:txBody>
          <a:bodyPr>
            <a:normAutofit/>
          </a:bodyPr>
          <a:lstStyle/>
          <a:p>
            <a:pPr marL="0" indent="0" algn="just">
              <a:spcAft>
                <a:spcPts val="1600"/>
              </a:spcAft>
              <a:buNone/>
            </a:pPr>
            <a:r>
              <a:rPr lang="et" b="1" dirty="0">
                <a:solidFill>
                  <a:srgbClr val="000000"/>
                </a:solidFill>
                <a:latin typeface="Lato"/>
                <a:ea typeface="Lato"/>
                <a:cs typeface="Lato"/>
                <a:sym typeface="Lato"/>
              </a:rPr>
              <a:t>Varasema analüüsi baasil on täpsustud 10 TEESI, mis võiksid olla üheks võimalikuks edasise analüüsi ja arutelude aluseks. Esmakordselt rääkisime nendest 19.02.2018 toimunud foorumil </a:t>
            </a:r>
            <a:r>
              <a:rPr lang="et" b="1" dirty="0" smtClean="0">
                <a:solidFill>
                  <a:srgbClr val="000000"/>
                </a:solidFill>
                <a:latin typeface="Lato"/>
                <a:ea typeface="Lato"/>
                <a:cs typeface="Lato"/>
                <a:sym typeface="Lato"/>
              </a:rPr>
              <a:t>Riigikogus. </a:t>
            </a:r>
          </a:p>
          <a:p>
            <a:pPr marL="0" indent="0" algn="just">
              <a:spcAft>
                <a:spcPts val="1600"/>
              </a:spcAft>
              <a:buNone/>
            </a:pPr>
            <a:r>
              <a:rPr lang="et" b="1" dirty="0" smtClean="0">
                <a:solidFill>
                  <a:srgbClr val="000000"/>
                </a:solidFill>
                <a:latin typeface="Lato"/>
                <a:ea typeface="Lato"/>
                <a:cs typeface="Lato"/>
                <a:sym typeface="Lato"/>
              </a:rPr>
              <a:t>Põhjalikumalt olid teesid päevakoras 14.05.2018 Tallinna Ülikoolis toimunud  konverentsil</a:t>
            </a:r>
            <a:endParaRPr lang="et" b="1" dirty="0">
              <a:solidFill>
                <a:srgbClr val="000000"/>
              </a:solidFill>
              <a:latin typeface="Lato"/>
              <a:ea typeface="Lato"/>
              <a:cs typeface="Lato"/>
              <a:sym typeface="Lato"/>
            </a:endParaRPr>
          </a:p>
          <a:p>
            <a:pPr marL="0" indent="0" algn="just">
              <a:spcAft>
                <a:spcPts val="1600"/>
              </a:spcAft>
              <a:buNone/>
            </a:pPr>
            <a:r>
              <a:rPr lang="et" b="1" dirty="0" smtClean="0">
                <a:solidFill>
                  <a:srgbClr val="000000"/>
                </a:solidFill>
                <a:latin typeface="Lato"/>
                <a:ea typeface="Lato"/>
                <a:cs typeface="Lato"/>
                <a:sym typeface="Lato"/>
              </a:rPr>
              <a:t>Eesmärgiks </a:t>
            </a:r>
            <a:r>
              <a:rPr lang="et" b="1" dirty="0">
                <a:solidFill>
                  <a:srgbClr val="000000"/>
                </a:solidFill>
                <a:latin typeface="Lato"/>
                <a:ea typeface="Lato"/>
                <a:cs typeface="Lato"/>
                <a:sym typeface="Lato"/>
              </a:rPr>
              <a:t>on jätkata arutelu ning selle võimaliku tulemusena luua meie seniste ning teiste demokraatlike riikide kogemuste baasil valdkonna pikema perioodi strateegiline visioonidokument, mis analüüsiks põhiprobleeme ja kajastaks vastavaid arenguid, kuid annaks ka tõusetunud küsimustele võimalikke lahendusettepanekuid.</a:t>
            </a:r>
          </a:p>
          <a:p>
            <a:pPr marL="0" indent="0">
              <a:buNone/>
            </a:pPr>
            <a:endParaRPr lang="et-EE" dirty="0"/>
          </a:p>
        </p:txBody>
      </p:sp>
    </p:spTree>
    <p:extLst>
      <p:ext uri="{BB962C8B-B14F-4D97-AF65-F5344CB8AC3E}">
        <p14:creationId xmlns:p14="http://schemas.microsoft.com/office/powerpoint/2010/main" val="9322132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t" sz="2800" b="1" i="1" dirty="0" smtClean="0">
                <a:solidFill>
                  <a:srgbClr val="000000"/>
                </a:solidFill>
                <a:latin typeface="Lato"/>
                <a:ea typeface="Lato"/>
                <a:cs typeface="Lato"/>
                <a:sym typeface="Lato"/>
              </a:rPr>
              <a:t>TALLINNA ÜLIKOOL FOORUM 14.05.2018</a:t>
            </a:r>
            <a:br>
              <a:rPr lang="et" sz="2800" b="1" i="1" dirty="0" smtClean="0">
                <a:solidFill>
                  <a:srgbClr val="000000"/>
                </a:solidFill>
                <a:latin typeface="Lato"/>
                <a:ea typeface="Lato"/>
                <a:cs typeface="Lato"/>
                <a:sym typeface="Lato"/>
              </a:rPr>
            </a:br>
            <a:r>
              <a:rPr lang="et" sz="2800" b="1" i="1" dirty="0" smtClean="0">
                <a:solidFill>
                  <a:srgbClr val="000000"/>
                </a:solidFill>
                <a:latin typeface="Lato"/>
                <a:ea typeface="Lato"/>
                <a:cs typeface="Lato"/>
                <a:sym typeface="Lato"/>
              </a:rPr>
              <a:t>Eesti </a:t>
            </a:r>
            <a:r>
              <a:rPr lang="et" sz="2800" b="1" i="1" dirty="0">
                <a:solidFill>
                  <a:srgbClr val="000000"/>
                </a:solidFill>
                <a:latin typeface="Lato"/>
                <a:ea typeface="Lato"/>
                <a:cs typeface="Lato"/>
                <a:sym typeface="Lato"/>
              </a:rPr>
              <a:t>omavalitsus täna ja tulevik - 10 teesi ja  mis edasi</a:t>
            </a:r>
            <a:r>
              <a:rPr lang="et" sz="2800" b="1" i="1" dirty="0" smtClean="0">
                <a:solidFill>
                  <a:srgbClr val="000000"/>
                </a:solidFill>
                <a:latin typeface="Lato"/>
                <a:ea typeface="Lato"/>
                <a:cs typeface="Lato"/>
                <a:sym typeface="Lato"/>
              </a:rPr>
              <a:t>? </a:t>
            </a:r>
            <a:endParaRPr lang="et-EE" sz="2800" dirty="0"/>
          </a:p>
        </p:txBody>
      </p:sp>
      <p:sp>
        <p:nvSpPr>
          <p:cNvPr id="3" name="Content Placeholder 2"/>
          <p:cNvSpPr>
            <a:spLocks noGrp="1"/>
          </p:cNvSpPr>
          <p:nvPr>
            <p:ph idx="1"/>
          </p:nvPr>
        </p:nvSpPr>
        <p:spPr/>
        <p:txBody>
          <a:bodyPr/>
          <a:lstStyle/>
          <a:p>
            <a:pPr marL="146050" lvl="0" indent="0" algn="just">
              <a:buNone/>
            </a:pPr>
            <a:r>
              <a:rPr lang="et-EE" b="1" dirty="0">
                <a:solidFill>
                  <a:schemeClr val="tx1"/>
                </a:solidFill>
              </a:rPr>
              <a:t>1.Riigi ja kohaliku omavalitsuse ülesannete jaotuse areng suunaga omavalitsuslike ülesannete tunduvale suurendamisele ning sellele vastava õigusliku, poliitilise, korraldusliku ja finantsilise süsteemi väljaarendamisele; analüüsida võimalusi valdkonnas teiste riikide kogemuste arvestamiseks, sealjuures eksperimentide ning pilootprojektide kaudu; </a:t>
            </a:r>
          </a:p>
          <a:p>
            <a:pPr marL="146050" lvl="0" indent="0" algn="just">
              <a:buNone/>
            </a:pPr>
            <a:r>
              <a:rPr lang="et-EE" b="1" i="1" u="sng" dirty="0">
                <a:solidFill>
                  <a:schemeClr val="tx1"/>
                </a:solidFill>
              </a:rPr>
              <a:t>Eeskujuks võiks siin olla nn Põhjamaade mudel.</a:t>
            </a:r>
          </a:p>
          <a:p>
            <a:pPr marL="146050" lvl="0" indent="0" algn="just">
              <a:buNone/>
            </a:pPr>
            <a:r>
              <a:rPr lang="et-EE" b="1" dirty="0">
                <a:solidFill>
                  <a:schemeClr val="tx1"/>
                </a:solidFill>
              </a:rPr>
              <a:t>2. Kohaliku omavalitsuse finantsautonoomia oluline suurendamine, sealhulgas läbi kohalike maksude süsteemi sisulise loomise;</a:t>
            </a:r>
          </a:p>
          <a:p>
            <a:pPr marL="146050" lvl="0" indent="0" algn="just">
              <a:buNone/>
            </a:pPr>
            <a:r>
              <a:rPr lang="et-EE" b="1" i="1" u="sng" dirty="0">
                <a:solidFill>
                  <a:schemeClr val="tx1"/>
                </a:solidFill>
              </a:rPr>
              <a:t>Aluseks hartas, sh selle artiklis 9 sätestatu. Kogu kohalike maksude süsteem vajaks ümberkorraldamist</a:t>
            </a:r>
            <a:r>
              <a:rPr lang="et-EE" b="1" dirty="0" smtClean="0">
                <a:solidFill>
                  <a:schemeClr val="tx1"/>
                </a:solidFill>
              </a:rPr>
              <a:t>.</a:t>
            </a:r>
            <a:endParaRPr lang="et-EE" b="1" dirty="0">
              <a:solidFill>
                <a:schemeClr val="tx1"/>
              </a:solidFill>
            </a:endParaRPr>
          </a:p>
        </p:txBody>
      </p:sp>
    </p:spTree>
    <p:extLst>
      <p:ext uri="{BB962C8B-B14F-4D97-AF65-F5344CB8AC3E}">
        <p14:creationId xmlns:p14="http://schemas.microsoft.com/office/powerpoint/2010/main" val="274618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t-EE" b="1" dirty="0" smtClean="0"/>
              <a:t>HALDUSREFORM: PALJU ÕNNE &amp; EDU VALLAD JA LINNAD </a:t>
            </a:r>
            <a:endParaRPr lang="et-EE" b="1" dirty="0"/>
          </a:p>
        </p:txBody>
      </p:sp>
      <p:sp>
        <p:nvSpPr>
          <p:cNvPr id="3" name="Content Placeholder 2"/>
          <p:cNvSpPr>
            <a:spLocks noGrp="1"/>
          </p:cNvSpPr>
          <p:nvPr>
            <p:ph idx="1"/>
          </p:nvPr>
        </p:nvSpPr>
        <p:spPr>
          <a:xfrm>
            <a:off x="677334" y="2160589"/>
            <a:ext cx="8596668" cy="4397374"/>
          </a:xfrm>
        </p:spPr>
        <p:txBody>
          <a:bodyPr>
            <a:normAutofit lnSpcReduction="10000"/>
          </a:bodyPr>
          <a:lstStyle/>
          <a:p>
            <a:pPr algn="just"/>
            <a:r>
              <a:rPr lang="et-EE" sz="2000" b="1" dirty="0" smtClean="0">
                <a:solidFill>
                  <a:schemeClr val="tx1"/>
                </a:solidFill>
              </a:rPr>
              <a:t>Õnne ja edu kõigile uutele ja ka vanades piirides jätkavatele valdadele ja linnadele ning nende poliitikutele, ametnikele ning loomulikult elanikele.</a:t>
            </a:r>
          </a:p>
          <a:p>
            <a:pPr algn="just"/>
            <a:r>
              <a:rPr lang="et-EE" sz="2000" b="1" dirty="0" smtClean="0">
                <a:solidFill>
                  <a:schemeClr val="tx1"/>
                </a:solidFill>
              </a:rPr>
              <a:t>Suurt üldistust tehes võib väita, et äsjane haldusreform oli Eestis viies suur ning loodetavalt positiivne muudatus omavalitsusmaastikul:</a:t>
            </a:r>
          </a:p>
          <a:p>
            <a:pPr algn="just"/>
            <a:r>
              <a:rPr lang="et-EE" sz="2000" b="1" dirty="0">
                <a:solidFill>
                  <a:schemeClr val="tx1"/>
                </a:solidFill>
              </a:rPr>
              <a:t>E</a:t>
            </a:r>
            <a:r>
              <a:rPr lang="et-EE" sz="2000" b="1" dirty="0" smtClean="0">
                <a:solidFill>
                  <a:schemeClr val="tx1"/>
                </a:solidFill>
              </a:rPr>
              <a:t>simene toimus koos eestlaste ja lätlaste avaliku </a:t>
            </a:r>
            <a:r>
              <a:rPr lang="et-EE" sz="2000" b="1" dirty="0">
                <a:solidFill>
                  <a:schemeClr val="tx1"/>
                </a:solidFill>
              </a:rPr>
              <a:t>halduse </a:t>
            </a:r>
            <a:r>
              <a:rPr lang="et-EE" sz="2000" b="1" dirty="0" err="1" smtClean="0">
                <a:solidFill>
                  <a:schemeClr val="tx1"/>
                </a:solidFill>
              </a:rPr>
              <a:t>loomisesega</a:t>
            </a:r>
            <a:r>
              <a:rPr lang="et-EE" sz="2000" b="1" dirty="0" smtClean="0">
                <a:solidFill>
                  <a:schemeClr val="tx1"/>
                </a:solidFill>
              </a:rPr>
              <a:t> 1866, kui </a:t>
            </a:r>
            <a:r>
              <a:rPr lang="et-EE" sz="2000" b="1" dirty="0">
                <a:solidFill>
                  <a:schemeClr val="tx1"/>
                </a:solidFill>
              </a:rPr>
              <a:t>1. oktoobril </a:t>
            </a:r>
            <a:r>
              <a:rPr lang="et-EE" sz="2000" b="1" dirty="0" smtClean="0">
                <a:solidFill>
                  <a:schemeClr val="tx1"/>
                </a:solidFill>
              </a:rPr>
              <a:t>jõustus esimene </a:t>
            </a:r>
            <a:r>
              <a:rPr lang="et-EE" sz="2000" b="1" dirty="0">
                <a:solidFill>
                  <a:schemeClr val="tx1"/>
                </a:solidFill>
              </a:rPr>
              <a:t>avaliku halduse seadus “</a:t>
            </a:r>
            <a:r>
              <a:rPr lang="et-EE" sz="2000" b="1" dirty="0" err="1">
                <a:solidFill>
                  <a:schemeClr val="tx1"/>
                </a:solidFill>
              </a:rPr>
              <a:t>Makoggukonna</a:t>
            </a:r>
            <a:r>
              <a:rPr lang="et-EE" sz="2000" b="1" dirty="0">
                <a:solidFill>
                  <a:schemeClr val="tx1"/>
                </a:solidFill>
              </a:rPr>
              <a:t> Seadus </a:t>
            </a:r>
            <a:r>
              <a:rPr lang="et-EE" sz="2000" b="1" dirty="0" err="1">
                <a:solidFill>
                  <a:schemeClr val="tx1"/>
                </a:solidFill>
              </a:rPr>
              <a:t>Baltia</a:t>
            </a:r>
            <a:r>
              <a:rPr lang="et-EE" sz="2000" b="1" dirty="0">
                <a:solidFill>
                  <a:schemeClr val="tx1"/>
                </a:solidFill>
              </a:rPr>
              <a:t>-merre </a:t>
            </a:r>
            <a:r>
              <a:rPr lang="et-EE" sz="2000" b="1" dirty="0" err="1">
                <a:solidFill>
                  <a:schemeClr val="tx1"/>
                </a:solidFill>
              </a:rPr>
              <a:t>kubbermangudele</a:t>
            </a:r>
            <a:r>
              <a:rPr lang="et-EE" sz="2000" b="1" dirty="0">
                <a:solidFill>
                  <a:schemeClr val="tx1"/>
                </a:solidFill>
              </a:rPr>
              <a:t>.    </a:t>
            </a:r>
            <a:r>
              <a:rPr lang="et-EE" sz="2000" b="1" dirty="0" err="1">
                <a:solidFill>
                  <a:schemeClr val="tx1"/>
                </a:solidFill>
              </a:rPr>
              <a:t>Ria</a:t>
            </a:r>
            <a:r>
              <a:rPr lang="et-EE" sz="2000" b="1" dirty="0">
                <a:solidFill>
                  <a:schemeClr val="tx1"/>
                </a:solidFill>
              </a:rPr>
              <a:t>-,Tallinna- ja </a:t>
            </a:r>
            <a:r>
              <a:rPr lang="et-EE" sz="2000" b="1" dirty="0" err="1">
                <a:solidFill>
                  <a:schemeClr val="tx1"/>
                </a:solidFill>
              </a:rPr>
              <a:t>Kura-male</a:t>
            </a:r>
            <a:r>
              <a:rPr lang="et-EE" sz="2000" b="1" dirty="0">
                <a:solidFill>
                  <a:schemeClr val="tx1"/>
                </a:solidFill>
              </a:rPr>
              <a:t>“. </a:t>
            </a:r>
            <a:endParaRPr lang="et-EE" sz="2000" b="1" dirty="0" smtClean="0">
              <a:solidFill>
                <a:schemeClr val="tx1"/>
              </a:solidFill>
            </a:endParaRPr>
          </a:p>
          <a:p>
            <a:pPr algn="just"/>
            <a:r>
              <a:rPr lang="et-EE" sz="2000" b="1" dirty="0" smtClean="0">
                <a:solidFill>
                  <a:schemeClr val="tx1"/>
                </a:solidFill>
              </a:rPr>
              <a:t>Teiseks võib pidada </a:t>
            </a:r>
            <a:r>
              <a:rPr lang="it-IT" sz="2000" b="1" dirty="0" smtClean="0">
                <a:solidFill>
                  <a:schemeClr val="tx1"/>
                </a:solidFill>
              </a:rPr>
              <a:t>1890</a:t>
            </a:r>
            <a:r>
              <a:rPr lang="it-IT" sz="2000" b="1" dirty="0">
                <a:solidFill>
                  <a:schemeClr val="tx1"/>
                </a:solidFill>
              </a:rPr>
              <a:t>. aastatel </a:t>
            </a:r>
            <a:r>
              <a:rPr lang="et-EE" sz="2000" b="1" dirty="0" smtClean="0">
                <a:solidFill>
                  <a:schemeClr val="tx1"/>
                </a:solidFill>
              </a:rPr>
              <a:t>läbi </a:t>
            </a:r>
            <a:r>
              <a:rPr lang="it-IT" sz="2000" b="1" dirty="0" smtClean="0">
                <a:solidFill>
                  <a:schemeClr val="tx1"/>
                </a:solidFill>
              </a:rPr>
              <a:t>viid</a:t>
            </a:r>
            <a:r>
              <a:rPr lang="et-EE" sz="2000" b="1" dirty="0" err="1" smtClean="0">
                <a:solidFill>
                  <a:schemeClr val="tx1"/>
                </a:solidFill>
              </a:rPr>
              <a:t>ud</a:t>
            </a:r>
            <a:r>
              <a:rPr lang="it-IT" sz="2000" b="1" dirty="0" smtClean="0">
                <a:solidFill>
                  <a:schemeClr val="tx1"/>
                </a:solidFill>
              </a:rPr>
              <a:t> radikaal</a:t>
            </a:r>
            <a:r>
              <a:rPr lang="et-EE" sz="2000" b="1" dirty="0" err="1" smtClean="0">
                <a:solidFill>
                  <a:schemeClr val="tx1"/>
                </a:solidFill>
              </a:rPr>
              <a:t>set</a:t>
            </a:r>
            <a:r>
              <a:rPr lang="it-IT" sz="2000" b="1" dirty="0" smtClean="0">
                <a:solidFill>
                  <a:schemeClr val="tx1"/>
                </a:solidFill>
              </a:rPr>
              <a:t> haldusterritoriaal</a:t>
            </a:r>
            <a:r>
              <a:rPr lang="et-EE" sz="2000" b="1" dirty="0" err="1" smtClean="0">
                <a:solidFill>
                  <a:schemeClr val="tx1"/>
                </a:solidFill>
              </a:rPr>
              <a:t>set</a:t>
            </a:r>
            <a:r>
              <a:rPr lang="it-IT" sz="2000" b="1" dirty="0" smtClean="0">
                <a:solidFill>
                  <a:schemeClr val="tx1"/>
                </a:solidFill>
              </a:rPr>
              <a:t> reform</a:t>
            </a:r>
            <a:r>
              <a:rPr lang="et-EE" sz="2000" b="1" dirty="0" smtClean="0">
                <a:solidFill>
                  <a:schemeClr val="tx1"/>
                </a:solidFill>
              </a:rPr>
              <a:t>i</a:t>
            </a:r>
            <a:r>
              <a:rPr lang="it-IT" sz="2000" b="1" dirty="0" smtClean="0">
                <a:solidFill>
                  <a:schemeClr val="tx1"/>
                </a:solidFill>
              </a:rPr>
              <a:t>,</a:t>
            </a:r>
            <a:r>
              <a:rPr lang="et-EE" sz="2000" b="1" dirty="0">
                <a:solidFill>
                  <a:schemeClr val="tx1"/>
                </a:solidFill>
              </a:rPr>
              <a:t> </a:t>
            </a:r>
            <a:r>
              <a:rPr lang="et-EE" sz="2000" b="1" dirty="0" smtClean="0">
                <a:solidFill>
                  <a:schemeClr val="tx1"/>
                </a:solidFill>
              </a:rPr>
              <a:t>mille </a:t>
            </a:r>
            <a:r>
              <a:rPr lang="et-EE" sz="2000" b="1" dirty="0">
                <a:solidFill>
                  <a:schemeClr val="tx1"/>
                </a:solidFill>
              </a:rPr>
              <a:t>käigus esialgu </a:t>
            </a:r>
            <a:r>
              <a:rPr lang="et-EE" sz="2000" b="1" dirty="0" smtClean="0">
                <a:solidFill>
                  <a:schemeClr val="tx1"/>
                </a:solidFill>
              </a:rPr>
              <a:t>mõisate </a:t>
            </a:r>
            <a:r>
              <a:rPr lang="et-EE" sz="2000" b="1" dirty="0">
                <a:solidFill>
                  <a:schemeClr val="tx1"/>
                </a:solidFill>
              </a:rPr>
              <a:t>kaupa moodustunud umbes tuhandest vallast jäi alles </a:t>
            </a:r>
            <a:r>
              <a:rPr lang="et-EE" sz="2000" b="1" i="1" dirty="0">
                <a:solidFill>
                  <a:schemeClr val="tx1"/>
                </a:solidFill>
              </a:rPr>
              <a:t>ca </a:t>
            </a:r>
            <a:r>
              <a:rPr lang="et-EE" sz="2000" b="1" dirty="0">
                <a:solidFill>
                  <a:schemeClr val="tx1"/>
                </a:solidFill>
              </a:rPr>
              <a:t>400</a:t>
            </a:r>
            <a:r>
              <a:rPr lang="et-EE" sz="2000" b="1" dirty="0" smtClean="0">
                <a:solidFill>
                  <a:schemeClr val="tx1"/>
                </a:solidFill>
              </a:rPr>
              <a:t>. </a:t>
            </a:r>
          </a:p>
        </p:txBody>
      </p:sp>
    </p:spTree>
    <p:extLst>
      <p:ext uri="{BB962C8B-B14F-4D97-AF65-F5344CB8AC3E}">
        <p14:creationId xmlns:p14="http://schemas.microsoft.com/office/powerpoint/2010/main" val="35320570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599"/>
            <a:ext cx="8596668" cy="1550989"/>
          </a:xfrm>
        </p:spPr>
        <p:txBody>
          <a:bodyPr>
            <a:normAutofit fontScale="90000"/>
          </a:bodyPr>
          <a:lstStyle/>
          <a:p>
            <a:pPr algn="ctr"/>
            <a:r>
              <a:rPr lang="et-EE" b="1" dirty="0" smtClean="0">
                <a:solidFill>
                  <a:schemeClr val="tx1"/>
                </a:solidFill>
              </a:rPr>
              <a:t>Kohaliku </a:t>
            </a:r>
            <a:r>
              <a:rPr lang="et-EE" b="1" dirty="0">
                <a:solidFill>
                  <a:schemeClr val="tx1"/>
                </a:solidFill>
              </a:rPr>
              <a:t>omavalitsuste üksuste omavaheliste ja riigi institutsioonidega suhete teisenemine</a:t>
            </a:r>
            <a:endParaRPr lang="et-EE" dirty="0"/>
          </a:p>
        </p:txBody>
      </p:sp>
      <p:sp>
        <p:nvSpPr>
          <p:cNvPr id="3" name="Content Placeholder 2"/>
          <p:cNvSpPr>
            <a:spLocks noGrp="1"/>
          </p:cNvSpPr>
          <p:nvPr>
            <p:ph idx="1"/>
          </p:nvPr>
        </p:nvSpPr>
        <p:spPr/>
        <p:txBody>
          <a:bodyPr/>
          <a:lstStyle/>
          <a:p>
            <a:pPr marL="146050" lvl="0" indent="0" algn="just">
              <a:buNone/>
            </a:pPr>
            <a:r>
              <a:rPr lang="et-EE" b="1" dirty="0">
                <a:solidFill>
                  <a:schemeClr val="tx1"/>
                </a:solidFill>
              </a:rPr>
              <a:t>3.Kohaliku omavalitsuste üksuste omavaheliste ja riigi institutsioonidega suhete teisenemine konkurentsipõhistest koostööpõhisteks ning vastavate tingimuste loomine; nii internse kui ka </a:t>
            </a:r>
            <a:r>
              <a:rPr lang="et-EE" b="1" dirty="0" err="1">
                <a:solidFill>
                  <a:schemeClr val="tx1"/>
                </a:solidFill>
              </a:rPr>
              <a:t>eksternse</a:t>
            </a:r>
            <a:r>
              <a:rPr lang="et-EE" b="1" dirty="0">
                <a:solidFill>
                  <a:schemeClr val="tx1"/>
                </a:solidFill>
              </a:rPr>
              <a:t> kontrolli ja järelevalve mehhanismi kaasajastamine; </a:t>
            </a:r>
          </a:p>
          <a:p>
            <a:pPr marL="146050" lvl="0" indent="0" algn="just">
              <a:buNone/>
            </a:pPr>
            <a:r>
              <a:rPr lang="et-EE" b="1" i="1" u="sng" dirty="0">
                <a:solidFill>
                  <a:schemeClr val="tx1"/>
                </a:solidFill>
              </a:rPr>
              <a:t>Luua vajalik õiguslik baas; ümber korraldada omavalitsuste internse kontrolli mehhanismid, mis võimaldaks eksterne kontrolli tunduvat vähendamist ja sellest tulenevalt enesekorralduse ja vastutuse olulist suurenemist.</a:t>
            </a:r>
          </a:p>
          <a:p>
            <a:pPr marL="146050" lvl="0" indent="0" algn="just">
              <a:buNone/>
            </a:pPr>
            <a:r>
              <a:rPr lang="et-EE" b="1" dirty="0">
                <a:solidFill>
                  <a:schemeClr val="tx1"/>
                </a:solidFill>
              </a:rPr>
              <a:t>4.Riigi regionaalselt tasakaalustatud arengu tagamine ja ääremaastumise pidurdamine; </a:t>
            </a:r>
            <a:r>
              <a:rPr lang="et-EE" b="1" i="1" u="sng" dirty="0">
                <a:solidFill>
                  <a:schemeClr val="tx1"/>
                </a:solidFill>
              </a:rPr>
              <a:t>Eesti jätkusuutliku arengu tagamise üks olulisemaid küsimusi. Eeldab oluliste õiguslike, finantsiliste, institutsionaalsete jms muudatuste ettevalmistamist ja terviklikku realiseerimist. </a:t>
            </a:r>
            <a:endParaRPr lang="et-EE" sz="2000" b="1" i="1" u="sng" dirty="0">
              <a:solidFill>
                <a:schemeClr val="tx1"/>
              </a:solidFill>
            </a:endParaRPr>
          </a:p>
          <a:p>
            <a:endParaRPr lang="et-EE" dirty="0"/>
          </a:p>
        </p:txBody>
      </p:sp>
    </p:spTree>
    <p:extLst>
      <p:ext uri="{BB962C8B-B14F-4D97-AF65-F5344CB8AC3E}">
        <p14:creationId xmlns:p14="http://schemas.microsoft.com/office/powerpoint/2010/main" val="35494477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t-EE" sz="2800" dirty="0"/>
              <a:t>PEAMISED VÄLJAKUTSED </a:t>
            </a:r>
            <a:r>
              <a:rPr lang="et-EE" sz="2800" dirty="0" smtClean="0"/>
              <a:t>JA POLIITIKASOOVITUSED KOHALIKU OMAVALITSUSE </a:t>
            </a:r>
            <a:r>
              <a:rPr lang="et-EE" sz="2800" dirty="0"/>
              <a:t>JA </a:t>
            </a:r>
            <a:r>
              <a:rPr lang="et-EE" sz="2800" dirty="0" smtClean="0"/>
              <a:t>REGIONAALTASANDI</a:t>
            </a:r>
            <a:r>
              <a:rPr lang="et-EE" sz="2800" dirty="0"/>
              <a:t> </a:t>
            </a:r>
            <a:r>
              <a:rPr lang="et-EE" sz="2800" dirty="0" smtClean="0"/>
              <a:t>ARENGUS</a:t>
            </a:r>
            <a:endParaRPr lang="et-EE" sz="2800" dirty="0"/>
          </a:p>
        </p:txBody>
      </p:sp>
      <p:sp>
        <p:nvSpPr>
          <p:cNvPr id="3" name="Content Placeholder 2"/>
          <p:cNvSpPr>
            <a:spLocks noGrp="1"/>
          </p:cNvSpPr>
          <p:nvPr>
            <p:ph idx="1"/>
          </p:nvPr>
        </p:nvSpPr>
        <p:spPr/>
        <p:txBody>
          <a:bodyPr>
            <a:normAutofit fontScale="85000" lnSpcReduction="10000"/>
          </a:bodyPr>
          <a:lstStyle/>
          <a:p>
            <a:pPr marL="0" indent="0">
              <a:spcAft>
                <a:spcPts val="1600"/>
              </a:spcAft>
              <a:buNone/>
            </a:pPr>
            <a:r>
              <a:rPr lang="et-EE" b="1" dirty="0">
                <a:solidFill>
                  <a:schemeClr val="tx1"/>
                </a:solidFill>
              </a:rPr>
              <a:t>5. Regionaalhalduse ja –juhtimise ümberkorraldamine, vähendades seejuures ametkondlikku killustatust, parandades regionaalset koordinatsiooni ja töötades välja vajalikud õiguslikud, poliitilised, korralduslikud ja finantsilised mehhanismid; harukondliku ja territoriaalse juhtimise tasakaalu tagamine; analüüsida EL valdkonnaga seonduvate vahendite kasutamise praktikat ning võimalusi kohaliku omavalitsuse ja regionaalvaldkonna arengu aspektist; analüüsida ja vajadusel määratleda Tallinna võimalikud erisused avaliku võimu teostamisel ning luua pealinna regiooni asjakohane õiguslik jms baas;</a:t>
            </a:r>
          </a:p>
          <a:p>
            <a:pPr marL="0" indent="0" algn="just">
              <a:spcAft>
                <a:spcPts val="1600"/>
              </a:spcAft>
              <a:buNone/>
            </a:pPr>
            <a:r>
              <a:rPr lang="et-EE" b="1" i="1" u="sng" dirty="0">
                <a:solidFill>
                  <a:schemeClr val="tx1"/>
                </a:solidFill>
              </a:rPr>
              <a:t>Harukondliku halduse prevaleerimisele on vajalik leida regionaalne tasakaal. Üheks võimaluseks oleks regionaalsete omavalitsusliitude sisuline ümberkorraldamine, andes neile näiteks vajadusel ka avalik-õigusliku staatuse.</a:t>
            </a:r>
          </a:p>
          <a:p>
            <a:pPr marL="0" lvl="0" indent="0">
              <a:spcAft>
                <a:spcPts val="1600"/>
              </a:spcAft>
              <a:buNone/>
            </a:pPr>
            <a:r>
              <a:rPr lang="et" b="1" i="1" u="sng" dirty="0">
                <a:solidFill>
                  <a:srgbClr val="000000"/>
                </a:solidFill>
                <a:latin typeface="Lato"/>
                <a:ea typeface="Lato"/>
                <a:cs typeface="Lato"/>
                <a:sym typeface="Lato"/>
              </a:rPr>
              <a:t>Lisaks regionaalsele riigisisesele mõõtmele tuleks läbi töötada ka seosed EL-ga ning seda nii õiguslikust, korralduslikust kui ka finantsilisest aspektist. Olukord, kus regionaalse arengu lõhe Tallinna ja Harjumaa ning muu Eesti vahel jätkuvalt kasvab, vajab mõlema osapoole jaoks olulisi ümberkorraldusi, mis tagaks nende jätkusuutliku toimimise.</a:t>
            </a:r>
            <a:endParaRPr lang="et-EE" dirty="0"/>
          </a:p>
        </p:txBody>
      </p:sp>
    </p:spTree>
    <p:extLst>
      <p:ext uri="{BB962C8B-B14F-4D97-AF65-F5344CB8AC3E}">
        <p14:creationId xmlns:p14="http://schemas.microsoft.com/office/powerpoint/2010/main" val="35589170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t-EE" dirty="0" smtClean="0"/>
              <a:t>KOOSTÖÖ RIIGIKOGUGA, sh  MAAELU KOMISJONIGA</a:t>
            </a:r>
            <a:endParaRPr lang="et-EE" dirty="0"/>
          </a:p>
        </p:txBody>
      </p:sp>
      <p:sp>
        <p:nvSpPr>
          <p:cNvPr id="3" name="Content Placeholder 2"/>
          <p:cNvSpPr>
            <a:spLocks noGrp="1"/>
          </p:cNvSpPr>
          <p:nvPr>
            <p:ph idx="1"/>
          </p:nvPr>
        </p:nvSpPr>
        <p:spPr/>
        <p:txBody>
          <a:bodyPr>
            <a:normAutofit fontScale="77500" lnSpcReduction="20000"/>
          </a:bodyPr>
          <a:lstStyle/>
          <a:p>
            <a:pPr marL="0" indent="0" algn="just">
              <a:spcAft>
                <a:spcPts val="1600"/>
              </a:spcAft>
              <a:buNone/>
            </a:pPr>
            <a:r>
              <a:rPr lang="et" b="1" dirty="0">
                <a:solidFill>
                  <a:schemeClr val="tx1"/>
                </a:solidFill>
                <a:latin typeface="Lato"/>
                <a:ea typeface="Lato"/>
                <a:cs typeface="Lato"/>
                <a:sym typeface="Lato"/>
              </a:rPr>
              <a:t>6. </a:t>
            </a:r>
            <a:r>
              <a:rPr lang="et-EE" b="1" dirty="0">
                <a:solidFill>
                  <a:schemeClr val="tx1"/>
                </a:solidFill>
              </a:rPr>
              <a:t>Ühtse, laia pädevusega ja efektiivselt toimiva üleriigilise omavalitsusliidu kujundamine ja valdkonnas partnerluse arendamine; omavalitsuste üleriigilise ja regionaalse koostöö mehhanismide loomine, sh ühiste probleemide lahendamiseks</a:t>
            </a:r>
          </a:p>
          <a:p>
            <a:pPr marL="0" indent="0" algn="just">
              <a:spcAft>
                <a:spcPts val="1600"/>
              </a:spcAft>
              <a:buNone/>
            </a:pPr>
            <a:r>
              <a:rPr lang="et-EE" b="1" i="1" u="sng" dirty="0">
                <a:solidFill>
                  <a:schemeClr val="tx1"/>
                </a:solidFill>
              </a:rPr>
              <a:t>Eeskujuks võiks olla nn Põhjamaade mudel, sh mõningate avalik-õiguslike ülesannete täitmine, näiteks tööandja ülesanded jm. Oluline oleks samuti liitude rolli suurenemine arengualastes küsimustes ning koos sellega nende aktiivsem lülitumine riigi ja ülikoolide koostöö võrgustikku. Näitena Soomes </a:t>
            </a:r>
            <a:r>
              <a:rPr lang="et-EE" b="1" i="1" u="sng" dirty="0" err="1">
                <a:solidFill>
                  <a:schemeClr val="tx1"/>
                </a:solidFill>
              </a:rPr>
              <a:t>Kuntaliitto</a:t>
            </a:r>
            <a:r>
              <a:rPr lang="et-EE" b="1" i="1" u="sng" dirty="0">
                <a:solidFill>
                  <a:schemeClr val="tx1"/>
                </a:solidFill>
              </a:rPr>
              <a:t>, Tampere Ülikool ja Rahandusministeerium jt.</a:t>
            </a:r>
          </a:p>
          <a:p>
            <a:pPr marL="0" lvl="0" indent="0" algn="just">
              <a:spcAft>
                <a:spcPts val="1600"/>
              </a:spcAft>
              <a:buNone/>
            </a:pPr>
            <a:r>
              <a:rPr lang="et-EE" b="1" dirty="0">
                <a:solidFill>
                  <a:schemeClr val="tx1"/>
                </a:solidFill>
              </a:rPr>
              <a:t>7. Omavalitsustele sisulise rolli ja ka vastutuse määratlemine ettevõtluskeskkonna kujundamises koostöös riigi </a:t>
            </a:r>
            <a:r>
              <a:rPr lang="et-EE" b="1" dirty="0" err="1">
                <a:solidFill>
                  <a:schemeClr val="tx1"/>
                </a:solidFill>
              </a:rPr>
              <a:t>kesktasandiga</a:t>
            </a:r>
            <a:r>
              <a:rPr lang="et-EE" b="1" dirty="0">
                <a:solidFill>
                  <a:schemeClr val="tx1"/>
                </a:solidFill>
              </a:rPr>
              <a:t>, arvestades </a:t>
            </a:r>
            <a:r>
              <a:rPr lang="et-EE" b="1" dirty="0" err="1">
                <a:solidFill>
                  <a:schemeClr val="tx1"/>
                </a:solidFill>
              </a:rPr>
              <a:t>valdkondlikke</a:t>
            </a:r>
            <a:r>
              <a:rPr lang="et-EE" b="1" dirty="0">
                <a:solidFill>
                  <a:schemeClr val="tx1"/>
                </a:solidFill>
              </a:rPr>
              <a:t> poliitikaid. Näiteks haridus- ja  tööjõu poliitika on üks võtmevaldkondi elujõulise kohaliku omavalitsuse ja regionaalpoliitika tagamiseks. Koolikorraldus ja hariduse andmine on Eestis olnud omavalitsuse üks tuumikfunktsioone omavalitsusliku valitsemise tekkimisest alates;</a:t>
            </a:r>
          </a:p>
          <a:p>
            <a:pPr marL="0" lvl="0" indent="0" algn="just">
              <a:spcAft>
                <a:spcPts val="1600"/>
              </a:spcAft>
              <a:buNone/>
            </a:pPr>
            <a:r>
              <a:rPr lang="et-EE" b="1" i="1" u="sng" dirty="0">
                <a:solidFill>
                  <a:schemeClr val="tx1"/>
                </a:solidFill>
              </a:rPr>
              <a:t>Praeguse olukorra jätkumine ei soodusta omavalitsuste arengut, sh töökohtade loomise ja haridussüsteemi jms osas. Eelnev seondub aga KOV, kogu piirkonna arenguga, sh võimalusega mõjutada maksubaasi jne. Teema päevakorras ka Narvas III OVP.</a:t>
            </a:r>
          </a:p>
          <a:p>
            <a:endParaRPr lang="et-EE" dirty="0"/>
          </a:p>
        </p:txBody>
      </p:sp>
    </p:spTree>
    <p:extLst>
      <p:ext uri="{BB962C8B-B14F-4D97-AF65-F5344CB8AC3E}">
        <p14:creationId xmlns:p14="http://schemas.microsoft.com/office/powerpoint/2010/main" val="1603120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t-EE" b="1" dirty="0" smtClean="0"/>
              <a:t>NOVEMBRIS 2018 – OTRK?</a:t>
            </a:r>
            <a:endParaRPr lang="et-EE" b="1" dirty="0"/>
          </a:p>
        </p:txBody>
      </p:sp>
      <p:sp>
        <p:nvSpPr>
          <p:cNvPr id="3" name="Content Placeholder 2"/>
          <p:cNvSpPr>
            <a:spLocks noGrp="1"/>
          </p:cNvSpPr>
          <p:nvPr>
            <p:ph idx="1"/>
          </p:nvPr>
        </p:nvSpPr>
        <p:spPr/>
        <p:txBody>
          <a:bodyPr>
            <a:normAutofit fontScale="92500" lnSpcReduction="10000"/>
          </a:bodyPr>
          <a:lstStyle/>
          <a:p>
            <a:pPr marL="146050" lvl="0" indent="0" algn="just">
              <a:buNone/>
            </a:pPr>
            <a:r>
              <a:rPr lang="et-EE" sz="1600" b="1" dirty="0">
                <a:solidFill>
                  <a:schemeClr val="tx1"/>
                </a:solidFill>
              </a:rPr>
              <a:t>8. Valdkonna jätkusuutliku arengu tagamine, milleks luua alaliselt toimiv institutsionaalne struktuur: Riigikogu arengukomisjon, Vabariigi Valitsuse alaline institutsioon ning kohaliku ja regionaalse arenduse kompetentse konsolideeriv mõttekoda, mis koondaks valdkonna teadlasi, poliitikuid ja praktikuid; koos ülikoolidega luua alus teaduspõhise riigijuhtimise ja kohaliku omavalitsuse ning regionaaltasandi arengu tagamiseks; valdkonna rahvusvahelise koostöö arendamine;</a:t>
            </a:r>
          </a:p>
          <a:p>
            <a:pPr marL="146050" lvl="0" indent="0" algn="just">
              <a:buNone/>
            </a:pPr>
            <a:endParaRPr lang="et-EE" sz="1600" b="1" i="1" u="sng" dirty="0">
              <a:solidFill>
                <a:schemeClr val="tx1"/>
              </a:solidFill>
            </a:endParaRPr>
          </a:p>
          <a:p>
            <a:pPr marL="146050" indent="0" algn="just">
              <a:buNone/>
            </a:pPr>
            <a:r>
              <a:rPr lang="et-EE" b="1" i="1" u="sng" dirty="0">
                <a:solidFill>
                  <a:schemeClr val="tx1"/>
                </a:solidFill>
                <a:latin typeface="Times New Roman" panose="02020603050405020304" pitchFamily="18" charset="0"/>
                <a:ea typeface="Lato"/>
                <a:cs typeface="Times New Roman" panose="02020603050405020304" pitchFamily="18" charset="0"/>
                <a:sym typeface="Lato"/>
              </a:rPr>
              <a:t>Põhimõtteliselt oli teema päevakorras </a:t>
            </a:r>
            <a:r>
              <a:rPr lang="et-EE" b="1" i="1" u="sng" dirty="0">
                <a:solidFill>
                  <a:schemeClr val="tx1"/>
                </a:solidFill>
                <a:latin typeface="Times New Roman" panose="02020603050405020304" pitchFamily="18" charset="0"/>
                <a:cs typeface="Times New Roman" panose="02020603050405020304" pitchFamily="18" charset="0"/>
              </a:rPr>
              <a:t>23.09.2010</a:t>
            </a:r>
            <a:r>
              <a:rPr lang="et-EE" b="1" i="1" u="sng" dirty="0">
                <a:solidFill>
                  <a:schemeClr val="tx1"/>
                </a:solidFill>
                <a:latin typeface="Times New Roman" panose="02020603050405020304" pitchFamily="18" charset="0"/>
                <a:ea typeface="Lato"/>
                <a:cs typeface="Times New Roman" panose="02020603050405020304" pitchFamily="18" charset="0"/>
                <a:sym typeface="Lato"/>
              </a:rPr>
              <a:t> Riigikogus </a:t>
            </a:r>
            <a:r>
              <a:rPr lang="et-EE" b="1" i="1" u="sng" dirty="0">
                <a:solidFill>
                  <a:schemeClr val="tx1"/>
                </a:solidFill>
                <a:latin typeface="Times New Roman" panose="02020603050405020304" pitchFamily="18" charset="0"/>
                <a:cs typeface="Times New Roman" panose="02020603050405020304" pitchFamily="18" charset="0"/>
              </a:rPr>
              <a:t>olulise tähtsusega riiklike küsimuse riigi ja kohalike omavalitsuste partnerlusest arutelul. Teema on jätkuvalt päevakorral nii</a:t>
            </a:r>
            <a:r>
              <a:rPr lang="et-EE" b="1" i="1" u="sng" dirty="0">
                <a:solidFill>
                  <a:schemeClr val="tx1"/>
                </a:solidFill>
                <a:latin typeface="Times New Roman" panose="02020603050405020304" pitchFamily="18" charset="0"/>
                <a:ea typeface="Lato"/>
                <a:cs typeface="Times New Roman" panose="02020603050405020304" pitchFamily="18" charset="0"/>
                <a:sym typeface="Lato"/>
              </a:rPr>
              <a:t> Riigikogu ja Vabariigi Valitsuse esindajatega. Täna näiteks arutame teemat veel ka eraldi kohtumisel peaministriga. Ülikoolide koostöö ja võrgustiku parterite ühistegevus  on üldiselt palju parem. Tänane foorum on üks selle hea näide.</a:t>
            </a:r>
          </a:p>
          <a:p>
            <a:pPr marL="146050" indent="0" algn="just">
              <a:buNone/>
            </a:pPr>
            <a:r>
              <a:rPr lang="et-EE" b="1" i="1" u="sng" dirty="0">
                <a:solidFill>
                  <a:schemeClr val="tx1"/>
                </a:solidFill>
                <a:latin typeface="Times New Roman" panose="02020603050405020304" pitchFamily="18" charset="0"/>
                <a:ea typeface="Lato"/>
                <a:cs typeface="Times New Roman" panose="02020603050405020304" pitchFamily="18" charset="0"/>
                <a:sym typeface="Lato"/>
              </a:rPr>
              <a:t>Arusaadavalt aga on arenguruumi ning vajalik on nii uute sisuliste kui ka vormiliste võimaluste leidmine. Üheks võimaluseks oleks näiteks uue Riigikogus </a:t>
            </a:r>
            <a:r>
              <a:rPr lang="et-EE" b="1" i="1" u="sng" dirty="0">
                <a:solidFill>
                  <a:schemeClr val="tx1"/>
                </a:solidFill>
                <a:latin typeface="Times New Roman" panose="02020603050405020304" pitchFamily="18" charset="0"/>
                <a:cs typeface="Times New Roman" panose="02020603050405020304" pitchFamily="18" charset="0"/>
              </a:rPr>
              <a:t>olulise tähtsusega riiklike küsimuse ettevalmistamine.</a:t>
            </a:r>
            <a:endParaRPr lang="et-EE" b="1" i="1" u="sng" dirty="0"/>
          </a:p>
          <a:p>
            <a:endParaRPr lang="et-EE" dirty="0"/>
          </a:p>
        </p:txBody>
      </p:sp>
    </p:spTree>
    <p:extLst>
      <p:ext uri="{BB962C8B-B14F-4D97-AF65-F5344CB8AC3E}">
        <p14:creationId xmlns:p14="http://schemas.microsoft.com/office/powerpoint/2010/main" val="11044380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t" kern="0" dirty="0" smtClean="0">
                <a:solidFill>
                  <a:srgbClr val="000000"/>
                </a:solidFill>
                <a:latin typeface="Lato"/>
                <a:ea typeface="Lato"/>
                <a:cs typeface="Lato"/>
                <a:sym typeface="Lato"/>
              </a:rPr>
              <a:t>Luua </a:t>
            </a:r>
            <a:r>
              <a:rPr lang="et" kern="0" dirty="0">
                <a:solidFill>
                  <a:srgbClr val="000000"/>
                </a:solidFill>
                <a:latin typeface="Lato"/>
                <a:ea typeface="Lato"/>
                <a:cs typeface="Lato"/>
                <a:sym typeface="Lato"/>
              </a:rPr>
              <a:t>valdkonna pikema perioodi strateegiline visioonidokument</a:t>
            </a:r>
            <a:endParaRPr lang="et-EE" dirty="0"/>
          </a:p>
        </p:txBody>
      </p:sp>
      <p:sp>
        <p:nvSpPr>
          <p:cNvPr id="3" name="Content Placeholder 2"/>
          <p:cNvSpPr>
            <a:spLocks noGrp="1"/>
          </p:cNvSpPr>
          <p:nvPr>
            <p:ph idx="1"/>
          </p:nvPr>
        </p:nvSpPr>
        <p:spPr/>
        <p:txBody>
          <a:bodyPr>
            <a:normAutofit lnSpcReduction="10000"/>
          </a:bodyPr>
          <a:lstStyle/>
          <a:p>
            <a:pPr marL="146050" lvl="0" indent="0" algn="just" defTabSz="914400">
              <a:spcBef>
                <a:spcPts val="0"/>
              </a:spcBef>
              <a:buClr>
                <a:srgbClr val="000000"/>
              </a:buClr>
              <a:buSzTx/>
              <a:buNone/>
              <a:defRPr/>
            </a:pPr>
            <a:r>
              <a:rPr lang="et-EE" b="1" kern="0" dirty="0">
                <a:solidFill>
                  <a:srgbClr val="31394D"/>
                </a:solidFill>
                <a:latin typeface="Arial"/>
                <a:cs typeface="Arial"/>
                <a:sym typeface="Arial"/>
              </a:rPr>
              <a:t>9.Institutsionaalse ja sisulise võimekuse loomine, et analüüsida toimuvat ja prognoosida milline näeb ümbritsev maailm ja omavalitsuste koht välja 25-30 aasta pärast, võttes seejuures arvesse info- ja kommunikatsioonitehnoloogiate, virtuaalmaailma ja e-teenuste arengut ning innovatsiooniga seonduvat. Kaasata protsessi erinevate ühiskonnagruppide, sh noorte esindajaid;</a:t>
            </a:r>
          </a:p>
          <a:p>
            <a:pPr marL="146050" lvl="0" indent="0" algn="just" defTabSz="914400">
              <a:spcBef>
                <a:spcPts val="0"/>
              </a:spcBef>
              <a:buClr>
                <a:srgbClr val="000000"/>
              </a:buClr>
              <a:buSzTx/>
              <a:buNone/>
              <a:defRPr/>
            </a:pPr>
            <a:endParaRPr lang="et-EE" b="1" kern="0" dirty="0">
              <a:solidFill>
                <a:srgbClr val="31394D"/>
              </a:solidFill>
              <a:latin typeface="Arial"/>
              <a:cs typeface="Arial"/>
              <a:sym typeface="Arial"/>
            </a:endParaRPr>
          </a:p>
          <a:p>
            <a:pPr marL="146050" lvl="0" indent="0" algn="just" defTabSz="914400">
              <a:spcBef>
                <a:spcPts val="0"/>
              </a:spcBef>
              <a:buClr>
                <a:srgbClr val="000000"/>
              </a:buClr>
              <a:buSzTx/>
              <a:buNone/>
              <a:defRPr/>
            </a:pPr>
            <a:r>
              <a:rPr lang="et" b="1" i="1" u="sng" kern="0" dirty="0">
                <a:solidFill>
                  <a:srgbClr val="000000"/>
                </a:solidFill>
                <a:latin typeface="Lato"/>
                <a:ea typeface="Lato"/>
                <a:cs typeface="Lato"/>
                <a:sym typeface="Lato"/>
              </a:rPr>
              <a:t>Eesti ajalooline kogemus ning uus olustik, sh hiljuti toimunud haldus-territoriaalne reform, on ühelt poolt loonud võimalused, teisalt aga väljakutsed nii riigi kui ka kohaliku omavalitsuse jätkusuutlikuks toimimiseks ja arenguks. Olukorda mõjutavad samuti mitmed olulised välised mõjurid, sh EL toimuv. </a:t>
            </a:r>
          </a:p>
          <a:p>
            <a:pPr marL="146050" lvl="0" indent="0" algn="just" defTabSz="914400">
              <a:spcBef>
                <a:spcPts val="0"/>
              </a:spcBef>
              <a:buClr>
                <a:srgbClr val="000000"/>
              </a:buClr>
              <a:buSzTx/>
              <a:buNone/>
              <a:defRPr/>
            </a:pPr>
            <a:r>
              <a:rPr lang="et" b="1" i="1" u="sng" kern="0" dirty="0">
                <a:solidFill>
                  <a:srgbClr val="000000"/>
                </a:solidFill>
                <a:latin typeface="Lato"/>
                <a:ea typeface="Lato"/>
                <a:cs typeface="Lato"/>
                <a:sym typeface="Lato"/>
              </a:rPr>
              <a:t>Eesmärgiks on seega luua valdkonna pikema perioodi strateegiline visioonidokument, mis analüüsiks põhiprobleeme - kajastaks nii arenguid kui ka tõusetunud küsimuste võimalikke lahendusteid.</a:t>
            </a:r>
          </a:p>
          <a:p>
            <a:endParaRPr lang="et-EE" dirty="0"/>
          </a:p>
        </p:txBody>
      </p:sp>
    </p:spTree>
    <p:extLst>
      <p:ext uri="{BB962C8B-B14F-4D97-AF65-F5344CB8AC3E}">
        <p14:creationId xmlns:p14="http://schemas.microsoft.com/office/powerpoint/2010/main" val="14041236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t-EE" b="1" kern="0" dirty="0">
                <a:solidFill>
                  <a:srgbClr val="31394D"/>
                </a:solidFill>
                <a:latin typeface="Arial"/>
                <a:cs typeface="Arial"/>
                <a:sym typeface="Arial"/>
              </a:rPr>
              <a:t>Demokraatia ja detsentraliseerimise põhimõtete tagamine</a:t>
            </a:r>
            <a:endParaRPr lang="et-EE" dirty="0"/>
          </a:p>
        </p:txBody>
      </p:sp>
      <p:sp>
        <p:nvSpPr>
          <p:cNvPr id="3" name="Content Placeholder 2"/>
          <p:cNvSpPr>
            <a:spLocks noGrp="1"/>
          </p:cNvSpPr>
          <p:nvPr>
            <p:ph idx="1"/>
          </p:nvPr>
        </p:nvSpPr>
        <p:spPr/>
        <p:txBody>
          <a:bodyPr>
            <a:normAutofit fontScale="92500" lnSpcReduction="20000"/>
          </a:bodyPr>
          <a:lstStyle/>
          <a:p>
            <a:pPr marL="146050" lvl="0" indent="0" algn="just" defTabSz="914400">
              <a:spcBef>
                <a:spcPts val="0"/>
              </a:spcBef>
              <a:buClr>
                <a:srgbClr val="000000"/>
              </a:buClr>
              <a:buSzTx/>
              <a:buNone/>
              <a:defRPr/>
            </a:pPr>
            <a:r>
              <a:rPr lang="et-EE" b="1" kern="0" dirty="0">
                <a:solidFill>
                  <a:srgbClr val="31394D"/>
                </a:solidFill>
                <a:latin typeface="Arial"/>
                <a:cs typeface="Arial"/>
                <a:sym typeface="Arial"/>
              </a:rPr>
              <a:t>10. Demokraatia ja detsentraliseerimise põhimõtete tagamine ning subsidiaarsuse printsiibi rakendamine arvestades põhiseaduses ja Euroopa kohaliku omavalitsuse hartas sätestatut ning ajaloolist kogemust avatud valitsemise korraldamisel, arendades koostööd riigi, kohalike omavalitsuste ja nende liitude, ülikoolide ja kolmanda sektori esindajatega regionaal- ja omavalitsuspoliitika kujundamisel ja realiseerimisel. </a:t>
            </a:r>
            <a:endParaRPr lang="et" b="1" i="1" u="sng" kern="0" dirty="0">
              <a:solidFill>
                <a:srgbClr val="31394D"/>
              </a:solidFill>
              <a:latin typeface="Lato"/>
              <a:ea typeface="Lato"/>
              <a:cs typeface="Lato"/>
              <a:sym typeface="Lato"/>
            </a:endParaRPr>
          </a:p>
          <a:p>
            <a:pPr marL="146050" lvl="0" indent="0" algn="just" defTabSz="914400">
              <a:spcBef>
                <a:spcPts val="0"/>
              </a:spcBef>
              <a:buClr>
                <a:srgbClr val="000000"/>
              </a:buClr>
              <a:buSzTx/>
              <a:buNone/>
              <a:defRPr/>
            </a:pPr>
            <a:r>
              <a:rPr lang="et" b="1" i="1" u="sng" kern="0" dirty="0">
                <a:solidFill>
                  <a:srgbClr val="31394D"/>
                </a:solidFill>
                <a:latin typeface="Lato"/>
                <a:ea typeface="Lato"/>
                <a:cs typeface="Lato"/>
                <a:sym typeface="Lato"/>
              </a:rPr>
              <a:t>Väga oluline on Eesti riigi- ja haldusreformi ning omavalitsussüsteemi jätkuv areng - demokraatlik ühiskond saab toimida ja areneda ainult koostöö ja kaasatuse tingimustes, kus vastavad koostöövõrgustikud toimivad.</a:t>
            </a:r>
          </a:p>
          <a:p>
            <a:pPr marL="146050" lvl="0" indent="0" algn="just" defTabSz="914400">
              <a:spcBef>
                <a:spcPts val="0"/>
              </a:spcBef>
              <a:buClr>
                <a:srgbClr val="000000"/>
              </a:buClr>
              <a:buSzTx/>
              <a:buNone/>
              <a:defRPr/>
            </a:pPr>
            <a:endParaRPr lang="et" b="1" i="1" u="sng" kern="0" dirty="0">
              <a:solidFill>
                <a:srgbClr val="31394D"/>
              </a:solidFill>
              <a:latin typeface="Lato"/>
              <a:ea typeface="Lato"/>
              <a:cs typeface="Lato"/>
              <a:sym typeface="Lato"/>
            </a:endParaRPr>
          </a:p>
          <a:p>
            <a:pPr marL="146050" lvl="0" indent="0" algn="just" defTabSz="914400">
              <a:spcBef>
                <a:spcPts val="0"/>
              </a:spcBef>
              <a:buClr>
                <a:srgbClr val="000000"/>
              </a:buClr>
              <a:buSzTx/>
              <a:buNone/>
              <a:defRPr/>
            </a:pPr>
            <a:r>
              <a:rPr lang="et-EE" b="1" i="1" u="sng" kern="0" dirty="0">
                <a:solidFill>
                  <a:srgbClr val="31394D"/>
                </a:solidFill>
                <a:latin typeface="Arial"/>
                <a:cs typeface="Arial"/>
                <a:sym typeface="Arial"/>
              </a:rPr>
              <a:t>Eesti omavalitsustel on olemas tugevad põhiseaduslikud garantiid - oleme ratifitseerinud harta, mille rakendamisest möödub sellel aastal 60 ning Riigikogus ratifitseerimisest järgmisel aastal 25 aastat. Kuid need olulised õigusaktid ning õiguse üldised printsiibid ei realiseeru iseenesest. Eelnev vajab pidevat koostööd ja selle arendamist riigi, kohalike omavalitsuste ja nende liitude, ülikoolide ja kolmanda sektori esindajatega ning vaid nii saame kujundada ja realiseerida Eesti toimiva ja jätkusuutliku regionaal- ja omavalitsuspoliitika. </a:t>
            </a:r>
          </a:p>
          <a:p>
            <a:endParaRPr lang="et-EE" dirty="0"/>
          </a:p>
        </p:txBody>
      </p:sp>
    </p:spTree>
    <p:extLst>
      <p:ext uri="{BB962C8B-B14F-4D97-AF65-F5344CB8AC3E}">
        <p14:creationId xmlns:p14="http://schemas.microsoft.com/office/powerpoint/2010/main" val="34332401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599"/>
            <a:ext cx="8596668" cy="1550989"/>
          </a:xfrm>
        </p:spPr>
        <p:txBody>
          <a:bodyPr>
            <a:normAutofit/>
          </a:bodyPr>
          <a:lstStyle/>
          <a:p>
            <a:pPr algn="ctr"/>
            <a:r>
              <a:rPr lang="et-EE" b="1" dirty="0" smtClean="0">
                <a:solidFill>
                  <a:schemeClr val="tx1"/>
                </a:solidFill>
              </a:rPr>
              <a:t>RIIGIREFORM: kas praegune olukord ei lase enam vanaviisi edasi minna?</a:t>
            </a:r>
            <a:endParaRPr lang="et-EE" dirty="0"/>
          </a:p>
        </p:txBody>
      </p:sp>
      <p:sp>
        <p:nvSpPr>
          <p:cNvPr id="3" name="Content Placeholder 2"/>
          <p:cNvSpPr>
            <a:spLocks noGrp="1"/>
          </p:cNvSpPr>
          <p:nvPr>
            <p:ph idx="1"/>
          </p:nvPr>
        </p:nvSpPr>
        <p:spPr/>
        <p:txBody>
          <a:bodyPr>
            <a:normAutofit lnSpcReduction="10000"/>
          </a:bodyPr>
          <a:lstStyle/>
          <a:p>
            <a:pPr algn="just"/>
            <a:r>
              <a:rPr lang="et-EE" sz="2400" b="1" dirty="0">
                <a:solidFill>
                  <a:schemeClr val="tx1"/>
                </a:solidFill>
              </a:rPr>
              <a:t>Tundub et aeg on </a:t>
            </a:r>
            <a:r>
              <a:rPr lang="et-EE" sz="2400" b="1" dirty="0" smtClean="0">
                <a:solidFill>
                  <a:schemeClr val="tx1"/>
                </a:solidFill>
              </a:rPr>
              <a:t>vast taas </a:t>
            </a:r>
            <a:r>
              <a:rPr lang="et-EE" sz="2400" b="1" dirty="0">
                <a:solidFill>
                  <a:schemeClr val="tx1"/>
                </a:solidFill>
              </a:rPr>
              <a:t>küps suuremateks ja süsteemsemateks muudatusteks Eesti riigis, sh omavalitsustes ning regionaaltasandil</a:t>
            </a:r>
            <a:r>
              <a:rPr lang="et-EE" sz="2400" b="1" dirty="0" smtClean="0">
                <a:solidFill>
                  <a:schemeClr val="tx1"/>
                </a:solidFill>
              </a:rPr>
              <a:t>.</a:t>
            </a:r>
            <a:endParaRPr lang="et-EE" sz="2400" b="1" dirty="0">
              <a:solidFill>
                <a:schemeClr val="tx1"/>
              </a:solidFill>
            </a:endParaRPr>
          </a:p>
          <a:p>
            <a:pPr algn="just"/>
            <a:r>
              <a:rPr lang="et-EE" sz="2400" b="1" dirty="0">
                <a:solidFill>
                  <a:schemeClr val="tx1"/>
                </a:solidFill>
              </a:rPr>
              <a:t>Tänane </a:t>
            </a:r>
            <a:r>
              <a:rPr lang="et-EE" sz="2400" b="1" dirty="0" smtClean="0">
                <a:solidFill>
                  <a:schemeClr val="tx1"/>
                </a:solidFill>
              </a:rPr>
              <a:t>Omavalitsuspäev </a:t>
            </a:r>
            <a:r>
              <a:rPr lang="et-EE" sz="2400" b="1" dirty="0">
                <a:solidFill>
                  <a:schemeClr val="tx1"/>
                </a:solidFill>
              </a:rPr>
              <a:t>ja selle teema on üks nendest märkidest</a:t>
            </a:r>
            <a:r>
              <a:rPr lang="et-EE" sz="2400" b="1" dirty="0" smtClean="0">
                <a:solidFill>
                  <a:schemeClr val="tx1"/>
                </a:solidFill>
              </a:rPr>
              <a:t>. </a:t>
            </a:r>
          </a:p>
          <a:p>
            <a:pPr algn="just"/>
            <a:r>
              <a:rPr lang="et-EE" sz="2400" b="1" dirty="0" smtClean="0">
                <a:solidFill>
                  <a:schemeClr val="tx1"/>
                </a:solidFill>
              </a:rPr>
              <a:t>Uus põlvkond toob kaasa uued ideed ning kiiresti muutuv  </a:t>
            </a:r>
            <a:r>
              <a:rPr lang="et-EE" sz="2400" b="1" dirty="0" err="1" smtClean="0">
                <a:solidFill>
                  <a:schemeClr val="tx1"/>
                </a:solidFill>
              </a:rPr>
              <a:t>sise</a:t>
            </a:r>
            <a:r>
              <a:rPr lang="et-EE" sz="2400" b="1" dirty="0" smtClean="0">
                <a:solidFill>
                  <a:schemeClr val="tx1"/>
                </a:solidFill>
              </a:rPr>
              <a:t>- ja väliskeskkond vajab ka teistsuguseid lahendusi – aga milliseid?</a:t>
            </a:r>
            <a:endParaRPr lang="et-EE" sz="2400" b="1" dirty="0">
              <a:solidFill>
                <a:schemeClr val="tx1"/>
              </a:solidFill>
            </a:endParaRPr>
          </a:p>
          <a:p>
            <a:pPr algn="just"/>
            <a:r>
              <a:rPr lang="et-EE" sz="2400" b="1" dirty="0">
                <a:solidFill>
                  <a:schemeClr val="tx1"/>
                </a:solidFill>
              </a:rPr>
              <a:t>Suur tänu kaasa mõtlemast ning erksat mõttevahuse jätku!</a:t>
            </a:r>
          </a:p>
          <a:p>
            <a:endParaRPr lang="et-EE" dirty="0"/>
          </a:p>
        </p:txBody>
      </p:sp>
    </p:spTree>
    <p:extLst>
      <p:ext uri="{BB962C8B-B14F-4D97-AF65-F5344CB8AC3E}">
        <p14:creationId xmlns:p14="http://schemas.microsoft.com/office/powerpoint/2010/main" val="3566440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t-EE" b="1" dirty="0"/>
              <a:t>P</a:t>
            </a:r>
            <a:r>
              <a:rPr lang="et-EE" b="1" dirty="0" smtClean="0"/>
              <a:t>rofessor </a:t>
            </a:r>
            <a:r>
              <a:rPr lang="et-EE" b="1" dirty="0" err="1"/>
              <a:t>Wolfgang</a:t>
            </a:r>
            <a:r>
              <a:rPr lang="et-EE" b="1" dirty="0"/>
              <a:t> </a:t>
            </a:r>
            <a:r>
              <a:rPr lang="et-EE" b="1" dirty="0" err="1" smtClean="0"/>
              <a:t>Drechsler</a:t>
            </a:r>
            <a:r>
              <a:rPr lang="et-EE" dirty="0"/>
              <a:t/>
            </a:r>
            <a:br>
              <a:rPr lang="et-EE" dirty="0"/>
            </a:br>
            <a:endParaRPr lang="et-EE" dirty="0"/>
          </a:p>
        </p:txBody>
      </p:sp>
      <p:sp>
        <p:nvSpPr>
          <p:cNvPr id="3" name="Content Placeholder 2"/>
          <p:cNvSpPr>
            <a:spLocks noGrp="1"/>
          </p:cNvSpPr>
          <p:nvPr>
            <p:ph idx="1"/>
          </p:nvPr>
        </p:nvSpPr>
        <p:spPr/>
        <p:txBody>
          <a:bodyPr>
            <a:normAutofit/>
          </a:bodyPr>
          <a:lstStyle/>
          <a:p>
            <a:pPr algn="just"/>
            <a:r>
              <a:rPr lang="et-EE" sz="2000" b="1" i="1" dirty="0" smtClean="0"/>
              <a:t>Vaatamata </a:t>
            </a:r>
            <a:r>
              <a:rPr lang="et-EE" sz="2000" b="1" i="1" dirty="0"/>
              <a:t>mõningatele püüetele reforme jätkata, on praeguseks 1989.–1992. aastate reformide </a:t>
            </a:r>
            <a:r>
              <a:rPr lang="et-EE" sz="2000" b="1" i="1" dirty="0" smtClean="0"/>
              <a:t>ning muudatuste </a:t>
            </a:r>
            <a:r>
              <a:rPr lang="et-EE" sz="2000" b="1" i="1" dirty="0"/>
              <a:t>hoog ja ind Eestis suuresti raugenud ning seda mitte ainult riigiasjades</a:t>
            </a:r>
            <a:r>
              <a:rPr lang="et-EE" sz="2000" b="1" i="1" dirty="0" smtClean="0"/>
              <a:t>. … Kõige </a:t>
            </a:r>
            <a:r>
              <a:rPr lang="et-EE" sz="2000" b="1" i="1" dirty="0"/>
              <a:t>olulisem ülesanne, mis Eesti ees seisab, on taastada või </a:t>
            </a:r>
            <a:r>
              <a:rPr lang="et-EE" sz="2000" b="1" i="1" dirty="0" smtClean="0"/>
              <a:t>uuesti luua </a:t>
            </a:r>
            <a:r>
              <a:rPr lang="et-EE" sz="2000" b="1" i="1" dirty="0"/>
              <a:t>riigikontseptsioon, riigi kui polise, kui inimkoosluse kontseptsioon. Eesti valitud tee, demokraatia, </a:t>
            </a:r>
            <a:r>
              <a:rPr lang="et-EE" sz="2000" b="1" i="1" dirty="0" smtClean="0"/>
              <a:t>peab saama </a:t>
            </a:r>
            <a:r>
              <a:rPr lang="et-EE" sz="2000" b="1" i="1" dirty="0"/>
              <a:t>tõelise sisu ja tähenduse ning ka valitud moodus majanduselu korraldamiseks – (enam-vähem </a:t>
            </a:r>
            <a:r>
              <a:rPr lang="et-EE" sz="2000" b="1" i="1" dirty="0" smtClean="0"/>
              <a:t>vaba) </a:t>
            </a:r>
            <a:r>
              <a:rPr lang="fi-FI" sz="2000" b="1" i="1" dirty="0" smtClean="0"/>
              <a:t>turumajandus </a:t>
            </a:r>
            <a:r>
              <a:rPr lang="fi-FI" sz="2000" b="1" i="1" dirty="0"/>
              <a:t>– ei toimi ilma hästi toimiva riigita. Väidetavalt on kõik suuremad probleemid, mille ees </a:t>
            </a:r>
            <a:r>
              <a:rPr lang="fi-FI" sz="2000" b="1" i="1" dirty="0" smtClean="0"/>
              <a:t>Eesti</a:t>
            </a:r>
            <a:r>
              <a:rPr lang="et-EE" sz="2000" b="1" i="1" dirty="0" smtClean="0"/>
              <a:t> praegu </a:t>
            </a:r>
            <a:r>
              <a:rPr lang="et-EE" sz="2000" b="1" i="1" dirty="0"/>
              <a:t>seisab, seotud küsimustega, mis või milline peaks olema </a:t>
            </a:r>
            <a:r>
              <a:rPr lang="et-EE" sz="2000" b="1" i="1" dirty="0" smtClean="0"/>
              <a:t>riik</a:t>
            </a:r>
            <a:endParaRPr lang="et-EE" sz="2000" b="1" dirty="0"/>
          </a:p>
        </p:txBody>
      </p:sp>
    </p:spTree>
    <p:extLst>
      <p:ext uri="{BB962C8B-B14F-4D97-AF65-F5344CB8AC3E}">
        <p14:creationId xmlns:p14="http://schemas.microsoft.com/office/powerpoint/2010/main" val="34984961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i-FI" b="1" dirty="0" smtClean="0"/>
              <a:t>Prof</a:t>
            </a:r>
            <a:r>
              <a:rPr lang="et-EE" b="1" dirty="0" err="1" smtClean="0"/>
              <a:t>essor</a:t>
            </a:r>
            <a:r>
              <a:rPr lang="fi-FI" b="1" dirty="0" smtClean="0"/>
              <a:t> </a:t>
            </a:r>
            <a:r>
              <a:rPr lang="et-EE" b="1" dirty="0" smtClean="0"/>
              <a:t>Jüri</a:t>
            </a:r>
            <a:r>
              <a:rPr lang="fi-FI" b="1" dirty="0" smtClean="0"/>
              <a:t> </a:t>
            </a:r>
            <a:r>
              <a:rPr lang="fi-FI" b="1" dirty="0"/>
              <a:t>Uluots</a:t>
            </a:r>
            <a:r>
              <a:rPr lang="et-EE" b="1" dirty="0" smtClean="0"/>
              <a:t> 1933</a:t>
            </a:r>
            <a:endParaRPr lang="et-EE" b="1" dirty="0"/>
          </a:p>
        </p:txBody>
      </p:sp>
      <p:sp>
        <p:nvSpPr>
          <p:cNvPr id="3" name="Content Placeholder 2"/>
          <p:cNvSpPr>
            <a:spLocks noGrp="1"/>
          </p:cNvSpPr>
          <p:nvPr>
            <p:ph idx="1"/>
          </p:nvPr>
        </p:nvSpPr>
        <p:spPr>
          <a:xfrm>
            <a:off x="677334" y="2160589"/>
            <a:ext cx="8596668" cy="4168774"/>
          </a:xfrm>
        </p:spPr>
        <p:txBody>
          <a:bodyPr>
            <a:noAutofit/>
          </a:bodyPr>
          <a:lstStyle/>
          <a:p>
            <a:pPr algn="just"/>
            <a:r>
              <a:rPr lang="fi-FI" sz="2800" b="1" dirty="0" smtClean="0"/>
              <a:t>Üks </a:t>
            </a:r>
            <a:r>
              <a:rPr lang="fi-FI" sz="2800" b="1" dirty="0"/>
              <a:t>Inglise kuulus jurist ütles, et ei ole vägevamat asutust, mis </a:t>
            </a:r>
            <a:r>
              <a:rPr lang="fi-FI" sz="2800" b="1" dirty="0" smtClean="0"/>
              <a:t>v</a:t>
            </a:r>
            <a:r>
              <a:rPr lang="et-EE" sz="2800" b="1" dirty="0" smtClean="0"/>
              <a:t>õ</a:t>
            </a:r>
            <a:r>
              <a:rPr lang="fi-FI" sz="2800" b="1" dirty="0" smtClean="0"/>
              <a:t>iks v</a:t>
            </a:r>
            <a:r>
              <a:rPr lang="et-EE" sz="2800" b="1" dirty="0" smtClean="0"/>
              <a:t>õ</a:t>
            </a:r>
            <a:r>
              <a:rPr lang="fi-FI" sz="2800" b="1" dirty="0" smtClean="0"/>
              <a:t>istelda </a:t>
            </a:r>
            <a:r>
              <a:rPr lang="fi-FI" sz="2800" b="1" dirty="0"/>
              <a:t>oma vanaduse, tähtsuse </a:t>
            </a:r>
            <a:r>
              <a:rPr lang="fi-FI" sz="2800" b="1" dirty="0" smtClean="0"/>
              <a:t>ja</a:t>
            </a:r>
            <a:r>
              <a:rPr lang="et-EE" sz="2800" b="1" dirty="0" smtClean="0"/>
              <a:t> mõjukuse </a:t>
            </a:r>
            <a:r>
              <a:rPr lang="et-EE" sz="2800" b="1" dirty="0"/>
              <a:t>poolest sellega, mida esitab endas Inglise parlament. </a:t>
            </a:r>
            <a:endParaRPr lang="et-EE" sz="2800" b="1" dirty="0" smtClean="0"/>
          </a:p>
          <a:p>
            <a:pPr algn="just"/>
            <a:r>
              <a:rPr lang="et-EE" sz="2800" b="1" dirty="0" smtClean="0"/>
              <a:t>Seda </a:t>
            </a:r>
            <a:r>
              <a:rPr lang="et-EE" sz="2800" b="1" dirty="0"/>
              <a:t>ütelust </a:t>
            </a:r>
            <a:r>
              <a:rPr lang="et-EE" sz="2800" b="1" dirty="0" smtClean="0"/>
              <a:t>võib </a:t>
            </a:r>
            <a:r>
              <a:rPr lang="et-EE" sz="2800" b="1" dirty="0"/>
              <a:t>kohandada ka Eestile. Ei ole </a:t>
            </a:r>
            <a:r>
              <a:rPr lang="et-EE" sz="2800" b="1" dirty="0" smtClean="0"/>
              <a:t>õiguslikku </a:t>
            </a:r>
            <a:r>
              <a:rPr lang="fi-FI" sz="2800" b="1" dirty="0" smtClean="0"/>
              <a:t>p</a:t>
            </a:r>
            <a:r>
              <a:rPr lang="et-EE" sz="2800" b="1" dirty="0" smtClean="0"/>
              <a:t>õ</a:t>
            </a:r>
            <a:r>
              <a:rPr lang="fi-FI" sz="2800" b="1" dirty="0" smtClean="0"/>
              <a:t>him</a:t>
            </a:r>
            <a:r>
              <a:rPr lang="et-EE" sz="2800" b="1" dirty="0" smtClean="0"/>
              <a:t>õ</a:t>
            </a:r>
            <a:r>
              <a:rPr lang="fi-FI" sz="2800" b="1" dirty="0" smtClean="0"/>
              <a:t>tet</a:t>
            </a:r>
            <a:r>
              <a:rPr lang="fi-FI" sz="2800" b="1" dirty="0"/>
              <a:t>, mis </a:t>
            </a:r>
            <a:r>
              <a:rPr lang="fi-FI" sz="2800" b="1" dirty="0" smtClean="0"/>
              <a:t>v</a:t>
            </a:r>
            <a:r>
              <a:rPr lang="et-EE" sz="2800" b="1" dirty="0" smtClean="0"/>
              <a:t>õ</a:t>
            </a:r>
            <a:r>
              <a:rPr lang="fi-FI" sz="2800" b="1" dirty="0" smtClean="0"/>
              <a:t>iks </a:t>
            </a:r>
            <a:r>
              <a:rPr lang="fi-FI" sz="2800" b="1" dirty="0"/>
              <a:t>Eestis </a:t>
            </a:r>
            <a:r>
              <a:rPr lang="fi-FI" sz="2800" b="1" dirty="0" smtClean="0"/>
              <a:t>v</a:t>
            </a:r>
            <a:r>
              <a:rPr lang="et-EE" sz="2800" b="1" dirty="0" smtClean="0"/>
              <a:t>õ</a:t>
            </a:r>
            <a:r>
              <a:rPr lang="fi-FI" sz="2800" b="1" dirty="0" smtClean="0"/>
              <a:t>istelda </a:t>
            </a:r>
            <a:r>
              <a:rPr lang="fi-FI" sz="2800" b="1" dirty="0"/>
              <a:t>omavalitsuse ideega vanuselt, pidevuselt ja kasvatuslikult. Eesti omavalitsus on </a:t>
            </a:r>
            <a:r>
              <a:rPr lang="fi-FI" sz="2800" b="1" dirty="0" smtClean="0"/>
              <a:t>olnud</a:t>
            </a:r>
            <a:r>
              <a:rPr lang="et-EE" sz="2800" b="1" dirty="0" smtClean="0"/>
              <a:t> nurgakiviks</a:t>
            </a:r>
            <a:r>
              <a:rPr lang="et-EE" sz="2800" b="1" dirty="0"/>
              <a:t>, millele praegune aeg tugineb</a:t>
            </a:r>
            <a:r>
              <a:rPr lang="et-EE" sz="2800" b="1" dirty="0" smtClean="0"/>
              <a:t>.</a:t>
            </a:r>
            <a:endParaRPr lang="et-EE" sz="2800" b="1" dirty="0"/>
          </a:p>
        </p:txBody>
      </p:sp>
    </p:spTree>
    <p:extLst>
      <p:ext uri="{BB962C8B-B14F-4D97-AF65-F5344CB8AC3E}">
        <p14:creationId xmlns:p14="http://schemas.microsoft.com/office/powerpoint/2010/main" val="25744526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t-EE" sz="2800" b="1" dirty="0" smtClean="0"/>
              <a:t>PÜÜAME SIIS KOOS LUGUPEETUD RIIGIMEHE JA TEADLASE ÜTELUSE ÕIGSUST KA EDASPIDI ÜHISELT TÕESTADA</a:t>
            </a:r>
            <a:endParaRPr lang="et-EE" sz="2800" b="1" dirty="0"/>
          </a:p>
        </p:txBody>
      </p:sp>
      <p:sp>
        <p:nvSpPr>
          <p:cNvPr id="3" name="Content Placeholder 2"/>
          <p:cNvSpPr>
            <a:spLocks noGrp="1"/>
          </p:cNvSpPr>
          <p:nvPr>
            <p:ph idx="1"/>
          </p:nvPr>
        </p:nvSpPr>
        <p:spPr/>
        <p:txBody>
          <a:bodyPr>
            <a:normAutofit fontScale="85000" lnSpcReduction="20000"/>
          </a:bodyPr>
          <a:lstStyle/>
          <a:p>
            <a:pPr algn="ctr"/>
            <a:r>
              <a:rPr lang="et" sz="2800" b="1" dirty="0" smtClean="0"/>
              <a:t>SUUR </a:t>
            </a:r>
            <a:r>
              <a:rPr lang="et" sz="2800" b="1" dirty="0"/>
              <a:t>TÄNU &amp; ÕNNE EESTI VABARIIK </a:t>
            </a:r>
            <a:r>
              <a:rPr lang="et" sz="2800" b="1" dirty="0" smtClean="0"/>
              <a:t>100 </a:t>
            </a:r>
          </a:p>
          <a:p>
            <a:pPr algn="ctr"/>
            <a:r>
              <a:rPr lang="et" sz="2800" b="1" dirty="0" smtClean="0"/>
              <a:t>ÕNNE </a:t>
            </a:r>
            <a:r>
              <a:rPr lang="et" sz="2800" b="1" dirty="0"/>
              <a:t>JA EDU KÕIGILE HEADELE </a:t>
            </a:r>
            <a:r>
              <a:rPr lang="et" sz="2800" b="1" dirty="0" smtClean="0"/>
              <a:t>NAABRITELE</a:t>
            </a:r>
          </a:p>
          <a:p>
            <a:pPr algn="ctr"/>
            <a:endParaRPr lang="et" sz="2800" b="1" dirty="0"/>
          </a:p>
          <a:p>
            <a:pPr marL="0" lvl="0" indent="0" algn="ctr">
              <a:spcBef>
                <a:spcPts val="0"/>
              </a:spcBef>
              <a:spcAft>
                <a:spcPts val="1600"/>
              </a:spcAft>
              <a:buNone/>
            </a:pPr>
            <a:r>
              <a:rPr lang="et" sz="2800" b="1" dirty="0" smtClean="0">
                <a:solidFill>
                  <a:srgbClr val="000000"/>
                </a:solidFill>
                <a:latin typeface="Lato"/>
                <a:ea typeface="Lato"/>
                <a:cs typeface="Lato"/>
                <a:sym typeface="Lato"/>
              </a:rPr>
              <a:t>Tänan veelkord </a:t>
            </a:r>
            <a:r>
              <a:rPr lang="et" sz="2800" b="1" dirty="0">
                <a:solidFill>
                  <a:srgbClr val="000000"/>
                </a:solidFill>
                <a:latin typeface="Lato"/>
                <a:ea typeface="Lato"/>
                <a:cs typeface="Lato"/>
                <a:sym typeface="Lato"/>
              </a:rPr>
              <a:t>kaaskorraldajaid, </a:t>
            </a:r>
            <a:r>
              <a:rPr lang="et" sz="2800" b="1" dirty="0" smtClean="0">
                <a:solidFill>
                  <a:srgbClr val="000000"/>
                </a:solidFill>
                <a:latin typeface="Lato"/>
                <a:ea typeface="Lato"/>
                <a:cs typeface="Lato"/>
                <a:sym typeface="Lato"/>
              </a:rPr>
              <a:t>esinejaid, moderaatoreid ning osalejaid!</a:t>
            </a:r>
          </a:p>
          <a:p>
            <a:pPr marL="0" lvl="0" indent="0" algn="ctr">
              <a:spcBef>
                <a:spcPts val="0"/>
              </a:spcBef>
              <a:spcAft>
                <a:spcPts val="1600"/>
              </a:spcAft>
              <a:buNone/>
            </a:pPr>
            <a:r>
              <a:rPr lang="et" sz="2800" b="1" dirty="0" smtClean="0">
                <a:solidFill>
                  <a:srgbClr val="000000"/>
                </a:solidFill>
                <a:latin typeface="Lato"/>
                <a:ea typeface="Lato"/>
                <a:cs typeface="Lato"/>
                <a:sym typeface="Lato"/>
              </a:rPr>
              <a:t>SUUR TÄNU NARVA!</a:t>
            </a:r>
            <a:endParaRPr lang="et" sz="2800" b="1" dirty="0">
              <a:solidFill>
                <a:srgbClr val="000000"/>
              </a:solidFill>
              <a:latin typeface="Lato"/>
              <a:ea typeface="Lato"/>
              <a:cs typeface="Lato"/>
              <a:sym typeface="Lato"/>
            </a:endParaRPr>
          </a:p>
          <a:p>
            <a:pPr marL="0" lvl="0" indent="0">
              <a:spcBef>
                <a:spcPts val="0"/>
              </a:spcBef>
              <a:spcAft>
                <a:spcPts val="1600"/>
              </a:spcAft>
              <a:buNone/>
            </a:pPr>
            <a:r>
              <a:rPr lang="et" dirty="0">
                <a:solidFill>
                  <a:srgbClr val="000000"/>
                </a:solidFill>
                <a:latin typeface="Lato"/>
                <a:ea typeface="Lato"/>
                <a:cs typeface="Lato"/>
                <a:sym typeface="Lato"/>
              </a:rPr>
              <a:t/>
            </a:r>
            <a:br>
              <a:rPr lang="et" dirty="0">
                <a:solidFill>
                  <a:srgbClr val="000000"/>
                </a:solidFill>
                <a:latin typeface="Lato"/>
                <a:ea typeface="Lato"/>
                <a:cs typeface="Lato"/>
                <a:sym typeface="Lato"/>
              </a:rPr>
            </a:br>
            <a:endParaRPr lang="et" dirty="0">
              <a:solidFill>
                <a:srgbClr val="000000"/>
              </a:solidFill>
              <a:latin typeface="Lato"/>
              <a:ea typeface="Lato"/>
              <a:cs typeface="Lato"/>
              <a:sym typeface="Lato"/>
            </a:endParaRPr>
          </a:p>
          <a:p>
            <a:pPr marL="0" indent="0" algn="ctr">
              <a:spcAft>
                <a:spcPts val="1600"/>
              </a:spcAft>
              <a:buNone/>
            </a:pPr>
            <a:r>
              <a:rPr lang="et-EE" sz="4000" b="1" dirty="0" smtClean="0">
                <a:solidFill>
                  <a:schemeClr val="tx1"/>
                </a:solidFill>
              </a:rPr>
              <a:t>EDUKAID OMAVALITSUSPÄEVI!</a:t>
            </a:r>
            <a:endParaRPr lang="et-EE" sz="4000" b="1" dirty="0">
              <a:solidFill>
                <a:schemeClr val="tx1"/>
              </a:solidFill>
            </a:endParaRPr>
          </a:p>
          <a:p>
            <a:endParaRPr lang="et" dirty="0" smtClean="0"/>
          </a:p>
          <a:p>
            <a:endParaRPr lang="et-EE" dirty="0"/>
          </a:p>
        </p:txBody>
      </p:sp>
    </p:spTree>
    <p:extLst>
      <p:ext uri="{BB962C8B-B14F-4D97-AF65-F5344CB8AC3E}">
        <p14:creationId xmlns:p14="http://schemas.microsoft.com/office/powerpoint/2010/main" val="5109940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Eesti Vabariik &amp; omavalitsusreform</a:t>
            </a:r>
            <a:endParaRPr lang="et-EE" dirty="0"/>
          </a:p>
        </p:txBody>
      </p:sp>
      <p:sp>
        <p:nvSpPr>
          <p:cNvPr id="3" name="Content Placeholder 2"/>
          <p:cNvSpPr>
            <a:spLocks noGrp="1"/>
          </p:cNvSpPr>
          <p:nvPr>
            <p:ph idx="1"/>
          </p:nvPr>
        </p:nvSpPr>
        <p:spPr/>
        <p:txBody>
          <a:bodyPr>
            <a:normAutofit fontScale="92500" lnSpcReduction="10000"/>
          </a:bodyPr>
          <a:lstStyle/>
          <a:p>
            <a:pPr algn="just"/>
            <a:r>
              <a:rPr lang="et-EE" sz="2400" b="1" dirty="0">
                <a:solidFill>
                  <a:schemeClr val="tx1"/>
                </a:solidFill>
              </a:rPr>
              <a:t>Kogu eelnev protsess oli üheks olulisemaks tingimuseks, et Eesti riik tekkida ja areneda suutis. Oli ju rahval omavalitsuste kaudu võimalus õppida ise oma elu korraldama ja juhtima.</a:t>
            </a:r>
          </a:p>
          <a:p>
            <a:pPr algn="just"/>
            <a:r>
              <a:rPr lang="et-EE" sz="2400" b="1" dirty="0">
                <a:solidFill>
                  <a:schemeClr val="tx1"/>
                </a:solidFill>
              </a:rPr>
              <a:t>Kolmas suur muudatus toimus juba Eesti Vabariigis, kui 1938. aastal viidi läbi suur haldus-territoriaalne reform ning koos </a:t>
            </a:r>
            <a:r>
              <a:rPr lang="et-EE" sz="2400" b="1" dirty="0" smtClean="0">
                <a:solidFill>
                  <a:schemeClr val="tx1"/>
                </a:solidFill>
              </a:rPr>
              <a:t>piiride reformiga </a:t>
            </a:r>
            <a:r>
              <a:rPr lang="et-EE" sz="2400" b="1" dirty="0">
                <a:solidFill>
                  <a:schemeClr val="tx1"/>
                </a:solidFill>
              </a:rPr>
              <a:t>loodi ka täielikult oma kohaliku omavalitsuse õiguskord koos valla-, linna- ja maakonnaseadustega</a:t>
            </a:r>
            <a:r>
              <a:rPr lang="et-EE" sz="2400" b="1" dirty="0" smtClean="0">
                <a:solidFill>
                  <a:schemeClr val="tx1"/>
                </a:solidFill>
              </a:rPr>
              <a:t>;</a:t>
            </a:r>
          </a:p>
          <a:p>
            <a:r>
              <a:rPr lang="et" sz="2400" b="1" dirty="0">
                <a:solidFill>
                  <a:srgbClr val="000000"/>
                </a:solidFill>
                <a:latin typeface="Lato"/>
                <a:ea typeface="Lato"/>
                <a:cs typeface="Lato"/>
                <a:sym typeface="Lato"/>
              </a:rPr>
              <a:t>1. aprillist 1939 </a:t>
            </a:r>
            <a:r>
              <a:rPr lang="et" sz="2400" b="1" dirty="0" smtClean="0">
                <a:solidFill>
                  <a:srgbClr val="000000"/>
                </a:solidFill>
                <a:latin typeface="Lato"/>
                <a:ea typeface="Lato"/>
                <a:cs typeface="Lato"/>
                <a:sym typeface="Lato"/>
              </a:rPr>
              <a:t> </a:t>
            </a:r>
            <a:r>
              <a:rPr lang="et" sz="2400" b="1" dirty="0">
                <a:solidFill>
                  <a:srgbClr val="000000"/>
                </a:solidFill>
                <a:latin typeface="Lato"/>
                <a:ea typeface="Lato"/>
                <a:cs typeface="Lato"/>
                <a:sym typeface="Lato"/>
              </a:rPr>
              <a:t>jäi 365 vallast alles 248, millele lisandus 33 linna.</a:t>
            </a:r>
          </a:p>
          <a:p>
            <a:pPr algn="just"/>
            <a:endParaRPr lang="et-EE" sz="2400" b="1" dirty="0">
              <a:solidFill>
                <a:schemeClr val="tx1"/>
              </a:solidFill>
            </a:endParaRPr>
          </a:p>
          <a:p>
            <a:endParaRPr lang="et-EE" dirty="0"/>
          </a:p>
        </p:txBody>
      </p:sp>
    </p:spTree>
    <p:extLst>
      <p:ext uri="{BB962C8B-B14F-4D97-AF65-F5344CB8AC3E}">
        <p14:creationId xmlns:p14="http://schemas.microsoft.com/office/powerpoint/2010/main" val="7410156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V HALDUSREFORM ON TOIMUNUD …</a:t>
            </a:r>
            <a:endParaRPr lang="et-EE" dirty="0"/>
          </a:p>
        </p:txBody>
      </p:sp>
      <p:sp>
        <p:nvSpPr>
          <p:cNvPr id="3" name="Content Placeholder 2"/>
          <p:cNvSpPr>
            <a:spLocks noGrp="1"/>
          </p:cNvSpPr>
          <p:nvPr>
            <p:ph idx="1"/>
          </p:nvPr>
        </p:nvSpPr>
        <p:spPr>
          <a:xfrm>
            <a:off x="677334" y="2160589"/>
            <a:ext cx="8596668" cy="4197349"/>
          </a:xfrm>
        </p:spPr>
        <p:txBody>
          <a:bodyPr>
            <a:normAutofit fontScale="25000" lnSpcReduction="20000"/>
          </a:bodyPr>
          <a:lstStyle/>
          <a:p>
            <a:pPr algn="just"/>
            <a:r>
              <a:rPr lang="et-EE" sz="8000" b="1" dirty="0">
                <a:solidFill>
                  <a:schemeClr val="tx1"/>
                </a:solidFill>
              </a:rPr>
              <a:t>Neljas reform toimus koos Eesti taasiseseisvumisega `80 lõpus ja `90 alguses, kui aastakümneid kehtinud nõukoguse süsteem asendati demokraatliku omavalitsussüsteemiga koos vastava õigusliku baasi, korralduse, finantseerimise jm sarnasega. Reformi osaks oli ka omavalitsusliku staatuse omistamine ning esimesteks olid siin teadaolevalt 1. oktoobril Muhu vald ja Kuressaare linn</a:t>
            </a:r>
            <a:r>
              <a:rPr lang="et-EE" sz="8000" b="1" dirty="0" smtClean="0">
                <a:solidFill>
                  <a:schemeClr val="tx1"/>
                </a:solidFill>
              </a:rPr>
              <a:t>.</a:t>
            </a:r>
          </a:p>
          <a:p>
            <a:pPr algn="just"/>
            <a:r>
              <a:rPr lang="et-EE" sz="8000" b="1" dirty="0" smtClean="0">
                <a:solidFill>
                  <a:schemeClr val="tx1"/>
                </a:solidFill>
              </a:rPr>
              <a:t>Viies </a:t>
            </a:r>
            <a:r>
              <a:rPr lang="et-EE" sz="8000" b="1" dirty="0">
                <a:solidFill>
                  <a:schemeClr val="tx1"/>
                </a:solidFill>
              </a:rPr>
              <a:t>reform algas möödunud aastal ning selle haldus-territoriaalne osa sai uue süsteemi koos oktoobris toimunud valimistega. Palju õnne ja edu kõigile, kes valimiste tulemusena nüüd Eesti omavalitsusi juhivad ja nende tegevust korraldavad. Teie roll ja vastutus on eriline, kuna alati on esmaloojatele antud suuremad võimalused aga ka suurem vastutus. </a:t>
            </a:r>
          </a:p>
          <a:p>
            <a:pPr marL="0" indent="0" algn="just">
              <a:buNone/>
            </a:pPr>
            <a:r>
              <a:rPr lang="et-EE" sz="8000" b="1" dirty="0">
                <a:solidFill>
                  <a:schemeClr val="tx1"/>
                </a:solidFill>
              </a:rPr>
              <a:t>Koos eelnevaga on oluline, et üks etapp, st haldus-territoriaalne osa on saanud teatud lahenduse, kuid loodetavasti sellega kogu protsess  ei piirdu.</a:t>
            </a:r>
          </a:p>
          <a:p>
            <a:endParaRPr lang="et-EE" dirty="0"/>
          </a:p>
        </p:txBody>
      </p:sp>
    </p:spTree>
    <p:extLst>
      <p:ext uri="{BB962C8B-B14F-4D97-AF65-F5344CB8AC3E}">
        <p14:creationId xmlns:p14="http://schemas.microsoft.com/office/powerpoint/2010/main" val="39708453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a:t>1. OKTOOBER KUI SÜMBOL</a:t>
            </a:r>
          </a:p>
        </p:txBody>
      </p:sp>
      <p:sp>
        <p:nvSpPr>
          <p:cNvPr id="3" name="Content Placeholder 2"/>
          <p:cNvSpPr>
            <a:spLocks noGrp="1"/>
          </p:cNvSpPr>
          <p:nvPr>
            <p:ph idx="1"/>
          </p:nvPr>
        </p:nvSpPr>
        <p:spPr/>
        <p:txBody>
          <a:bodyPr/>
          <a:lstStyle/>
          <a:p>
            <a:pPr algn="just"/>
            <a:r>
              <a:rPr lang="et-EE" sz="2400" b="1" dirty="0">
                <a:solidFill>
                  <a:schemeClr val="tx1"/>
                </a:solidFill>
              </a:rPr>
              <a:t>Omavalitsuspäeva tähistamegi eelnevat kokku võttes just 1. oktoobril, kuna siis asuti nii 1866 kui ka 1990 looma täiesti uut -  oma omavalitsust. </a:t>
            </a:r>
          </a:p>
          <a:p>
            <a:pPr algn="just"/>
            <a:r>
              <a:rPr lang="et-EE" sz="2400" b="1" dirty="0">
                <a:solidFill>
                  <a:schemeClr val="tx1"/>
                </a:solidFill>
              </a:rPr>
              <a:t>Eesti I Omavalitsuspäev toimus 4.10.2016 Riigikogu Konverentsikeskuses ning sellega tähistati 150. aasta möödumist Eesti avaliku halduse loomisest.  </a:t>
            </a:r>
          </a:p>
          <a:p>
            <a:pPr algn="just"/>
            <a:r>
              <a:rPr lang="et-EE" sz="2400" b="1" dirty="0">
                <a:solidFill>
                  <a:schemeClr val="tx1"/>
                </a:solidFill>
              </a:rPr>
              <a:t>II Omavalitsuspäev võttis aga möödunud aastal suures plaanis kokku 28 aastat toiminud süsteemi ja avaldas tunnustust selle loojatele ja arendajatele.</a:t>
            </a:r>
          </a:p>
          <a:p>
            <a:endParaRPr lang="et-EE" dirty="0"/>
          </a:p>
        </p:txBody>
      </p:sp>
    </p:spTree>
    <p:extLst>
      <p:ext uri="{BB962C8B-B14F-4D97-AF65-F5344CB8AC3E}">
        <p14:creationId xmlns:p14="http://schemas.microsoft.com/office/powerpoint/2010/main" val="18883775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OMAVALITSUSED JA EESTI AJALOOLISTES ETNILISTES PIIRIDES TAASTAMINE</a:t>
            </a:r>
            <a:endParaRPr lang="et-EE" dirty="0"/>
          </a:p>
        </p:txBody>
      </p:sp>
      <p:pic>
        <p:nvPicPr>
          <p:cNvPr id="4" name="Content Placeholder 3"/>
          <p:cNvPicPr>
            <a:picLocks noGrp="1" noChangeAspect="1"/>
          </p:cNvPicPr>
          <p:nvPr>
            <p:ph idx="1"/>
          </p:nvPr>
        </p:nvPicPr>
        <p:blipFill>
          <a:blip r:embed="rId2"/>
          <a:stretch>
            <a:fillRect/>
          </a:stretch>
        </p:blipFill>
        <p:spPr>
          <a:xfrm>
            <a:off x="677863" y="2615723"/>
            <a:ext cx="8596312" cy="2971166"/>
          </a:xfrm>
          <a:prstGeom prst="rect">
            <a:avLst/>
          </a:prstGeom>
        </p:spPr>
      </p:pic>
    </p:spTree>
    <p:extLst>
      <p:ext uri="{BB962C8B-B14F-4D97-AF65-F5344CB8AC3E}">
        <p14:creationId xmlns:p14="http://schemas.microsoft.com/office/powerpoint/2010/main" val="20531762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t-EE" b="1" dirty="0"/>
              <a:t>Manifest kõigile Eestimaa </a:t>
            </a:r>
            <a:r>
              <a:rPr lang="et-EE" b="1" dirty="0" err="1" smtClean="0"/>
              <a:t>rahwastele</a:t>
            </a:r>
            <a:r>
              <a:rPr lang="et-EE" b="1" dirty="0" smtClean="0"/>
              <a:t/>
            </a:r>
            <a:br>
              <a:rPr lang="et-EE" b="1" dirty="0" smtClean="0"/>
            </a:br>
            <a:r>
              <a:rPr lang="et-EE" b="1" dirty="0" smtClean="0"/>
              <a:t>24.02.1918</a:t>
            </a:r>
            <a:endParaRPr lang="et-EE" dirty="0"/>
          </a:p>
        </p:txBody>
      </p:sp>
      <p:sp>
        <p:nvSpPr>
          <p:cNvPr id="3" name="Content Placeholder 2"/>
          <p:cNvSpPr>
            <a:spLocks noGrp="1"/>
          </p:cNvSpPr>
          <p:nvPr>
            <p:ph idx="1"/>
          </p:nvPr>
        </p:nvSpPr>
        <p:spPr/>
        <p:txBody>
          <a:bodyPr>
            <a:noAutofit/>
          </a:bodyPr>
          <a:lstStyle/>
          <a:p>
            <a:pPr algn="just"/>
            <a:r>
              <a:rPr lang="et-EE" sz="2000" b="1" dirty="0"/>
              <a:t>Eestimaa tema ajaloolistes ja </a:t>
            </a:r>
            <a:r>
              <a:rPr lang="et-EE" sz="2000" b="1" dirty="0" err="1"/>
              <a:t>etnografilistes</a:t>
            </a:r>
            <a:r>
              <a:rPr lang="et-EE" sz="2000" b="1" dirty="0"/>
              <a:t> piirides kuulutatakse tänasest peale </a:t>
            </a:r>
            <a:r>
              <a:rPr lang="et-EE" sz="2000" b="1" dirty="0" err="1"/>
              <a:t>iseseiswaks</a:t>
            </a:r>
            <a:r>
              <a:rPr lang="et-EE" sz="2000" b="1" dirty="0"/>
              <a:t> </a:t>
            </a:r>
            <a:r>
              <a:rPr lang="et-EE" sz="2000" b="1" dirty="0" err="1"/>
              <a:t>demokratliseks</a:t>
            </a:r>
            <a:r>
              <a:rPr lang="et-EE" sz="2000" b="1" dirty="0"/>
              <a:t> </a:t>
            </a:r>
            <a:r>
              <a:rPr lang="et-EE" sz="2000" b="1" dirty="0" err="1"/>
              <a:t>wabariigiks</a:t>
            </a:r>
            <a:r>
              <a:rPr lang="et-EE" sz="2000" b="1" dirty="0"/>
              <a:t>.</a:t>
            </a:r>
          </a:p>
          <a:p>
            <a:pPr algn="just"/>
            <a:r>
              <a:rPr lang="et-EE" sz="2000" b="1" dirty="0" err="1"/>
              <a:t>Iseseiswa</a:t>
            </a:r>
            <a:r>
              <a:rPr lang="et-EE" sz="2000" b="1" dirty="0"/>
              <a:t> Eesti </a:t>
            </a:r>
            <a:r>
              <a:rPr lang="et-EE" sz="2000" b="1" dirty="0" err="1"/>
              <a:t>wabariigi</a:t>
            </a:r>
            <a:r>
              <a:rPr lang="et-EE" sz="2000" b="1" dirty="0"/>
              <a:t> piiridesse kuuluvad: Harjumaa, Läänemaa, </a:t>
            </a:r>
            <a:r>
              <a:rPr lang="et-EE" sz="2000" b="1" dirty="0" err="1"/>
              <a:t>Järwamaa</a:t>
            </a:r>
            <a:r>
              <a:rPr lang="et-EE" sz="2000" b="1" dirty="0"/>
              <a:t>, </a:t>
            </a:r>
            <a:r>
              <a:rPr lang="et-EE" sz="2000" b="1" dirty="0" err="1"/>
              <a:t>Wirumaa</a:t>
            </a:r>
            <a:r>
              <a:rPr lang="et-EE" sz="2000" b="1" dirty="0"/>
              <a:t> ühes </a:t>
            </a:r>
            <a:r>
              <a:rPr lang="et-EE" sz="2000" b="1" dirty="0" err="1"/>
              <a:t>Narwa</a:t>
            </a:r>
            <a:r>
              <a:rPr lang="et-EE" sz="2000" b="1" dirty="0"/>
              <a:t> linna ja tema ümbruskonnaga, Tartumaa, </a:t>
            </a:r>
            <a:r>
              <a:rPr lang="et-EE" sz="2000" b="1" dirty="0" err="1"/>
              <a:t>Wõrumaa</a:t>
            </a:r>
            <a:r>
              <a:rPr lang="et-EE" sz="2000" b="1" dirty="0"/>
              <a:t>, </a:t>
            </a:r>
            <a:r>
              <a:rPr lang="et-EE" sz="2000" b="1" dirty="0" err="1"/>
              <a:t>Wiljandimaa</a:t>
            </a:r>
            <a:r>
              <a:rPr lang="et-EE" sz="2000" b="1" dirty="0"/>
              <a:t> ja Pärnumaa ühes Lääne mere saartega - Saare-, Hiiu- ja Muhumaaga ja teistega, kus Eesti </a:t>
            </a:r>
            <a:r>
              <a:rPr lang="et-EE" sz="2000" b="1" dirty="0" err="1"/>
              <a:t>rahwas</a:t>
            </a:r>
            <a:r>
              <a:rPr lang="et-EE" sz="2000" b="1" dirty="0"/>
              <a:t> suures enamuses põliselt asumas. </a:t>
            </a:r>
            <a:r>
              <a:rPr lang="et-EE" sz="2000" b="1" dirty="0" err="1"/>
              <a:t>Wabariigi</a:t>
            </a:r>
            <a:r>
              <a:rPr lang="et-EE" sz="2000" b="1" dirty="0"/>
              <a:t> piiride lõplik kindlaksmääramine Lätimaa ja </a:t>
            </a:r>
            <a:r>
              <a:rPr lang="et-EE" sz="2000" b="1" dirty="0" err="1"/>
              <a:t>Wene</a:t>
            </a:r>
            <a:r>
              <a:rPr lang="et-EE" sz="2000" b="1" dirty="0"/>
              <a:t> riigi piiriäärsetes maakohtades sünnib rahvahääletamise teel, kui praegune ilmasõda lõppenud.</a:t>
            </a:r>
          </a:p>
          <a:p>
            <a:pPr algn="just"/>
            <a:r>
              <a:rPr lang="et-EE" sz="2000" b="1" dirty="0"/>
              <a:t>5. Linna-, maakonna- ja </a:t>
            </a:r>
            <a:r>
              <a:rPr lang="et-EE" sz="2000" b="1" dirty="0" err="1"/>
              <a:t>wallaomavalitsuse</a:t>
            </a:r>
            <a:r>
              <a:rPr lang="et-EE" sz="2000" b="1" dirty="0"/>
              <a:t> asutused kutsutakse </a:t>
            </a:r>
            <a:r>
              <a:rPr lang="et-EE" sz="2000" b="1" dirty="0" err="1"/>
              <a:t>wiibimata</a:t>
            </a:r>
            <a:r>
              <a:rPr lang="et-EE" sz="2000" b="1" dirty="0"/>
              <a:t> oma </a:t>
            </a:r>
            <a:r>
              <a:rPr lang="et-EE" sz="2000" b="1" dirty="0" err="1"/>
              <a:t>wägiwaldselt</a:t>
            </a:r>
            <a:r>
              <a:rPr lang="et-EE" sz="2000" b="1" dirty="0"/>
              <a:t> katkestatud tööd </a:t>
            </a:r>
            <a:r>
              <a:rPr lang="et-EE" sz="2000" b="1" dirty="0" err="1"/>
              <a:t>jatkama</a:t>
            </a:r>
            <a:r>
              <a:rPr lang="et-EE" sz="2000" b="1" dirty="0" smtClean="0"/>
              <a:t>.</a:t>
            </a:r>
            <a:endParaRPr lang="et-EE" sz="2000" b="1" dirty="0"/>
          </a:p>
        </p:txBody>
      </p:sp>
    </p:spTree>
    <p:extLst>
      <p:ext uri="{BB962C8B-B14F-4D97-AF65-F5344CB8AC3E}">
        <p14:creationId xmlns:p14="http://schemas.microsoft.com/office/powerpoint/2010/main" val="31624645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t-EE" b="1" dirty="0" smtClean="0"/>
              <a:t>VALLAVANEMAD: PROTEST </a:t>
            </a:r>
            <a:br>
              <a:rPr lang="et-EE" b="1" dirty="0" smtClean="0"/>
            </a:br>
            <a:r>
              <a:rPr lang="et-EE" b="1" dirty="0" smtClean="0"/>
              <a:t>Riias </a:t>
            </a:r>
            <a:r>
              <a:rPr lang="et-EE" b="1" dirty="0"/>
              <a:t>10. aprillil </a:t>
            </a:r>
            <a:r>
              <a:rPr lang="et-EE" b="1" dirty="0" smtClean="0"/>
              <a:t>1918</a:t>
            </a:r>
            <a:endParaRPr lang="et-EE" b="1" dirty="0"/>
          </a:p>
        </p:txBody>
      </p:sp>
      <p:sp>
        <p:nvSpPr>
          <p:cNvPr id="3" name="Content Placeholder 2"/>
          <p:cNvSpPr>
            <a:spLocks noGrp="1"/>
          </p:cNvSpPr>
          <p:nvPr>
            <p:ph idx="1"/>
          </p:nvPr>
        </p:nvSpPr>
        <p:spPr/>
        <p:txBody>
          <a:bodyPr>
            <a:noAutofit/>
          </a:bodyPr>
          <a:lstStyle/>
          <a:p>
            <a:pPr algn="just"/>
            <a:r>
              <a:rPr lang="et-EE" sz="2000" dirty="0"/>
              <a:t>Meie, allakirjutanud nelja Eesti maakonna vallavanemate esitajad, kes siin võõrasse linna kokku oleme käsutatud, anname sellega teada:</a:t>
            </a:r>
          </a:p>
          <a:p>
            <a:pPr algn="just"/>
            <a:r>
              <a:rPr lang="et-EE" sz="2000" dirty="0"/>
              <a:t>1) et meid Eesti valdade elanikud 1866. aasta vallakogukonna seaduse põhjal on valinud, see seadus aga vallavanematele mitte õigust ei anna valla elanikkude nimel riigi- ja valitsusekorra muutmist meie maa kohta ise ära otsustada või niisuguseks otsustamiseks oma esitajaid kuhugi asutusesse valida, siis ei või meie endid eeltähendatud küsimuste otsustamiseks Eesti elanikkude seaduslikkudeks esitajateks pidada, ega arva meie enesel võimu ja volitusi olevat maa ja rahva kohta siduvaid otsuseid </a:t>
            </a:r>
            <a:r>
              <a:rPr lang="et-EE" sz="2000" dirty="0" smtClean="0"/>
              <a:t>teha…</a:t>
            </a:r>
            <a:endParaRPr lang="et-EE" sz="2000" dirty="0"/>
          </a:p>
          <a:p>
            <a:pPr algn="just"/>
            <a:r>
              <a:rPr lang="et-EE" sz="2000" dirty="0"/>
              <a:t>Meie ei võta sellepärast mingisugusest hääletamisest osa, millega Eesti rahva ehk Eesti maaosade tulevikku tahetakse siin ära </a:t>
            </a:r>
            <a:r>
              <a:rPr lang="et-EE" sz="2000" dirty="0" smtClean="0"/>
              <a:t>otsustada</a:t>
            </a:r>
            <a:endParaRPr lang="et-EE" sz="2000" dirty="0"/>
          </a:p>
        </p:txBody>
      </p:sp>
    </p:spTree>
    <p:extLst>
      <p:ext uri="{BB962C8B-B14F-4D97-AF65-F5344CB8AC3E}">
        <p14:creationId xmlns:p14="http://schemas.microsoft.com/office/powerpoint/2010/main" val="28959748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t-EE" b="1" dirty="0" smtClean="0"/>
              <a:t>Professor </a:t>
            </a:r>
            <a:r>
              <a:rPr lang="et-EE" b="1" dirty="0" err="1"/>
              <a:t>Wolfgang</a:t>
            </a:r>
            <a:r>
              <a:rPr lang="et-EE" b="1" dirty="0"/>
              <a:t> </a:t>
            </a:r>
            <a:r>
              <a:rPr lang="et-EE" b="1" dirty="0" err="1"/>
              <a:t>Drechsler</a:t>
            </a:r>
            <a:endParaRPr lang="et-EE" b="1" dirty="0"/>
          </a:p>
        </p:txBody>
      </p:sp>
      <p:sp>
        <p:nvSpPr>
          <p:cNvPr id="3" name="Content Placeholder 2"/>
          <p:cNvSpPr>
            <a:spLocks noGrp="1"/>
          </p:cNvSpPr>
          <p:nvPr>
            <p:ph idx="1"/>
          </p:nvPr>
        </p:nvSpPr>
        <p:spPr/>
        <p:txBody>
          <a:bodyPr>
            <a:normAutofit/>
          </a:bodyPr>
          <a:lstStyle/>
          <a:p>
            <a:pPr algn="just"/>
            <a:r>
              <a:rPr lang="et-EE" sz="3600" b="1" dirty="0" smtClean="0"/>
              <a:t>Eesti </a:t>
            </a:r>
            <a:r>
              <a:rPr lang="et-EE" sz="3600" b="1" dirty="0"/>
              <a:t>riik on ajalooliselt välja kasvanud kohalikest omavalitsustest ja eestlased on elanud </a:t>
            </a:r>
            <a:r>
              <a:rPr lang="et-EE" sz="3600" b="1" dirty="0" smtClean="0"/>
              <a:t>kogukondlikus iseorganiseerimises </a:t>
            </a:r>
            <a:r>
              <a:rPr lang="et-EE" sz="3600" b="1" dirty="0"/>
              <a:t>kui ühiselu struktuuris sajandeid kauem peaaegu </a:t>
            </a:r>
            <a:r>
              <a:rPr lang="et-EE" sz="3600" b="1" dirty="0" err="1"/>
              <a:t>koigist</a:t>
            </a:r>
            <a:r>
              <a:rPr lang="et-EE" sz="3600" b="1" dirty="0"/>
              <a:t> Euroopa </a:t>
            </a:r>
            <a:r>
              <a:rPr lang="et-EE" sz="3600" b="1" dirty="0" smtClean="0"/>
              <a:t>rahvastest</a:t>
            </a:r>
            <a:endParaRPr lang="et-EE" sz="3600" b="1" dirty="0"/>
          </a:p>
        </p:txBody>
      </p:sp>
    </p:spTree>
    <p:extLst>
      <p:ext uri="{BB962C8B-B14F-4D97-AF65-F5344CB8AC3E}">
        <p14:creationId xmlns:p14="http://schemas.microsoft.com/office/powerpoint/2010/main" val="1116196320"/>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
  <TotalTime>367</TotalTime>
  <Words>2379</Words>
  <Application>Microsoft Office PowerPoint</Application>
  <PresentationFormat>Widescreen</PresentationFormat>
  <Paragraphs>132</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Lato</vt:lpstr>
      <vt:lpstr>Times New Roman</vt:lpstr>
      <vt:lpstr>Trebuchet MS</vt:lpstr>
      <vt:lpstr>Wingdings 3</vt:lpstr>
      <vt:lpstr>Facet</vt:lpstr>
      <vt:lpstr>Eesti omavalitsuste ja valdkonna koostöö arengust</vt:lpstr>
      <vt:lpstr>HALDUSREFORM: PALJU ÕNNE &amp; EDU VALLAD JA LINNAD </vt:lpstr>
      <vt:lpstr>Eesti Vabariik &amp; omavalitsusreform</vt:lpstr>
      <vt:lpstr>V HALDUSREFORM ON TOIMUNUD …</vt:lpstr>
      <vt:lpstr>1. OKTOOBER KUI SÜMBOL</vt:lpstr>
      <vt:lpstr>OMAVALITSUSED JA EESTI AJALOOLISTES ETNILISTES PIIRIDES TAASTAMINE</vt:lpstr>
      <vt:lpstr>Manifest kõigile Eestimaa rahwastele 24.02.1918</vt:lpstr>
      <vt:lpstr>VALLAVANEMAD: PROTEST  Riias 10. aprillil 1918</vt:lpstr>
      <vt:lpstr>Professor Wolfgang Drechsler</vt:lpstr>
      <vt:lpstr>OMAVALITSUSTE KOOSTÖÖ &amp;  SENISE ARENGU JA SÜSTEEMI LÕPP</vt:lpstr>
      <vt:lpstr>OMAVALITSUSED &amp; RIIKLUSE VUNDAMENDI TAASTAMINE</vt:lpstr>
      <vt:lpstr>OMAVALITSUS JA LIIDUD1989-1993</vt:lpstr>
      <vt:lpstr>PÕHISEADUSE ASSAMBLEE JA UUS ÕIGUSKORD   </vt:lpstr>
      <vt:lpstr>1994.AASTAL OMAVALITSUSTE ÜLERIIGILINE NÕUPÄEV &amp; JÄTKUB OMAVALITSUSTE KOOSTÖÖ ARENG </vt:lpstr>
      <vt:lpstr>HALDUSREFORMIST JA SELLEGA SEONDUVATEST VÕIMALIKEST JÄTKUTEGEVUSTEST</vt:lpstr>
      <vt:lpstr>KOOSTÖÖ KUI VÕTMESÕNA</vt:lpstr>
      <vt:lpstr>OLULISEMAD MÄRKSÕNAD</vt:lpstr>
      <vt:lpstr>10 TEESI: EESTI KOHALIKU OMAVALITSUSE  JA REGIONAALTASANDI VÕIMALIKUD  ARENGUSUUNAD  </vt:lpstr>
      <vt:lpstr>TALLINNA ÜLIKOOL FOORUM 14.05.2018 Eesti omavalitsus täna ja tulevik - 10 teesi ja  mis edasi? </vt:lpstr>
      <vt:lpstr>Kohaliku omavalitsuste üksuste omavaheliste ja riigi institutsioonidega suhete teisenemine</vt:lpstr>
      <vt:lpstr>PEAMISED VÄLJAKUTSED JA POLIITIKASOOVITUSED KOHALIKU OMAVALITSUSE JA REGIONAALTASANDI ARENGUS</vt:lpstr>
      <vt:lpstr>KOOSTÖÖ RIIGIKOGUGA, sh  MAAELU KOMISJONIGA</vt:lpstr>
      <vt:lpstr>NOVEMBRIS 2018 – OTRK?</vt:lpstr>
      <vt:lpstr>Luua valdkonna pikema perioodi strateegiline visioonidokument</vt:lpstr>
      <vt:lpstr>Demokraatia ja detsentraliseerimise põhimõtete tagamine</vt:lpstr>
      <vt:lpstr>RIIGIREFORM: kas praegune olukord ei lase enam vanaviisi edasi minna?</vt:lpstr>
      <vt:lpstr>Professor Wolfgang Drechsler </vt:lpstr>
      <vt:lpstr>Professor Jüri Uluots 1933</vt:lpstr>
      <vt:lpstr>PÜÜAME SIIS KOOS LUGUPEETUD RIIGIMEHE JA TEADLASE ÜTELUSE ÕIGSUST KA EDASPIDI ÜHISELT TÕESTADA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Sulev Lääne</dc:creator>
  <cp:lastModifiedBy>Sulev Lääne</cp:lastModifiedBy>
  <cp:revision>62</cp:revision>
  <dcterms:created xsi:type="dcterms:W3CDTF">2018-09-26T18:07:11Z</dcterms:created>
  <dcterms:modified xsi:type="dcterms:W3CDTF">2018-09-30T21:40:56Z</dcterms:modified>
</cp:coreProperties>
</file>