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6706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C256C72-EAF2-408B-B9D3-D1C63AD2FFB0}">
  <a:tblStyle styleId="{FC256C72-EAF2-408B-B9D3-D1C63AD2FFB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nvSpPr>
        <p:spPr>
          <a:xfrm>
            <a:off x="0" y="0"/>
            <a:ext cx="6670800" cy="992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 name="Google Shape;4;n"/>
          <p:cNvSpPr txBox="1"/>
          <p:nvPr>
            <p:ph idx="2" type="hdr"/>
          </p:nvPr>
        </p:nvSpPr>
        <p:spPr>
          <a:xfrm>
            <a:off x="0" y="0"/>
            <a:ext cx="2889360" cy="496800"/>
          </a:xfrm>
          <a:prstGeom prst="rect">
            <a:avLst/>
          </a:prstGeom>
          <a:noFill/>
          <a:ln>
            <a:noFill/>
          </a:ln>
        </p:spPr>
        <p:txBody>
          <a:bodyPr anchorCtr="0" anchor="t" bIns="46800" lIns="90000" spcFirstLastPara="1" rIns="90000" wrap="square" tIns="468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txBox="1"/>
          <p:nvPr>
            <p:ph idx="10" type="dt"/>
          </p:nvPr>
        </p:nvSpPr>
        <p:spPr>
          <a:xfrm>
            <a:off x="3779640" y="0"/>
            <a:ext cx="2889000" cy="496800"/>
          </a:xfrm>
          <a:prstGeom prst="rect">
            <a:avLst/>
          </a:prstGeom>
          <a:noFill/>
          <a:ln>
            <a:noFill/>
          </a:ln>
        </p:spPr>
        <p:txBody>
          <a:bodyPr anchorCtr="0" anchor="t" bIns="46800" lIns="90000" spcFirstLastPara="1" rIns="90000" wrap="square" tIns="468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p:nvPr>
            <p:ph idx="3"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 name="Google Shape;7;n"/>
          <p:cNvSpPr txBox="1"/>
          <p:nvPr>
            <p:ph idx="1" type="body"/>
          </p:nvPr>
        </p:nvSpPr>
        <p:spPr>
          <a:xfrm>
            <a:off x="888480" y="4716000"/>
            <a:ext cx="4891320" cy="4467240"/>
          </a:xfrm>
          <a:prstGeom prst="rect">
            <a:avLst/>
          </a:prstGeom>
          <a:noFill/>
          <a:ln>
            <a:noFill/>
          </a:ln>
        </p:spPr>
        <p:txBody>
          <a:bodyPr anchorCtr="0" anchor="t" bIns="46800" lIns="90000" spcFirstLastPara="1" rIns="90000" wrap="square" tIns="468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9431280"/>
            <a:ext cx="2889360" cy="496800"/>
          </a:xfrm>
          <a:prstGeom prst="rect">
            <a:avLst/>
          </a:prstGeom>
          <a:noFill/>
          <a:ln>
            <a:noFill/>
          </a:ln>
        </p:spPr>
        <p:txBody>
          <a:bodyPr anchorCtr="0" anchor="b" bIns="46800" lIns="90000" spcFirstLastPara="1" rIns="90000" wrap="square" tIns="468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n"/>
          <p:cNvSpPr txBox="1"/>
          <p:nvPr>
            <p:ph idx="12" type="sldNum"/>
          </p:nvPr>
        </p:nvSpPr>
        <p:spPr>
          <a:xfrm>
            <a:off x="3779640" y="9431280"/>
            <a:ext cx="2889000" cy="4968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t-E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853920" y="744480"/>
            <a:ext cx="4961160" cy="37227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1:notes"/>
          <p:cNvSpPr txBox="1"/>
          <p:nvPr>
            <p:ph idx="1" type="body"/>
          </p:nvPr>
        </p:nvSpPr>
        <p:spPr>
          <a:xfrm>
            <a:off x="888480" y="4716000"/>
            <a:ext cx="4891320" cy="44672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65" name="Google Shape;65;p1:notes"/>
          <p:cNvSpPr/>
          <p:nvPr/>
        </p:nvSpPr>
        <p:spPr>
          <a:xfrm>
            <a:off x="3780000" y="9431280"/>
            <a:ext cx="2889000" cy="4968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None/>
            </a:pPr>
            <a:fld id="{00000000-1234-1234-1234-123412341234}" type="slidenum">
              <a:rPr b="0" i="0" lang="et-E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19" name="Google Shape;119;p10: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1: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25" name="Google Shape;125;p11: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2: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31" name="Google Shape;131;p12: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37" name="Google Shape;137;p13: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4: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43" name="Google Shape;143;p14: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5: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50" name="Google Shape;150;p15: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6: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56" name="Google Shape;156;p16: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7: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63" name="Google Shape;163;p17: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8: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71" name="Google Shape;171;p18: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9: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78" name="Google Shape;178;p19: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1" name="Google Shape;71;p2: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20: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85" name="Google Shape;185;p20: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1: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92" name="Google Shape;192;p21: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22: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98" name="Google Shape;198;p22: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3: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05" name="Google Shape;205;p23: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24: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12" name="Google Shape;212;p24: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5: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18" name="Google Shape;218;p25: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6: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25" name="Google Shape;225;p26: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27: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31" name="Google Shape;231;p27: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8: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37" name="Google Shape;237;p28: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9: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43" name="Google Shape;243;p29: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30: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249" name="Google Shape;249;p30: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9:notes"/>
          <p:cNvSpPr txBox="1"/>
          <p:nvPr>
            <p:ph idx="1" type="body"/>
          </p:nvPr>
        </p:nvSpPr>
        <p:spPr>
          <a:xfrm>
            <a:off x="888480" y="4716000"/>
            <a:ext cx="4891320" cy="446724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113" name="Google Shape;113;p9:notes"/>
          <p:cNvSpPr/>
          <p:nvPr>
            <p:ph idx="2" type="sldImg"/>
          </p:nvPr>
        </p:nvSpPr>
        <p:spPr>
          <a:xfrm>
            <a:off x="853560" y="744120"/>
            <a:ext cx="4961160" cy="37227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4" name="Shape 44"/>
        <p:cNvGrpSpPr/>
        <p:nvPr/>
      </p:nvGrpSpPr>
      <p:grpSpPr>
        <a:xfrm>
          <a:off x="0" y="0"/>
          <a:ext cx="0" cy="0"/>
          <a:chOff x="0" y="0"/>
          <a:chExt cx="0" cy="0"/>
        </a:xfrm>
      </p:grpSpPr>
      <p:sp>
        <p:nvSpPr>
          <p:cNvPr id="45" name="Google Shape;45;p11"/>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1"/>
          <p:cNvSpPr txBox="1"/>
          <p:nvPr>
            <p:ph idx="1" type="body"/>
          </p:nvPr>
        </p:nvSpPr>
        <p:spPr>
          <a:xfrm>
            <a:off x="457200" y="1599840"/>
            <a:ext cx="822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11"/>
          <p:cNvSpPr txBox="1"/>
          <p:nvPr>
            <p:ph idx="2" type="body"/>
          </p:nvPr>
        </p:nvSpPr>
        <p:spPr>
          <a:xfrm>
            <a:off x="457200" y="3645720"/>
            <a:ext cx="822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8" name="Shape 48"/>
        <p:cNvGrpSpPr/>
        <p:nvPr/>
      </p:nvGrpSpPr>
      <p:grpSpPr>
        <a:xfrm>
          <a:off x="0" y="0"/>
          <a:ext cx="0" cy="0"/>
          <a:chOff x="0" y="0"/>
          <a:chExt cx="0" cy="0"/>
        </a:xfrm>
      </p:grpSpPr>
      <p:sp>
        <p:nvSpPr>
          <p:cNvPr id="49" name="Google Shape;49;p12"/>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2"/>
          <p:cNvSpPr txBox="1"/>
          <p:nvPr>
            <p:ph idx="1" type="body"/>
          </p:nvPr>
        </p:nvSpPr>
        <p:spPr>
          <a:xfrm>
            <a:off x="457200" y="159984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2"/>
          <p:cNvSpPr txBox="1"/>
          <p:nvPr>
            <p:ph idx="2" type="body"/>
          </p:nvPr>
        </p:nvSpPr>
        <p:spPr>
          <a:xfrm>
            <a:off x="4674240" y="159984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2"/>
          <p:cNvSpPr txBox="1"/>
          <p:nvPr>
            <p:ph idx="3" type="body"/>
          </p:nvPr>
        </p:nvSpPr>
        <p:spPr>
          <a:xfrm>
            <a:off x="457200" y="364572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4" type="body"/>
          </p:nvPr>
        </p:nvSpPr>
        <p:spPr>
          <a:xfrm>
            <a:off x="4674240" y="364572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 type="body"/>
          </p:nvPr>
        </p:nvSpPr>
        <p:spPr>
          <a:xfrm>
            <a:off x="457200" y="1599840"/>
            <a:ext cx="264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2" type="body"/>
          </p:nvPr>
        </p:nvSpPr>
        <p:spPr>
          <a:xfrm>
            <a:off x="3239640" y="1599840"/>
            <a:ext cx="264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3" type="body"/>
          </p:nvPr>
        </p:nvSpPr>
        <p:spPr>
          <a:xfrm>
            <a:off x="6022080" y="1599840"/>
            <a:ext cx="264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4" type="body"/>
          </p:nvPr>
        </p:nvSpPr>
        <p:spPr>
          <a:xfrm>
            <a:off x="457200" y="3645720"/>
            <a:ext cx="264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5" type="body"/>
          </p:nvPr>
        </p:nvSpPr>
        <p:spPr>
          <a:xfrm>
            <a:off x="3239640" y="3645720"/>
            <a:ext cx="264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6" type="body"/>
          </p:nvPr>
        </p:nvSpPr>
        <p:spPr>
          <a:xfrm>
            <a:off x="6022080" y="3645720"/>
            <a:ext cx="264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 type="subTitle"/>
          </p:nvPr>
        </p:nvSpPr>
        <p:spPr>
          <a:xfrm>
            <a:off x="457200" y="1599840"/>
            <a:ext cx="8229600" cy="391644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 type="body"/>
          </p:nvPr>
        </p:nvSpPr>
        <p:spPr>
          <a:xfrm>
            <a:off x="457200" y="1599840"/>
            <a:ext cx="8229600" cy="39164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 type="body"/>
          </p:nvPr>
        </p:nvSpPr>
        <p:spPr>
          <a:xfrm>
            <a:off x="457200" y="1599840"/>
            <a:ext cx="4015800" cy="39164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5"/>
          <p:cNvSpPr txBox="1"/>
          <p:nvPr>
            <p:ph idx="2" type="body"/>
          </p:nvPr>
        </p:nvSpPr>
        <p:spPr>
          <a:xfrm>
            <a:off x="4674240" y="1599840"/>
            <a:ext cx="4015800" cy="39164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7" name="Shape 27"/>
        <p:cNvGrpSpPr/>
        <p:nvPr/>
      </p:nvGrpSpPr>
      <p:grpSpPr>
        <a:xfrm>
          <a:off x="0" y="0"/>
          <a:ext cx="0" cy="0"/>
          <a:chOff x="0" y="0"/>
          <a:chExt cx="0" cy="0"/>
        </a:xfrm>
      </p:grpSpPr>
      <p:sp>
        <p:nvSpPr>
          <p:cNvPr id="28" name="Google Shape;28;p7"/>
          <p:cNvSpPr txBox="1"/>
          <p:nvPr>
            <p:ph idx="1" type="subTitle"/>
          </p:nvPr>
        </p:nvSpPr>
        <p:spPr>
          <a:xfrm>
            <a:off x="457200" y="274320"/>
            <a:ext cx="8229600" cy="52995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9" name="Shape 29"/>
        <p:cNvGrpSpPr/>
        <p:nvPr/>
      </p:nvGrpSpPr>
      <p:grpSpPr>
        <a:xfrm>
          <a:off x="0" y="0"/>
          <a:ext cx="0" cy="0"/>
          <a:chOff x="0" y="0"/>
          <a:chExt cx="0" cy="0"/>
        </a:xfrm>
      </p:grpSpPr>
      <p:sp>
        <p:nvSpPr>
          <p:cNvPr id="30" name="Google Shape;30;p8"/>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 type="body"/>
          </p:nvPr>
        </p:nvSpPr>
        <p:spPr>
          <a:xfrm>
            <a:off x="457200" y="159984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8"/>
          <p:cNvSpPr txBox="1"/>
          <p:nvPr>
            <p:ph idx="2" type="body"/>
          </p:nvPr>
        </p:nvSpPr>
        <p:spPr>
          <a:xfrm>
            <a:off x="4674240" y="1599840"/>
            <a:ext cx="4015800" cy="39164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3" type="body"/>
          </p:nvPr>
        </p:nvSpPr>
        <p:spPr>
          <a:xfrm>
            <a:off x="457200" y="364572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4" name="Shape 34"/>
        <p:cNvGrpSpPr/>
        <p:nvPr/>
      </p:nvGrpSpPr>
      <p:grpSpPr>
        <a:xfrm>
          <a:off x="0" y="0"/>
          <a:ext cx="0" cy="0"/>
          <a:chOff x="0" y="0"/>
          <a:chExt cx="0" cy="0"/>
        </a:xfrm>
      </p:grpSpPr>
      <p:sp>
        <p:nvSpPr>
          <p:cNvPr id="35" name="Google Shape;35;p9"/>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
          <p:cNvSpPr txBox="1"/>
          <p:nvPr>
            <p:ph idx="1" type="body"/>
          </p:nvPr>
        </p:nvSpPr>
        <p:spPr>
          <a:xfrm>
            <a:off x="457200" y="1599840"/>
            <a:ext cx="4015800" cy="39164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9"/>
          <p:cNvSpPr txBox="1"/>
          <p:nvPr>
            <p:ph idx="2" type="body"/>
          </p:nvPr>
        </p:nvSpPr>
        <p:spPr>
          <a:xfrm>
            <a:off x="4674240" y="159984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9"/>
          <p:cNvSpPr txBox="1"/>
          <p:nvPr>
            <p:ph idx="3" type="body"/>
          </p:nvPr>
        </p:nvSpPr>
        <p:spPr>
          <a:xfrm>
            <a:off x="4674240" y="364572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9" name="Shape 39"/>
        <p:cNvGrpSpPr/>
        <p:nvPr/>
      </p:nvGrpSpPr>
      <p:grpSpPr>
        <a:xfrm>
          <a:off x="0" y="0"/>
          <a:ext cx="0" cy="0"/>
          <a:chOff x="0" y="0"/>
          <a:chExt cx="0" cy="0"/>
        </a:xfrm>
      </p:grpSpPr>
      <p:sp>
        <p:nvSpPr>
          <p:cNvPr id="40" name="Google Shape;40;p10"/>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
          <p:cNvSpPr txBox="1"/>
          <p:nvPr>
            <p:ph idx="1" type="body"/>
          </p:nvPr>
        </p:nvSpPr>
        <p:spPr>
          <a:xfrm>
            <a:off x="457200" y="159984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10"/>
          <p:cNvSpPr txBox="1"/>
          <p:nvPr>
            <p:ph idx="2" type="body"/>
          </p:nvPr>
        </p:nvSpPr>
        <p:spPr>
          <a:xfrm>
            <a:off x="4674240" y="1599840"/>
            <a:ext cx="40158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0"/>
          <p:cNvSpPr txBox="1"/>
          <p:nvPr>
            <p:ph idx="3" type="body"/>
          </p:nvPr>
        </p:nvSpPr>
        <p:spPr>
          <a:xfrm>
            <a:off x="457200" y="3645720"/>
            <a:ext cx="8229600" cy="1868040"/>
          </a:xfrm>
          <a:prstGeom prst="rect">
            <a:avLst/>
          </a:prstGeom>
          <a:noFill/>
          <a:ln>
            <a:noFill/>
          </a:ln>
        </p:spPr>
        <p:txBody>
          <a:bodyPr anchorCtr="0" anchor="t" bIns="46800" lIns="90000" spcFirstLastPara="1" rIns="90000" wrap="square" tIns="4680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0"/>
          </a:blip>
          <a:stretch>
            <a:fillRect/>
          </a:stretch>
        </a:blip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457200" y="274320"/>
            <a:ext cx="8229600" cy="1143000"/>
          </a:xfrm>
          <a:prstGeom prst="rect">
            <a:avLst/>
          </a:prstGeom>
          <a:noFill/>
          <a:ln>
            <a:noFill/>
          </a:ln>
        </p:spPr>
        <p:txBody>
          <a:bodyPr anchorCtr="0" anchor="ctr" bIns="46800" lIns="90000" spcFirstLastPara="1" rIns="90000" wrap="square" tIns="468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 type="body"/>
          </p:nvPr>
        </p:nvSpPr>
        <p:spPr>
          <a:xfrm>
            <a:off x="457200" y="1599840"/>
            <a:ext cx="8229600" cy="3916440"/>
          </a:xfrm>
          <a:prstGeom prst="rect">
            <a:avLst/>
          </a:prstGeom>
          <a:noFill/>
          <a:ln>
            <a:noFill/>
          </a:ln>
        </p:spPr>
        <p:txBody>
          <a:bodyPr anchorCtr="0" anchor="t" bIns="46800" lIns="90000" spcFirstLastPara="1" rIns="90000" wrap="square" tIns="468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ENG-alumine-allyksuselogoga-originaalcolor.jpg" id="13" name="Google Shape;13;p1"/>
          <p:cNvPicPr preferRelativeResize="0"/>
          <p:nvPr/>
        </p:nvPicPr>
        <p:blipFill rotWithShape="1">
          <a:blip r:embed="rId2">
            <a:alphaModFix/>
          </a:blip>
          <a:srcRect b="0" l="0" r="0" t="0"/>
          <a:stretch/>
        </p:blipFill>
        <p:spPr>
          <a:xfrm>
            <a:off x="0" y="4830840"/>
            <a:ext cx="9144000" cy="20271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txBox="1"/>
          <p:nvPr/>
        </p:nvSpPr>
        <p:spPr>
          <a:xfrm>
            <a:off x="910175" y="2256365"/>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t-EE" sz="4400" u="none" cap="none" strike="noStrike">
                <a:solidFill>
                  <a:srgbClr val="990000"/>
                </a:solidFill>
                <a:latin typeface="Arial"/>
                <a:ea typeface="Arial"/>
                <a:cs typeface="Arial"/>
                <a:sym typeface="Arial"/>
              </a:rPr>
              <a:t>Migration from the population development perspective</a:t>
            </a:r>
            <a:endParaRPr b="0" i="0" sz="4400" u="none" cap="none" strike="noStrike">
              <a:solidFill>
                <a:srgbClr val="990000"/>
              </a:solidFill>
              <a:latin typeface="Arial"/>
              <a:ea typeface="Arial"/>
              <a:cs typeface="Arial"/>
              <a:sym typeface="Arial"/>
            </a:endParaRPr>
          </a:p>
        </p:txBody>
      </p:sp>
      <p:sp>
        <p:nvSpPr>
          <p:cNvPr id="68" name="Google Shape;68;p14"/>
          <p:cNvSpPr txBox="1"/>
          <p:nvPr/>
        </p:nvSpPr>
        <p:spPr>
          <a:xfrm>
            <a:off x="1371600" y="3886200"/>
            <a:ext cx="6400800" cy="175248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et-EE" sz="2000" u="none" cap="none" strike="noStrike">
                <a:solidFill>
                  <a:srgbClr val="000000"/>
                </a:solidFill>
                <a:latin typeface="Arial"/>
                <a:ea typeface="Arial"/>
                <a:cs typeface="Arial"/>
                <a:sym typeface="Arial"/>
              </a:rPr>
              <a:t>Population on the Move. Migrants, Refugees and Citizenship Rights</a:t>
            </a:r>
            <a:endParaRPr b="0" i="0" sz="2000" u="none" cap="none" strike="noStrike">
              <a:solidFill>
                <a:srgbClr val="000000"/>
              </a:solidFill>
              <a:latin typeface="Arial"/>
              <a:ea typeface="Arial"/>
              <a:cs typeface="Arial"/>
              <a:sym typeface="Arial"/>
            </a:endParaRPr>
          </a:p>
          <a:p>
            <a:pPr indent="0" lvl="0" marL="0" marR="0" rtl="0" algn="r">
              <a:spcBef>
                <a:spcPts val="499"/>
              </a:spcBef>
              <a:spcAft>
                <a:spcPts val="0"/>
              </a:spcAft>
              <a:buNone/>
            </a:pPr>
            <a:r>
              <a:rPr b="0" i="1" lang="et-EE" sz="2000" u="none" cap="none" strike="noStrike">
                <a:solidFill>
                  <a:srgbClr val="000000"/>
                </a:solidFill>
                <a:latin typeface="Arial"/>
                <a:ea typeface="Arial"/>
                <a:cs typeface="Arial"/>
                <a:sym typeface="Arial"/>
              </a:rPr>
              <a:t>Conference  in Tallinn University, February 7-8, 2019 , Tallinn</a:t>
            </a:r>
            <a:endParaRPr b="0" i="0" sz="2000" u="none" cap="none" strike="noStrike">
              <a:solidFill>
                <a:srgbClr val="000000"/>
              </a:solidFill>
              <a:latin typeface="Arial"/>
              <a:ea typeface="Arial"/>
              <a:cs typeface="Arial"/>
              <a:sym typeface="Arial"/>
            </a:endParaRPr>
          </a:p>
          <a:p>
            <a:pPr indent="0" lvl="0" marL="0" marR="0" rtl="0" algn="r">
              <a:spcBef>
                <a:spcPts val="499"/>
              </a:spcBef>
              <a:spcAft>
                <a:spcPts val="0"/>
              </a:spcAft>
              <a:buNone/>
            </a:pPr>
            <a:r>
              <a:rPr b="0" i="0" lang="et-EE" sz="2000" u="none" cap="none" strike="noStrike">
                <a:solidFill>
                  <a:srgbClr val="000000"/>
                </a:solidFill>
                <a:latin typeface="Arial"/>
                <a:ea typeface="Arial"/>
                <a:cs typeface="Arial"/>
                <a:sym typeface="Arial"/>
              </a:rPr>
              <a:t>Luule Sakkeus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Revisiting mobility transition theory – what have we missed?</a:t>
            </a:r>
            <a:endParaRPr b="0" i="0" sz="4400" u="none" cap="none" strike="noStrike">
              <a:solidFill>
                <a:srgbClr val="990000"/>
              </a:solidFill>
              <a:latin typeface="Arial"/>
              <a:ea typeface="Arial"/>
              <a:cs typeface="Arial"/>
              <a:sym typeface="Arial"/>
            </a:endParaRPr>
          </a:p>
        </p:txBody>
      </p:sp>
      <p:sp>
        <p:nvSpPr>
          <p:cNvPr id="122" name="Google Shape;122;p23"/>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But also that modernization process</a:t>
            </a:r>
            <a:endParaRPr b="0" i="0" sz="30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 brings about widening range of options for locating and patterning one’s life</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 genuine migration means usually shift both in spatial and SOCIAL locus (i.e occupations, social class, religious affiliation, variety of political affiliations (including citizenship)</a:t>
            </a:r>
            <a:r>
              <a:rPr b="0" i="0" lang="et-EE" sz="2400" u="none" cap="none" strike="noStrike">
                <a:solidFill>
                  <a:srgbClr val="000000"/>
                </a:solidFill>
                <a:latin typeface="Times New Roman"/>
                <a:ea typeface="Times New Roman"/>
                <a:cs typeface="Times New Roman"/>
                <a:sym typeface="Times New Roman"/>
              </a:rPr>
              <a:t>)</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Mobility of mind (access to information, spread of knowledge, educational transition)</a:t>
            </a:r>
            <a:endParaRPr b="0" i="0" sz="2400" u="none" cap="none" strike="noStrike">
              <a:solidFill>
                <a:srgbClr val="000000"/>
              </a:solidFill>
              <a:latin typeface="Arial"/>
              <a:ea typeface="Arial"/>
              <a:cs typeface="Arial"/>
              <a:sym typeface="Arial"/>
            </a:endParaRPr>
          </a:p>
          <a:p>
            <a:pPr indent="-133080" lvl="1" marL="742680" marR="0" rtl="0" algn="l">
              <a:spcBef>
                <a:spcPts val="598"/>
              </a:spcBef>
              <a:spcAft>
                <a:spcPts val="0"/>
              </a:spcAft>
              <a:buClr>
                <a:srgbClr val="990000"/>
              </a:buClr>
              <a:buSzPts val="2400"/>
              <a:buFont typeface="Arimo"/>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Revisiting mobility transition theory – what have we missed?</a:t>
            </a:r>
            <a:endParaRPr b="0" i="0" sz="3200" u="none" cap="none" strike="noStrike">
              <a:solidFill>
                <a:srgbClr val="990000"/>
              </a:solidFill>
              <a:latin typeface="Arial"/>
              <a:ea typeface="Arial"/>
              <a:cs typeface="Arial"/>
              <a:sym typeface="Arial"/>
            </a:endParaRPr>
          </a:p>
        </p:txBody>
      </p:sp>
      <p:sp>
        <p:nvSpPr>
          <p:cNvPr id="128" name="Google Shape;128;p24"/>
          <p:cNvSpPr txBox="1"/>
          <p:nvPr/>
        </p:nvSpPr>
        <p:spPr>
          <a:xfrm>
            <a:off x="457200" y="1219320"/>
            <a:ext cx="8229600" cy="3916080"/>
          </a:xfrm>
          <a:prstGeom prst="rect">
            <a:avLst/>
          </a:prstGeom>
          <a:noFill/>
          <a:ln>
            <a:noFill/>
          </a:ln>
        </p:spPr>
        <p:txBody>
          <a:bodyPr anchorCtr="0" anchor="t" bIns="45700" lIns="91425" spcFirstLastPara="1" rIns="91425" wrap="square" tIns="45700">
            <a:noAutofit/>
          </a:bodyPr>
          <a:lstStyle/>
          <a:p>
            <a:pPr indent="-342720" lvl="1" marL="342720" marR="0" rtl="0" algn="l">
              <a:spcBef>
                <a:spcPts val="0"/>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But also ‘shallower local attachment’, ‘rootlessness’? Or from ‘increasing trend of formation of political, civic and community oriented networks’ (Lesthaeghe, Neels 2002) and ‘state-formation process’ (Skeldon 1997) to ‘weakening social cohesion and social capital shifts towards expressive and affective types’ (Lesthaeghe, Neels 2002)? Or rather ‘the short-run and long-run’ view on the issue of diversity (Putnam 2007) Or the Third Demographic Transition (Coleman 2006)? </a:t>
            </a:r>
            <a:endParaRPr b="0" i="0" sz="2000" u="none" cap="none" strike="noStrike">
              <a:solidFill>
                <a:srgbClr val="000000"/>
              </a:solidFill>
              <a:latin typeface="Arial"/>
              <a:ea typeface="Arial"/>
              <a:cs typeface="Arial"/>
              <a:sym typeface="Arial"/>
            </a:endParaRPr>
          </a:p>
          <a:p>
            <a:pPr indent="-342720" lvl="1" marL="34272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Zelinsky(1971) warns that despite a lot of research related to migration</a:t>
            </a:r>
            <a:endParaRPr b="0" i="0" sz="2400" u="none" cap="none" strike="noStrike">
              <a:solidFill>
                <a:srgbClr val="000000"/>
              </a:solidFill>
              <a:latin typeface="Arial"/>
              <a:ea typeface="Arial"/>
              <a:cs typeface="Arial"/>
              <a:sym typeface="Arial"/>
            </a:endParaRPr>
          </a:p>
          <a:p>
            <a:pPr indent="-342720" lvl="2"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The intrinsic nature of the phenomenon might not have been captured due to definitional problems</a:t>
            </a:r>
            <a:endParaRPr b="0" i="0" sz="2000" u="none" cap="none" strike="noStrike">
              <a:solidFill>
                <a:srgbClr val="000000"/>
              </a:solidFill>
              <a:latin typeface="Arial"/>
              <a:ea typeface="Arial"/>
              <a:cs typeface="Arial"/>
              <a:sym typeface="Arial"/>
            </a:endParaRPr>
          </a:p>
          <a:p>
            <a:pPr indent="-342720" lvl="2"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and thus, availability of relevant data and analysis remains a problem</a:t>
            </a:r>
            <a:endParaRPr b="0" i="0" sz="2000" u="none" cap="none" strike="noStrike">
              <a:solidFill>
                <a:srgbClr val="000000"/>
              </a:solidFill>
              <a:latin typeface="Arial"/>
              <a:ea typeface="Arial"/>
              <a:cs typeface="Arial"/>
              <a:sym typeface="Arial"/>
            </a:endParaRPr>
          </a:p>
          <a:p>
            <a:pPr indent="-342720" lvl="2" marL="742680" marR="0" rtl="0" algn="l">
              <a:spcBef>
                <a:spcPts val="598"/>
              </a:spcBef>
              <a:spcAft>
                <a:spcPts val="0"/>
              </a:spcAft>
              <a:buNone/>
            </a:pPr>
            <a:r>
              <a:rPr b="0" i="0" lang="et-EE" sz="2400" u="none" cap="none" strike="noStrike">
                <a:solidFill>
                  <a:srgbClr val="000000"/>
                </a:solidFill>
                <a:latin typeface="Arial"/>
                <a:ea typeface="Arial"/>
                <a:cs typeface="Arial"/>
                <a:sym typeface="Arial"/>
              </a:rPr>
              <a:t>STILL TRUE TODAY!</a:t>
            </a:r>
            <a:endParaRPr b="0" i="0" sz="2400" u="none" cap="none" strike="noStrike">
              <a:solidFill>
                <a:srgbClr val="000000"/>
              </a:solidFill>
              <a:latin typeface="Arial"/>
              <a:ea typeface="Arial"/>
              <a:cs typeface="Arial"/>
              <a:sym typeface="Arial"/>
            </a:endParaRPr>
          </a:p>
          <a:p>
            <a:pPr indent="-342720" lvl="2" marL="742680" marR="0" rtl="0" algn="l">
              <a:spcBef>
                <a:spcPts val="598"/>
              </a:spcBef>
              <a:spcAft>
                <a:spcPts val="0"/>
              </a:spcAft>
              <a:buNone/>
            </a:pPr>
            <a:r>
              <a:t/>
            </a:r>
            <a:endParaRPr b="0" i="0" sz="2400" u="none" cap="none" strike="noStrike">
              <a:solidFill>
                <a:srgbClr val="000000"/>
              </a:solidFill>
              <a:latin typeface="Arial"/>
              <a:ea typeface="Arial"/>
              <a:cs typeface="Arial"/>
              <a:sym typeface="Arial"/>
            </a:endParaRPr>
          </a:p>
          <a:p>
            <a:pPr indent="-342720" lvl="2" marL="742680" marR="0" rtl="0" algn="l">
              <a:spcBef>
                <a:spcPts val="598"/>
              </a:spcBef>
              <a:spcAft>
                <a:spcPts val="0"/>
              </a:spcAft>
              <a:buNone/>
            </a:pPr>
            <a:r>
              <a:t/>
            </a:r>
            <a:endParaRPr b="0" i="0" sz="2400" u="none" cap="none" strike="noStrike">
              <a:solidFill>
                <a:srgbClr val="000000"/>
              </a:solidFill>
              <a:latin typeface="Arial"/>
              <a:ea typeface="Arial"/>
              <a:cs typeface="Arial"/>
              <a:sym typeface="Arial"/>
            </a:endParaRPr>
          </a:p>
          <a:p>
            <a:pPr indent="-190320" lvl="0" marL="342720" marR="0" rtl="0" algn="l">
              <a:spcBef>
                <a:spcPts val="748"/>
              </a:spcBef>
              <a:spcAft>
                <a:spcPts val="0"/>
              </a:spcAft>
              <a:buClr>
                <a:srgbClr val="990000"/>
              </a:buClr>
              <a:buSzPts val="2400"/>
              <a:buFont typeface="Arimo"/>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5"/>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Mobility transition theory – how to advance?</a:t>
            </a:r>
            <a:endParaRPr b="0" i="0" sz="4400" u="none" cap="none" strike="noStrike">
              <a:solidFill>
                <a:srgbClr val="990000"/>
              </a:solidFill>
              <a:latin typeface="Arial"/>
              <a:ea typeface="Arial"/>
              <a:cs typeface="Arial"/>
              <a:sym typeface="Arial"/>
            </a:endParaRPr>
          </a:p>
        </p:txBody>
      </p:sp>
      <p:pic>
        <p:nvPicPr>
          <p:cNvPr id="134" name="Google Shape;134;p25"/>
          <p:cNvPicPr preferRelativeResize="0"/>
          <p:nvPr/>
        </p:nvPicPr>
        <p:blipFill rotWithShape="1">
          <a:blip r:embed="rId3">
            <a:alphaModFix/>
          </a:blip>
          <a:srcRect b="0" l="0" r="0" t="0"/>
          <a:stretch/>
        </p:blipFill>
        <p:spPr>
          <a:xfrm>
            <a:off x="609480" y="1447920"/>
            <a:ext cx="8077320" cy="4471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Definition setting</a:t>
            </a:r>
            <a:endParaRPr b="0" i="0" sz="4400" u="none" cap="none" strike="noStrike">
              <a:solidFill>
                <a:srgbClr val="990000"/>
              </a:solidFill>
              <a:latin typeface="Arial"/>
              <a:ea typeface="Arial"/>
              <a:cs typeface="Arial"/>
              <a:sym typeface="Arial"/>
            </a:endParaRPr>
          </a:p>
        </p:txBody>
      </p:sp>
      <p:sp>
        <p:nvSpPr>
          <p:cNvPr id="140" name="Google Shape;140;p26"/>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Do not apply colonial thinking</a:t>
            </a:r>
            <a:endParaRPr b="0" i="0" sz="3000" u="none" cap="none" strike="noStrike">
              <a:solidFill>
                <a:srgbClr val="000000"/>
              </a:solidFill>
              <a:latin typeface="Arial"/>
              <a:ea typeface="Arial"/>
              <a:cs typeface="Arial"/>
              <a:sym typeface="Arial"/>
            </a:endParaRPr>
          </a:p>
          <a:p>
            <a:pPr indent="-285480" lvl="1" marL="742680" marR="0" rtl="0" algn="l">
              <a:spcBef>
                <a:spcPts val="400"/>
              </a:spcBef>
              <a:spcAft>
                <a:spcPts val="0"/>
              </a:spcAft>
              <a:buClr>
                <a:srgbClr val="990000"/>
              </a:buClr>
              <a:buSzPts val="1600"/>
              <a:buFont typeface="Arimo"/>
              <a:buChar char=""/>
            </a:pPr>
            <a:r>
              <a:rPr b="0" i="0" lang="et-EE" sz="1600" u="none" cap="none" strike="noStrike">
                <a:solidFill>
                  <a:srgbClr val="000000"/>
                </a:solidFill>
                <a:latin typeface="Arial"/>
                <a:ea typeface="Arial"/>
                <a:cs typeface="Arial"/>
                <a:sym typeface="Arial"/>
              </a:rPr>
              <a:t>With colonial thinking European marriage type and Hajnal line (1956) would have never come into existence, vice versa, explore the state formation process in relation to demographic development (Skeldon 1997), i.e. what is the definition of place of birth? (current problems in Kyrgyztan (Fergana is historical Uzbekistan territory), countries and regions in FSU, Yugoslav )</a:t>
            </a:r>
            <a:endParaRPr b="0" i="0" sz="1600" u="none" cap="none" strike="noStrike">
              <a:solidFill>
                <a:srgbClr val="000000"/>
              </a:solidFill>
              <a:latin typeface="Arial"/>
              <a:ea typeface="Arial"/>
              <a:cs typeface="Arial"/>
              <a:sym typeface="Arial"/>
            </a:endParaRPr>
          </a:p>
          <a:p>
            <a:pPr indent="-342720" lvl="0" marL="342720" marR="0" rtl="0" algn="l">
              <a:spcBef>
                <a:spcPts val="748"/>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 Construct valid population entities</a:t>
            </a:r>
            <a:endParaRPr b="0" i="0" sz="3000" u="none" cap="none" strike="noStrike">
              <a:solidFill>
                <a:srgbClr val="000000"/>
              </a:solidFill>
              <a:latin typeface="Arial"/>
              <a:ea typeface="Arial"/>
              <a:cs typeface="Arial"/>
              <a:sym typeface="Arial"/>
            </a:endParaRPr>
          </a:p>
          <a:p>
            <a:pPr indent="-285480" lvl="1" marL="742680" marR="0" rtl="0" algn="l">
              <a:spcBef>
                <a:spcPts val="400"/>
              </a:spcBef>
              <a:spcAft>
                <a:spcPts val="0"/>
              </a:spcAft>
              <a:buClr>
                <a:srgbClr val="990000"/>
              </a:buClr>
              <a:buSzPts val="1600"/>
              <a:buFont typeface="Arimo"/>
              <a:buChar char=""/>
            </a:pPr>
            <a:r>
              <a:rPr b="0" i="0" lang="et-EE" sz="1600" u="none" cap="none" strike="noStrike">
                <a:solidFill>
                  <a:srgbClr val="000000"/>
                </a:solidFill>
                <a:latin typeface="Arial"/>
                <a:ea typeface="Arial"/>
                <a:cs typeface="Arial"/>
                <a:sym typeface="Arial"/>
              </a:rPr>
              <a:t>It is for scientific community to influence their NSOs and administrative databases to serve the populations in their best interest – start collecting data on diversity aspects and to each populations apply what is relevant to them (not political constructs)(see Haug 2000, Haug, Compton, Courbage 2000, 2003),</a:t>
            </a:r>
            <a:endParaRPr b="0" i="0" sz="1600" u="none" cap="none" strike="noStrike">
              <a:solidFill>
                <a:srgbClr val="000000"/>
              </a:solidFill>
              <a:latin typeface="Arial"/>
              <a:ea typeface="Arial"/>
              <a:cs typeface="Arial"/>
              <a:sym typeface="Arial"/>
            </a:endParaRPr>
          </a:p>
          <a:p>
            <a:pPr indent="-285480" lvl="1" marL="742680" marR="0" rtl="0" algn="l">
              <a:spcBef>
                <a:spcPts val="400"/>
              </a:spcBef>
              <a:spcAft>
                <a:spcPts val="0"/>
              </a:spcAft>
              <a:buClr>
                <a:srgbClr val="990000"/>
              </a:buClr>
              <a:buSzPts val="1600"/>
              <a:buFont typeface="Arimo"/>
              <a:buChar char=""/>
            </a:pPr>
            <a:r>
              <a:rPr b="0" i="0" lang="et-EE" sz="1600" u="none" cap="none" strike="noStrike">
                <a:solidFill>
                  <a:srgbClr val="000000"/>
                </a:solidFill>
                <a:latin typeface="Arial"/>
                <a:ea typeface="Arial"/>
                <a:cs typeface="Arial"/>
                <a:sym typeface="Arial"/>
              </a:rPr>
              <a:t> i.e. self-identification, mother tongue, usual language, other languages, religious affiliation, place of birth of oneself (first generation), parents (second generation), grandparents (third generation, think of Paris, Tallinn, Malmö, Stockholm</a:t>
            </a:r>
            <a:r>
              <a:rPr b="0" i="0" lang="et-EE" sz="1800" u="none" cap="none" strike="noStrike">
                <a:solidFill>
                  <a:srgbClr val="000000"/>
                </a:solidFill>
                <a:latin typeface="Arial"/>
                <a:ea typeface="Arial"/>
                <a:cs typeface="Arial"/>
                <a:sym typeface="Arial"/>
              </a:rPr>
              <a:t>), </a:t>
            </a:r>
            <a:r>
              <a:rPr b="0" i="0" lang="et-EE" sz="1600" u="none" cap="none" strike="noStrike">
                <a:solidFill>
                  <a:srgbClr val="000000"/>
                </a:solidFill>
                <a:latin typeface="Arial"/>
                <a:ea typeface="Arial"/>
                <a:cs typeface="Arial"/>
                <a:sym typeface="Arial"/>
              </a:rPr>
              <a:t>new concept of citizenship because of its dual, triple or even quadraple nature </a:t>
            </a:r>
            <a:endParaRPr b="0" i="0" sz="1600" u="none" cap="none" strike="noStrike">
              <a:solidFill>
                <a:srgbClr val="000000"/>
              </a:solidFill>
              <a:latin typeface="Arial"/>
              <a:ea typeface="Arial"/>
              <a:cs typeface="Arial"/>
              <a:sym typeface="Arial"/>
            </a:endParaRPr>
          </a:p>
          <a:p>
            <a:pPr indent="-183880" lvl="1" marL="742680" marR="0" rtl="0" algn="l">
              <a:spcBef>
                <a:spcPts val="400"/>
              </a:spcBef>
              <a:spcAft>
                <a:spcPts val="0"/>
              </a:spcAft>
              <a:buClr>
                <a:srgbClr val="990000"/>
              </a:buClr>
              <a:buSzPts val="1600"/>
              <a:buFont typeface="Arimo"/>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Examples on definition of who is foreign?</a:t>
            </a:r>
            <a:endParaRPr b="0" i="0" sz="4400" u="none" cap="none" strike="noStrike">
              <a:solidFill>
                <a:srgbClr val="990000"/>
              </a:solidFill>
              <a:latin typeface="Arial"/>
              <a:ea typeface="Arial"/>
              <a:cs typeface="Arial"/>
              <a:sym typeface="Arial"/>
            </a:endParaRPr>
          </a:p>
        </p:txBody>
      </p:sp>
      <p:sp>
        <p:nvSpPr>
          <p:cNvPr id="146" name="Google Shape;146;p27"/>
          <p:cNvSpPr/>
          <p:nvPr/>
        </p:nvSpPr>
        <p:spPr>
          <a:xfrm>
            <a:off x="714240" y="5786280"/>
            <a:ext cx="3143520" cy="459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200" u="none" cap="none" strike="noStrike">
                <a:solidFill>
                  <a:srgbClr val="000000"/>
                </a:solidFill>
                <a:latin typeface="Arial"/>
                <a:ea typeface="Arial"/>
                <a:cs typeface="Arial"/>
                <a:sym typeface="Arial"/>
              </a:rPr>
              <a:t>Source: OECD, 2018, Statistics Estonia 2011</a:t>
            </a:r>
            <a:endParaRPr b="0" i="0" sz="1200" u="none" cap="none" strike="noStrike">
              <a:solidFill>
                <a:srgbClr val="000000"/>
              </a:solidFill>
              <a:latin typeface="Arial"/>
              <a:ea typeface="Arial"/>
              <a:cs typeface="Arial"/>
              <a:sym typeface="Arial"/>
            </a:endParaRPr>
          </a:p>
        </p:txBody>
      </p:sp>
      <p:pic>
        <p:nvPicPr>
          <p:cNvPr id="147" name="Google Shape;147;p27"/>
          <p:cNvPicPr preferRelativeResize="0"/>
          <p:nvPr/>
        </p:nvPicPr>
        <p:blipFill rotWithShape="1">
          <a:blip r:embed="rId3">
            <a:alphaModFix/>
          </a:blip>
          <a:srcRect b="0" l="0" r="0" t="0"/>
          <a:stretch/>
        </p:blipFill>
        <p:spPr>
          <a:xfrm>
            <a:off x="450720" y="1414440"/>
            <a:ext cx="8242560" cy="437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8"/>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Definition setting</a:t>
            </a:r>
            <a:endParaRPr b="0" i="0" sz="4400" u="none" cap="none" strike="noStrike">
              <a:solidFill>
                <a:srgbClr val="990000"/>
              </a:solidFill>
              <a:latin typeface="Arial"/>
              <a:ea typeface="Arial"/>
              <a:cs typeface="Arial"/>
              <a:sym typeface="Arial"/>
            </a:endParaRPr>
          </a:p>
        </p:txBody>
      </p:sp>
      <p:sp>
        <p:nvSpPr>
          <p:cNvPr id="153" name="Google Shape;153;p28"/>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Measure migrations to relevant population,</a:t>
            </a:r>
            <a:endParaRPr b="0" i="0" sz="30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i.e. go to the beginning where it all started</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Emigration is tied to the certain structure of population</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Immigration a certain stage during population’s development</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Consider pool of return migration</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9"/>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2800" u="none" cap="none" strike="noStrike">
                <a:solidFill>
                  <a:srgbClr val="990000"/>
                </a:solidFill>
                <a:latin typeface="Arial"/>
                <a:ea typeface="Arial"/>
                <a:cs typeface="Arial"/>
                <a:sym typeface="Arial"/>
              </a:rPr>
              <a:t>Start of mobility increase – at a certain point in each population’s development?</a:t>
            </a:r>
            <a:endParaRPr b="0" i="0" sz="2800" u="none" cap="none" strike="noStrike">
              <a:solidFill>
                <a:srgbClr val="990000"/>
              </a:solidFill>
              <a:latin typeface="Arial"/>
              <a:ea typeface="Arial"/>
              <a:cs typeface="Arial"/>
              <a:sym typeface="Arial"/>
            </a:endParaRPr>
          </a:p>
        </p:txBody>
      </p:sp>
      <p:pic>
        <p:nvPicPr>
          <p:cNvPr id="159" name="Google Shape;159;p29"/>
          <p:cNvPicPr preferRelativeResize="0"/>
          <p:nvPr/>
        </p:nvPicPr>
        <p:blipFill rotWithShape="1">
          <a:blip r:embed="rId3">
            <a:alphaModFix/>
          </a:blip>
          <a:srcRect b="0" l="0" r="0" t="0"/>
          <a:stretch/>
        </p:blipFill>
        <p:spPr>
          <a:xfrm>
            <a:off x="826920" y="1417680"/>
            <a:ext cx="7058160" cy="4511520"/>
          </a:xfrm>
          <a:prstGeom prst="rect">
            <a:avLst/>
          </a:prstGeom>
          <a:noFill/>
          <a:ln>
            <a:noFill/>
          </a:ln>
        </p:spPr>
      </p:pic>
      <p:sp>
        <p:nvSpPr>
          <p:cNvPr id="160" name="Google Shape;160;p29"/>
          <p:cNvSpPr/>
          <p:nvPr/>
        </p:nvSpPr>
        <p:spPr>
          <a:xfrm>
            <a:off x="1214280" y="5929200"/>
            <a:ext cx="2857680" cy="368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800" u="none" cap="none" strike="noStrike">
                <a:solidFill>
                  <a:srgbClr val="000000"/>
                </a:solidFill>
                <a:latin typeface="Arial"/>
                <a:ea typeface="Arial"/>
                <a:cs typeface="Arial"/>
                <a:sym typeface="Arial"/>
              </a:rPr>
              <a:t>Source: Rogers, 1982</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0"/>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Out-migration into two main directions 2010s , Estonia</a:t>
            </a:r>
            <a:endParaRPr b="0" i="0" sz="4400" u="none" cap="none" strike="noStrike">
              <a:solidFill>
                <a:srgbClr val="990000"/>
              </a:solidFill>
              <a:latin typeface="Arial"/>
              <a:ea typeface="Arial"/>
              <a:cs typeface="Arial"/>
              <a:sym typeface="Arial"/>
            </a:endParaRPr>
          </a:p>
        </p:txBody>
      </p:sp>
      <p:sp>
        <p:nvSpPr>
          <p:cNvPr id="166" name="Google Shape;166;p30"/>
          <p:cNvSpPr/>
          <p:nvPr/>
        </p:nvSpPr>
        <p:spPr>
          <a:xfrm>
            <a:off x="785880" y="5857920"/>
            <a:ext cx="6837120" cy="2764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200" u="none" cap="none" strike="noStrike">
                <a:solidFill>
                  <a:srgbClr val="000000"/>
                </a:solidFill>
                <a:latin typeface="Arial"/>
                <a:ea typeface="Arial"/>
                <a:cs typeface="Arial"/>
                <a:sym typeface="Arial"/>
              </a:rPr>
              <a:t>Source: Statistics Estonia 2011, 2018, EstPOPDatabank</a:t>
            </a:r>
            <a:endParaRPr b="0" i="0" sz="1200" u="none" cap="none" strike="noStrike">
              <a:solidFill>
                <a:srgbClr val="000000"/>
              </a:solidFill>
              <a:latin typeface="Arial"/>
              <a:ea typeface="Arial"/>
              <a:cs typeface="Arial"/>
              <a:sym typeface="Arial"/>
            </a:endParaRPr>
          </a:p>
        </p:txBody>
      </p:sp>
      <p:sp>
        <p:nvSpPr>
          <p:cNvPr id="167" name="Google Shape;167;p30"/>
          <p:cNvSpPr txBox="1"/>
          <p:nvPr/>
        </p:nvSpPr>
        <p:spPr>
          <a:xfrm>
            <a:off x="457200" y="1599840"/>
            <a:ext cx="8229600" cy="3916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30"/>
          <p:cNvPicPr preferRelativeResize="0"/>
          <p:nvPr/>
        </p:nvPicPr>
        <p:blipFill rotWithShape="1">
          <a:blip r:embed="rId3">
            <a:alphaModFix/>
          </a:blip>
          <a:srcRect b="0" l="0" r="0" t="0"/>
          <a:stretch/>
        </p:blipFill>
        <p:spPr>
          <a:xfrm>
            <a:off x="-6480" y="1432080"/>
            <a:ext cx="9156960" cy="45050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nvSpPr>
        <p:spPr>
          <a:xfrm>
            <a:off x="457200" y="274680"/>
            <a:ext cx="8229600" cy="9446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Age-specific emigration rates, Estonia, 1960s-2010s</a:t>
            </a:r>
            <a:endParaRPr b="0" i="0" sz="3200" u="none" cap="none" strike="noStrike">
              <a:solidFill>
                <a:srgbClr val="990000"/>
              </a:solidFill>
              <a:latin typeface="Arial"/>
              <a:ea typeface="Arial"/>
              <a:cs typeface="Arial"/>
              <a:sym typeface="Arial"/>
            </a:endParaRPr>
          </a:p>
        </p:txBody>
      </p:sp>
      <p:sp>
        <p:nvSpPr>
          <p:cNvPr id="174" name="Google Shape;174;p31"/>
          <p:cNvSpPr/>
          <p:nvPr/>
        </p:nvSpPr>
        <p:spPr>
          <a:xfrm>
            <a:off x="468000" y="5791320"/>
            <a:ext cx="5344200" cy="27648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200" u="none" cap="none" strike="noStrike">
                <a:solidFill>
                  <a:srgbClr val="000000"/>
                </a:solidFill>
                <a:latin typeface="Arial"/>
                <a:ea typeface="Arial"/>
                <a:cs typeface="Arial"/>
                <a:sym typeface="Arial"/>
              </a:rPr>
              <a:t>Source: Statistics Estonia 2018, EstPOPDatabank, authors own calculations</a:t>
            </a:r>
            <a:endParaRPr b="0" i="0" sz="1200" u="none" cap="none" strike="noStrike">
              <a:solidFill>
                <a:srgbClr val="000000"/>
              </a:solidFill>
              <a:latin typeface="Arial"/>
              <a:ea typeface="Arial"/>
              <a:cs typeface="Arial"/>
              <a:sym typeface="Arial"/>
            </a:endParaRPr>
          </a:p>
        </p:txBody>
      </p:sp>
      <p:pic>
        <p:nvPicPr>
          <p:cNvPr id="175" name="Google Shape;175;p31"/>
          <p:cNvPicPr preferRelativeResize="0"/>
          <p:nvPr/>
        </p:nvPicPr>
        <p:blipFill rotWithShape="1">
          <a:blip r:embed="rId3">
            <a:alphaModFix/>
          </a:blip>
          <a:srcRect b="0" l="0" r="0" t="0"/>
          <a:stretch/>
        </p:blipFill>
        <p:spPr>
          <a:xfrm>
            <a:off x="244440" y="1212840"/>
            <a:ext cx="9015480" cy="458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nvSpPr>
        <p:spPr>
          <a:xfrm>
            <a:off x="457200" y="274680"/>
            <a:ext cx="8229600" cy="79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Age-specific emigration rates, Sweden, 1969-2008</a:t>
            </a:r>
            <a:endParaRPr b="0" i="0" sz="3200" u="none" cap="none" strike="noStrike">
              <a:solidFill>
                <a:srgbClr val="990000"/>
              </a:solidFill>
              <a:latin typeface="Arial"/>
              <a:ea typeface="Arial"/>
              <a:cs typeface="Arial"/>
              <a:sym typeface="Arial"/>
            </a:endParaRPr>
          </a:p>
        </p:txBody>
      </p:sp>
      <p:pic>
        <p:nvPicPr>
          <p:cNvPr id="181" name="Google Shape;181;p32"/>
          <p:cNvPicPr preferRelativeResize="0"/>
          <p:nvPr/>
        </p:nvPicPr>
        <p:blipFill rotWithShape="1">
          <a:blip r:embed="rId3">
            <a:alphaModFix/>
          </a:blip>
          <a:srcRect b="0" l="0" r="0" t="0"/>
          <a:stretch/>
        </p:blipFill>
        <p:spPr>
          <a:xfrm>
            <a:off x="384120" y="1371600"/>
            <a:ext cx="8236080" cy="4334040"/>
          </a:xfrm>
          <a:prstGeom prst="rect">
            <a:avLst/>
          </a:prstGeom>
          <a:noFill/>
          <a:ln>
            <a:noFill/>
          </a:ln>
        </p:spPr>
      </p:pic>
      <p:sp>
        <p:nvSpPr>
          <p:cNvPr id="182" name="Google Shape;182;p32"/>
          <p:cNvSpPr/>
          <p:nvPr/>
        </p:nvSpPr>
        <p:spPr>
          <a:xfrm>
            <a:off x="500040" y="5715000"/>
            <a:ext cx="2857680" cy="3070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400" u="none" cap="none" strike="noStrike">
                <a:solidFill>
                  <a:srgbClr val="000000"/>
                </a:solidFill>
                <a:latin typeface="Arial"/>
                <a:ea typeface="Arial"/>
                <a:cs typeface="Arial"/>
                <a:sym typeface="Arial"/>
              </a:rPr>
              <a:t>Source: Statistics Sweden, 2010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Outline </a:t>
            </a:r>
            <a:endParaRPr b="0" i="0" sz="4400" u="none" cap="none" strike="noStrike">
              <a:solidFill>
                <a:srgbClr val="990000"/>
              </a:solidFill>
              <a:latin typeface="Arial"/>
              <a:ea typeface="Arial"/>
              <a:cs typeface="Arial"/>
              <a:sym typeface="Arial"/>
            </a:endParaRPr>
          </a:p>
        </p:txBody>
      </p:sp>
      <p:sp>
        <p:nvSpPr>
          <p:cNvPr id="74" name="Google Shape;74;p15"/>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lnSpc>
                <a:spcPct val="90000"/>
              </a:lnSpc>
              <a:spcBef>
                <a:spcPts val="0"/>
              </a:spcBef>
              <a:spcAft>
                <a:spcPts val="0"/>
              </a:spcAft>
              <a:buClr>
                <a:srgbClr val="990000"/>
              </a:buClr>
              <a:buSzPts val="2800"/>
              <a:buFont typeface="Arimo"/>
              <a:buChar char=""/>
            </a:pPr>
            <a:r>
              <a:rPr b="0" i="0" lang="et-EE" sz="2800" u="none" cap="none" strike="noStrike">
                <a:solidFill>
                  <a:srgbClr val="000000"/>
                </a:solidFill>
                <a:latin typeface="Arial"/>
                <a:ea typeface="Arial"/>
                <a:cs typeface="Arial"/>
                <a:sym typeface="Arial"/>
              </a:rPr>
              <a:t>Definition. What do we study when we study migration?</a:t>
            </a:r>
            <a:endParaRPr b="0" i="0" sz="2800" u="none" cap="none" strike="noStrike">
              <a:solidFill>
                <a:srgbClr val="000000"/>
              </a:solidFill>
              <a:latin typeface="Arial"/>
              <a:ea typeface="Arial"/>
              <a:cs typeface="Arial"/>
              <a:sym typeface="Arial"/>
            </a:endParaRPr>
          </a:p>
          <a:p>
            <a:pPr indent="-342720" lvl="0" marL="342720" marR="0" rtl="0" algn="l">
              <a:lnSpc>
                <a:spcPct val="90000"/>
              </a:lnSpc>
              <a:spcBef>
                <a:spcPts val="697"/>
              </a:spcBef>
              <a:spcAft>
                <a:spcPts val="0"/>
              </a:spcAft>
              <a:buClr>
                <a:srgbClr val="990000"/>
              </a:buClr>
              <a:buSzPts val="2800"/>
              <a:buFont typeface="Arimo"/>
              <a:buChar char=""/>
            </a:pPr>
            <a:r>
              <a:rPr b="0" i="0" lang="et-EE" sz="2800" u="none" cap="none" strike="noStrike">
                <a:solidFill>
                  <a:srgbClr val="000000"/>
                </a:solidFill>
                <a:latin typeface="Arial"/>
                <a:ea typeface="Arial"/>
                <a:cs typeface="Arial"/>
                <a:sym typeface="Arial"/>
              </a:rPr>
              <a:t>What can demographic theories offer?</a:t>
            </a:r>
            <a:endParaRPr b="0" i="0" sz="2800" u="none" cap="none" strike="noStrike">
              <a:solidFill>
                <a:srgbClr val="000000"/>
              </a:solidFill>
              <a:latin typeface="Arial"/>
              <a:ea typeface="Arial"/>
              <a:cs typeface="Arial"/>
              <a:sym typeface="Arial"/>
            </a:endParaRPr>
          </a:p>
          <a:p>
            <a:pPr indent="-342720" lvl="0" marL="342720" marR="0" rtl="0" algn="l">
              <a:lnSpc>
                <a:spcPct val="90000"/>
              </a:lnSpc>
              <a:spcBef>
                <a:spcPts val="697"/>
              </a:spcBef>
              <a:spcAft>
                <a:spcPts val="0"/>
              </a:spcAft>
              <a:buClr>
                <a:srgbClr val="990000"/>
              </a:buClr>
              <a:buSzPts val="2800"/>
              <a:buFont typeface="Arimo"/>
              <a:buChar char=""/>
            </a:pPr>
            <a:r>
              <a:rPr b="0" i="0" lang="et-EE" sz="2800" u="none" cap="none" strike="noStrike">
                <a:solidFill>
                  <a:srgbClr val="000000"/>
                </a:solidFill>
                <a:latin typeface="Arial"/>
                <a:ea typeface="Arial"/>
                <a:cs typeface="Arial"/>
                <a:sym typeface="Arial"/>
              </a:rPr>
              <a:t>Revisiting mobility transition theory –what have we missed?</a:t>
            </a:r>
            <a:endParaRPr b="0" i="0" sz="2800" u="none" cap="none" strike="noStrike">
              <a:solidFill>
                <a:srgbClr val="000000"/>
              </a:solidFill>
              <a:latin typeface="Arial"/>
              <a:ea typeface="Arial"/>
              <a:cs typeface="Arial"/>
              <a:sym typeface="Arial"/>
            </a:endParaRPr>
          </a:p>
          <a:p>
            <a:pPr indent="-342720" lvl="0" marL="342720" marR="0" rtl="0" algn="l">
              <a:lnSpc>
                <a:spcPct val="90000"/>
              </a:lnSpc>
              <a:spcBef>
                <a:spcPts val="697"/>
              </a:spcBef>
              <a:spcAft>
                <a:spcPts val="0"/>
              </a:spcAft>
              <a:buClr>
                <a:srgbClr val="990000"/>
              </a:buClr>
              <a:buSzPts val="2800"/>
              <a:buFont typeface="Arimo"/>
              <a:buChar char=""/>
            </a:pPr>
            <a:r>
              <a:rPr b="0" i="0" lang="et-EE" sz="2800" u="none" cap="none" strike="noStrike">
                <a:solidFill>
                  <a:srgbClr val="000000"/>
                </a:solidFill>
                <a:latin typeface="Arial"/>
                <a:ea typeface="Arial"/>
                <a:cs typeface="Arial"/>
                <a:sym typeface="Arial"/>
              </a:rPr>
              <a:t>Mobility transition theory – how to advance?</a:t>
            </a:r>
            <a:endParaRPr b="0" i="0" sz="2800" u="none" cap="none" strike="noStrike">
              <a:solidFill>
                <a:srgbClr val="000000"/>
              </a:solidFill>
              <a:latin typeface="Arial"/>
              <a:ea typeface="Arial"/>
              <a:cs typeface="Arial"/>
              <a:sym typeface="Arial"/>
            </a:endParaRPr>
          </a:p>
          <a:p>
            <a:pPr indent="-342720" lvl="0" marL="342720" marR="0" rtl="0" algn="l">
              <a:lnSpc>
                <a:spcPct val="90000"/>
              </a:lnSpc>
              <a:spcBef>
                <a:spcPts val="697"/>
              </a:spcBef>
              <a:spcAft>
                <a:spcPts val="0"/>
              </a:spcAft>
              <a:buClr>
                <a:srgbClr val="990000"/>
              </a:buClr>
              <a:buSzPts val="2800"/>
              <a:buFont typeface="Arimo"/>
              <a:buChar char=""/>
            </a:pPr>
            <a:r>
              <a:rPr b="0" i="0" lang="et-EE" sz="2800" u="none" cap="none" strike="noStrike">
                <a:solidFill>
                  <a:srgbClr val="000000"/>
                </a:solidFill>
                <a:latin typeface="Arial"/>
                <a:ea typeface="Arial"/>
                <a:cs typeface="Arial"/>
                <a:sym typeface="Arial"/>
              </a:rPr>
              <a:t>Critique of mobility transition theory and possible answers</a:t>
            </a:r>
            <a:endParaRPr b="0" i="0" sz="2800" u="none" cap="none" strike="noStrike">
              <a:solidFill>
                <a:srgbClr val="000000"/>
              </a:solidFill>
              <a:latin typeface="Arial"/>
              <a:ea typeface="Arial"/>
              <a:cs typeface="Arial"/>
              <a:sym typeface="Arial"/>
            </a:endParaRPr>
          </a:p>
          <a:p>
            <a:pPr indent="-342720" lvl="0" marL="342720" marR="0" rtl="0" algn="l">
              <a:lnSpc>
                <a:spcPct val="90000"/>
              </a:lnSpc>
              <a:spcBef>
                <a:spcPts val="697"/>
              </a:spcBef>
              <a:spcAft>
                <a:spcPts val="0"/>
              </a:spcAft>
              <a:buClr>
                <a:srgbClr val="990000"/>
              </a:buClr>
              <a:buSzPts val="2800"/>
              <a:buFont typeface="Arimo"/>
              <a:buChar char=""/>
            </a:pPr>
            <a:r>
              <a:rPr b="0" i="0" lang="et-EE" sz="2800" u="none" cap="none" strike="noStrike">
                <a:solidFill>
                  <a:srgbClr val="000000"/>
                </a:solidFill>
                <a:latin typeface="Arial"/>
                <a:ea typeface="Arial"/>
                <a:cs typeface="Arial"/>
                <a:sym typeface="Arial"/>
              </a:rPr>
              <a:t>Setting of the definitions and some examples</a:t>
            </a:r>
            <a:endParaRPr b="0" i="0" sz="2800" u="none" cap="none" strike="noStrike">
              <a:solidFill>
                <a:srgbClr val="000000"/>
              </a:solidFill>
              <a:latin typeface="Arial"/>
              <a:ea typeface="Arial"/>
              <a:cs typeface="Arial"/>
              <a:sym typeface="Arial"/>
            </a:endParaRPr>
          </a:p>
          <a:p>
            <a:pPr indent="-285480" lvl="1" marL="742680" marR="0" rtl="0" algn="l">
              <a:lnSpc>
                <a:spcPct val="90000"/>
              </a:lnSpc>
              <a:spcBef>
                <a:spcPts val="298"/>
              </a:spcBef>
              <a:spcAft>
                <a:spcPts val="0"/>
              </a:spcAft>
              <a:buNone/>
            </a:pPr>
            <a:r>
              <a:t/>
            </a:r>
            <a:endParaRPr b="0" i="0" sz="2800" u="none" cap="none" strike="noStrike">
              <a:solidFill>
                <a:srgbClr val="000000"/>
              </a:solidFill>
              <a:latin typeface="Arial"/>
              <a:ea typeface="Arial"/>
              <a:cs typeface="Arial"/>
              <a:sym typeface="Arial"/>
            </a:endParaRPr>
          </a:p>
          <a:p>
            <a:pPr indent="-285480" lvl="1" marL="742680" marR="0" rtl="0" algn="l">
              <a:lnSpc>
                <a:spcPct val="90000"/>
              </a:lnSpc>
              <a:spcBef>
                <a:spcPts val="298"/>
              </a:spcBef>
              <a:spcAft>
                <a:spcPts val="0"/>
              </a:spcAft>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3"/>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Net migration rates, regions of Europe, 1950-2050</a:t>
            </a:r>
            <a:endParaRPr b="0" i="0" sz="3200" u="none" cap="none" strike="noStrike">
              <a:solidFill>
                <a:srgbClr val="990000"/>
              </a:solidFill>
              <a:latin typeface="Arial"/>
              <a:ea typeface="Arial"/>
              <a:cs typeface="Arial"/>
              <a:sym typeface="Arial"/>
            </a:endParaRPr>
          </a:p>
        </p:txBody>
      </p:sp>
      <p:pic>
        <p:nvPicPr>
          <p:cNvPr id="188" name="Google Shape;188;p33"/>
          <p:cNvPicPr preferRelativeResize="0"/>
          <p:nvPr/>
        </p:nvPicPr>
        <p:blipFill rotWithShape="1">
          <a:blip r:embed="rId3">
            <a:alphaModFix/>
          </a:blip>
          <a:srcRect b="0" l="0" r="0" t="0"/>
          <a:stretch/>
        </p:blipFill>
        <p:spPr>
          <a:xfrm>
            <a:off x="228600" y="1459080"/>
            <a:ext cx="8381880" cy="4495680"/>
          </a:xfrm>
          <a:prstGeom prst="rect">
            <a:avLst/>
          </a:prstGeom>
          <a:noFill/>
          <a:ln>
            <a:noFill/>
          </a:ln>
        </p:spPr>
      </p:pic>
      <p:sp>
        <p:nvSpPr>
          <p:cNvPr id="189" name="Google Shape;189;p33"/>
          <p:cNvSpPr/>
          <p:nvPr/>
        </p:nvSpPr>
        <p:spPr>
          <a:xfrm>
            <a:off x="1000080" y="5929200"/>
            <a:ext cx="2214720" cy="459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200" u="none" cap="none" strike="noStrike">
                <a:solidFill>
                  <a:srgbClr val="000000"/>
                </a:solidFill>
                <a:latin typeface="Arial"/>
                <a:ea typeface="Arial"/>
                <a:cs typeface="Arial"/>
                <a:sym typeface="Arial"/>
              </a:rPr>
              <a:t>Source: UN Population Prospects database, rel.2008</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4"/>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Definition setting</a:t>
            </a:r>
            <a:endParaRPr b="0" i="0" sz="4400" u="none" cap="none" strike="noStrike">
              <a:solidFill>
                <a:srgbClr val="990000"/>
              </a:solidFill>
              <a:latin typeface="Arial"/>
              <a:ea typeface="Arial"/>
              <a:cs typeface="Arial"/>
              <a:sym typeface="Arial"/>
            </a:endParaRPr>
          </a:p>
        </p:txBody>
      </p:sp>
      <p:sp>
        <p:nvSpPr>
          <p:cNvPr id="195" name="Google Shape;195;p34"/>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Do not apply your system to the part of immigrant population</a:t>
            </a:r>
            <a:endParaRPr b="0" i="0" sz="30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 they are in another phase, i.e. measure in accordance with that stage in demographic development as well as their population’s social structure</a:t>
            </a:r>
            <a:endParaRPr b="0" i="0" sz="2400" u="none" cap="none" strike="noStrike">
              <a:solidFill>
                <a:srgbClr val="000000"/>
              </a:solidFill>
              <a:latin typeface="Arial"/>
              <a:ea typeface="Arial"/>
              <a:cs typeface="Arial"/>
              <a:sym typeface="Arial"/>
            </a:endParaRPr>
          </a:p>
          <a:p>
            <a:pPr indent="-190320" lvl="0" marL="342720" marR="0" rtl="0" algn="l">
              <a:spcBef>
                <a:spcPts val="748"/>
              </a:spcBef>
              <a:spcAft>
                <a:spcPts val="0"/>
              </a:spcAft>
              <a:buClr>
                <a:srgbClr val="990000"/>
              </a:buClr>
              <a:buSzPts val="2400"/>
              <a:buFont typeface="Arimo"/>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5"/>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2800" u="none" cap="none" strike="noStrike">
                <a:solidFill>
                  <a:srgbClr val="990000"/>
                </a:solidFill>
                <a:latin typeface="Arial"/>
                <a:ea typeface="Arial"/>
                <a:cs typeface="Arial"/>
                <a:sym typeface="Arial"/>
              </a:rPr>
              <a:t>No effect of economic transition, but effect of imposed colonial structures</a:t>
            </a:r>
            <a:br>
              <a:rPr b="0" i="0" lang="et-EE" sz="1800" u="none" cap="none" strike="noStrike"/>
            </a:br>
            <a:r>
              <a:rPr b="0" i="0" lang="et-EE" sz="1600" u="none" cap="none" strike="noStrike">
                <a:solidFill>
                  <a:srgbClr val="990000"/>
                </a:solidFill>
                <a:latin typeface="Arial"/>
                <a:ea typeface="Arial"/>
                <a:cs typeface="Arial"/>
                <a:sym typeface="Arial"/>
              </a:rPr>
              <a:t>Crude emigration rates</a:t>
            </a:r>
            <a:r>
              <a:rPr b="0" i="0" lang="et-EE" sz="1600" u="none" cap="none" strike="noStrike">
                <a:solidFill>
                  <a:srgbClr val="990000"/>
                </a:solidFill>
                <a:latin typeface="Times New Roman"/>
                <a:ea typeface="Times New Roman"/>
                <a:cs typeface="Times New Roman"/>
                <a:sym typeface="Times New Roman"/>
              </a:rPr>
              <a:t> </a:t>
            </a:r>
            <a:r>
              <a:rPr b="0" i="0" lang="et-EE" sz="1600" u="none" cap="none" strike="noStrike">
                <a:solidFill>
                  <a:srgbClr val="990000"/>
                </a:solidFill>
                <a:latin typeface="Arial"/>
                <a:ea typeface="Arial"/>
                <a:cs typeface="Arial"/>
                <a:sym typeface="Arial"/>
              </a:rPr>
              <a:t>(per 1000)</a:t>
            </a:r>
            <a:r>
              <a:rPr b="0" i="0" lang="et-EE" sz="1600" u="none" cap="none" strike="noStrike">
                <a:solidFill>
                  <a:srgbClr val="990000"/>
                </a:solidFill>
                <a:latin typeface="Times New Roman"/>
                <a:ea typeface="Times New Roman"/>
                <a:cs typeface="Times New Roman"/>
                <a:sym typeface="Times New Roman"/>
              </a:rPr>
              <a:t> </a:t>
            </a:r>
            <a:r>
              <a:rPr b="0" i="0" lang="et-EE" sz="1600" u="none" cap="none" strike="noStrike">
                <a:solidFill>
                  <a:srgbClr val="990000"/>
                </a:solidFill>
                <a:latin typeface="Arial"/>
                <a:ea typeface="Arial"/>
                <a:cs typeface="Arial"/>
                <a:sym typeface="Arial"/>
              </a:rPr>
              <a:t>by self-identification, Estonia 1990s, 2010s</a:t>
            </a:r>
            <a:endParaRPr b="0" i="0" sz="1600" u="none" cap="none" strike="noStrike">
              <a:solidFill>
                <a:srgbClr val="990000"/>
              </a:solidFill>
              <a:latin typeface="Arial"/>
              <a:ea typeface="Arial"/>
              <a:cs typeface="Arial"/>
              <a:sym typeface="Arial"/>
            </a:endParaRPr>
          </a:p>
        </p:txBody>
      </p:sp>
      <p:graphicFrame>
        <p:nvGraphicFramePr>
          <p:cNvPr id="201" name="Google Shape;201;p35"/>
          <p:cNvGraphicFramePr/>
          <p:nvPr/>
        </p:nvGraphicFramePr>
        <p:xfrm>
          <a:off x="457200" y="1417680"/>
          <a:ext cx="3000000" cy="3000000"/>
        </p:xfrm>
        <a:graphic>
          <a:graphicData uri="http://schemas.openxmlformats.org/drawingml/2006/table">
            <a:tbl>
              <a:tblPr>
                <a:noFill/>
                <a:tableStyleId>{FC256C72-EAF2-408B-B9D3-D1C63AD2FFB0}</a:tableStyleId>
              </a:tblPr>
              <a:tblGrid>
                <a:gridCol w="3686050"/>
                <a:gridCol w="1524250"/>
                <a:gridCol w="1447550"/>
                <a:gridCol w="1143000"/>
              </a:tblGrid>
              <a:tr h="436675">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1989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1992</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2011</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r>
              <a:tr h="434875">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Ukrainians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2,9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105,9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r>
              <a:tr h="436325">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Tatars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1,6</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97,8</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435250">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Germans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111,3</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91,5</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r>
              <a:tr h="436325">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Bielorussians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0,7</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89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435250">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Jews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58,5</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72,9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r>
              <a:tr h="436325">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Russians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0,8</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54,5</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1,7</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435250">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Polish</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106,3</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53,9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r>
              <a:tr h="436325">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Finns (Ingrians)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19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435250">
                <a:tc>
                  <a:txBody>
                    <a:bodyPr>
                      <a:noAutofit/>
                    </a:bodyPr>
                    <a:lstStyle/>
                    <a:p>
                      <a:pPr indent="0" lvl="0" marL="0" marR="0" rtl="0" algn="l">
                        <a:spcBef>
                          <a:spcPts val="0"/>
                        </a:spcBef>
                        <a:spcAft>
                          <a:spcPts val="0"/>
                        </a:spcAft>
                        <a:buNone/>
                      </a:pPr>
                      <a:r>
                        <a:rPr b="0" lang="et-EE" sz="1800" u="none" cap="none" strike="noStrike">
                          <a:solidFill>
                            <a:srgbClr val="000000"/>
                          </a:solidFill>
                          <a:latin typeface="Arial"/>
                          <a:ea typeface="Arial"/>
                          <a:cs typeface="Arial"/>
                          <a:sym typeface="Arial"/>
                        </a:rPr>
                        <a:t>Estonians</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0,3</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0,9</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c>
                  <a:txBody>
                    <a:bodyPr>
                      <a:noAutofit/>
                    </a:bodyPr>
                    <a:lstStyle/>
                    <a:p>
                      <a:pPr indent="0" lvl="0" marL="0" marR="0" rtl="0" algn="r">
                        <a:spcBef>
                          <a:spcPts val="0"/>
                        </a:spcBef>
                        <a:spcAft>
                          <a:spcPts val="0"/>
                        </a:spcAft>
                        <a:buNone/>
                      </a:pPr>
                      <a:r>
                        <a:rPr b="0" lang="et-EE" sz="1800" u="none" cap="none" strike="noStrike">
                          <a:solidFill>
                            <a:srgbClr val="000000"/>
                          </a:solidFill>
                          <a:latin typeface="Arial"/>
                          <a:ea typeface="Arial"/>
                          <a:cs typeface="Arial"/>
                          <a:sym typeface="Arial"/>
                        </a:rPr>
                        <a:t>5,1</a:t>
                      </a:r>
                      <a:endParaRPr b="0" sz="1800" u="none" cap="none" strike="noStrike">
                        <a:solidFill>
                          <a:srgbClr val="000000"/>
                        </a:solidFill>
                        <a:latin typeface="Arial"/>
                        <a:ea typeface="Arial"/>
                        <a:cs typeface="Arial"/>
                        <a:sym typeface="Arial"/>
                      </a:endParaRPr>
                    </a:p>
                  </a:txBody>
                  <a:tcPr marT="45725" marB="45725" marR="9350" marL="93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F3F4"/>
                    </a:solidFill>
                  </a:tcPr>
                </a:tc>
              </a:tr>
            </a:tbl>
          </a:graphicData>
        </a:graphic>
      </p:graphicFrame>
      <p:sp>
        <p:nvSpPr>
          <p:cNvPr id="202" name="Google Shape;202;p35"/>
          <p:cNvSpPr/>
          <p:nvPr/>
        </p:nvSpPr>
        <p:spPr>
          <a:xfrm>
            <a:off x="642960" y="5786280"/>
            <a:ext cx="3929040" cy="459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200" u="none" cap="none" strike="noStrike">
                <a:solidFill>
                  <a:srgbClr val="000000"/>
                </a:solidFill>
                <a:latin typeface="Arial"/>
                <a:ea typeface="Arial"/>
                <a:cs typeface="Arial"/>
                <a:sym typeface="Arial"/>
              </a:rPr>
              <a:t>Source: Statistics Estonia 2011, Est POP Databank, author’s own calculations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6"/>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600" u="none" cap="none" strike="noStrike">
                <a:solidFill>
                  <a:srgbClr val="990000"/>
                </a:solidFill>
                <a:latin typeface="Arial"/>
                <a:ea typeface="Arial"/>
                <a:cs typeface="Arial"/>
                <a:sym typeface="Arial"/>
              </a:rPr>
              <a:t>Return migration of those of Estonian citizenship, Estonia 2017</a:t>
            </a:r>
            <a:endParaRPr b="0" i="0" sz="3600" u="none" cap="none" strike="noStrike">
              <a:solidFill>
                <a:srgbClr val="990000"/>
              </a:solidFill>
              <a:latin typeface="Arial"/>
              <a:ea typeface="Arial"/>
              <a:cs typeface="Arial"/>
              <a:sym typeface="Arial"/>
            </a:endParaRPr>
          </a:p>
        </p:txBody>
      </p:sp>
      <p:sp>
        <p:nvSpPr>
          <p:cNvPr id="208" name="Google Shape;208;p36"/>
          <p:cNvSpPr/>
          <p:nvPr/>
        </p:nvSpPr>
        <p:spPr>
          <a:xfrm>
            <a:off x="857160" y="5643720"/>
            <a:ext cx="4214880" cy="6426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800" u="none" cap="none" strike="noStrike">
                <a:solidFill>
                  <a:srgbClr val="000000"/>
                </a:solidFill>
                <a:latin typeface="Arial"/>
                <a:ea typeface="Arial"/>
                <a:cs typeface="Arial"/>
                <a:sym typeface="Arial"/>
              </a:rPr>
              <a:t>Source: Statistics Estonia 2019, own calculations</a:t>
            </a:r>
            <a:endParaRPr b="0" i="0" sz="1800" u="none" cap="none" strike="noStrike">
              <a:solidFill>
                <a:srgbClr val="000000"/>
              </a:solidFill>
              <a:latin typeface="Arial"/>
              <a:ea typeface="Arial"/>
              <a:cs typeface="Arial"/>
              <a:sym typeface="Arial"/>
            </a:endParaRPr>
          </a:p>
        </p:txBody>
      </p:sp>
      <p:pic>
        <p:nvPicPr>
          <p:cNvPr id="209" name="Google Shape;209;p36"/>
          <p:cNvPicPr preferRelativeResize="0"/>
          <p:nvPr/>
        </p:nvPicPr>
        <p:blipFill rotWithShape="1">
          <a:blip r:embed="rId3">
            <a:alphaModFix/>
          </a:blip>
          <a:srcRect b="0" l="0" r="0" t="0"/>
          <a:stretch/>
        </p:blipFill>
        <p:spPr>
          <a:xfrm>
            <a:off x="324000" y="1554120"/>
            <a:ext cx="8929440" cy="40910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7"/>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Definition setting</a:t>
            </a:r>
            <a:endParaRPr b="0" i="0" sz="4400" u="none" cap="none" strike="noStrike">
              <a:solidFill>
                <a:srgbClr val="990000"/>
              </a:solidFill>
              <a:latin typeface="Arial"/>
              <a:ea typeface="Arial"/>
              <a:cs typeface="Arial"/>
              <a:sym typeface="Arial"/>
            </a:endParaRPr>
          </a:p>
        </p:txBody>
      </p:sp>
      <p:sp>
        <p:nvSpPr>
          <p:cNvPr id="215" name="Google Shape;215;p37"/>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Development of new forms of migration are</a:t>
            </a:r>
            <a:endParaRPr b="0" i="0" sz="30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 intrinsic to the population in accordance with the developmental stage of demographic transition of this population, we need to start measuring them</a:t>
            </a:r>
            <a:endParaRPr b="0" i="0" sz="2400" u="none" cap="none" strike="noStrike">
              <a:solidFill>
                <a:srgbClr val="000000"/>
              </a:solidFill>
              <a:latin typeface="Arial"/>
              <a:ea typeface="Arial"/>
              <a:cs typeface="Arial"/>
              <a:sym typeface="Arial"/>
            </a:endParaRPr>
          </a:p>
          <a:p>
            <a:pPr indent="-342720" lvl="0" marL="342720" marR="0" rtl="0" algn="l">
              <a:spcBef>
                <a:spcPts val="748"/>
              </a:spcBef>
              <a:spcAft>
                <a:spcPts val="0"/>
              </a:spcAft>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8"/>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Modern phases of migration- urban to rural (urban sprawl)?</a:t>
            </a:r>
            <a:br>
              <a:rPr b="0" i="0" lang="et-EE" sz="1800" u="none" cap="none" strike="noStrike"/>
            </a:br>
            <a:endParaRPr b="0" i="0" sz="3200" u="none" cap="none" strike="noStrike">
              <a:solidFill>
                <a:srgbClr val="990000"/>
              </a:solidFill>
              <a:latin typeface="Arial"/>
              <a:ea typeface="Arial"/>
              <a:cs typeface="Arial"/>
              <a:sym typeface="Arial"/>
            </a:endParaRPr>
          </a:p>
        </p:txBody>
      </p:sp>
      <p:graphicFrame>
        <p:nvGraphicFramePr>
          <p:cNvPr id="221" name="Google Shape;221;p38"/>
          <p:cNvGraphicFramePr/>
          <p:nvPr/>
        </p:nvGraphicFramePr>
        <p:xfrm>
          <a:off x="214200" y="1643040"/>
          <a:ext cx="3000000" cy="3000000"/>
        </p:xfrm>
        <a:graphic>
          <a:graphicData uri="http://schemas.openxmlformats.org/drawingml/2006/table">
            <a:tbl>
              <a:tblPr>
                <a:noFill/>
                <a:tableStyleId>{FC256C72-EAF2-408B-B9D3-D1C63AD2FFB0}</a:tableStyleId>
              </a:tblPr>
              <a:tblGrid>
                <a:gridCol w="720725"/>
                <a:gridCol w="131750"/>
                <a:gridCol w="588950"/>
                <a:gridCol w="719275"/>
                <a:gridCol w="720725"/>
                <a:gridCol w="720725"/>
                <a:gridCol w="720725"/>
                <a:gridCol w="719275"/>
                <a:gridCol w="720725"/>
                <a:gridCol w="720725"/>
                <a:gridCol w="720725"/>
                <a:gridCol w="718925"/>
                <a:gridCol w="720725"/>
              </a:tblGrid>
              <a:tr h="731875">
                <a:tc gridSpan="2">
                  <a:txBody>
                    <a:bodyPr>
                      <a:noAutofit/>
                    </a:bodyPr>
                    <a:lstStyle/>
                    <a:p>
                      <a:pPr indent="0" lvl="0" marL="0" marR="0" rtl="0" algn="l">
                        <a:spcBef>
                          <a:spcPts val="0"/>
                        </a:spcBef>
                        <a:spcAft>
                          <a:spcPts val="0"/>
                        </a:spcAft>
                        <a:buNone/>
                      </a:pPr>
                      <a:r>
                        <a:rPr b="0" lang="et-EE" sz="2400" u="none" cap="none" strike="noStrike">
                          <a:solidFill>
                            <a:srgbClr val="333399"/>
                          </a:solidFill>
                          <a:latin typeface="Arial"/>
                          <a:ea typeface="Arial"/>
                          <a:cs typeface="Arial"/>
                          <a:sym typeface="Arial"/>
                        </a:rPr>
                        <a:t>By age</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hMerge="1"/>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1924</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1929</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1934</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1939</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1944</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1949</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1954</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1959</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1964</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1969</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c>
                  <a:txBody>
                    <a:bodyPr>
                      <a:noAutofit/>
                    </a:bodyPr>
                    <a:lstStyle/>
                    <a:p>
                      <a:pPr indent="0" lvl="0" marL="0" marR="0" rtl="0" algn="r">
                        <a:spcBef>
                          <a:spcPts val="0"/>
                        </a:spcBef>
                        <a:spcAft>
                          <a:spcPts val="0"/>
                        </a:spcAft>
                        <a:buNone/>
                      </a:pPr>
                      <a:r>
                        <a:rPr b="0" lang="et-EE" sz="2000" u="none" cap="none" strike="noStrike">
                          <a:solidFill>
                            <a:srgbClr val="333399"/>
                          </a:solidFill>
                          <a:latin typeface="Arial"/>
                          <a:ea typeface="Arial"/>
                          <a:cs typeface="Arial"/>
                          <a:sym typeface="Arial"/>
                        </a:rPr>
                        <a:t>1974</a:t>
                      </a:r>
                      <a:endParaRPr b="0" sz="20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BBE0E3"/>
                    </a:solidFill>
                  </a:tcPr>
                </a:tc>
              </a:tr>
              <a:tr h="445675">
                <a:tc gridSpan="6">
                  <a:txBody>
                    <a:bodyPr>
                      <a:noAutofit/>
                    </a:bodyPr>
                    <a:lstStyle/>
                    <a:p>
                      <a:pPr indent="0" lvl="0" marL="0" marR="0" rtl="0" algn="l">
                        <a:spcBef>
                          <a:spcPts val="0"/>
                        </a:spcBef>
                        <a:spcAft>
                          <a:spcPts val="0"/>
                        </a:spcAft>
                        <a:buNone/>
                      </a:pPr>
                      <a:r>
                        <a:rPr b="0" lang="et-EE" sz="2400" u="none" cap="none" strike="noStrike">
                          <a:solidFill>
                            <a:srgbClr val="000000"/>
                          </a:solidFill>
                          <a:latin typeface="Arial"/>
                          <a:ea typeface="Arial"/>
                          <a:cs typeface="Arial"/>
                          <a:sym typeface="Arial"/>
                        </a:rPr>
                        <a:t>Native population</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hMerge="1"/>
                <a:tc hMerge="1"/>
                <a:tc hMerge="1"/>
                <a:tc hMerge="1"/>
                <a:tc hMerge="1"/>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r>
              <a:tr h="753850">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gridSpan="2">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13.0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hMerge="1"/>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8.9</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7.3</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11.0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10.2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14.2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17.4</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17.2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15.0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14.7</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14.5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366125">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gridSpan="2">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8.7</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hMerge="1"/>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8.4</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7.9</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9.8</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10.5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14.0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16.1</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18.5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17.9</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16.2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558350">
                <a:tc gridSpan="6">
                  <a:txBody>
                    <a:bodyPr>
                      <a:noAutofit/>
                    </a:bodyPr>
                    <a:lstStyle/>
                    <a:p>
                      <a:pPr indent="0" lvl="0" marL="0" marR="0" rtl="0" algn="l">
                        <a:spcBef>
                          <a:spcPts val="0"/>
                        </a:spcBef>
                        <a:spcAft>
                          <a:spcPts val="0"/>
                        </a:spcAft>
                        <a:buNone/>
                      </a:pPr>
                      <a:r>
                        <a:rPr b="0" lang="et-EE" sz="2400" u="none" cap="none" strike="noStrike">
                          <a:solidFill>
                            <a:srgbClr val="000000"/>
                          </a:solidFill>
                          <a:latin typeface="Arial"/>
                          <a:ea typeface="Arial"/>
                          <a:cs typeface="Arial"/>
                          <a:sym typeface="Arial"/>
                        </a:rPr>
                        <a:t>Foreign origin population</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hMerge="1"/>
                <a:tc hMerge="1"/>
                <a:tc hMerge="1"/>
                <a:tc hMerge="1"/>
                <a:tc hMerge="1"/>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9FA"/>
                    </a:solidFill>
                  </a:tcPr>
                </a:tc>
              </a:tr>
              <a:tr h="564850">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gridSpan="2">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4.3</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hMerge="1"/>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7.8</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4.7</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3.8</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5.1</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4.7</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3.1</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r h="366125">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gridSpan="2">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4.3</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hMerge="1"/>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5.6</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3.2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2.3</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1.1</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2.9</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4.0</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4.7</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4.2</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marR="0" rtl="0" algn="r">
                        <a:spcBef>
                          <a:spcPts val="0"/>
                        </a:spcBef>
                        <a:spcAft>
                          <a:spcPts val="0"/>
                        </a:spcAft>
                        <a:buNone/>
                      </a:pPr>
                      <a:r>
                        <a:rPr b="0" lang="et-EE" sz="2400" u="none" cap="none" strike="noStrike">
                          <a:solidFill>
                            <a:srgbClr val="000000"/>
                          </a:solidFill>
                          <a:latin typeface="Arial"/>
                          <a:ea typeface="Arial"/>
                          <a:cs typeface="Arial"/>
                          <a:sym typeface="Arial"/>
                        </a:rPr>
                        <a:t>10.5</a:t>
                      </a:r>
                      <a:endParaRPr b="0" sz="2400" u="none" cap="none" strike="noStrike">
                        <a:solidFill>
                          <a:srgbClr val="000000"/>
                        </a:solidFill>
                        <a:latin typeface="Arial"/>
                        <a:ea typeface="Arial"/>
                        <a:cs typeface="Arial"/>
                        <a:sym typeface="Aria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9FA"/>
                    </a:solidFill>
                  </a:tcPr>
                </a:tc>
              </a:tr>
            </a:tbl>
          </a:graphicData>
        </a:graphic>
      </p:graphicFrame>
      <p:sp>
        <p:nvSpPr>
          <p:cNvPr id="222" name="Google Shape;222;p38"/>
          <p:cNvSpPr/>
          <p:nvPr/>
        </p:nvSpPr>
        <p:spPr>
          <a:xfrm>
            <a:off x="500040" y="5500800"/>
            <a:ext cx="4286160" cy="459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t-EE" sz="1200" u="none" cap="none" strike="noStrike">
                <a:solidFill>
                  <a:srgbClr val="000000"/>
                </a:solidFill>
                <a:latin typeface="Arial"/>
                <a:ea typeface="Arial"/>
                <a:cs typeface="Arial"/>
                <a:sym typeface="Arial"/>
              </a:rPr>
              <a:t>Source: Est GGS 2004, birthplace in urban environment, by that age in rural environment</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9"/>
          <p:cNvSpPr txBox="1"/>
          <p:nvPr/>
        </p:nvSpPr>
        <p:spPr>
          <a:xfrm>
            <a:off x="457200" y="274680"/>
            <a:ext cx="8229600" cy="868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In order to understand new forms of migration.......</a:t>
            </a:r>
            <a:endParaRPr b="0" i="0" sz="3200" u="none" cap="none" strike="noStrike">
              <a:solidFill>
                <a:srgbClr val="990000"/>
              </a:solidFill>
              <a:latin typeface="Arial"/>
              <a:ea typeface="Arial"/>
              <a:cs typeface="Arial"/>
              <a:sym typeface="Arial"/>
            </a:endParaRPr>
          </a:p>
        </p:txBody>
      </p:sp>
      <p:sp>
        <p:nvSpPr>
          <p:cNvPr id="228" name="Google Shape;228;p39"/>
          <p:cNvSpPr txBox="1"/>
          <p:nvPr/>
        </p:nvSpPr>
        <p:spPr>
          <a:xfrm>
            <a:off x="457200" y="1218960"/>
            <a:ext cx="8229600" cy="472428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Additional definitions – who is in emigration waves and who is not?</a:t>
            </a:r>
            <a:endParaRPr b="0" i="0" sz="24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EU wide movements in case of free movement – countries with excellent register systems can have the opportunity to distinguish ( in 2006 14% formed own nationals, another similar amount other EU MS (Herm , 2009))</a:t>
            </a:r>
            <a:r>
              <a:rPr b="0" i="0" lang="et-EE" sz="2000" u="none" cap="none" strike="noStrike">
                <a:solidFill>
                  <a:srgbClr val="000000"/>
                </a:solidFill>
                <a:latin typeface="Times New Roman"/>
                <a:ea typeface="Times New Roman"/>
                <a:cs typeface="Times New Roman"/>
                <a:sym typeface="Times New Roman"/>
              </a:rPr>
              <a:t> – </a:t>
            </a:r>
            <a:r>
              <a:rPr b="0" i="0" lang="et-EE" sz="2000" u="none" cap="none" strike="noStrike">
                <a:solidFill>
                  <a:srgbClr val="000000"/>
                </a:solidFill>
                <a:latin typeface="Arial"/>
                <a:ea typeface="Arial"/>
                <a:cs typeface="Arial"/>
                <a:sym typeface="Arial"/>
              </a:rPr>
              <a:t>at what time in their lifetime they come back?</a:t>
            </a:r>
            <a:endParaRPr b="0" i="0" sz="20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Do not count residence permits</a:t>
            </a:r>
            <a:r>
              <a:rPr b="0" i="0" lang="et-EE" sz="2000" u="none" cap="none" strike="noStrike">
                <a:solidFill>
                  <a:srgbClr val="000000"/>
                </a:solidFill>
                <a:latin typeface="Times New Roman"/>
                <a:ea typeface="Times New Roman"/>
                <a:cs typeface="Times New Roman"/>
                <a:sym typeface="Times New Roman"/>
              </a:rPr>
              <a:t>, </a:t>
            </a:r>
            <a:r>
              <a:rPr b="0" i="0" lang="et-EE" sz="2000" u="none" cap="none" strike="noStrike">
                <a:solidFill>
                  <a:srgbClr val="000000"/>
                </a:solidFill>
                <a:latin typeface="Arial"/>
                <a:ea typeface="Arial"/>
                <a:cs typeface="Arial"/>
                <a:sym typeface="Arial"/>
              </a:rPr>
              <a:t>but real residence </a:t>
            </a:r>
            <a:endParaRPr b="0" i="0" sz="20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Education attainment abroad </a:t>
            </a:r>
            <a:r>
              <a:rPr b="0" i="0" lang="et-EE" sz="2000" u="none" cap="none" strike="noStrike">
                <a:solidFill>
                  <a:srgbClr val="000000"/>
                </a:solidFill>
                <a:latin typeface="Times New Roman"/>
                <a:ea typeface="Times New Roman"/>
                <a:cs typeface="Times New Roman"/>
                <a:sym typeface="Times New Roman"/>
              </a:rPr>
              <a:t>- </a:t>
            </a:r>
            <a:r>
              <a:rPr b="0" i="0" lang="et-EE" sz="2000" u="none" cap="none" strike="noStrike">
                <a:solidFill>
                  <a:srgbClr val="000000"/>
                </a:solidFill>
                <a:latin typeface="Arial"/>
                <a:ea typeface="Arial"/>
                <a:cs typeface="Arial"/>
                <a:sym typeface="Arial"/>
              </a:rPr>
              <a:t>to which extent is it registered</a:t>
            </a:r>
            <a:r>
              <a:rPr b="0" i="0" lang="et-EE" sz="2000" u="none" cap="none" strike="noStrike">
                <a:solidFill>
                  <a:srgbClr val="000000"/>
                </a:solidFill>
                <a:latin typeface="Times New Roman"/>
                <a:ea typeface="Times New Roman"/>
                <a:cs typeface="Times New Roman"/>
                <a:sym typeface="Times New Roman"/>
              </a:rPr>
              <a:t> </a:t>
            </a:r>
            <a:r>
              <a:rPr b="0" i="0" lang="et-EE" sz="2000" u="none" cap="none" strike="noStrike">
                <a:solidFill>
                  <a:srgbClr val="000000"/>
                </a:solidFill>
                <a:latin typeface="Arial"/>
                <a:ea typeface="Arial"/>
                <a:cs typeface="Arial"/>
                <a:sym typeface="Arial"/>
              </a:rPr>
              <a:t>in our population’s data?</a:t>
            </a:r>
            <a:endParaRPr b="0" i="0" sz="20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Commuting between household in own country and work in the neighbouring country (the same in internal migration)</a:t>
            </a:r>
            <a:endParaRPr b="0" i="0" sz="20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Residing half a year in own country, half a year in another country</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0"/>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In order to understand new forms of migration.......</a:t>
            </a:r>
            <a:endParaRPr b="0" i="0" sz="4400" u="none" cap="none" strike="noStrike">
              <a:solidFill>
                <a:srgbClr val="990000"/>
              </a:solidFill>
              <a:latin typeface="Arial"/>
              <a:ea typeface="Arial"/>
              <a:cs typeface="Arial"/>
              <a:sym typeface="Arial"/>
            </a:endParaRPr>
          </a:p>
        </p:txBody>
      </p:sp>
      <p:sp>
        <p:nvSpPr>
          <p:cNvPr id="234" name="Google Shape;234;p40"/>
          <p:cNvSpPr txBox="1"/>
          <p:nvPr/>
        </p:nvSpPr>
        <p:spPr>
          <a:xfrm>
            <a:off x="457200" y="1447920"/>
            <a:ext cx="8229600" cy="406872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DATA; DATA; DATA:</a:t>
            </a:r>
            <a:endParaRPr b="0" i="0" sz="1800" u="none" cap="none" strike="noStrike">
              <a:solidFill>
                <a:srgbClr val="000000"/>
              </a:solidFill>
              <a:latin typeface="Arial"/>
              <a:ea typeface="Arial"/>
              <a:cs typeface="Arial"/>
              <a:sym typeface="Arial"/>
            </a:endParaRPr>
          </a:p>
          <a:p>
            <a:pPr indent="-285480" lvl="1" marL="74268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Nordic countries can have advantage to monitor different movements and distinguish new forms through linking different datasets (residence permits,asylum applications, tax payments, border-crossing, benefit reception, study loans and education registers etc)</a:t>
            </a:r>
            <a:endParaRPr b="0" i="0" sz="1800" u="none" cap="none" strike="noStrike">
              <a:solidFill>
                <a:srgbClr val="000000"/>
              </a:solidFill>
              <a:latin typeface="Arial"/>
              <a:ea typeface="Arial"/>
              <a:cs typeface="Arial"/>
              <a:sym typeface="Arial"/>
            </a:endParaRPr>
          </a:p>
          <a:p>
            <a:pPr indent="-285480" lvl="1" marL="74268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Tackle the movements of native population, in particular through linking on personal data emigration dates with return dates, understanding who is going away for how long, what new characteristics have acquired (higher educational level, for some professionals professional advancement can be monitored through relevant registers (health care staff))</a:t>
            </a:r>
            <a:endParaRPr b="0" i="0" sz="1800" u="none" cap="none" strike="noStrike">
              <a:solidFill>
                <a:srgbClr val="000000"/>
              </a:solidFill>
              <a:latin typeface="Arial"/>
              <a:ea typeface="Arial"/>
              <a:cs typeface="Arial"/>
              <a:sym typeface="Arial"/>
            </a:endParaRPr>
          </a:p>
          <a:p>
            <a:pPr indent="-285480" lvl="1" marL="74268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Distinguish population groups (foreign origin population evaluated separately from native population) and their migration rates in accordance with their population structure in the residence country</a:t>
            </a:r>
            <a:endParaRPr b="0" i="0" sz="1800" u="none" cap="none" strike="noStrike">
              <a:solidFill>
                <a:srgbClr val="000000"/>
              </a:solidFill>
              <a:latin typeface="Arial"/>
              <a:ea typeface="Arial"/>
              <a:cs typeface="Arial"/>
              <a:sym typeface="Arial"/>
            </a:endParaRPr>
          </a:p>
          <a:p>
            <a:pPr indent="-285480" lvl="1" marL="74268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Cooperation between countries with registers to exchange personal level data in order to tackle their movements in neighbouring countries</a:t>
            </a:r>
            <a:r>
              <a:rPr b="0" i="0" lang="et-EE" sz="1800" u="none" cap="none" strike="noStrike">
                <a:solidFill>
                  <a:srgbClr val="000000"/>
                </a:solidFill>
                <a:latin typeface="Times New Roman"/>
                <a:ea typeface="Times New Roman"/>
                <a:cs typeface="Times New Roman"/>
                <a:sym typeface="Times New Roman"/>
              </a:rPr>
              <a:t> </a:t>
            </a:r>
            <a:r>
              <a:rPr b="0" i="0" lang="et-EE" sz="1800" u="none" cap="none" strike="noStrike">
                <a:solidFill>
                  <a:srgbClr val="000000"/>
                </a:solidFill>
                <a:latin typeface="Arial"/>
                <a:ea typeface="Arial"/>
                <a:cs typeface="Arial"/>
                <a:sym typeface="Arial"/>
              </a:rPr>
              <a:t>and back –LET US START A BALTO-SCANDIC COOPERATION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1"/>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START THEORIZING BIG....</a:t>
            </a:r>
            <a:endParaRPr b="0" i="0" sz="4400" u="none" cap="none" strike="noStrike">
              <a:solidFill>
                <a:srgbClr val="990000"/>
              </a:solidFill>
              <a:latin typeface="Arial"/>
              <a:ea typeface="Arial"/>
              <a:cs typeface="Arial"/>
              <a:sym typeface="Arial"/>
            </a:endParaRPr>
          </a:p>
        </p:txBody>
      </p:sp>
      <p:sp>
        <p:nvSpPr>
          <p:cNvPr id="240" name="Google Shape;240;p41"/>
          <p:cNvSpPr txBox="1"/>
          <p:nvPr/>
        </p:nvSpPr>
        <p:spPr>
          <a:xfrm>
            <a:off x="108000" y="1125360"/>
            <a:ext cx="9036000" cy="439128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Encompass the social mobility transition as a whole</a:t>
            </a:r>
            <a:endParaRPr b="0" i="0" sz="1800" u="none" cap="none" strike="noStrike">
              <a:solidFill>
                <a:srgbClr val="000000"/>
              </a:solidFill>
              <a:latin typeface="Arial"/>
              <a:ea typeface="Arial"/>
              <a:cs typeface="Arial"/>
              <a:sym typeface="Arial"/>
            </a:endParaRPr>
          </a:p>
          <a:p>
            <a:pPr indent="-342720" lvl="0" marL="34272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On the basis of understanding better emergence of new forms of mobility adjust the mobility concept (like health transition or union formation transition)</a:t>
            </a:r>
            <a:endParaRPr b="0" i="0" sz="1800" u="none" cap="none" strike="noStrike">
              <a:solidFill>
                <a:srgbClr val="000000"/>
              </a:solidFill>
              <a:latin typeface="Arial"/>
              <a:ea typeface="Arial"/>
              <a:cs typeface="Arial"/>
              <a:sym typeface="Arial"/>
            </a:endParaRPr>
          </a:p>
          <a:p>
            <a:pPr indent="-342720" lvl="0" marL="34272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Systematic approach to processes under study will help to model them in the frame of complex system approach but you cannot start at the complex level without understanding the development process of sub-systems you put into the complex system </a:t>
            </a:r>
            <a:endParaRPr b="0" i="0" sz="1800" u="none" cap="none" strike="noStrike">
              <a:solidFill>
                <a:srgbClr val="000000"/>
              </a:solidFill>
              <a:latin typeface="Arial"/>
              <a:ea typeface="Arial"/>
              <a:cs typeface="Arial"/>
              <a:sym typeface="Arial"/>
            </a:endParaRPr>
          </a:p>
          <a:p>
            <a:pPr indent="-342720" lvl="0" marL="34272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Link to social mechanisms (i.e. micro-level behaviours) (Billari 2015)</a:t>
            </a:r>
            <a:endParaRPr b="0" i="0" sz="1800" u="none" cap="none" strike="noStrike">
              <a:solidFill>
                <a:srgbClr val="000000"/>
              </a:solidFill>
              <a:latin typeface="Arial"/>
              <a:ea typeface="Arial"/>
              <a:cs typeface="Arial"/>
              <a:sym typeface="Arial"/>
            </a:endParaRPr>
          </a:p>
          <a:p>
            <a:pPr indent="-342720" lvl="0" marL="34272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1) situational mechanisms through which the macro level affects individual outcomes (e.g., how mortality decline in a society affects individual fertility choices).</a:t>
            </a:r>
            <a:endParaRPr b="0" i="0" sz="1800" u="none" cap="none" strike="noStrike">
              <a:solidFill>
                <a:srgbClr val="000000"/>
              </a:solidFill>
              <a:latin typeface="Arial"/>
              <a:ea typeface="Arial"/>
              <a:cs typeface="Arial"/>
              <a:sym typeface="Arial"/>
            </a:endParaRPr>
          </a:p>
          <a:p>
            <a:pPr indent="-342720" lvl="0" marL="34272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2) action-formation mechanisms through which inter-individual processes (over time) affect individual outcomes (e.g., how past fertility choices affect current fertility choices). </a:t>
            </a:r>
            <a:endParaRPr b="0" i="0" sz="1800" u="none" cap="none" strike="noStrike">
              <a:solidFill>
                <a:srgbClr val="000000"/>
              </a:solidFill>
              <a:latin typeface="Arial"/>
              <a:ea typeface="Arial"/>
              <a:cs typeface="Arial"/>
              <a:sym typeface="Arial"/>
            </a:endParaRPr>
          </a:p>
          <a:p>
            <a:pPr indent="-342720" lvl="0" marL="342720" marR="0" rtl="0" algn="l">
              <a:spcBef>
                <a:spcPts val="448"/>
              </a:spcBef>
              <a:spcAft>
                <a:spcPts val="0"/>
              </a:spcAft>
              <a:buClr>
                <a:srgbClr val="990000"/>
              </a:buClr>
              <a:buSzPts val="1800"/>
              <a:buFont typeface="Arimo"/>
              <a:buChar char=""/>
            </a:pPr>
            <a:r>
              <a:rPr b="0" i="0" lang="et-EE" sz="1800" u="none" cap="none" strike="noStrike">
                <a:solidFill>
                  <a:srgbClr val="000000"/>
                </a:solidFill>
                <a:latin typeface="Arial"/>
                <a:ea typeface="Arial"/>
                <a:cs typeface="Arial"/>
                <a:sym typeface="Arial"/>
              </a:rPr>
              <a:t>3) transformational mechanisms through which, via the aggregation of individual outcomes or the interaction among individuals, macro-level outcomes are generated.</a:t>
            </a:r>
            <a:endParaRPr b="0" i="0" sz="1800" u="none" cap="none" strike="noStrike">
              <a:solidFill>
                <a:srgbClr val="000000"/>
              </a:solidFill>
              <a:latin typeface="Arial"/>
              <a:ea typeface="Arial"/>
              <a:cs typeface="Arial"/>
              <a:sym typeface="Arial"/>
            </a:endParaRPr>
          </a:p>
          <a:p>
            <a:pPr indent="-228420" lvl="0" marL="342720" marR="0" rtl="0" algn="l">
              <a:spcBef>
                <a:spcPts val="448"/>
              </a:spcBef>
              <a:spcAft>
                <a:spcPts val="0"/>
              </a:spcAft>
              <a:buClr>
                <a:srgbClr val="990000"/>
              </a:buClr>
              <a:buSzPts val="1800"/>
              <a:buFont typeface="Arimo"/>
              <a:buNone/>
            </a:pPr>
            <a:r>
              <a:t/>
            </a:r>
            <a:endParaRPr b="0" i="0" sz="1800" u="none" cap="none" strike="noStrike">
              <a:solidFill>
                <a:srgbClr val="000000"/>
              </a:solidFill>
              <a:latin typeface="Arial"/>
              <a:ea typeface="Arial"/>
              <a:cs typeface="Arial"/>
              <a:sym typeface="Arial"/>
            </a:endParaRPr>
          </a:p>
          <a:p>
            <a:pPr indent="-228420" lvl="0" marL="342720" marR="0" rtl="0" algn="l">
              <a:spcBef>
                <a:spcPts val="448"/>
              </a:spcBef>
              <a:spcAft>
                <a:spcPts val="0"/>
              </a:spcAft>
              <a:buClr>
                <a:srgbClr val="990000"/>
              </a:buClr>
              <a:buSzPts val="1800"/>
              <a:buFont typeface="Arimo"/>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2"/>
          <p:cNvSpPr txBox="1"/>
          <p:nvPr/>
        </p:nvSpPr>
        <p:spPr>
          <a:xfrm>
            <a:off x="714240" y="2143080"/>
            <a:ext cx="7772400" cy="14702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THANK YOU FOR ATTENTION!</a:t>
            </a:r>
            <a:endParaRPr b="0" i="0" sz="4400" u="none" cap="none" strike="noStrike">
              <a:solidFill>
                <a:srgbClr val="990000"/>
              </a:solidFill>
              <a:latin typeface="Arial"/>
              <a:ea typeface="Arial"/>
              <a:cs typeface="Arial"/>
              <a:sym typeface="Arial"/>
            </a:endParaRPr>
          </a:p>
        </p:txBody>
      </p:sp>
      <p:sp>
        <p:nvSpPr>
          <p:cNvPr id="246" name="Google Shape;246;p42"/>
          <p:cNvSpPr txBox="1"/>
          <p:nvPr/>
        </p:nvSpPr>
        <p:spPr>
          <a:xfrm>
            <a:off x="1371600" y="4001040"/>
            <a:ext cx="6400800" cy="5806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t-EE" sz="3000" u="none" cap="none" strike="noStrike">
                <a:solidFill>
                  <a:srgbClr val="000000"/>
                </a:solidFill>
                <a:latin typeface="Arial"/>
                <a:ea typeface="Arial"/>
                <a:cs typeface="Arial"/>
                <a:sym typeface="Arial"/>
              </a:rPr>
              <a:t>e-mail: luule.sakkeus@tlu.ee</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nvSpPr>
        <p:spPr>
          <a:xfrm>
            <a:off x="457200" y="43920"/>
            <a:ext cx="8229600" cy="7923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Definition of migration</a:t>
            </a:r>
            <a:endParaRPr b="0" i="0" sz="4400" u="none" cap="none" strike="noStrike">
              <a:solidFill>
                <a:srgbClr val="990000"/>
              </a:solidFill>
              <a:latin typeface="Arial"/>
              <a:ea typeface="Arial"/>
              <a:cs typeface="Arial"/>
              <a:sym typeface="Arial"/>
            </a:endParaRPr>
          </a:p>
        </p:txBody>
      </p:sp>
      <p:sp>
        <p:nvSpPr>
          <p:cNvPr id="80" name="Google Shape;80;p16"/>
          <p:cNvSpPr txBox="1"/>
          <p:nvPr/>
        </p:nvSpPr>
        <p:spPr>
          <a:xfrm>
            <a:off x="0" y="836640"/>
            <a:ext cx="9144000" cy="468000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People on the move – are all of them migrants?</a:t>
            </a:r>
            <a:endParaRPr b="0" i="0" sz="30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Migration is a relocation of oneself in time and space</a:t>
            </a:r>
            <a:endParaRPr b="0" i="0" sz="20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For how long? – regular migration: for over 12 months </a:t>
            </a:r>
            <a:endParaRPr b="0" i="0" sz="2000" u="none" cap="none" strike="noStrike">
              <a:solidFill>
                <a:srgbClr val="000000"/>
              </a:solidFill>
              <a:latin typeface="Arial"/>
              <a:ea typeface="Arial"/>
              <a:cs typeface="Arial"/>
              <a:sym typeface="Arial"/>
            </a:endParaRPr>
          </a:p>
          <a:p>
            <a:pPr indent="-228600" lvl="3" marL="1600200" marR="0" rtl="0" algn="l">
              <a:spcBef>
                <a:spcPts val="400"/>
              </a:spcBef>
              <a:spcAft>
                <a:spcPts val="0"/>
              </a:spcAft>
              <a:buClr>
                <a:srgbClr val="000000"/>
              </a:buClr>
              <a:buSzPts val="1600"/>
              <a:buFont typeface="Helvetica Neue"/>
              <a:buChar char="–"/>
            </a:pPr>
            <a:r>
              <a:rPr b="0" i="0" lang="et-EE" sz="1600" u="none" cap="none" strike="noStrike">
                <a:solidFill>
                  <a:srgbClr val="000000"/>
                </a:solidFill>
                <a:latin typeface="Arial"/>
                <a:ea typeface="Arial"/>
                <a:cs typeface="Arial"/>
                <a:sym typeface="Arial"/>
              </a:rPr>
              <a:t>visits, tourists, business trips, education for short-term courses, irregular (like asylum seekers, refugees- assumed to stay less) not to say about illegal are excluded OR</a:t>
            </a:r>
            <a:endParaRPr b="0" i="0" sz="1600" u="none" cap="none" strike="noStrike">
              <a:solidFill>
                <a:srgbClr val="000000"/>
              </a:solidFill>
              <a:latin typeface="Arial"/>
              <a:ea typeface="Arial"/>
              <a:cs typeface="Arial"/>
              <a:sym typeface="Arial"/>
            </a:endParaRPr>
          </a:p>
          <a:p>
            <a:pPr indent="-228600" lvl="3" marL="1600200" marR="0" rtl="0" algn="l">
              <a:spcBef>
                <a:spcPts val="400"/>
              </a:spcBef>
              <a:spcAft>
                <a:spcPts val="0"/>
              </a:spcAft>
              <a:buClr>
                <a:srgbClr val="000000"/>
              </a:buClr>
              <a:buSzPts val="1600"/>
              <a:buFont typeface="Helvetica Neue"/>
              <a:buChar char="–"/>
            </a:pPr>
            <a:r>
              <a:rPr b="0" i="0" lang="et-EE" sz="1600" u="none" cap="none" strike="noStrike">
                <a:solidFill>
                  <a:srgbClr val="000000"/>
                </a:solidFill>
                <a:latin typeface="Arial"/>
                <a:ea typeface="Arial"/>
                <a:cs typeface="Arial"/>
                <a:sym typeface="Arial"/>
              </a:rPr>
              <a:t>Permanent and temproray (US, CAN – OECD 2018)</a:t>
            </a:r>
            <a:endParaRPr b="0" i="0" sz="16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For how far? –regular migration: over administrative borders </a:t>
            </a:r>
            <a:endParaRPr b="0" i="0" sz="2000" u="none" cap="none" strike="noStrike">
              <a:solidFill>
                <a:srgbClr val="000000"/>
              </a:solidFill>
              <a:latin typeface="Arial"/>
              <a:ea typeface="Arial"/>
              <a:cs typeface="Arial"/>
              <a:sym typeface="Arial"/>
            </a:endParaRPr>
          </a:p>
          <a:p>
            <a:pPr indent="-228600" lvl="3" marL="1600200" marR="0" rtl="0" algn="l">
              <a:spcBef>
                <a:spcPts val="400"/>
              </a:spcBef>
              <a:spcAft>
                <a:spcPts val="0"/>
              </a:spcAft>
              <a:buClr>
                <a:srgbClr val="000000"/>
              </a:buClr>
              <a:buSzPts val="1600"/>
              <a:buFont typeface="Helvetica Neue"/>
              <a:buChar char="–"/>
            </a:pPr>
            <a:r>
              <a:rPr b="0" i="0" lang="et-EE" sz="1600" u="none" cap="none" strike="noStrike">
                <a:solidFill>
                  <a:srgbClr val="000000"/>
                </a:solidFill>
                <a:latin typeface="Arial"/>
                <a:ea typeface="Arial"/>
                <a:cs typeface="Arial"/>
                <a:sym typeface="Arial"/>
              </a:rPr>
              <a:t> internal, international</a:t>
            </a:r>
            <a:endParaRPr b="0" i="0" sz="16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In which direction? Out of the borders (from which population), into the borders (from which populations)</a:t>
            </a:r>
            <a:endParaRPr b="0" i="0" sz="2000" u="none" cap="none" strike="noStrike">
              <a:solidFill>
                <a:srgbClr val="000000"/>
              </a:solidFill>
              <a:latin typeface="Arial"/>
              <a:ea typeface="Arial"/>
              <a:cs typeface="Arial"/>
              <a:sym typeface="Arial"/>
            </a:endParaRPr>
          </a:p>
          <a:p>
            <a:pPr indent="-228600" lvl="3" marL="1600200" marR="0" rtl="0" algn="l">
              <a:spcBef>
                <a:spcPts val="400"/>
              </a:spcBef>
              <a:spcAft>
                <a:spcPts val="0"/>
              </a:spcAft>
              <a:buClr>
                <a:srgbClr val="000000"/>
              </a:buClr>
              <a:buSzPts val="1600"/>
              <a:buFont typeface="Helvetica Neue"/>
              <a:buChar char="–"/>
            </a:pPr>
            <a:r>
              <a:rPr b="0" i="0" lang="et-EE" sz="1600" u="none" cap="none" strike="noStrike">
                <a:solidFill>
                  <a:srgbClr val="000000"/>
                </a:solidFill>
                <a:latin typeface="Arial"/>
                <a:ea typeface="Arial"/>
                <a:cs typeface="Arial"/>
                <a:sym typeface="Arial"/>
              </a:rPr>
              <a:t>e-(out-)migration, im-(in-) migrationwhich borders</a:t>
            </a:r>
            <a:endParaRPr b="0" i="0" sz="1600" u="none" cap="none" strike="noStrike">
              <a:solidFill>
                <a:srgbClr val="000000"/>
              </a:solidFill>
              <a:latin typeface="Arial"/>
              <a:ea typeface="Arial"/>
              <a:cs typeface="Arial"/>
              <a:sym typeface="Arial"/>
            </a:endParaRPr>
          </a:p>
          <a:p>
            <a:pPr indent="-228600" lvl="3" marL="1600200" marR="0" rtl="0" algn="l">
              <a:spcBef>
                <a:spcPts val="400"/>
              </a:spcBef>
              <a:spcAft>
                <a:spcPts val="0"/>
              </a:spcAft>
              <a:buClr>
                <a:srgbClr val="000000"/>
              </a:buClr>
              <a:buSzPts val="1600"/>
              <a:buFont typeface="Helvetica Neue"/>
              <a:buChar char="–"/>
            </a:pPr>
            <a:r>
              <a:rPr b="0" i="0" lang="et-EE" sz="1600" u="none" cap="none" strike="noStrike">
                <a:solidFill>
                  <a:srgbClr val="000000"/>
                </a:solidFill>
                <a:latin typeface="Arial"/>
                <a:ea typeface="Arial"/>
                <a:cs typeface="Arial"/>
                <a:sym typeface="Arial"/>
              </a:rPr>
              <a:t>urban-rural, rural-rural, rural-urban</a:t>
            </a:r>
            <a:endParaRPr b="0" i="0" sz="1600" u="none" cap="none" strike="noStrike">
              <a:solidFill>
                <a:srgbClr val="000000"/>
              </a:solidFill>
              <a:latin typeface="Arial"/>
              <a:ea typeface="Arial"/>
              <a:cs typeface="Arial"/>
              <a:sym typeface="Arial"/>
            </a:endParaRPr>
          </a:p>
          <a:p>
            <a:pPr indent="-285480" lvl="1" marL="74268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Why to define? </a:t>
            </a:r>
            <a:endParaRPr b="0" i="0" sz="20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in order to measure the process adequately and understand underlying mechanisms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3"/>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Five stages in migration transition (Zelinsky 1971)</a:t>
            </a:r>
            <a:endParaRPr b="0" i="0" sz="3200" u="none" cap="none" strike="noStrike">
              <a:solidFill>
                <a:srgbClr val="990000"/>
              </a:solidFill>
              <a:latin typeface="Arial"/>
              <a:ea typeface="Arial"/>
              <a:cs typeface="Arial"/>
              <a:sym typeface="Arial"/>
            </a:endParaRPr>
          </a:p>
        </p:txBody>
      </p:sp>
      <p:pic>
        <p:nvPicPr>
          <p:cNvPr id="252" name="Google Shape;252;p43"/>
          <p:cNvPicPr preferRelativeResize="0"/>
          <p:nvPr/>
        </p:nvPicPr>
        <p:blipFill rotWithShape="1">
          <a:blip r:embed="rId3">
            <a:alphaModFix/>
          </a:blip>
          <a:srcRect b="0" l="0" r="0" t="0"/>
          <a:stretch/>
        </p:blipFill>
        <p:spPr>
          <a:xfrm>
            <a:off x="914400" y="1646280"/>
            <a:ext cx="8229600" cy="3913200"/>
          </a:xfrm>
          <a:prstGeom prst="rect">
            <a:avLst/>
          </a:prstGeom>
          <a:noFill/>
          <a:ln>
            <a:noFill/>
          </a:ln>
        </p:spPr>
      </p:pic>
      <p:pic>
        <p:nvPicPr>
          <p:cNvPr id="253" name="Google Shape;253;p43"/>
          <p:cNvPicPr preferRelativeResize="0"/>
          <p:nvPr/>
        </p:nvPicPr>
        <p:blipFill rotWithShape="1">
          <a:blip r:embed="rId4">
            <a:alphaModFix/>
          </a:blip>
          <a:srcRect b="0" l="0" r="0" t="0"/>
          <a:stretch/>
        </p:blipFill>
        <p:spPr>
          <a:xfrm>
            <a:off x="774720" y="1268280"/>
            <a:ext cx="8448480" cy="49802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What do we study when studying migration?</a:t>
            </a:r>
            <a:endParaRPr b="0" i="0" sz="4400" u="none" cap="none" strike="noStrike">
              <a:solidFill>
                <a:srgbClr val="990000"/>
              </a:solidFill>
              <a:latin typeface="Arial"/>
              <a:ea typeface="Arial"/>
              <a:cs typeface="Arial"/>
              <a:sym typeface="Arial"/>
            </a:endParaRPr>
          </a:p>
        </p:txBody>
      </p:sp>
      <p:sp>
        <p:nvSpPr>
          <p:cNvPr id="86" name="Google Shape;86;p17"/>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Migration processes in the societal development from the long-term perspective</a:t>
            </a:r>
            <a:endParaRPr b="0" i="0" sz="30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Economic approaches are usually been static and applicable to short-run phenomena in the process development (see critique Massey et al 1993; de Haas 2009)</a:t>
            </a:r>
            <a:endParaRPr b="0" i="0" sz="20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 Spatial approaches relatively less related to other social processes</a:t>
            </a:r>
            <a:endParaRPr b="0" i="0" sz="20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World systems theories (migration systems) and (human) development theories embrace in themselves counteractions between different systems and often lose the perspective</a:t>
            </a:r>
            <a:endParaRPr b="0" i="0" sz="2000" u="none" cap="none" strike="noStrike">
              <a:solidFill>
                <a:srgbClr val="000000"/>
              </a:solidFill>
              <a:latin typeface="Arial"/>
              <a:ea typeface="Arial"/>
              <a:cs typeface="Arial"/>
              <a:sym typeface="Arial"/>
            </a:endParaRPr>
          </a:p>
          <a:p>
            <a:pPr indent="-228600" lvl="2" marL="114300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Complex system theories – a future challenge in non-linear non-equilibrial dynamical systems modelling?</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What  can demographic theories offer?</a:t>
            </a:r>
            <a:endParaRPr b="0" i="0" sz="4400" u="none" cap="none" strike="noStrike">
              <a:solidFill>
                <a:srgbClr val="990000"/>
              </a:solidFill>
              <a:latin typeface="Arial"/>
              <a:ea typeface="Arial"/>
              <a:cs typeface="Arial"/>
              <a:sym typeface="Arial"/>
            </a:endParaRPr>
          </a:p>
        </p:txBody>
      </p:sp>
      <p:sp>
        <p:nvSpPr>
          <p:cNvPr id="92" name="Google Shape;92;p18"/>
          <p:cNvSpPr txBox="1"/>
          <p:nvPr/>
        </p:nvSpPr>
        <p:spPr>
          <a:xfrm>
            <a:off x="457200" y="1447920"/>
            <a:ext cx="8229600" cy="406872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Bring in the historical perspective (memory and based on that organization of collective conciousness driving generational shifts in demographic processes)</a:t>
            </a:r>
            <a:endParaRPr b="0" i="0" sz="2000" u="none" cap="none" strike="noStrike">
              <a:solidFill>
                <a:srgbClr val="000000"/>
              </a:solidFill>
              <a:latin typeface="Arial"/>
              <a:ea typeface="Arial"/>
              <a:cs typeface="Arial"/>
              <a:sym typeface="Arial"/>
            </a:endParaRPr>
          </a:p>
          <a:p>
            <a:pPr indent="-342720" lvl="0" marL="34272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Enable to have the macro-level perspective and not to lose individual behaviour patterns within them (Billari 2015)</a:t>
            </a:r>
            <a:endParaRPr b="0" i="0" sz="2000" u="none" cap="none" strike="noStrike">
              <a:solidFill>
                <a:srgbClr val="000000"/>
              </a:solidFill>
              <a:latin typeface="Arial"/>
              <a:ea typeface="Arial"/>
              <a:cs typeface="Arial"/>
              <a:sym typeface="Arial"/>
            </a:endParaRPr>
          </a:p>
          <a:p>
            <a:pPr indent="-342720" lvl="0" marL="34272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Offer migration processes the demographic perspective, i.e. related to the population development from which it originates and thus better understanding how (the collective and historical) memory organizes itself, mechanisms of adaptation and rejection and non-linear interoperability</a:t>
            </a:r>
            <a:endParaRPr b="0" i="0" sz="2000" u="none" cap="none" strike="noStrike">
              <a:solidFill>
                <a:srgbClr val="000000"/>
              </a:solidFill>
              <a:latin typeface="Arial"/>
              <a:ea typeface="Arial"/>
              <a:cs typeface="Arial"/>
              <a:sym typeface="Arial"/>
            </a:endParaRPr>
          </a:p>
          <a:p>
            <a:pPr indent="-342720" lvl="0" marL="34272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Offer systematic approach into self-organization of new structures, possibly better inclusion into complex system theories</a:t>
            </a:r>
            <a:endParaRPr b="0" i="0" sz="2000" u="none" cap="none" strike="noStrike">
              <a:solidFill>
                <a:srgbClr val="000000"/>
              </a:solidFill>
              <a:latin typeface="Arial"/>
              <a:ea typeface="Arial"/>
              <a:cs typeface="Arial"/>
              <a:sym typeface="Arial"/>
            </a:endParaRPr>
          </a:p>
          <a:p>
            <a:pPr indent="-342720" lvl="0" marL="342720" marR="0" rtl="0" algn="l">
              <a:spcBef>
                <a:spcPts val="499"/>
              </a:spcBef>
              <a:spcAft>
                <a:spcPts val="0"/>
              </a:spcAft>
              <a:buClr>
                <a:srgbClr val="990000"/>
              </a:buClr>
              <a:buSzPts val="2000"/>
              <a:buFont typeface="Arimo"/>
              <a:buChar char=""/>
            </a:pPr>
            <a:r>
              <a:rPr b="0" i="0" lang="et-EE" sz="2000" u="none" cap="none" strike="noStrike">
                <a:solidFill>
                  <a:srgbClr val="000000"/>
                </a:solidFill>
                <a:latin typeface="Arial"/>
                <a:ea typeface="Arial"/>
                <a:cs typeface="Arial"/>
                <a:sym typeface="Arial"/>
              </a:rPr>
              <a:t>And last but not least, people are carrying all these behaviour patterns, so there is no way we can break away from their collective conciousness building which determine the macro-level trends</a:t>
            </a:r>
            <a:endParaRPr b="0" i="0" sz="2000" u="none" cap="none" strike="noStrike">
              <a:solidFill>
                <a:srgbClr val="000000"/>
              </a:solidFill>
              <a:latin typeface="Arial"/>
              <a:ea typeface="Arial"/>
              <a:cs typeface="Arial"/>
              <a:sym typeface="Arial"/>
            </a:endParaRPr>
          </a:p>
          <a:p>
            <a:pPr indent="-215720" lvl="0" marL="342720" marR="0" rtl="0" algn="l">
              <a:spcBef>
                <a:spcPts val="499"/>
              </a:spcBef>
              <a:spcAft>
                <a:spcPts val="0"/>
              </a:spcAft>
              <a:buClr>
                <a:srgbClr val="990000"/>
              </a:buClr>
              <a:buSzPts val="2000"/>
              <a:buFont typeface="Arimo"/>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Trends in demographic processes: fertility</a:t>
            </a:r>
            <a:endParaRPr b="0" i="0" sz="3200" u="none" cap="none" strike="noStrike">
              <a:solidFill>
                <a:srgbClr val="990000"/>
              </a:solidFill>
              <a:latin typeface="Arial"/>
              <a:ea typeface="Arial"/>
              <a:cs typeface="Arial"/>
              <a:sym typeface="Arial"/>
            </a:endParaRPr>
          </a:p>
        </p:txBody>
      </p:sp>
      <p:pic>
        <p:nvPicPr>
          <p:cNvPr id="98" name="Google Shape;98;p19"/>
          <p:cNvPicPr preferRelativeResize="0"/>
          <p:nvPr/>
        </p:nvPicPr>
        <p:blipFill rotWithShape="1">
          <a:blip r:embed="rId3">
            <a:alphaModFix/>
          </a:blip>
          <a:srcRect b="0" l="0" r="0" t="0"/>
          <a:stretch/>
        </p:blipFill>
        <p:spPr>
          <a:xfrm>
            <a:off x="457200" y="1195560"/>
            <a:ext cx="8229600" cy="46875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3200" u="none" cap="none" strike="noStrike">
                <a:solidFill>
                  <a:srgbClr val="990000"/>
                </a:solidFill>
                <a:latin typeface="Arial"/>
                <a:ea typeface="Arial"/>
                <a:cs typeface="Arial"/>
                <a:sym typeface="Arial"/>
              </a:rPr>
              <a:t>Trends in demographic processes: life expectancy</a:t>
            </a:r>
            <a:endParaRPr b="0" i="0" sz="3200" u="none" cap="none" strike="noStrike">
              <a:solidFill>
                <a:srgbClr val="990000"/>
              </a:solidFill>
              <a:latin typeface="Arial"/>
              <a:ea typeface="Arial"/>
              <a:cs typeface="Arial"/>
              <a:sym typeface="Arial"/>
            </a:endParaRPr>
          </a:p>
        </p:txBody>
      </p:sp>
      <p:pic>
        <p:nvPicPr>
          <p:cNvPr id="104" name="Google Shape;104;p20"/>
          <p:cNvPicPr preferRelativeResize="0"/>
          <p:nvPr/>
        </p:nvPicPr>
        <p:blipFill rotWithShape="1">
          <a:blip r:embed="rId3">
            <a:alphaModFix/>
          </a:blip>
          <a:srcRect b="0" l="0" r="0" t="0"/>
          <a:stretch/>
        </p:blipFill>
        <p:spPr>
          <a:xfrm>
            <a:off x="457200" y="1414440"/>
            <a:ext cx="8686800" cy="46083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2800" u="none" cap="none" strike="noStrike">
                <a:solidFill>
                  <a:srgbClr val="990000"/>
                </a:solidFill>
                <a:latin typeface="Arial"/>
                <a:ea typeface="Arial"/>
                <a:cs typeface="Arial"/>
                <a:sym typeface="Arial"/>
              </a:rPr>
              <a:t>Demographic transition: where in a population development the migration potential is lying?</a:t>
            </a:r>
            <a:endParaRPr b="0" i="0" sz="2800" u="none" cap="none" strike="noStrike">
              <a:solidFill>
                <a:srgbClr val="990000"/>
              </a:solidFill>
              <a:latin typeface="Arial"/>
              <a:ea typeface="Arial"/>
              <a:cs typeface="Arial"/>
              <a:sym typeface="Arial"/>
            </a:endParaRPr>
          </a:p>
        </p:txBody>
      </p:sp>
      <p:pic>
        <p:nvPicPr>
          <p:cNvPr id="110" name="Google Shape;110;p21"/>
          <p:cNvPicPr preferRelativeResize="0"/>
          <p:nvPr/>
        </p:nvPicPr>
        <p:blipFill rotWithShape="1">
          <a:blip r:embed="rId3">
            <a:alphaModFix/>
          </a:blip>
          <a:srcRect b="0" l="0" r="0" t="0"/>
          <a:stretch/>
        </p:blipFill>
        <p:spPr>
          <a:xfrm>
            <a:off x="250920" y="1417680"/>
            <a:ext cx="8893080" cy="46036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nvSpPr>
        <p:spPr>
          <a:xfrm>
            <a:off x="428760" y="21384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t-EE" sz="4400" u="none" cap="none" strike="noStrike">
                <a:solidFill>
                  <a:srgbClr val="990000"/>
                </a:solidFill>
                <a:latin typeface="Arial"/>
                <a:ea typeface="Arial"/>
                <a:cs typeface="Arial"/>
                <a:sym typeface="Arial"/>
              </a:rPr>
              <a:t>Revisiting mobility transition theory – what have we missed?</a:t>
            </a:r>
            <a:endParaRPr b="0" i="0" sz="4400" u="none" cap="none" strike="noStrike">
              <a:solidFill>
                <a:srgbClr val="990000"/>
              </a:solidFill>
              <a:latin typeface="Arial"/>
              <a:ea typeface="Arial"/>
              <a:cs typeface="Arial"/>
              <a:sym typeface="Arial"/>
            </a:endParaRPr>
          </a:p>
        </p:txBody>
      </p:sp>
      <p:sp>
        <p:nvSpPr>
          <p:cNvPr id="116" name="Google Shape;116;p22"/>
          <p:cNvSpPr txBox="1"/>
          <p:nvPr/>
        </p:nvSpPr>
        <p:spPr>
          <a:xfrm>
            <a:off x="457200" y="1599840"/>
            <a:ext cx="8229600" cy="3916440"/>
          </a:xfrm>
          <a:prstGeom prst="rect">
            <a:avLst/>
          </a:prstGeom>
          <a:noFill/>
          <a:ln>
            <a:noFill/>
          </a:ln>
        </p:spPr>
        <p:txBody>
          <a:bodyPr anchorCtr="0" anchor="t" bIns="45700" lIns="91425" spcFirstLastPara="1" rIns="91425" wrap="square" tIns="45700">
            <a:noAutofit/>
          </a:bodyPr>
          <a:lstStyle/>
          <a:p>
            <a:pPr indent="-342720" lvl="0" marL="342720" marR="0" rtl="0" algn="l">
              <a:spcBef>
                <a:spcPts val="0"/>
              </a:spcBef>
              <a:spcAft>
                <a:spcPts val="0"/>
              </a:spcAft>
              <a:buClr>
                <a:srgbClr val="990000"/>
              </a:buClr>
              <a:buSzPts val="3000"/>
              <a:buFont typeface="Arimo"/>
              <a:buChar char=""/>
            </a:pPr>
            <a:r>
              <a:rPr b="0" i="0" lang="et-EE" sz="3000" u="none" cap="none" strike="noStrike">
                <a:solidFill>
                  <a:srgbClr val="000000"/>
                </a:solidFill>
                <a:latin typeface="Arial"/>
                <a:ea typeface="Arial"/>
                <a:cs typeface="Arial"/>
                <a:sym typeface="Arial"/>
              </a:rPr>
              <a:t>Zelinsky (1971) relates spatio-temporal systems to demographic systems and postulates that there are</a:t>
            </a:r>
            <a:endParaRPr b="0" i="0" sz="30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definite, patterned regularities in the growth of personal mobility through space-time during recent history, </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and these regularities comprise an essential component of the modernization process</a:t>
            </a:r>
            <a:endParaRPr b="0" i="0" sz="2400" u="none" cap="none" strike="noStrike">
              <a:solidFill>
                <a:srgbClr val="000000"/>
              </a:solidFill>
              <a:latin typeface="Arial"/>
              <a:ea typeface="Arial"/>
              <a:cs typeface="Arial"/>
              <a:sym typeface="Arial"/>
            </a:endParaRPr>
          </a:p>
          <a:p>
            <a:pPr indent="-285480" lvl="1" marL="742680" marR="0" rtl="0" algn="l">
              <a:spcBef>
                <a:spcPts val="598"/>
              </a:spcBef>
              <a:spcAft>
                <a:spcPts val="0"/>
              </a:spcAft>
              <a:buClr>
                <a:srgbClr val="990000"/>
              </a:buClr>
              <a:buSzPts val="2400"/>
              <a:buFont typeface="Arimo"/>
              <a:buChar char=""/>
            </a:pPr>
            <a:r>
              <a:rPr b="0" i="0" lang="et-EE" sz="2400" u="none" cap="none" strike="noStrike">
                <a:solidFill>
                  <a:srgbClr val="000000"/>
                </a:solidFill>
                <a:latin typeface="Arial"/>
                <a:ea typeface="Arial"/>
                <a:cs typeface="Arial"/>
                <a:sym typeface="Arial"/>
              </a:rPr>
              <a:t>Offers a view on the irreversible progression of stages in the development of the process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