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8"/>
  </p:handoutMasterIdLst>
  <p:sldIdLst>
    <p:sldId id="256" r:id="rId2"/>
    <p:sldId id="257" r:id="rId3"/>
    <p:sldId id="266" r:id="rId4"/>
    <p:sldId id="262" r:id="rId5"/>
    <p:sldId id="263" r:id="rId6"/>
    <p:sldId id="267" r:id="rId7"/>
  </p:sldIdLst>
  <p:sldSz cx="12192000" cy="6858000"/>
  <p:notesSz cx="6718300" cy="9855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8BBBC30-2C48-41BB-987A-9F65BEDD8184}">
          <p14:sldIdLst/>
        </p14:section>
        <p14:section name="Untitled Section" id="{76538D01-0095-4039-A59F-6B0998AC447F}">
          <p14:sldIdLst/>
        </p14:section>
        <p14:section name="Untitled Section" id="{0CB70EE0-1196-4E5E-93F8-F3380A38CD52}">
          <p14:sldIdLst/>
        </p14:section>
        <p14:section name="Untitled Section" id="{BAECF40D-A12D-4C4B-B9EE-6F37DBB5896A}">
          <p14:sldIdLst/>
        </p14:section>
        <p14:section name="Untitled Section" id="{B643BDD1-67CA-44B6-AB2C-F8D6A84C0282}">
          <p14:sldIdLst/>
        </p14:section>
        <p14:section name="Untitled Section" id="{F0F7F650-9FB5-4220-AE33-D38BF486A1DF}">
          <p14:sldIdLst>
            <p14:sldId id="256"/>
            <p14:sldId id="257"/>
            <p14:sldId id="266"/>
            <p14:sldId id="262"/>
            <p14:sldId id="263"/>
            <p14:sldId id="26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199" autoAdjust="0"/>
    <p:restoredTop sz="94660"/>
  </p:normalViewPr>
  <p:slideViewPr>
    <p:cSldViewPr snapToGrid="0">
      <p:cViewPr varScale="1">
        <p:scale>
          <a:sx n="103" d="100"/>
          <a:sy n="103" d="100"/>
        </p:scale>
        <p:origin x="138"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11263" cy="494472"/>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sz="quarter" idx="1"/>
          </p:nvPr>
        </p:nvSpPr>
        <p:spPr>
          <a:xfrm>
            <a:off x="3805482" y="0"/>
            <a:ext cx="2911263" cy="494472"/>
          </a:xfrm>
          <a:prstGeom prst="rect">
            <a:avLst/>
          </a:prstGeom>
        </p:spPr>
        <p:txBody>
          <a:bodyPr vert="horz" lIns="91440" tIns="45720" rIns="91440" bIns="45720" rtlCol="0"/>
          <a:lstStyle>
            <a:lvl1pPr algn="r">
              <a:defRPr sz="1200"/>
            </a:lvl1pPr>
          </a:lstStyle>
          <a:p>
            <a:fld id="{962605FB-4014-41AA-9437-2A6AFDF0CE30}" type="datetimeFigureOut">
              <a:rPr lang="et-EE" smtClean="0"/>
              <a:t>28.01.2019</a:t>
            </a:fld>
            <a:endParaRPr lang="et-EE"/>
          </a:p>
        </p:txBody>
      </p:sp>
      <p:sp>
        <p:nvSpPr>
          <p:cNvPr id="4" name="Jaluse kohatäide 3"/>
          <p:cNvSpPr>
            <a:spLocks noGrp="1"/>
          </p:cNvSpPr>
          <p:nvPr>
            <p:ph type="ftr" sz="quarter" idx="2"/>
          </p:nvPr>
        </p:nvSpPr>
        <p:spPr>
          <a:xfrm>
            <a:off x="0" y="9360730"/>
            <a:ext cx="2911263" cy="494470"/>
          </a:xfrm>
          <a:prstGeom prst="rect">
            <a:avLst/>
          </a:prstGeom>
        </p:spPr>
        <p:txBody>
          <a:bodyPr vert="horz" lIns="91440" tIns="45720" rIns="91440" bIns="45720" rtlCol="0" anchor="b"/>
          <a:lstStyle>
            <a:lvl1pPr algn="l">
              <a:defRPr sz="1200"/>
            </a:lvl1pPr>
          </a:lstStyle>
          <a:p>
            <a:endParaRPr lang="et-EE"/>
          </a:p>
        </p:txBody>
      </p:sp>
      <p:sp>
        <p:nvSpPr>
          <p:cNvPr id="5" name="Slaidinumbri kohatäide 4"/>
          <p:cNvSpPr>
            <a:spLocks noGrp="1"/>
          </p:cNvSpPr>
          <p:nvPr>
            <p:ph type="sldNum" sz="quarter" idx="3"/>
          </p:nvPr>
        </p:nvSpPr>
        <p:spPr>
          <a:xfrm>
            <a:off x="3805482" y="9360730"/>
            <a:ext cx="2911263" cy="494470"/>
          </a:xfrm>
          <a:prstGeom prst="rect">
            <a:avLst/>
          </a:prstGeom>
        </p:spPr>
        <p:txBody>
          <a:bodyPr vert="horz" lIns="91440" tIns="45720" rIns="91440" bIns="45720" rtlCol="0" anchor="b"/>
          <a:lstStyle>
            <a:lvl1pPr algn="r">
              <a:defRPr sz="1200"/>
            </a:lvl1pPr>
          </a:lstStyle>
          <a:p>
            <a:fld id="{40B7218A-10DC-4F47-BC64-A45347271C00}" type="slidenum">
              <a:rPr lang="et-EE" smtClean="0"/>
              <a:t>‹#›</a:t>
            </a:fld>
            <a:endParaRPr lang="et-EE"/>
          </a:p>
        </p:txBody>
      </p:sp>
    </p:spTree>
    <p:extLst>
      <p:ext uri="{BB962C8B-B14F-4D97-AF65-F5344CB8AC3E}">
        <p14:creationId xmlns:p14="http://schemas.microsoft.com/office/powerpoint/2010/main" val="264417989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1/28/2019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16131"/>
            <a:ext cx="7766936" cy="3834705"/>
          </a:xfrm>
        </p:spPr>
        <p:txBody>
          <a:bodyPr/>
          <a:lstStyle/>
          <a:p>
            <a:pPr algn="ctr"/>
            <a:r>
              <a:rPr lang="et-EE" sz="4800" b="1" dirty="0"/>
              <a:t>Riigikogu </a:t>
            </a:r>
            <a:r>
              <a:rPr lang="et-EE" sz="4800" b="1"/>
              <a:t>maaelukomisjoni </a:t>
            </a:r>
            <a:r>
              <a:rPr lang="et-EE" sz="4800" b="1" smtClean="0"/>
              <a:t>avalik </a:t>
            </a:r>
            <a:r>
              <a:rPr lang="et-EE" sz="4800" b="1" dirty="0"/>
              <a:t>istung</a:t>
            </a:r>
            <a:r>
              <a:rPr lang="et-EE" sz="4800" dirty="0"/>
              <a:t/>
            </a:r>
            <a:br>
              <a:rPr lang="et-EE" sz="4800" dirty="0"/>
            </a:br>
            <a:r>
              <a:rPr lang="et-EE" sz="4800" b="1" i="1" dirty="0"/>
              <a:t>Mida teha Eesti kohaliku omavalitsuse arendamiseks</a:t>
            </a:r>
            <a:endParaRPr lang="et-EE" sz="4800" dirty="0"/>
          </a:p>
        </p:txBody>
      </p:sp>
      <p:sp>
        <p:nvSpPr>
          <p:cNvPr id="3" name="Subtitle 2"/>
          <p:cNvSpPr>
            <a:spLocks noGrp="1"/>
          </p:cNvSpPr>
          <p:nvPr>
            <p:ph type="subTitle" idx="1"/>
          </p:nvPr>
        </p:nvSpPr>
        <p:spPr/>
        <p:txBody>
          <a:bodyPr>
            <a:noAutofit/>
          </a:bodyPr>
          <a:lstStyle/>
          <a:p>
            <a:r>
              <a:rPr lang="et-EE" b="1" dirty="0" smtClean="0"/>
              <a:t>SULEV LÄÄNE, MTÜ POLIS ASEPRESIDENT</a:t>
            </a:r>
          </a:p>
          <a:p>
            <a:r>
              <a:rPr lang="et-EE" b="1" dirty="0" smtClean="0"/>
              <a:t>TALLINNA ÜLIKOOL</a:t>
            </a:r>
          </a:p>
          <a:p>
            <a:r>
              <a:rPr lang="et-EE" b="1" dirty="0"/>
              <a:t>RIIGIKOGU KONVERENTSIKESKUS</a:t>
            </a:r>
            <a:r>
              <a:rPr lang="et-EE" b="1" dirty="0" smtClean="0"/>
              <a:t>, 28.01.2019 </a:t>
            </a:r>
            <a:endParaRPr lang="et-EE" b="1" dirty="0"/>
          </a:p>
          <a:p>
            <a:endParaRPr lang="et-EE" b="1" dirty="0"/>
          </a:p>
        </p:txBody>
      </p:sp>
    </p:spTree>
    <p:extLst>
      <p:ext uri="{BB962C8B-B14F-4D97-AF65-F5344CB8AC3E}">
        <p14:creationId xmlns:p14="http://schemas.microsoft.com/office/powerpoint/2010/main" val="920422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Hea koostöö on loonud uue traditsiooni</a:t>
            </a:r>
            <a:endParaRPr lang="et-EE" dirty="0"/>
          </a:p>
        </p:txBody>
      </p:sp>
      <p:sp>
        <p:nvSpPr>
          <p:cNvPr id="3" name="Content Placeholder 2"/>
          <p:cNvSpPr>
            <a:spLocks noGrp="1"/>
          </p:cNvSpPr>
          <p:nvPr>
            <p:ph idx="1"/>
          </p:nvPr>
        </p:nvSpPr>
        <p:spPr>
          <a:xfrm>
            <a:off x="677334" y="1428750"/>
            <a:ext cx="8596668" cy="5124449"/>
          </a:xfrm>
        </p:spPr>
        <p:txBody>
          <a:bodyPr>
            <a:normAutofit/>
          </a:bodyPr>
          <a:lstStyle/>
          <a:p>
            <a:pPr marL="0" indent="0">
              <a:buNone/>
            </a:pPr>
            <a:endParaRPr lang="et-EE" dirty="0"/>
          </a:p>
          <a:p>
            <a:pPr algn="just"/>
            <a:r>
              <a:rPr lang="et-EE" sz="2400" b="1" dirty="0" smtClean="0"/>
              <a:t>Täname Riigikogu juhatust ning maaelukomisjoni võimaluse eest ühiselt arutada kohaliku omavalitsuse praegust seisu ning võimalikke arenguid.</a:t>
            </a:r>
          </a:p>
          <a:p>
            <a:pPr algn="just"/>
            <a:r>
              <a:rPr lang="et-EE" sz="2400" b="1" dirty="0" smtClean="0"/>
              <a:t>Juba mitu aastat oleme koos Riigikogu esimehe ja juhatusega korraldanud riigi aastapäeval MTÜ Polis ja partnerite ühiseid nn mõttetalguid. Seekord aga otsustasime selle ühenda maaelukomisjoni avatud istungiga, kuna oleme ühiselt ka täna esineva töögrupiga arutanud kohaliku omavalitsuse ja maaelu arengu teemasid komisjonis, Riigikogu suures saalis olulise tähtsusega riikliku küsimusena 20.11.2018 jm.</a:t>
            </a:r>
          </a:p>
          <a:p>
            <a:pPr marL="0" indent="0">
              <a:buNone/>
            </a:pPr>
            <a:endParaRPr lang="et-EE" dirty="0" smtClean="0"/>
          </a:p>
          <a:p>
            <a:endParaRPr lang="et-EE" dirty="0"/>
          </a:p>
          <a:p>
            <a:endParaRPr lang="et-EE" dirty="0"/>
          </a:p>
        </p:txBody>
      </p:sp>
    </p:spTree>
    <p:extLst>
      <p:ext uri="{BB962C8B-B14F-4D97-AF65-F5344CB8AC3E}">
        <p14:creationId xmlns:p14="http://schemas.microsoft.com/office/powerpoint/2010/main" val="198767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334" y="596899"/>
            <a:ext cx="8596668" cy="1563689"/>
          </a:xfrm>
        </p:spPr>
        <p:txBody>
          <a:bodyPr>
            <a:normAutofit/>
          </a:bodyPr>
          <a:lstStyle/>
          <a:p>
            <a:pPr algn="ctr"/>
            <a:r>
              <a:rPr lang="et-EE" b="1" dirty="0"/>
              <a:t>Kohaliku omavalitsuse arenguga seoses </a:t>
            </a:r>
            <a:r>
              <a:rPr lang="et-EE" b="1" dirty="0" smtClean="0"/>
              <a:t>2018. aastal  toimunud foorumitest</a:t>
            </a:r>
            <a:endParaRPr lang="et-EE" dirty="0"/>
          </a:p>
        </p:txBody>
      </p:sp>
      <p:sp>
        <p:nvSpPr>
          <p:cNvPr id="3" name="Content Placeholder 2"/>
          <p:cNvSpPr>
            <a:spLocks noGrp="1"/>
          </p:cNvSpPr>
          <p:nvPr>
            <p:ph idx="1"/>
          </p:nvPr>
        </p:nvSpPr>
        <p:spPr/>
        <p:txBody>
          <a:bodyPr>
            <a:normAutofit fontScale="92500"/>
          </a:bodyPr>
          <a:lstStyle/>
          <a:p>
            <a:pPr algn="just"/>
            <a:r>
              <a:rPr lang="et-EE" sz="2400" b="1" dirty="0" smtClean="0"/>
              <a:t>14.05.2018 </a:t>
            </a:r>
            <a:r>
              <a:rPr lang="et-EE" sz="2400" b="1" dirty="0"/>
              <a:t>Tallinna Ülikoolis foorum "Riik ja omavalitsus täna ning vaade tulevikku. 10 teesi – mis edasi</a:t>
            </a:r>
            <a:r>
              <a:rPr lang="et-EE" sz="2400" b="1" dirty="0" smtClean="0"/>
              <a:t>?„</a:t>
            </a:r>
          </a:p>
          <a:p>
            <a:pPr algn="just"/>
            <a:endParaRPr lang="et-EE" sz="2400" b="1" dirty="0"/>
          </a:p>
          <a:p>
            <a:pPr algn="just"/>
            <a:r>
              <a:rPr lang="et-EE" sz="2400" b="1" dirty="0" smtClean="0"/>
              <a:t>28.09.2018 </a:t>
            </a:r>
            <a:r>
              <a:rPr lang="et-EE" sz="2400" b="1" dirty="0"/>
              <a:t>Narvas Eesti III Omavalitsuspäev "Eesti ja Euroopa Liit – tänased arengud ja tuleviku koostöö võtmeteemad Narvas ning </a:t>
            </a:r>
            <a:r>
              <a:rPr lang="et-EE" sz="2400" b="1" dirty="0" smtClean="0"/>
              <a:t>Ida-Virumaal„</a:t>
            </a:r>
          </a:p>
          <a:p>
            <a:pPr algn="just"/>
            <a:endParaRPr lang="et-EE" sz="2400" b="1" dirty="0"/>
          </a:p>
          <a:p>
            <a:pPr algn="just"/>
            <a:r>
              <a:rPr lang="et-EE" sz="2400" b="1" dirty="0" smtClean="0"/>
              <a:t>04.12.2018 </a:t>
            </a:r>
            <a:r>
              <a:rPr lang="et-EE" sz="2400" b="1" dirty="0"/>
              <a:t>Tallinna Ülikoolis foorum "Riik, kohalik omavalitsus ja poliitika läbi analüüsi prisma"</a:t>
            </a:r>
          </a:p>
          <a:p>
            <a:endParaRPr lang="et-EE" dirty="0"/>
          </a:p>
        </p:txBody>
      </p:sp>
    </p:spTree>
    <p:extLst>
      <p:ext uri="{BB962C8B-B14F-4D97-AF65-F5344CB8AC3E}">
        <p14:creationId xmlns:p14="http://schemas.microsoft.com/office/powerpoint/2010/main" val="1334451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t-EE" dirty="0" smtClean="0"/>
              <a:t>Probleemid &amp; lahendusteed - teaduspõhisus</a:t>
            </a:r>
            <a:endParaRPr lang="et-EE" dirty="0"/>
          </a:p>
        </p:txBody>
      </p:sp>
      <p:sp>
        <p:nvSpPr>
          <p:cNvPr id="3" name="Content Placeholder 2"/>
          <p:cNvSpPr>
            <a:spLocks noGrp="1"/>
          </p:cNvSpPr>
          <p:nvPr>
            <p:ph idx="1"/>
          </p:nvPr>
        </p:nvSpPr>
        <p:spPr>
          <a:xfrm>
            <a:off x="677334" y="2170114"/>
            <a:ext cx="8596668" cy="4440236"/>
          </a:xfrm>
        </p:spPr>
        <p:txBody>
          <a:bodyPr>
            <a:normAutofit lnSpcReduction="10000"/>
          </a:bodyPr>
          <a:lstStyle/>
          <a:p>
            <a:pPr algn="just"/>
            <a:r>
              <a:rPr lang="et-EE" b="1" dirty="0"/>
              <a:t>K</a:t>
            </a:r>
            <a:r>
              <a:rPr lang="et-EE" b="1" dirty="0" smtClean="0"/>
              <a:t>õigi </a:t>
            </a:r>
            <a:r>
              <a:rPr lang="et-EE" b="1" dirty="0"/>
              <a:t>foorumite keskmes </a:t>
            </a:r>
            <a:r>
              <a:rPr lang="et-EE" b="1" dirty="0" smtClean="0"/>
              <a:t>on olnud riigi </a:t>
            </a:r>
            <a:r>
              <a:rPr lang="et-EE" b="1" dirty="0"/>
              <a:t>ja kohaliku omavalitsuse </a:t>
            </a:r>
            <a:r>
              <a:rPr lang="et-EE" b="1" dirty="0" smtClean="0"/>
              <a:t>arengu olulised küsimused ning osapoolteks jätkuvalt riigi ning kohaliku omavalitsuse ja teadlaste esindajad</a:t>
            </a:r>
            <a:endParaRPr lang="et-EE" b="1" dirty="0"/>
          </a:p>
          <a:p>
            <a:pPr algn="just"/>
            <a:r>
              <a:rPr lang="et-EE" b="1" dirty="0" smtClean="0"/>
              <a:t>Oleme kaasanud ka Soome, Läti ja teisi </a:t>
            </a:r>
            <a:r>
              <a:rPr lang="et-EE" b="1" dirty="0" err="1" smtClean="0"/>
              <a:t>lähinaabrite</a:t>
            </a:r>
            <a:r>
              <a:rPr lang="et-EE" b="1" dirty="0" smtClean="0"/>
              <a:t> </a:t>
            </a:r>
            <a:r>
              <a:rPr lang="et-EE" b="1" dirty="0" err="1" smtClean="0"/>
              <a:t>esindaid</a:t>
            </a:r>
            <a:r>
              <a:rPr lang="et-EE" b="1" dirty="0" smtClean="0"/>
              <a:t> ning nende kogemused aitavad paremini mõista probleeme ning nende lahendamise võimalusi</a:t>
            </a:r>
          </a:p>
          <a:p>
            <a:pPr algn="just"/>
            <a:r>
              <a:rPr lang="et-EE" b="1" dirty="0" smtClean="0"/>
              <a:t>Probleemid paljuski osas sarnased: globaliseerumine; avaliku võimu ressursside piiratus ja ülesannete jaotus erinevate halduse tasandit vahel; rahvastiku probleemid, sh elanikkonna vananemine koos koondumisega pealinna/suurlinna ja selle ümbrusse ning regionaalsete erinevuste kasv; </a:t>
            </a:r>
            <a:r>
              <a:rPr lang="et-EE" b="1" dirty="0" err="1" smtClean="0"/>
              <a:t>digimaailm</a:t>
            </a:r>
            <a:r>
              <a:rPr lang="et-EE" b="1" dirty="0" smtClean="0"/>
              <a:t> ja töökohad koos teenuste kättesaadavusega; demokraatia valdkonna muudatused </a:t>
            </a:r>
          </a:p>
          <a:p>
            <a:pPr algn="just"/>
            <a:r>
              <a:rPr lang="et-EE" b="1" dirty="0" smtClean="0"/>
              <a:t>4.12.2019 TLÜ foorumil esinenud siis veel Läti parlamendi liige Veiko </a:t>
            </a:r>
            <a:r>
              <a:rPr lang="et-EE" b="1" dirty="0" err="1" smtClean="0"/>
              <a:t>Spolitis</a:t>
            </a:r>
            <a:r>
              <a:rPr lang="et-EE" b="1" dirty="0" smtClean="0"/>
              <a:t> rõhutas, et Eesti edu üks võti sarnaselt Põhjamaadega seisneb ülikoolide suures rollis avaliku võimu küsimuste analüüsis ning praktilises tegevuses  </a:t>
            </a:r>
            <a:endParaRPr lang="et-EE" b="1" dirty="0"/>
          </a:p>
        </p:txBody>
      </p:sp>
    </p:spTree>
    <p:extLst>
      <p:ext uri="{BB962C8B-B14F-4D97-AF65-F5344CB8AC3E}">
        <p14:creationId xmlns:p14="http://schemas.microsoft.com/office/powerpoint/2010/main" val="631258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S</a:t>
            </a:r>
            <a:r>
              <a:rPr lang="et-EE" dirty="0" smtClean="0"/>
              <a:t>trateegilisus</a:t>
            </a:r>
            <a:endParaRPr lang="et-EE" dirty="0"/>
          </a:p>
        </p:txBody>
      </p:sp>
      <p:sp>
        <p:nvSpPr>
          <p:cNvPr id="4" name="Content Placeholder 3"/>
          <p:cNvSpPr>
            <a:spLocks noGrp="1"/>
          </p:cNvSpPr>
          <p:nvPr>
            <p:ph idx="1"/>
          </p:nvPr>
        </p:nvSpPr>
        <p:spPr>
          <a:xfrm>
            <a:off x="677334" y="1930399"/>
            <a:ext cx="8596668" cy="4110963"/>
          </a:xfrm>
        </p:spPr>
        <p:txBody>
          <a:bodyPr>
            <a:normAutofit/>
          </a:bodyPr>
          <a:lstStyle/>
          <a:p>
            <a:r>
              <a:rPr lang="et-EE" dirty="0" smtClean="0"/>
              <a:t>Oluline on tagada strateegiliste ning nn igapäevaste teemade eristamine.</a:t>
            </a:r>
          </a:p>
          <a:p>
            <a:r>
              <a:rPr lang="et-EE" dirty="0" smtClean="0"/>
              <a:t>Selles osas võiksime näiteks vaadata üle lahe Soomes toimuva poole: </a:t>
            </a:r>
          </a:p>
          <a:p>
            <a:r>
              <a:rPr lang="et-EE" dirty="0" smtClean="0"/>
              <a:t>Soomes on praegu kavandamisel suured strateegilised </a:t>
            </a:r>
            <a:r>
              <a:rPr lang="et-EE" dirty="0"/>
              <a:t>reformid</a:t>
            </a:r>
            <a:r>
              <a:rPr lang="et-EE" dirty="0" smtClean="0"/>
              <a:t>: </a:t>
            </a:r>
            <a:r>
              <a:rPr lang="et-EE" dirty="0"/>
              <a:t>maakondlik </a:t>
            </a:r>
            <a:r>
              <a:rPr lang="et-EE" dirty="0" smtClean="0"/>
              <a:t>juhtimine, </a:t>
            </a:r>
            <a:r>
              <a:rPr lang="et-EE" dirty="0"/>
              <a:t>SOTE</a:t>
            </a:r>
            <a:r>
              <a:rPr lang="et-EE" dirty="0" smtClean="0"/>
              <a:t>, regionaalarengu </a:t>
            </a:r>
            <a:r>
              <a:rPr lang="et-EE" dirty="0"/>
              <a:t>uus õigusruum; e- omavalitsus jm</a:t>
            </a:r>
          </a:p>
          <a:p>
            <a:r>
              <a:rPr lang="et-EE" dirty="0" smtClean="0"/>
              <a:t>Parlamendi poolt on loodud töörühm eesmärgiga koostada Soome tuleviku omavalitsuse kava SOOME OMAVALITSUS 2030. Võtmesõnadeks on eluvõimelisus, haritus ning heaolu</a:t>
            </a:r>
          </a:p>
          <a:p>
            <a:r>
              <a:rPr lang="et-EE" dirty="0" smtClean="0"/>
              <a:t>Töörühma kuuluvad kõigi parlamendi fraktsioonide, samuti valitsuse, kohalike omavalitsuste ning teadlaste esindajad  </a:t>
            </a:r>
          </a:p>
          <a:p>
            <a:r>
              <a:rPr lang="et-EE" dirty="0" smtClean="0"/>
              <a:t>Homme toimub sarnaselt tänasele meie foorumile konverents ka Helsingis </a:t>
            </a:r>
            <a:endParaRPr lang="et-EE" dirty="0"/>
          </a:p>
          <a:p>
            <a:r>
              <a:rPr lang="et-EE" dirty="0"/>
              <a:t>Läti uus valitsus kavandab peale 2009 toimunut haldusreformi  teist etappi;</a:t>
            </a:r>
          </a:p>
          <a:p>
            <a:endParaRPr lang="et-EE" dirty="0"/>
          </a:p>
        </p:txBody>
      </p:sp>
    </p:spTree>
    <p:extLst>
      <p:ext uri="{BB962C8B-B14F-4D97-AF65-F5344CB8AC3E}">
        <p14:creationId xmlns:p14="http://schemas.microsoft.com/office/powerpoint/2010/main" val="1101373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t-EE" b="1" dirty="0"/>
              <a:t>Eestil ei ole pääsu – peame </a:t>
            </a:r>
            <a:r>
              <a:rPr lang="et-EE" b="1" dirty="0" smtClean="0"/>
              <a:t>naabritega sammu pidama …</a:t>
            </a:r>
            <a:r>
              <a:rPr lang="et-EE" dirty="0"/>
              <a:t/>
            </a:r>
            <a:br>
              <a:rPr lang="et-EE" dirty="0"/>
            </a:br>
            <a:endParaRPr lang="et-EE" dirty="0"/>
          </a:p>
        </p:txBody>
      </p:sp>
      <p:sp>
        <p:nvSpPr>
          <p:cNvPr id="3" name="Content Placeholder 2"/>
          <p:cNvSpPr>
            <a:spLocks noGrp="1"/>
          </p:cNvSpPr>
          <p:nvPr>
            <p:ph idx="1"/>
          </p:nvPr>
        </p:nvSpPr>
        <p:spPr/>
        <p:txBody>
          <a:bodyPr>
            <a:normAutofit/>
          </a:bodyPr>
          <a:lstStyle/>
          <a:p>
            <a:pPr algn="ctr"/>
            <a:r>
              <a:rPr lang="et-EE" sz="4400" dirty="0" smtClean="0"/>
              <a:t>Sisukaid mõtteid tänaseks </a:t>
            </a:r>
          </a:p>
          <a:p>
            <a:pPr marL="0" indent="0" algn="ctr">
              <a:buNone/>
            </a:pPr>
            <a:r>
              <a:rPr lang="et-EE" sz="4400" dirty="0" smtClean="0"/>
              <a:t>ning edukaid arutelusid edaspidiseks!</a:t>
            </a:r>
          </a:p>
        </p:txBody>
      </p:sp>
    </p:spTree>
    <p:extLst>
      <p:ext uri="{BB962C8B-B14F-4D97-AF65-F5344CB8AC3E}">
        <p14:creationId xmlns:p14="http://schemas.microsoft.com/office/powerpoint/2010/main" val="304202733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685</TotalTime>
  <Words>399</Words>
  <Application>Microsoft Office PowerPoint</Application>
  <PresentationFormat>Laiekraan</PresentationFormat>
  <Paragraphs>31</Paragraphs>
  <Slides>6</Slides>
  <Notes>0</Notes>
  <HiddenSlides>0</HiddenSlides>
  <MMClips>0</MMClips>
  <ScaleCrop>false</ScaleCrop>
  <HeadingPairs>
    <vt:vector size="6" baseType="variant">
      <vt:variant>
        <vt:lpstr>Kasutatud fondid</vt:lpstr>
      </vt:variant>
      <vt:variant>
        <vt:i4>4</vt:i4>
      </vt:variant>
      <vt:variant>
        <vt:lpstr>Kujundus</vt:lpstr>
      </vt:variant>
      <vt:variant>
        <vt:i4>1</vt:i4>
      </vt:variant>
      <vt:variant>
        <vt:lpstr>Slaidipealkirjad</vt:lpstr>
      </vt:variant>
      <vt:variant>
        <vt:i4>6</vt:i4>
      </vt:variant>
    </vt:vector>
  </HeadingPairs>
  <TitlesOfParts>
    <vt:vector size="11" baseType="lpstr">
      <vt:lpstr>Arial</vt:lpstr>
      <vt:lpstr>Calibri</vt:lpstr>
      <vt:lpstr>Trebuchet MS</vt:lpstr>
      <vt:lpstr>Wingdings 3</vt:lpstr>
      <vt:lpstr>Facet</vt:lpstr>
      <vt:lpstr>Riigikogu maaelukomisjoni avalik istung Mida teha Eesti kohaliku omavalitsuse arendamiseks</vt:lpstr>
      <vt:lpstr>Hea koostöö on loonud uue traditsiooni</vt:lpstr>
      <vt:lpstr>Kohaliku omavalitsuse arenguga seoses 2018. aastal  toimunud foorumitest</vt:lpstr>
      <vt:lpstr>Probleemid &amp; lahendusteed - teaduspõhisus</vt:lpstr>
      <vt:lpstr>Strateegilisus</vt:lpstr>
      <vt:lpstr>Eestil ei ole pääsu – peame naabritega sammu pidama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Riigikogu maaelukomisjoni avatud istung Mida teha Eesti kohaliku omavalitsuse arendamiseks</dc:title>
  <dc:creator>kasutaja</dc:creator>
  <cp:lastModifiedBy>Jaanika Lokk</cp:lastModifiedBy>
  <cp:revision>25</cp:revision>
  <cp:lastPrinted>2019-01-28T06:53:21Z</cp:lastPrinted>
  <dcterms:created xsi:type="dcterms:W3CDTF">2019-01-24T17:49:40Z</dcterms:created>
  <dcterms:modified xsi:type="dcterms:W3CDTF">2019-01-28T06:53:30Z</dcterms:modified>
</cp:coreProperties>
</file>