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57" r:id="rId4"/>
    <p:sldId id="258" r:id="rId5"/>
    <p:sldId id="262" r:id="rId6"/>
    <p:sldId id="275" r:id="rId7"/>
    <p:sldId id="277" r:id="rId8"/>
    <p:sldId id="278" r:id="rId9"/>
    <p:sldId id="281" r:id="rId10"/>
    <p:sldId id="283" r:id="rId11"/>
    <p:sldId id="259" r:id="rId12"/>
    <p:sldId id="272" r:id="rId13"/>
    <p:sldId id="271" r:id="rId1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le Pruunsild" initials="PP" lastIdx="1" clrIdx="0">
    <p:extLst>
      <p:ext uri="{19B8F6BF-5375-455C-9EA6-DF929625EA0E}">
        <p15:presenceInfo xmlns:p15="http://schemas.microsoft.com/office/powerpoint/2012/main" userId="S-1-5-21-2009196460-3307222142-1538888278-3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54" autoAdjust="0"/>
    <p:restoredTop sz="78219" autoAdjust="0"/>
  </p:normalViewPr>
  <p:slideViewPr>
    <p:cSldViewPr snapToGrid="0">
      <p:cViewPr varScale="1">
        <p:scale>
          <a:sx n="52" d="100"/>
          <a:sy n="52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iik.sise\user\ramuser$\Pille.Pruunsild\Documents\seminariks\el%20raha%20majanduses_joonise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iik.sise\user\ramuser$\Pille.Pruunsild\Documents\seminariks\el%20raha%20majanduses_joonise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iik.sise\user\ramuser$\Pille.Pruunsild\Documents\&#252;pp%20&#252;mbrik_joon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lle.pruunsild.RIIK\AppData\Local\Microsoft\Windows\Temporary%20Internet%20Files\Content.Outlook\TCHPAPKL\jooniste%20jaok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81714785651795"/>
          <c:y val="3.7037037037037035E-2"/>
          <c:w val="0.75546281714785657"/>
          <c:h val="0.73577136191309422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Sheet1!$A$4</c:f>
              <c:strCache>
                <c:ptCount val="1"/>
                <c:pt idx="0">
                  <c:v>EL raha kokku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Sheet1!$B$3:$D$3</c:f>
              <c:strCache>
                <c:ptCount val="3"/>
                <c:pt idx="0">
                  <c:v>2007-2013</c:v>
                </c:pt>
                <c:pt idx="1">
                  <c:v>2014-2020</c:v>
                </c:pt>
                <c:pt idx="2">
                  <c:v>2021-2027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C-6F41-A545-299E824A6C7A}"/>
            </c:ext>
          </c:extLst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Sissemakse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2.7777960046660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36001749781279E-2"/>
                      <c:h val="6.4745552639253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2C-6F41-A545-299E824A6C7A}"/>
                </c:ext>
              </c:extLst>
            </c:dLbl>
            <c:dLbl>
              <c:idx val="2"/>
              <c:layout>
                <c:manualLayout>
                  <c:x val="5.8333333333333438E-2"/>
                  <c:y val="0.12499999999999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2C-6F41-A545-299E824A6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Sheet1!$B$8:$D$8</c:f>
              <c:numCache>
                <c:formatCode>0.0</c:formatCode>
                <c:ptCount val="3"/>
                <c:pt idx="0">
                  <c:v>1.18</c:v>
                </c:pt>
                <c:pt idx="1">
                  <c:v>1.55</c:v>
                </c:pt>
                <c:pt idx="2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2C-6F41-A545-299E824A6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5252680"/>
        <c:axId val="225253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Sheet1!$B$3</c15:sqref>
                        </c15:formulaRef>
                      </c:ext>
                    </c:extLst>
                    <c:strCache>
                      <c:ptCount val="1"/>
                      <c:pt idx="0">
                        <c:v>2007-2013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Sheet1!$B$3:$D$3</c15:sqref>
                        </c15:formulaRef>
                      </c:ext>
                    </c:extLst>
                    <c:strCache>
                      <c:ptCount val="3"/>
                      <c:pt idx="0">
                        <c:v>2007-2013</c:v>
                      </c:pt>
                      <c:pt idx="1">
                        <c:v>2014-2020</c:v>
                      </c:pt>
                      <c:pt idx="2">
                        <c:v>2021-2027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Sheet1!$B$4:$B$10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</c:v>
                      </c:pt>
                      <c:pt idx="1">
                        <c:v>115.2</c:v>
                      </c:pt>
                      <c:pt idx="2">
                        <c:v>4.3402777777777776E-2</c:v>
                      </c:pt>
                      <c:pt idx="3" formatCode="0.0">
                        <c:v>4.3402777777777777</c:v>
                      </c:pt>
                      <c:pt idx="4" formatCode="0.0">
                        <c:v>1.18</c:v>
                      </c:pt>
                      <c:pt idx="5" formatCode="0.0">
                        <c:v>3.8200000000000003</c:v>
                      </c:pt>
                      <c:pt idx="6" formatCode="0.0">
                        <c:v>3.3159722222222223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8F2C-6F41-A545-299E824A6C7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</c15:sqref>
                        </c15:formulaRef>
                      </c:ext>
                    </c:extLst>
                    <c:strCache>
                      <c:ptCount val="1"/>
                      <c:pt idx="0">
                        <c:v>2014-2020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Sheet1!$B$3:$D$3</c15:sqref>
                        </c15:formulaRef>
                      </c:ext>
                    </c:extLst>
                    <c:strCache>
                      <c:ptCount val="3"/>
                      <c:pt idx="0">
                        <c:v>2007-2013</c:v>
                      </c:pt>
                      <c:pt idx="1">
                        <c:v>2014-2020</c:v>
                      </c:pt>
                      <c:pt idx="2">
                        <c:v>2021-2027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Sheet1!$C$4:$C$10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</c:v>
                      </c:pt>
                      <c:pt idx="1">
                        <c:v>162.30000000000001</c:v>
                      </c:pt>
                      <c:pt idx="2">
                        <c:v>3.6968576709796669E-2</c:v>
                      </c:pt>
                      <c:pt idx="3" formatCode="0.0">
                        <c:v>3.696857670979667</c:v>
                      </c:pt>
                      <c:pt idx="4" formatCode="0.0">
                        <c:v>1.55</c:v>
                      </c:pt>
                      <c:pt idx="5" formatCode="0.0">
                        <c:v>4.45</c:v>
                      </c:pt>
                      <c:pt idx="6" formatCode="0.0">
                        <c:v>2.7418361059765863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F2C-6F41-A545-299E824A6C7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</c15:sqref>
                        </c15:formulaRef>
                      </c:ext>
                    </c:extLst>
                    <c:strCache>
                      <c:ptCount val="1"/>
                      <c:pt idx="0">
                        <c:v>2021-2027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Sheet1!$B$3:$D$3</c15:sqref>
                        </c15:formulaRef>
                      </c:ext>
                    </c:extLst>
                    <c:strCache>
                      <c:ptCount val="3"/>
                      <c:pt idx="0">
                        <c:v>2007-2013</c:v>
                      </c:pt>
                      <c:pt idx="1">
                        <c:v>2014-2020</c:v>
                      </c:pt>
                      <c:pt idx="2">
                        <c:v>2021-2027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Sheet1!$D$4:$D$10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6.2</c:v>
                      </c:pt>
                      <c:pt idx="1">
                        <c:v>227.4</c:v>
                      </c:pt>
                      <c:pt idx="2">
                        <c:v>2.7264731750219876E-2</c:v>
                      </c:pt>
                      <c:pt idx="3" formatCode="0.0">
                        <c:v>2.7264731750219875</c:v>
                      </c:pt>
                      <c:pt idx="4" formatCode="0.0">
                        <c:v>2.2400000000000002</c:v>
                      </c:pt>
                      <c:pt idx="5" formatCode="0.0">
                        <c:v>3.96</c:v>
                      </c:pt>
                      <c:pt idx="6" formatCode="0.0">
                        <c:v>1.7414248021108178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F2C-6F41-A545-299E824A6C7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5"/>
          <c:tx>
            <c:strRef>
              <c:f>Sheet1!$A$7</c:f>
              <c:strCache>
                <c:ptCount val="1"/>
                <c:pt idx="0">
                  <c:v>% SKPst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7777777777777779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2C-6F41-A545-299E824A6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Sheet1!$B$7:$D$7</c:f>
              <c:numCache>
                <c:formatCode>0.0</c:formatCode>
                <c:ptCount val="3"/>
                <c:pt idx="0">
                  <c:v>4.3402777777777777</c:v>
                </c:pt>
                <c:pt idx="1">
                  <c:v>3.696857670979667</c:v>
                </c:pt>
                <c:pt idx="2">
                  <c:v>2.7264731750219875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2C-6F41-A545-299E824A6C7A}"/>
            </c:ext>
          </c:extLst>
        </c:ser>
        <c:ser>
          <c:idx val="6"/>
          <c:order val="6"/>
          <c:tx>
            <c:strRef>
              <c:f>Sheet1!$A$10</c:f>
              <c:strCache>
                <c:ptCount val="1"/>
                <c:pt idx="0">
                  <c:v>Netopos % SKPst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7779E-3"/>
                  <c:y val="-2.31481481481481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2C-6F41-A545-299E824A6C7A}"/>
                </c:ext>
              </c:extLst>
            </c:dLbl>
            <c:dLbl>
              <c:idx val="1"/>
              <c:layout>
                <c:manualLayout>
                  <c:x val="-1.0185067526415994E-16"/>
                  <c:y val="-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2C-6F41-A545-299E824A6C7A}"/>
                </c:ext>
              </c:extLst>
            </c:dLbl>
            <c:dLbl>
              <c:idx val="2"/>
              <c:layout>
                <c:manualLayout>
                  <c:x val="-5.5434830157099928E-2"/>
                  <c:y val="-3.3615062769198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/>
                      <a:t>1,7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124890638670167E-2"/>
                      <c:h val="7.40048118985126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F2C-6F41-A545-299E824A6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Sheet1!$B$10:$D$10</c:f>
              <c:numCache>
                <c:formatCode>0.0</c:formatCode>
                <c:ptCount val="3"/>
                <c:pt idx="0">
                  <c:v>3.3159722222222223</c:v>
                </c:pt>
                <c:pt idx="1">
                  <c:v>2.7418361059765863</c:v>
                </c:pt>
                <c:pt idx="2">
                  <c:v>1.7414248021108178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F2C-6F41-A545-299E824A6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253856"/>
        <c:axId val="225253464"/>
      </c:lineChart>
      <c:catAx>
        <c:axId val="225252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25253072"/>
        <c:crosses val="autoZero"/>
        <c:auto val="1"/>
        <c:lblAlgn val="ctr"/>
        <c:lblOffset val="100"/>
        <c:noMultiLvlLbl val="0"/>
      </c:catAx>
      <c:valAx>
        <c:axId val="22525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Mld</a:t>
                </a:r>
                <a:r>
                  <a:rPr lang="et-EE" baseline="0"/>
                  <a:t> eur </a:t>
                </a:r>
                <a:endParaRPr lang="et-E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25252680"/>
        <c:crosses val="autoZero"/>
        <c:crossBetween val="between"/>
      </c:valAx>
      <c:valAx>
        <c:axId val="2252534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25253856"/>
        <c:crosses val="max"/>
        <c:crossBetween val="between"/>
      </c:valAx>
      <c:catAx>
        <c:axId val="225253856"/>
        <c:scaling>
          <c:orientation val="minMax"/>
        </c:scaling>
        <c:delete val="1"/>
        <c:axPos val="b"/>
        <c:majorTickMark val="out"/>
        <c:minorTickMark val="none"/>
        <c:tickLblPos val="nextTo"/>
        <c:crossAx val="225253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2007-2013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Sheet2!$A$3:$A$6</c:f>
              <c:strCache>
                <c:ptCount val="3"/>
                <c:pt idx="0">
                  <c:v>struktuuriraha</c:v>
                </c:pt>
                <c:pt idx="1">
                  <c:v>põllumajandus</c:v>
                </c:pt>
                <c:pt idx="2">
                  <c:v>konkurentsipõhised (sh RB) </c:v>
                </c:pt>
              </c:strCache>
            </c:strRef>
          </c:cat>
          <c:val>
            <c:numRef>
              <c:f>Sheet2!$B$3:$B$6</c:f>
              <c:numCache>
                <c:formatCode>General</c:formatCode>
                <c:ptCount val="3"/>
                <c:pt idx="0">
                  <c:v>3.4</c:v>
                </c:pt>
                <c:pt idx="1">
                  <c:v>1.2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1-1C4F-B0E0-FF9BD98C6FA0}"/>
            </c:ext>
          </c:extLst>
        </c:ser>
        <c:ser>
          <c:idx val="1"/>
          <c:order val="1"/>
          <c:tx>
            <c:strRef>
              <c:f>Sheet2!$C$2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Sheet2!$A$3:$A$6</c:f>
              <c:strCache>
                <c:ptCount val="4"/>
                <c:pt idx="0">
                  <c:v>struktuuriraha</c:v>
                </c:pt>
                <c:pt idx="1">
                  <c:v>põllumajandus</c:v>
                </c:pt>
                <c:pt idx="2">
                  <c:v>konkurentsipõhised (sh RB) </c:v>
                </c:pt>
                <c:pt idx="3">
                  <c:v>muu</c:v>
                </c:pt>
              </c:strCache>
            </c:strRef>
          </c:cat>
          <c:val>
            <c:numRef>
              <c:f>Sheet2!$C$3:$C$6</c:f>
            </c:numRef>
          </c:val>
          <c:extLst>
            <c:ext xmlns:c16="http://schemas.microsoft.com/office/drawing/2014/chart" uri="{C3380CC4-5D6E-409C-BE32-E72D297353CC}">
              <c16:uniqueId val="{00000001-EA51-1C4F-B0E0-FF9BD98C6FA0}"/>
            </c:ext>
          </c:extLst>
        </c:ser>
        <c:ser>
          <c:idx val="2"/>
          <c:order val="2"/>
          <c:tx>
            <c:strRef>
              <c:f>Sheet2!$D$2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Sheet2!$A$3:$A$6</c:f>
              <c:strCache>
                <c:ptCount val="4"/>
                <c:pt idx="0">
                  <c:v>struktuuriraha</c:v>
                </c:pt>
                <c:pt idx="1">
                  <c:v>põllumajandus</c:v>
                </c:pt>
                <c:pt idx="2">
                  <c:v>konkurentsipõhised (sh RB) </c:v>
                </c:pt>
                <c:pt idx="3">
                  <c:v>muu</c:v>
                </c:pt>
              </c:strCache>
            </c:strRef>
          </c:cat>
          <c:val>
            <c:numRef>
              <c:f>Sheet2!$D$3:$D$6</c:f>
            </c:numRef>
          </c:val>
          <c:extLst>
            <c:ext xmlns:c16="http://schemas.microsoft.com/office/drawing/2014/chart" uri="{C3380CC4-5D6E-409C-BE32-E72D297353CC}">
              <c16:uniqueId val="{00000002-EA51-1C4F-B0E0-FF9BD98C6FA0}"/>
            </c:ext>
          </c:extLst>
        </c:ser>
        <c:ser>
          <c:idx val="3"/>
          <c:order val="3"/>
          <c:tx>
            <c:strRef>
              <c:f>Sheet2!$E$2</c:f>
              <c:strCache>
                <c:ptCount val="1"/>
                <c:pt idx="0">
                  <c:v>2014-2020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Sheet2!$A$3:$A$6</c:f>
              <c:strCache>
                <c:ptCount val="3"/>
                <c:pt idx="0">
                  <c:v>struktuuriraha</c:v>
                </c:pt>
                <c:pt idx="1">
                  <c:v>põllumajandus</c:v>
                </c:pt>
                <c:pt idx="2">
                  <c:v>konkurentsipõhised (sh RB) </c:v>
                </c:pt>
              </c:strCache>
            </c:strRef>
          </c:cat>
          <c:val>
            <c:numRef>
              <c:f>Sheet2!$E$3:$E$6</c:f>
              <c:numCache>
                <c:formatCode>0.0</c:formatCode>
                <c:ptCount val="3"/>
                <c:pt idx="0">
                  <c:v>3.5</c:v>
                </c:pt>
                <c:pt idx="1">
                  <c:v>1.7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1-1C4F-B0E0-FF9BD98C6FA0}"/>
            </c:ext>
          </c:extLst>
        </c:ser>
        <c:ser>
          <c:idx val="4"/>
          <c:order val="4"/>
          <c:tx>
            <c:strRef>
              <c:f>Sheet2!$F$2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Sheet2!$A$3:$A$6</c:f>
              <c:strCache>
                <c:ptCount val="4"/>
                <c:pt idx="0">
                  <c:v>struktuuriraha</c:v>
                </c:pt>
                <c:pt idx="1">
                  <c:v>põllumajandus</c:v>
                </c:pt>
                <c:pt idx="2">
                  <c:v>konkurentsipõhised (sh RB) </c:v>
                </c:pt>
                <c:pt idx="3">
                  <c:v>muu</c:v>
                </c:pt>
              </c:strCache>
            </c:strRef>
          </c:cat>
          <c:val>
            <c:numRef>
              <c:f>Sheet2!$F$3:$F$6</c:f>
            </c:numRef>
          </c:val>
          <c:extLst>
            <c:ext xmlns:c16="http://schemas.microsoft.com/office/drawing/2014/chart" uri="{C3380CC4-5D6E-409C-BE32-E72D297353CC}">
              <c16:uniqueId val="{00000004-EA51-1C4F-B0E0-FF9BD98C6FA0}"/>
            </c:ext>
          </c:extLst>
        </c:ser>
        <c:ser>
          <c:idx val="5"/>
          <c:order val="5"/>
          <c:tx>
            <c:strRef>
              <c:f>Sheet2!$G$2</c:f>
              <c:strCache>
                <c:ptCount val="1"/>
                <c:pt idx="0">
                  <c:v>2021-2027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Sheet2!$A$3:$A$6</c:f>
              <c:strCache>
                <c:ptCount val="3"/>
                <c:pt idx="0">
                  <c:v>struktuuriraha</c:v>
                </c:pt>
                <c:pt idx="1">
                  <c:v>põllumajandus</c:v>
                </c:pt>
                <c:pt idx="2">
                  <c:v>konkurentsipõhised (sh RB) </c:v>
                </c:pt>
              </c:strCache>
            </c:strRef>
          </c:cat>
          <c:val>
            <c:numRef>
              <c:f>Sheet2!$G$3:$G$6</c:f>
              <c:numCache>
                <c:formatCode>0.0</c:formatCode>
                <c:ptCount val="3"/>
                <c:pt idx="0">
                  <c:v>3</c:v>
                </c:pt>
                <c:pt idx="1">
                  <c:v>1.9</c:v>
                </c:pt>
                <c:pt idx="2">
                  <c:v>1.1000000000000003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51-1C4F-B0E0-FF9BD98C6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254640"/>
        <c:axId val="225255032"/>
      </c:barChart>
      <c:catAx>
        <c:axId val="22525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25255032"/>
        <c:crosses val="autoZero"/>
        <c:auto val="1"/>
        <c:lblAlgn val="ctr"/>
        <c:lblOffset val="100"/>
        <c:noMultiLvlLbl val="0"/>
      </c:catAx>
      <c:valAx>
        <c:axId val="22525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/>
                  <a:t>Mld</a:t>
                </a:r>
                <a:r>
                  <a:rPr lang="et-EE" sz="1200" baseline="0"/>
                  <a:t> eur</a:t>
                </a:r>
                <a:endParaRPr lang="et-EE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2525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ÜPP</a:t>
            </a:r>
            <a:r>
              <a:rPr lang="et-EE" baseline="0"/>
              <a:t> vahendid Eestile </a:t>
            </a:r>
            <a:r>
              <a:rPr lang="et-EE" sz="1200" baseline="0"/>
              <a:t>(mld eurod)</a:t>
            </a:r>
            <a:endParaRPr lang="et-EE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Otsetoetused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Sheet1!$B$5:$B$8</c:f>
              <c:strCache>
                <c:ptCount val="4"/>
                <c:pt idx="0">
                  <c:v>2007-2013 (absoluutsummad)</c:v>
                </c:pt>
                <c:pt idx="1">
                  <c:v>2014-2020 (absoluutsummad)</c:v>
                </c:pt>
                <c:pt idx="2">
                  <c:v>2021-2027 (2018.a. püsihinnad)</c:v>
                </c:pt>
                <c:pt idx="3">
                  <c:v>2021-2027 jooksevhinnad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0.49</c:v>
                </c:pt>
                <c:pt idx="1">
                  <c:v>1.01</c:v>
                </c:pt>
                <c:pt idx="2">
                  <c:v>1.1299999999999999</c:v>
                </c:pt>
                <c:pt idx="3">
                  <c:v>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C-B944-882F-0DDF4482C4EC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Maaelu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Sheet1!$B$5:$B$8</c:f>
              <c:strCache>
                <c:ptCount val="4"/>
                <c:pt idx="0">
                  <c:v>2007-2013 (absoluutsummad)</c:v>
                </c:pt>
                <c:pt idx="1">
                  <c:v>2014-2020 (absoluutsummad)</c:v>
                </c:pt>
                <c:pt idx="2">
                  <c:v>2021-2027 (2018.a. püsihinnad)</c:v>
                </c:pt>
                <c:pt idx="3">
                  <c:v>2021-2027 jooksevhinnad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0.72</c:v>
                </c:pt>
                <c:pt idx="1">
                  <c:v>0.72</c:v>
                </c:pt>
                <c:pt idx="2">
                  <c:v>0.55000000000000004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9C-B944-882F-0DDF4482C4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8803624"/>
        <c:axId val="388803232"/>
      </c:barChart>
      <c:catAx>
        <c:axId val="388803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8803232"/>
        <c:crosses val="autoZero"/>
        <c:auto val="1"/>
        <c:lblAlgn val="ctr"/>
        <c:lblOffset val="100"/>
        <c:noMultiLvlLbl val="0"/>
      </c:catAx>
      <c:valAx>
        <c:axId val="38880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8803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'[jooniste jaoks.xlsx]Sheet3'!$A$5</c:f>
              <c:strCache>
                <c:ptCount val="1"/>
                <c:pt idx="0">
                  <c:v>sh välisvahendid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'[jooniste jaoks.xlsx]Sheet3'!$B$2:$N$2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'[jooniste jaoks.xlsx]Sheet3'!$B$5:$N$5</c:f>
              <c:numCache>
                <c:formatCode>General</c:formatCode>
                <c:ptCount val="13"/>
                <c:pt idx="0">
                  <c:v>207</c:v>
                </c:pt>
                <c:pt idx="1">
                  <c:v>236</c:v>
                </c:pt>
                <c:pt idx="2">
                  <c:v>330</c:v>
                </c:pt>
                <c:pt idx="3">
                  <c:v>276</c:v>
                </c:pt>
                <c:pt idx="4">
                  <c:v>201</c:v>
                </c:pt>
                <c:pt idx="5">
                  <c:v>230</c:v>
                </c:pt>
                <c:pt idx="6">
                  <c:v>126</c:v>
                </c:pt>
                <c:pt idx="7">
                  <c:v>187</c:v>
                </c:pt>
                <c:pt idx="8">
                  <c:v>241</c:v>
                </c:pt>
                <c:pt idx="9">
                  <c:v>279</c:v>
                </c:pt>
                <c:pt idx="10">
                  <c:v>276</c:v>
                </c:pt>
                <c:pt idx="11">
                  <c:v>274</c:v>
                </c:pt>
                <c:pt idx="12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C-274D-84D3-64B74AC006BA}"/>
            </c:ext>
          </c:extLst>
        </c:ser>
        <c:ser>
          <c:idx val="7"/>
          <c:order val="7"/>
          <c:tx>
            <c:strRef>
              <c:f>'[jooniste jaoks.xlsx]Sheet3'!$A$3</c:f>
              <c:strCache>
                <c:ptCount val="1"/>
                <c:pt idx="0">
                  <c:v>Valitsussektori invest siseriiklikest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'[jooniste jaoks.xlsx]Sheet3'!$B$2:$N$2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'[jooniste jaoks.xlsx]Sheet3'!$B$3:$N$3</c:f>
              <c:numCache>
                <c:formatCode>General</c:formatCode>
                <c:ptCount val="13"/>
                <c:pt idx="0">
                  <c:v>514</c:v>
                </c:pt>
                <c:pt idx="1">
                  <c:v>578</c:v>
                </c:pt>
                <c:pt idx="2">
                  <c:v>820</c:v>
                </c:pt>
                <c:pt idx="3">
                  <c:v>754</c:v>
                </c:pt>
                <c:pt idx="4">
                  <c:v>847</c:v>
                </c:pt>
                <c:pt idx="5">
                  <c:v>855</c:v>
                </c:pt>
                <c:pt idx="6">
                  <c:v>892</c:v>
                </c:pt>
                <c:pt idx="7">
                  <c:v>1125</c:v>
                </c:pt>
                <c:pt idx="8">
                  <c:v>1168</c:v>
                </c:pt>
                <c:pt idx="9">
                  <c:v>1147</c:v>
                </c:pt>
                <c:pt idx="10">
                  <c:v>1246</c:v>
                </c:pt>
                <c:pt idx="11">
                  <c:v>1314</c:v>
                </c:pt>
                <c:pt idx="12">
                  <c:v>1323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1-043C-274D-84D3-64B74AC00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585648"/>
        <c:axId val="2252554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'[jooniste jaoks.xlsx]Sheet3'!$A$4</c15:sqref>
                        </c15:formulaRef>
                      </c:ext>
                    </c:extLst>
                    <c:strCache>
                      <c:ptCount val="1"/>
                      <c:pt idx="0">
                        <c:v>Valitsussektori invest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'[jooniste jaoks.xlsx]Sheet3'!$B$2:$N$2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'[jooniste jaoks.xlsx]Sheet3'!$B$4:$N$4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721</c:v>
                      </c:pt>
                      <c:pt idx="1">
                        <c:v>814</c:v>
                      </c:pt>
                      <c:pt idx="2">
                        <c:v>1150</c:v>
                      </c:pt>
                      <c:pt idx="3">
                        <c:v>1030</c:v>
                      </c:pt>
                      <c:pt idx="4">
                        <c:v>1048</c:v>
                      </c:pt>
                      <c:pt idx="5">
                        <c:v>1085</c:v>
                      </c:pt>
                      <c:pt idx="6">
                        <c:v>1018</c:v>
                      </c:pt>
                      <c:pt idx="7">
                        <c:v>1312</c:v>
                      </c:pt>
                      <c:pt idx="8">
                        <c:v>1409</c:v>
                      </c:pt>
                      <c:pt idx="9">
                        <c:v>1426</c:v>
                      </c:pt>
                      <c:pt idx="10">
                        <c:v>1522</c:v>
                      </c:pt>
                      <c:pt idx="11">
                        <c:v>1588</c:v>
                      </c:pt>
                      <c:pt idx="12">
                        <c:v>1571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C-043C-274D-84D3-64B74AC006B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'[jooniste jaoks.xlsx]Sheet3'!$A$5</c15:sqref>
                        </c15:formulaRef>
                      </c:ext>
                    </c:extLst>
                    <c:strCache>
                      <c:ptCount val="1"/>
                      <c:pt idx="0">
                        <c:v>sh välisvahendid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'[jooniste jaoks.xlsx]Sheet3'!$B$2:$N$2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'[jooniste jaoks.xlsx]Sheet3'!$B$5:$N$5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207</c:v>
                      </c:pt>
                      <c:pt idx="1">
                        <c:v>236</c:v>
                      </c:pt>
                      <c:pt idx="2">
                        <c:v>330</c:v>
                      </c:pt>
                      <c:pt idx="3">
                        <c:v>276</c:v>
                      </c:pt>
                      <c:pt idx="4">
                        <c:v>201</c:v>
                      </c:pt>
                      <c:pt idx="5">
                        <c:v>230</c:v>
                      </c:pt>
                      <c:pt idx="6">
                        <c:v>126</c:v>
                      </c:pt>
                      <c:pt idx="7">
                        <c:v>187</c:v>
                      </c:pt>
                      <c:pt idx="8">
                        <c:v>241</c:v>
                      </c:pt>
                      <c:pt idx="9">
                        <c:v>279</c:v>
                      </c:pt>
                      <c:pt idx="10">
                        <c:v>276</c:v>
                      </c:pt>
                      <c:pt idx="11">
                        <c:v>274</c:v>
                      </c:pt>
                      <c:pt idx="12">
                        <c:v>248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043C-274D-84D3-64B74AC006B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'[jooniste jaoks.xlsx]Sheet3'!$A$8</c15:sqref>
                        </c15:formulaRef>
                      </c:ext>
                    </c:extLst>
                    <c:strCache>
                      <c:ptCount val="1"/>
                      <c:pt idx="0">
                        <c:v>jooksev SKP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'[jooniste jaoks.xlsx]Sheet3'!$B$2:$N$2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'[jooniste jaoks.xlsx]Sheet3'!$B$8:$N$8</c15:sqref>
                        </c15:formulaRef>
                      </c:ext>
                    </c:extLst>
                    <c:numCache>
                      <c:formatCode>0.000</c:formatCode>
                      <c:ptCount val="13"/>
                      <c:pt idx="0">
                        <c:v>14.716530000000001</c:v>
                      </c:pt>
                      <c:pt idx="1">
                        <c:v>16.667629999999999</c:v>
                      </c:pt>
                      <c:pt idx="2">
                        <c:v>17.934889999999999</c:v>
                      </c:pt>
                      <c:pt idx="3">
                        <c:v>18.932279999999999</c:v>
                      </c:pt>
                      <c:pt idx="4">
                        <c:v>19.766300000000001</c:v>
                      </c:pt>
                      <c:pt idx="5">
                        <c:v>20.3477</c:v>
                      </c:pt>
                      <c:pt idx="6">
                        <c:v>21.098289999999999</c:v>
                      </c:pt>
                      <c:pt idx="7">
                        <c:v>23.002300000000002</c:v>
                      </c:pt>
                      <c:pt idx="8">
                        <c:v>24.699680000000001</c:v>
                      </c:pt>
                      <c:pt idx="9">
                        <c:v>26.135390000000001</c:v>
                      </c:pt>
                      <c:pt idx="10">
                        <c:v>27.3</c:v>
                      </c:pt>
                      <c:pt idx="11">
                        <c:v>28.5</c:v>
                      </c:pt>
                      <c:pt idx="12">
                        <c:v>29.6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043C-274D-84D3-64B74AC006B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'[jooniste jaoks.xlsx]Sheet3'!$A$4</c15:sqref>
                        </c15:formulaRef>
                      </c:ext>
                    </c:extLst>
                    <c:strCache>
                      <c:ptCount val="1"/>
                      <c:pt idx="0">
                        <c:v>Valitsussektori invest</c:v>
                      </c:pt>
                    </c:strCache>
                  </c:strRef>
                </c:tx>
                <c:spPr>
                  <a:solidFill>
                    <a:srgbClr val="92D050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'[jooniste jaoks.xlsx]Sheet3'!$B$2:$N$2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'[jooniste jaoks.xlsx]Sheet3'!$B$4:$N$4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721</c:v>
                      </c:pt>
                      <c:pt idx="1">
                        <c:v>814</c:v>
                      </c:pt>
                      <c:pt idx="2">
                        <c:v>1150</c:v>
                      </c:pt>
                      <c:pt idx="3">
                        <c:v>1030</c:v>
                      </c:pt>
                      <c:pt idx="4">
                        <c:v>1048</c:v>
                      </c:pt>
                      <c:pt idx="5">
                        <c:v>1085</c:v>
                      </c:pt>
                      <c:pt idx="6">
                        <c:v>1018</c:v>
                      </c:pt>
                      <c:pt idx="7">
                        <c:v>1312</c:v>
                      </c:pt>
                      <c:pt idx="8">
                        <c:v>1409</c:v>
                      </c:pt>
                      <c:pt idx="9">
                        <c:v>1426</c:v>
                      </c:pt>
                      <c:pt idx="10">
                        <c:v>1522</c:v>
                      </c:pt>
                      <c:pt idx="11">
                        <c:v>1588</c:v>
                      </c:pt>
                      <c:pt idx="12">
                        <c:v>1571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043C-274D-84D3-64B74AC006B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5"/>
          <c:tx>
            <c:strRef>
              <c:f>'[jooniste jaoks.xlsx]Sheet3'!$A$9</c:f>
              <c:strCache>
                <c:ptCount val="1"/>
                <c:pt idx="0">
                  <c:v>valitsussektori invest SKPst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1.851851851851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3C-274D-84D3-64B74AC006BA}"/>
                </c:ext>
              </c:extLst>
            </c:dLbl>
            <c:dLbl>
              <c:idx val="1"/>
              <c:layout>
                <c:manualLayout>
                  <c:x val="-8.3333333333333835E-3"/>
                  <c:y val="-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3C-274D-84D3-64B74AC006BA}"/>
                </c:ext>
              </c:extLst>
            </c:dLbl>
            <c:dLbl>
              <c:idx val="3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3C-274D-84D3-64B74AC006BA}"/>
                </c:ext>
              </c:extLst>
            </c:dLbl>
            <c:dLbl>
              <c:idx val="4"/>
              <c:layout>
                <c:manualLayout>
                  <c:x val="2.7777777777777779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3C-274D-84D3-64B74AC006BA}"/>
                </c:ext>
              </c:extLst>
            </c:dLbl>
            <c:dLbl>
              <c:idx val="6"/>
              <c:layout>
                <c:manualLayout>
                  <c:x val="-2.355072463768116E-2"/>
                  <c:y val="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3C-274D-84D3-64B74AC006BA}"/>
                </c:ext>
              </c:extLst>
            </c:dLbl>
            <c:dLbl>
              <c:idx val="7"/>
              <c:layout>
                <c:manualLayout>
                  <c:x val="-2.7777777777777779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3C-274D-84D3-64B74AC006BA}"/>
                </c:ext>
              </c:extLst>
            </c:dLbl>
            <c:dLbl>
              <c:idx val="8"/>
              <c:layout>
                <c:manualLayout>
                  <c:x val="-5.5555555555555558E-3"/>
                  <c:y val="-4.6296296296296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3C-274D-84D3-64B74AC006BA}"/>
                </c:ext>
              </c:extLst>
            </c:dLbl>
            <c:dLbl>
              <c:idx val="9"/>
              <c:layout>
                <c:manualLayout>
                  <c:x val="-2.7777777777777779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3C-274D-84D3-64B74AC006BA}"/>
                </c:ext>
              </c:extLst>
            </c:dLbl>
            <c:dLbl>
              <c:idx val="10"/>
              <c:layout>
                <c:manualLayout>
                  <c:x val="-5.5555555555554534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3C-274D-84D3-64B74AC006BA}"/>
                </c:ext>
              </c:extLst>
            </c:dLbl>
            <c:dLbl>
              <c:idx val="11"/>
              <c:layout>
                <c:manualLayout>
                  <c:x val="-8.3333333333333332E-3"/>
                  <c:y val="-9.259259259259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3C-274D-84D3-64B74AC00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'[jooniste jaoks.xlsx]Sheet3'!$B$2:$N$2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'[jooniste jaoks.xlsx]Sheet3'!$B$9:$N$9</c:f>
              <c:numCache>
                <c:formatCode>0.0</c:formatCode>
                <c:ptCount val="13"/>
                <c:pt idx="0">
                  <c:v>4.8992527450424799</c:v>
                </c:pt>
                <c:pt idx="1">
                  <c:v>4.8837177211157199</c:v>
                </c:pt>
                <c:pt idx="2">
                  <c:v>6.4120828173465245</c:v>
                </c:pt>
                <c:pt idx="3">
                  <c:v>5.4404435176323194</c:v>
                </c:pt>
                <c:pt idx="4">
                  <c:v>5.3019533245979265</c:v>
                </c:pt>
                <c:pt idx="5">
                  <c:v>5.3322979992824742</c:v>
                </c:pt>
                <c:pt idx="6">
                  <c:v>4.8250355834524985</c:v>
                </c:pt>
                <c:pt idx="7">
                  <c:v>5.7037774483421213</c:v>
                </c:pt>
                <c:pt idx="8">
                  <c:v>5.7045273461032693</c:v>
                </c:pt>
                <c:pt idx="9">
                  <c:v>5.4562032554325759</c:v>
                </c:pt>
                <c:pt idx="10">
                  <c:v>5.5750915750915748</c:v>
                </c:pt>
                <c:pt idx="11">
                  <c:v>5.5719298245614031</c:v>
                </c:pt>
                <c:pt idx="12">
                  <c:v>5.3074324324324325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43C-274D-84D3-64B74AC006BA}"/>
            </c:ext>
          </c:extLst>
        </c:ser>
        <c:ser>
          <c:idx val="6"/>
          <c:order val="6"/>
          <c:tx>
            <c:strRef>
              <c:f>'[jooniste jaoks.xlsx]Sheet3'!$A$10</c:f>
              <c:strCache>
                <c:ptCount val="1"/>
                <c:pt idx="0">
                  <c:v>välisvahendite invest SKPst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555555555555809E-3"/>
                  <c:y val="2.77777777777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43C-274D-84D3-64B74AC006BA}"/>
                </c:ext>
              </c:extLst>
            </c:dLbl>
            <c:dLbl>
              <c:idx val="1"/>
              <c:layout>
                <c:manualLayout>
                  <c:x val="-8.33333333333338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3C-274D-84D3-64B74AC006BA}"/>
                </c:ext>
              </c:extLst>
            </c:dLbl>
            <c:dLbl>
              <c:idx val="2"/>
              <c:layout>
                <c:manualLayout>
                  <c:x val="-8.3333333333333835E-3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43C-274D-84D3-64B74AC006BA}"/>
                </c:ext>
              </c:extLst>
            </c:dLbl>
            <c:dLbl>
              <c:idx val="3"/>
              <c:layout>
                <c:manualLayout>
                  <c:x val="-1.1111111111111112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43C-274D-84D3-64B74AC006BA}"/>
                </c:ext>
              </c:extLst>
            </c:dLbl>
            <c:dLbl>
              <c:idx val="4"/>
              <c:layout>
                <c:manualLayout>
                  <c:x val="-8.3333333333333835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43C-274D-84D3-64B74AC006BA}"/>
                </c:ext>
              </c:extLst>
            </c:dLbl>
            <c:dLbl>
              <c:idx val="5"/>
              <c:layout>
                <c:manualLayout>
                  <c:x val="-1.388888888888888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43C-274D-84D3-64B74AC006BA}"/>
                </c:ext>
              </c:extLst>
            </c:dLbl>
            <c:dLbl>
              <c:idx val="6"/>
              <c:layout>
                <c:manualLayout>
                  <c:x val="-1.1111111111111112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43C-274D-84D3-64B74AC006BA}"/>
                </c:ext>
              </c:extLst>
            </c:dLbl>
            <c:dLbl>
              <c:idx val="7"/>
              <c:layout>
                <c:manualLayout>
                  <c:x val="-8.3333333333334356E-3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43C-274D-84D3-64B74AC006BA}"/>
                </c:ext>
              </c:extLst>
            </c:dLbl>
            <c:dLbl>
              <c:idx val="8"/>
              <c:layout>
                <c:manualLayout>
                  <c:x val="-8.3333333333333332E-3"/>
                  <c:y val="-3.703703703703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43C-274D-84D3-64B74AC006BA}"/>
                </c:ext>
              </c:extLst>
            </c:dLbl>
            <c:dLbl>
              <c:idx val="9"/>
              <c:layout>
                <c:manualLayout>
                  <c:x val="-1.111111111111111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43C-274D-84D3-64B74AC006BA}"/>
                </c:ext>
              </c:extLst>
            </c:dLbl>
            <c:dLbl>
              <c:idx val="10"/>
              <c:layout>
                <c:manualLayout>
                  <c:x val="-1.1111111111111112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43C-274D-84D3-64B74AC006BA}"/>
                </c:ext>
              </c:extLst>
            </c:dLbl>
            <c:dLbl>
              <c:idx val="11"/>
              <c:layout>
                <c:manualLayout>
                  <c:x val="-8.3333333333333332E-3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43C-274D-84D3-64B74AC006BA}"/>
                </c:ext>
              </c:extLst>
            </c:dLbl>
            <c:dLbl>
              <c:idx val="12"/>
              <c:layout>
                <c:manualLayout>
                  <c:x val="-2.777777777777676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43C-274D-84D3-64B74AC00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'[jooniste jaoks.xlsx]Sheet3'!$B$2:$N$2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'[jooniste jaoks.xlsx]Sheet3'!$B$10:$N$10</c:f>
              <c:numCache>
                <c:formatCode>0.0</c:formatCode>
                <c:ptCount val="13"/>
                <c:pt idx="0">
                  <c:v>1.406581578673777</c:v>
                </c:pt>
                <c:pt idx="1">
                  <c:v>1.4159181599303561</c:v>
                </c:pt>
                <c:pt idx="2">
                  <c:v>1.8399889823690025</c:v>
                </c:pt>
                <c:pt idx="3">
                  <c:v>1.4578275833655536</c:v>
                </c:pt>
                <c:pt idx="4">
                  <c:v>1.0168822693169688</c:v>
                </c:pt>
                <c:pt idx="5">
                  <c:v>1.1303488846405245</c:v>
                </c:pt>
                <c:pt idx="6">
                  <c:v>0.59720479716602637</c:v>
                </c:pt>
                <c:pt idx="7">
                  <c:v>0.81296218204266535</c:v>
                </c:pt>
                <c:pt idx="8">
                  <c:v>0.97572114294598156</c:v>
                </c:pt>
                <c:pt idx="9">
                  <c:v>1.0675180282368084</c:v>
                </c:pt>
                <c:pt idx="10">
                  <c:v>1.0109890109890109</c:v>
                </c:pt>
                <c:pt idx="11">
                  <c:v>0.96140350877192982</c:v>
                </c:pt>
                <c:pt idx="12">
                  <c:v>0.83783783783783772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043C-274D-84D3-64B74AC00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139368"/>
        <c:axId val="226138976"/>
        <c:extLst>
          <c:ext xmlns:c15="http://schemas.microsoft.com/office/drawing/2012/chart" uri="{02D57815-91ED-43cb-92C2-25804820EDAC}">
            <c15:filteredLine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'[jooniste jaoks.xlsx]Sheet3'!$B$5:$N$5</c15:sqref>
                        </c15:formulaRef>
                      </c:ext>
                    </c:extLst>
                    <c:strCache>
                      <c:ptCount val="13"/>
                      <c:pt idx="0">
                        <c:v>207</c:v>
                      </c:pt>
                      <c:pt idx="1">
                        <c:v>236</c:v>
                      </c:pt>
                      <c:pt idx="2">
                        <c:v>330</c:v>
                      </c:pt>
                      <c:pt idx="3">
                        <c:v>276</c:v>
                      </c:pt>
                      <c:pt idx="4">
                        <c:v>201</c:v>
                      </c:pt>
                      <c:pt idx="5">
                        <c:v>230</c:v>
                      </c:pt>
                      <c:pt idx="6">
                        <c:v>126</c:v>
                      </c:pt>
                      <c:pt idx="7">
                        <c:v>187</c:v>
                      </c:pt>
                      <c:pt idx="8">
                        <c:v>241</c:v>
                      </c:pt>
                      <c:pt idx="9">
                        <c:v>279</c:v>
                      </c:pt>
                      <c:pt idx="10">
                        <c:v>276</c:v>
                      </c:pt>
                      <c:pt idx="11">
                        <c:v>274</c:v>
                      </c:pt>
                      <c:pt idx="12">
                        <c:v>248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'[jooniste jaoks.xlsx]Sheet3'!$B$2:$N$2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smooth val="0"/>
                <c:extLst>
                  <c:ext xmlns:c16="http://schemas.microsoft.com/office/drawing/2014/chart" uri="{C3380CC4-5D6E-409C-BE32-E72D297353CC}">
                    <c16:uniqueId val="{0000001F-043C-274D-84D3-64B74AC006BA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3"/>
          <c:order val="3"/>
          <c:tx>
            <c:strRef>
              <c:f>'[jooniste jaoks.xlsx]Sheet3'!$A$7</c:f>
              <c:strCache>
                <c:ptCount val="1"/>
                <c:pt idx="0">
                  <c:v>välisvahendite osakaal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'[jooniste jaoks.xlsx]Sheet3'!$B$2:$N$2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'[jooniste jaoks.xlsx]Sheet3'!$B$7:$N$7</c:f>
            </c:numRef>
          </c:val>
          <c:smooth val="0"/>
          <c:extLst>
            <c:ext xmlns:c16="http://schemas.microsoft.com/office/drawing/2014/chart" uri="{C3380CC4-5D6E-409C-BE32-E72D297353CC}">
              <c16:uniqueId val="{00000002-043C-274D-84D3-64B74AC00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139368"/>
        <c:axId val="226138976"/>
      </c:lineChart>
      <c:catAx>
        <c:axId val="2295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25255424"/>
        <c:crosses val="autoZero"/>
        <c:auto val="1"/>
        <c:lblAlgn val="ctr"/>
        <c:lblOffset val="100"/>
        <c:noMultiLvlLbl val="0"/>
      </c:catAx>
      <c:valAx>
        <c:axId val="2252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/>
                  <a:t>Mln</a:t>
                </a:r>
                <a:r>
                  <a:rPr lang="et-EE" sz="1200" baseline="0"/>
                  <a:t> eur</a:t>
                </a:r>
                <a:endParaRPr lang="et-EE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29585648"/>
        <c:crosses val="autoZero"/>
        <c:crossBetween val="between"/>
      </c:valAx>
      <c:valAx>
        <c:axId val="2261389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/>
                  <a:t>%</a:t>
                </a:r>
                <a:r>
                  <a:rPr lang="et-EE" sz="1200" baseline="0"/>
                  <a:t> SKPst</a:t>
                </a:r>
                <a:endParaRPr lang="et-EE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26139368"/>
        <c:crosses val="max"/>
        <c:crossBetween val="between"/>
      </c:valAx>
      <c:catAx>
        <c:axId val="226139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6138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C7020-D9C1-4277-BA9B-FA9A34EDC9EC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06B3C-D5DC-4689-B74B-8A24D54BAB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53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6B3C-D5DC-4689-B74B-8A24D54BAB55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1702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6B3C-D5DC-4689-B74B-8A24D54BAB55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8202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6B3C-D5DC-4689-B74B-8A24D54BAB55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34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6B3C-D5DC-4689-B74B-8A24D54BAB55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705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6B3C-D5DC-4689-B74B-8A24D54BAB55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734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6B3C-D5DC-4689-B74B-8A24D54BAB55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803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6B3C-D5DC-4689-B74B-8A24D54BAB55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349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6B3C-D5DC-4689-B74B-8A24D54BAB55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700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688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287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9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02049" y="2454250"/>
            <a:ext cx="9754101" cy="974751"/>
          </a:xfrm>
        </p:spPr>
        <p:txBody>
          <a:bodyPr tIns="86400" anchor="t" anchorCtr="0"/>
          <a:lstStyle>
            <a:lvl1pPr algn="l">
              <a:defRPr sz="5715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2049" y="3645576"/>
            <a:ext cx="9754101" cy="173241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7" b="0"/>
            </a:lvl1pPr>
            <a:lvl2pPr marL="458389" indent="0" algn="ctr">
              <a:buNone/>
              <a:defRPr sz="2005"/>
            </a:lvl2pPr>
            <a:lvl3pPr marL="916777" indent="0" algn="ctr">
              <a:buNone/>
              <a:defRPr sz="1805"/>
            </a:lvl3pPr>
            <a:lvl4pPr marL="1375166" indent="0" algn="ctr">
              <a:buNone/>
              <a:defRPr sz="1604"/>
            </a:lvl4pPr>
            <a:lvl5pPr marL="1833555" indent="0" algn="ctr">
              <a:buNone/>
              <a:defRPr sz="1604"/>
            </a:lvl5pPr>
            <a:lvl6pPr marL="2291944" indent="0" algn="ctr">
              <a:buNone/>
              <a:defRPr sz="1604"/>
            </a:lvl6pPr>
            <a:lvl7pPr marL="2750332" indent="0" algn="ctr">
              <a:buNone/>
              <a:defRPr sz="1604"/>
            </a:lvl7pPr>
            <a:lvl8pPr marL="3208721" indent="0" algn="ctr">
              <a:buNone/>
              <a:defRPr sz="1604"/>
            </a:lvl8pPr>
            <a:lvl9pPr marL="3667110" indent="0" algn="ctr">
              <a:buNone/>
              <a:defRPr sz="1604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 err="1"/>
              <a:t>eesnimi@perenimi@amet.ee</a:t>
            </a:r>
            <a:endParaRPr lang="et-EE" dirty="0"/>
          </a:p>
          <a:p>
            <a:endParaRPr lang="et-EE" dirty="0"/>
          </a:p>
        </p:txBody>
      </p:sp>
      <p:pic>
        <p:nvPicPr>
          <p:cNvPr id="6" name="Picture 5" descr="0_rahan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7460" y="216551"/>
            <a:ext cx="4694162" cy="13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0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066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599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1519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199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041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090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708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6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252E-6CB5-46D7-98B4-EB3809181CFE}" type="datetimeFigureOut">
              <a:rPr lang="et-EE" smtClean="0"/>
              <a:t>01.10.2018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33E4-578C-4F93-B5B1-6E8F4D3EB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605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1" dirty="0"/>
              <a:t>EL 2021+ eelarve ja Eesti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Toomas Tõniste</a:t>
            </a:r>
          </a:p>
          <a:p>
            <a:r>
              <a:rPr lang="et-EE" dirty="0"/>
              <a:t>28. septembril 2018 Narvas</a:t>
            </a:r>
          </a:p>
        </p:txBody>
      </p:sp>
    </p:spTree>
    <p:extLst>
      <p:ext uri="{BB962C8B-B14F-4D97-AF65-F5344CB8AC3E}">
        <p14:creationId xmlns:p14="http://schemas.microsoft.com/office/powerpoint/2010/main" val="348472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Strateegilised taristuprojektid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half" idx="1"/>
          </p:nvPr>
        </p:nvSpPr>
        <p:spPr>
          <a:xfrm>
            <a:off x="838200" y="1458098"/>
            <a:ext cx="5181600" cy="5399902"/>
          </a:xfrm>
        </p:spPr>
        <p:txBody>
          <a:bodyPr/>
          <a:lstStyle/>
          <a:p>
            <a:pPr marL="0" indent="0">
              <a:buNone/>
            </a:pPr>
            <a:r>
              <a:rPr lang="et-EE" b="1" dirty="0"/>
              <a:t>Rail Balticu lõpetamine</a:t>
            </a:r>
          </a:p>
          <a:p>
            <a:pPr marL="0" indent="0">
              <a:buNone/>
            </a:pPr>
            <a:endParaRPr lang="et-EE" sz="2200" dirty="0"/>
          </a:p>
          <a:p>
            <a:pPr marL="0" indent="0">
              <a:buNone/>
            </a:pPr>
            <a:r>
              <a:rPr lang="et-EE" sz="2200" dirty="0"/>
              <a:t>Kogumaksumus ca 5,8 miljardit eurot (sh Eesti osa ca 1,13 mld), sellest ca 0,8 mld praeguseks juba kaetud</a:t>
            </a:r>
          </a:p>
        </p:txBody>
      </p:sp>
      <p:sp>
        <p:nvSpPr>
          <p:cNvPr id="7" name="Sisu kohatäide 6"/>
          <p:cNvSpPr>
            <a:spLocks noGrp="1"/>
          </p:cNvSpPr>
          <p:nvPr>
            <p:ph sz="half" idx="2"/>
          </p:nvPr>
        </p:nvSpPr>
        <p:spPr>
          <a:xfrm>
            <a:off x="6172200" y="1458098"/>
            <a:ext cx="5181600" cy="4718865"/>
          </a:xfrm>
        </p:spPr>
        <p:txBody>
          <a:bodyPr/>
          <a:lstStyle/>
          <a:p>
            <a:pPr marL="0" indent="0">
              <a:buNone/>
            </a:pPr>
            <a:r>
              <a:rPr lang="et-EE" b="1" dirty="0"/>
              <a:t>Balti elektrivõrkude sünkroniseerimine Euroopaga</a:t>
            </a:r>
          </a:p>
          <a:p>
            <a:pPr marL="0" indent="0">
              <a:buNone/>
            </a:pPr>
            <a:r>
              <a:rPr lang="et-EE" sz="2200" dirty="0"/>
              <a:t>Kogumaksumus kuni 1 mld eurot (millest osa võimalik rahastada praegusel perioodil)</a:t>
            </a:r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3383"/>
            <a:ext cx="4771594" cy="2833580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26" y="3343383"/>
            <a:ext cx="3989610" cy="28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2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Välisrahast investeeringute osakaal valitsussektori investeeringutes ja </a:t>
            </a:r>
            <a:r>
              <a:rPr lang="et-EE" dirty="0" err="1"/>
              <a:t>SKPs</a:t>
            </a:r>
            <a:r>
              <a:rPr lang="et-EE" dirty="0"/>
              <a:t> on langemas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739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34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Struktuurivahendite planeerimine saab toimuma Eesti 2035 strateegiaprotsessi alusel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dirty="0"/>
          </a:p>
          <a:p>
            <a:r>
              <a:rPr lang="et-EE" dirty="0"/>
              <a:t>Struktuurivahendite ja maaelu vahendite rakenduskava(de) kokkuleppimine aastal 2020</a:t>
            </a:r>
          </a:p>
          <a:p>
            <a:endParaRPr lang="et-EE" dirty="0"/>
          </a:p>
          <a:p>
            <a:r>
              <a:rPr lang="et-EE" dirty="0"/>
              <a:t>Dialoog </a:t>
            </a:r>
            <a:r>
              <a:rPr lang="et-EE" dirty="0" err="1"/>
              <a:t>KOVidega</a:t>
            </a:r>
            <a:r>
              <a:rPr lang="et-EE" dirty="0"/>
              <a:t> regionaalpoliitika ja maaelu meetmete disainimiseks Eesti 2035 raames väga oodatud ja väärtuslik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4562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96334" y="2943094"/>
            <a:ext cx="7218380" cy="1673511"/>
          </a:xfrm>
        </p:spPr>
        <p:txBody>
          <a:bodyPr/>
          <a:lstStyle/>
          <a:p>
            <a:pPr algn="r"/>
            <a:r>
              <a:rPr lang="et-EE" dirty="0"/>
              <a:t>Aitäh!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9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11917"/>
          </a:xfrm>
        </p:spPr>
        <p:txBody>
          <a:bodyPr>
            <a:normAutofit fontScale="90000"/>
          </a:bodyPr>
          <a:lstStyle/>
          <a:p>
            <a:r>
              <a:rPr lang="et-EE" dirty="0"/>
              <a:t/>
            </a:r>
            <a:br>
              <a:rPr lang="et-EE" dirty="0"/>
            </a:br>
            <a:r>
              <a:rPr lang="et-EE" b="1" dirty="0"/>
              <a:t>Eesti saab ka järgmisel EL eelarveperioodil EL eelarvest märkimisväärselt rohkem kui sisse maksab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3912734"/>
          </a:xfrm>
        </p:spPr>
        <p:txBody>
          <a:bodyPr>
            <a:normAutofit/>
          </a:bodyPr>
          <a:lstStyle/>
          <a:p>
            <a:r>
              <a:rPr lang="et-EE" dirty="0"/>
              <a:t>Eesti saab EL eelarvest 2014-2020 umbes</a:t>
            </a:r>
            <a:r>
              <a:rPr lang="et-EE" i="1" dirty="0"/>
              <a:t> </a:t>
            </a:r>
            <a:r>
              <a:rPr lang="et-EE" b="1" dirty="0"/>
              <a:t>6 mld </a:t>
            </a:r>
            <a:r>
              <a:rPr lang="et-EE" b="1" dirty="0" err="1"/>
              <a:t>eur</a:t>
            </a:r>
            <a:r>
              <a:rPr lang="et-EE" b="1" dirty="0"/>
              <a:t> (3,8% </a:t>
            </a:r>
            <a:r>
              <a:rPr lang="et-EE" b="1" dirty="0" err="1"/>
              <a:t>SKPst</a:t>
            </a:r>
            <a:r>
              <a:rPr lang="et-EE" b="1" dirty="0"/>
              <a:t>)</a:t>
            </a:r>
            <a:r>
              <a:rPr lang="et-EE" dirty="0"/>
              <a:t> ja maksab sisse 1,55 mld </a:t>
            </a:r>
            <a:r>
              <a:rPr lang="et-EE" dirty="0" err="1"/>
              <a:t>eur</a:t>
            </a:r>
            <a:r>
              <a:rPr lang="et-EE" dirty="0"/>
              <a:t> (0,95% </a:t>
            </a:r>
            <a:r>
              <a:rPr lang="et-EE" dirty="0" err="1"/>
              <a:t>SKPst</a:t>
            </a:r>
            <a:r>
              <a:rPr lang="et-EE" dirty="0"/>
              <a:t>). Positiivne netopositsioon </a:t>
            </a:r>
            <a:r>
              <a:rPr lang="et-EE" i="1" dirty="0"/>
              <a:t>ca</a:t>
            </a:r>
            <a:r>
              <a:rPr lang="et-EE" dirty="0"/>
              <a:t> 3,8 eurot iga sisse makstud euro kohta.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Eesti võib 2021-2027 saada EL eelarvest mõnevõrra </a:t>
            </a:r>
            <a:r>
              <a:rPr lang="et-EE" b="1" dirty="0"/>
              <a:t>üle 6 mld </a:t>
            </a:r>
            <a:r>
              <a:rPr lang="et-EE" b="1" dirty="0" err="1"/>
              <a:t>eur</a:t>
            </a:r>
            <a:r>
              <a:rPr lang="et-EE" dirty="0"/>
              <a:t>, kuid positiivne netopositsioon kahaneb u </a:t>
            </a:r>
            <a:r>
              <a:rPr lang="et-EE" b="1" dirty="0"/>
              <a:t>2,8 euroni iga </a:t>
            </a:r>
            <a:r>
              <a:rPr lang="et-EE" b="1" dirty="0" err="1"/>
              <a:t>sissemakstud</a:t>
            </a:r>
            <a:r>
              <a:rPr lang="et-EE" b="1" dirty="0"/>
              <a:t> euro</a:t>
            </a:r>
            <a:r>
              <a:rPr lang="et-EE" dirty="0"/>
              <a:t> kohta, sest Eesti majandus kasvab ning Eesti sissemakse EL eelarvesse suureneb </a:t>
            </a:r>
            <a:r>
              <a:rPr lang="et-EE" i="1" dirty="0"/>
              <a:t>ca</a:t>
            </a:r>
            <a:r>
              <a:rPr lang="et-EE" dirty="0"/>
              <a:t> kolmandiku võrra.</a:t>
            </a:r>
          </a:p>
        </p:txBody>
      </p:sp>
    </p:spTree>
    <p:extLst>
      <p:ext uri="{BB962C8B-B14F-4D97-AF65-F5344CB8AC3E}">
        <p14:creationId xmlns:p14="http://schemas.microsoft.com/office/powerpoint/2010/main" val="291779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EL fondide mõju Eesti </a:t>
            </a:r>
            <a:r>
              <a:rPr lang="et-EE" b="1" dirty="0" err="1"/>
              <a:t>SKPsse</a:t>
            </a:r>
            <a:r>
              <a:rPr lang="et-EE" b="1" dirty="0"/>
              <a:t> väheneb. Saadava raha maht ei vähene 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292513"/>
              </p:ext>
            </p:extLst>
          </p:nvPr>
        </p:nvGraphicFramePr>
        <p:xfrm>
          <a:off x="838200" y="1915063"/>
          <a:ext cx="10515600" cy="447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795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t-EE" sz="3200" dirty="0"/>
              <a:t>Struktuuriraha languse kompenseerib teiste fondide (teadusprogramm Horisont, infrastruktuur Euroopa Ühendamise rahastust jm) kasv. Põllumajandussektor saab raha juurde, aga maaelu arengu raha vähenemise hinnaga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5592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17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850"/>
            <a:ext cx="10515600" cy="1457325"/>
          </a:xfrm>
        </p:spPr>
        <p:txBody>
          <a:bodyPr>
            <a:normAutofit fontScale="90000"/>
          </a:bodyPr>
          <a:lstStyle/>
          <a:p>
            <a:r>
              <a:rPr lang="et-EE" dirty="0"/>
              <a:t>EL eelarve fookuse nihe konkurentsivõimele ja konkurentsipõhistele fondidele on üldine trend. Riiklike ümbrike ettemääratus kahaneb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9776" y="1914524"/>
            <a:ext cx="8181974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Seisame selle eest, et Eesti struktuuriraha vähenemine peaks olema veelgi sujuvam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975"/>
            <a:ext cx="10515600" cy="4775425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Üleminekupiirkonnaks saamine ei tohiks kaasa tuua vahendite järsku langust </a:t>
            </a:r>
          </a:p>
          <a:p>
            <a:endParaRPr lang="et-EE" dirty="0"/>
          </a:p>
          <a:p>
            <a:r>
              <a:rPr lang="et-EE" dirty="0"/>
              <a:t>EL toetusmäära vähenemine 85%`lt 55%`le on liiga järsk, kuigi mõningane langus oleks struktuurirahast sõltuvuse vähendamise loomulik osa</a:t>
            </a:r>
          </a:p>
          <a:p>
            <a:endParaRPr lang="et-EE" dirty="0"/>
          </a:p>
          <a:p>
            <a:r>
              <a:rPr lang="et-EE" dirty="0"/>
              <a:t>Komisjoni poolt temaatiline ettekirjutus fondide kasutamisel on liialt piirav</a:t>
            </a:r>
          </a:p>
          <a:p>
            <a:endParaRPr lang="et-EE" dirty="0"/>
          </a:p>
          <a:p>
            <a:r>
              <a:rPr lang="et-EE" dirty="0"/>
              <a:t>NUTS2: EL reeglid ei võimalda Eestit tükeldada, sest meie rahvaarv on liiga väike. Eesti hüpoteetiline kaheks jagamine annaks </a:t>
            </a:r>
            <a:r>
              <a:rPr lang="et-EE" u="sng" dirty="0"/>
              <a:t>uute reeglite alusel </a:t>
            </a:r>
            <a:r>
              <a:rPr lang="et-EE" dirty="0"/>
              <a:t>minimaalselt suurema koguümbriku, sest kehtib vahendite ülempiir </a:t>
            </a:r>
            <a:r>
              <a:rPr lang="et-EE" dirty="0" err="1"/>
              <a:t>SKPsse</a:t>
            </a: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3819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600" dirty="0"/>
              <a:t>Eesti jääb jätkuvalt kõige rohkem struktuurivahendeid saavaks riigiks inimese kohta (317 </a:t>
            </a:r>
            <a:r>
              <a:rPr lang="et-EE" sz="3600" dirty="0" err="1"/>
              <a:t>eur</a:t>
            </a:r>
            <a:r>
              <a:rPr lang="et-EE" sz="3600" dirty="0"/>
              <a:t>/in aastas)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61" y="1854020"/>
            <a:ext cx="11879550" cy="48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/>
              <a:t>Põllumajanduse otsetoetuste kasv Eestile 270 mln </a:t>
            </a:r>
            <a:r>
              <a:rPr lang="et-EE" b="1" dirty="0" err="1"/>
              <a:t>eur</a:t>
            </a:r>
            <a:r>
              <a:rPr lang="et-EE" b="1" dirty="0"/>
              <a:t> võrra tasemeni u 1,3 mld </a:t>
            </a:r>
            <a:r>
              <a:rPr lang="et-EE" b="1" dirty="0" err="1"/>
              <a:t>eur</a:t>
            </a:r>
            <a:r>
              <a:rPr lang="et-EE" b="1" dirty="0"/>
              <a:t>. Maaelu arengu vahendid jäävad u samale tasemele praegusega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21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17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Jätkame läbirääkimisi põllumajandusvahendite suurendamiseks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t-EE" dirty="0"/>
              <a:t>Eesti otsetoetused kõige madalamad </a:t>
            </a:r>
            <a:r>
              <a:rPr lang="et-EE" dirty="0" err="1"/>
              <a:t>ELs</a:t>
            </a:r>
            <a:r>
              <a:rPr lang="et-EE" dirty="0"/>
              <a:t> hektari kohta (2027.a. vaid 76% EL keskmisest)</a:t>
            </a:r>
          </a:p>
          <a:p>
            <a:r>
              <a:rPr lang="et-EE" dirty="0"/>
              <a:t>Tootmiskulud 1 </a:t>
            </a:r>
            <a:r>
              <a:rPr lang="et-EE" dirty="0" err="1"/>
              <a:t>eur</a:t>
            </a:r>
            <a:r>
              <a:rPr lang="et-EE" dirty="0"/>
              <a:t> toodangu kohta Eestis üle EL keskmise </a:t>
            </a:r>
          </a:p>
          <a:p>
            <a:r>
              <a:rPr lang="et-EE" dirty="0"/>
              <a:t>Maaelu vahendid peaksid kasvama - just maaelu eelarvest teeme tootlikkust tõstvaid investeeringuid</a:t>
            </a:r>
          </a:p>
          <a:p>
            <a:endParaRPr lang="et-EE" dirty="0"/>
          </a:p>
        </p:txBody>
      </p:sp>
      <p:pic>
        <p:nvPicPr>
          <p:cNvPr id="5" name="Chart 1" descr="cid:image001.png@01D3F3B8.A27E13E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9430"/>
            <a:ext cx="5181600" cy="375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04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417</Words>
  <Application>Microsoft Office PowerPoint</Application>
  <PresentationFormat>Widescreen</PresentationFormat>
  <Paragraphs>56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EL 2021+ eelarve ja Eesti</vt:lpstr>
      <vt:lpstr> Eesti saab ka järgmisel EL eelarveperioodil EL eelarvest märkimisväärselt rohkem kui sisse maksab</vt:lpstr>
      <vt:lpstr>EL fondide mõju Eesti SKPsse väheneb. Saadava raha maht ei vähene </vt:lpstr>
      <vt:lpstr>Struktuuriraha languse kompenseerib teiste fondide (teadusprogramm Horisont, infrastruktuur Euroopa Ühendamise rahastust jm) kasv. Põllumajandussektor saab raha juurde, aga maaelu arengu raha vähenemise hinnaga</vt:lpstr>
      <vt:lpstr>EL eelarve fookuse nihe konkurentsivõimele ja konkurentsipõhistele fondidele on üldine trend. Riiklike ümbrike ettemääratus kahaneb</vt:lpstr>
      <vt:lpstr>Seisame selle eest, et Eesti struktuuriraha vähenemine peaks olema veelgi sujuvam</vt:lpstr>
      <vt:lpstr>Eesti jääb jätkuvalt kõige rohkem struktuurivahendeid saavaks riigiks inimese kohta (317 eur/in aastas)</vt:lpstr>
      <vt:lpstr>Põllumajanduse otsetoetuste kasv Eestile 270 mln eur võrra tasemeni u 1,3 mld eur. Maaelu arengu vahendid jäävad u samale tasemele praegusega</vt:lpstr>
      <vt:lpstr>Jätkame läbirääkimisi põllumajandusvahendite suurendamiseks</vt:lpstr>
      <vt:lpstr>Strateegilised taristuprojektid</vt:lpstr>
      <vt:lpstr>Välisrahast investeeringute osakaal valitsussektori investeeringutes ja SKPs on langemas</vt:lpstr>
      <vt:lpstr>Struktuurivahendite planeerimine saab toimuma Eesti 2035 strateegiaprotsessi alusel</vt:lpstr>
      <vt:lpstr>Aitäh!</vt:lpstr>
    </vt:vector>
  </TitlesOfParts>
  <Company>RMIT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Pille Pruunsild</dc:creator>
  <cp:lastModifiedBy>Sulev Lääne</cp:lastModifiedBy>
  <cp:revision>57</cp:revision>
  <dcterms:created xsi:type="dcterms:W3CDTF">2018-08-15T08:11:27Z</dcterms:created>
  <dcterms:modified xsi:type="dcterms:W3CDTF">2018-10-01T08:15:06Z</dcterms:modified>
</cp:coreProperties>
</file>