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308" r:id="rId5"/>
    <p:sldId id="309" r:id="rId6"/>
    <p:sldId id="261" r:id="rId7"/>
    <p:sldId id="314" r:id="rId8"/>
    <p:sldId id="315" r:id="rId9"/>
    <p:sldId id="317" r:id="rId10"/>
    <p:sldId id="318" r:id="rId11"/>
    <p:sldId id="319" r:id="rId12"/>
    <p:sldId id="299" r:id="rId13"/>
    <p:sldId id="320" r:id="rId14"/>
    <p:sldId id="321" r:id="rId15"/>
    <p:sldId id="322" r:id="rId16"/>
    <p:sldId id="323" r:id="rId17"/>
    <p:sldId id="324" r:id="rId18"/>
    <p:sldId id="297" r:id="rId19"/>
    <p:sldId id="298" r:id="rId20"/>
    <p:sldId id="306" r:id="rId21"/>
    <p:sldId id="305" r:id="rId22"/>
    <p:sldId id="265" r:id="rId23"/>
    <p:sldId id="307" r:id="rId24"/>
    <p:sldId id="280" r:id="rId25"/>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9" autoAdjust="0"/>
    <p:restoredTop sz="94630" autoAdjust="0"/>
  </p:normalViewPr>
  <p:slideViewPr>
    <p:cSldViewPr snapToGrid="0">
      <p:cViewPr varScale="1">
        <p:scale>
          <a:sx n="109" d="100"/>
          <a:sy n="109" d="100"/>
        </p:scale>
        <p:origin x="5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Vihi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Kersten\Desktop\KOV%20kogumik%20POLIS%202017\KOV%20osakaal%20valitsussektoris.xml"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Vihi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cap="none" spc="0" normalizeH="0" baseline="0">
              <a:solidFill>
                <a:schemeClr val="tx1">
                  <a:lumMod val="65000"/>
                  <a:lumOff val="35000"/>
                </a:schemeClr>
              </a:solidFill>
              <a:latin typeface="+mj-lt"/>
              <a:ea typeface="+mj-ea"/>
              <a:cs typeface="+mj-cs"/>
            </a:defRPr>
          </a:pPr>
          <a:endParaRPr lang="et-EE"/>
        </a:p>
      </c:txPr>
    </c:title>
    <c:autoTitleDeleted val="0"/>
    <c:plotArea>
      <c:layout/>
      <c:barChart>
        <c:barDir val="col"/>
        <c:grouping val="stacked"/>
        <c:varyColors val="0"/>
        <c:ser>
          <c:idx val="0"/>
          <c:order val="0"/>
          <c:tx>
            <c:strRef>
              <c:f>Leht1!$C$2</c:f>
              <c:strCache>
                <c:ptCount val="1"/>
                <c:pt idx="0">
                  <c:v>KOV kulude osakaal valitssussektori kuludest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t-E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Leht1!$B$3:$B$31</c:f>
              <c:strCache>
                <c:ptCount val="29"/>
                <c:pt idx="0">
                  <c:v>Taani</c:v>
                </c:pt>
                <c:pt idx="1">
                  <c:v>Rootsi</c:v>
                </c:pt>
                <c:pt idx="2">
                  <c:v>Korea</c:v>
                </c:pt>
                <c:pt idx="3">
                  <c:v>OECD-kokku</c:v>
                </c:pt>
                <c:pt idx="4">
                  <c:v>Jaapan</c:v>
                </c:pt>
                <c:pt idx="5">
                  <c:v>Soome</c:v>
                </c:pt>
                <c:pt idx="6">
                  <c:v>EL28</c:v>
                </c:pt>
                <c:pt idx="7">
                  <c:v>Norra</c:v>
                </c:pt>
                <c:pt idx="8">
                  <c:v>Holland</c:v>
                </c:pt>
                <c:pt idx="9">
                  <c:v>Poola</c:v>
                </c:pt>
                <c:pt idx="10">
                  <c:v>Island</c:v>
                </c:pt>
                <c:pt idx="11">
                  <c:v>Itaalia</c:v>
                </c:pt>
                <c:pt idx="12">
                  <c:v>OECD 26 unitaarriigid</c:v>
                </c:pt>
                <c:pt idx="13">
                  <c:v>Tšehhi</c:v>
                </c:pt>
                <c:pt idx="14">
                  <c:v>UK</c:v>
                </c:pt>
                <c:pt idx="15">
                  <c:v>Läti</c:v>
                </c:pt>
                <c:pt idx="16">
                  <c:v>Eesti</c:v>
                </c:pt>
                <c:pt idx="17">
                  <c:v>Prantsusmaa</c:v>
                </c:pt>
                <c:pt idx="18">
                  <c:v>Sloveenia</c:v>
                </c:pt>
                <c:pt idx="19">
                  <c:v>Slovakkia</c:v>
                </c:pt>
                <c:pt idx="20">
                  <c:v>Ungari</c:v>
                </c:pt>
                <c:pt idx="21">
                  <c:v>Tšiili</c:v>
                </c:pt>
                <c:pt idx="22">
                  <c:v>Iisrael</c:v>
                </c:pt>
                <c:pt idx="23">
                  <c:v>Portugal</c:v>
                </c:pt>
                <c:pt idx="24">
                  <c:v>Luksemburg</c:v>
                </c:pt>
                <c:pt idx="25">
                  <c:v>Uus-Meremaa</c:v>
                </c:pt>
                <c:pt idx="26">
                  <c:v>Türgi</c:v>
                </c:pt>
                <c:pt idx="27">
                  <c:v>Iirimaa</c:v>
                </c:pt>
                <c:pt idx="28">
                  <c:v>Kreeka</c:v>
                </c:pt>
              </c:strCache>
            </c:strRef>
          </c:cat>
          <c:val>
            <c:numRef>
              <c:f>Leht1!$C$3:$C$31</c:f>
              <c:numCache>
                <c:formatCode>General</c:formatCode>
                <c:ptCount val="29"/>
                <c:pt idx="0">
                  <c:v>63.7</c:v>
                </c:pt>
                <c:pt idx="1">
                  <c:v>49.8</c:v>
                </c:pt>
                <c:pt idx="2">
                  <c:v>43</c:v>
                </c:pt>
                <c:pt idx="3">
                  <c:v>40.299999999999997</c:v>
                </c:pt>
                <c:pt idx="4">
                  <c:v>40</c:v>
                </c:pt>
                <c:pt idx="5">
                  <c:v>39.9</c:v>
                </c:pt>
                <c:pt idx="6">
                  <c:v>33.200000000000003</c:v>
                </c:pt>
                <c:pt idx="7">
                  <c:v>33</c:v>
                </c:pt>
                <c:pt idx="8">
                  <c:v>32.1</c:v>
                </c:pt>
                <c:pt idx="9">
                  <c:v>30.8</c:v>
                </c:pt>
                <c:pt idx="10">
                  <c:v>30.3</c:v>
                </c:pt>
                <c:pt idx="11">
                  <c:v>28.8</c:v>
                </c:pt>
                <c:pt idx="12">
                  <c:v>28.7</c:v>
                </c:pt>
                <c:pt idx="13">
                  <c:v>27.1</c:v>
                </c:pt>
                <c:pt idx="14">
                  <c:v>25.4</c:v>
                </c:pt>
                <c:pt idx="15">
                  <c:v>25.1</c:v>
                </c:pt>
                <c:pt idx="16">
                  <c:v>23.5</c:v>
                </c:pt>
                <c:pt idx="17">
                  <c:v>20.100000000000001</c:v>
                </c:pt>
                <c:pt idx="18">
                  <c:v>18.8</c:v>
                </c:pt>
                <c:pt idx="19">
                  <c:v>16.399999999999999</c:v>
                </c:pt>
                <c:pt idx="20">
                  <c:v>15.8</c:v>
                </c:pt>
                <c:pt idx="21">
                  <c:v>14</c:v>
                </c:pt>
                <c:pt idx="22">
                  <c:v>13.8</c:v>
                </c:pt>
                <c:pt idx="23">
                  <c:v>12.3</c:v>
                </c:pt>
                <c:pt idx="24">
                  <c:v>11</c:v>
                </c:pt>
                <c:pt idx="25">
                  <c:v>10.9</c:v>
                </c:pt>
                <c:pt idx="26">
                  <c:v>10.3</c:v>
                </c:pt>
                <c:pt idx="27">
                  <c:v>7.5</c:v>
                </c:pt>
                <c:pt idx="28">
                  <c:v>6.2</c:v>
                </c:pt>
              </c:numCache>
            </c:numRef>
          </c:val>
          <c:extLst>
            <c:ext xmlns:c16="http://schemas.microsoft.com/office/drawing/2014/chart" uri="{C3380CC4-5D6E-409C-BE32-E72D297353CC}">
              <c16:uniqueId val="{00000000-9FA2-4DA5-8BAC-193D57BD13F3}"/>
            </c:ext>
          </c:extLst>
        </c:ser>
        <c:dLbls>
          <c:showLegendKey val="0"/>
          <c:showVal val="1"/>
          <c:showCatName val="0"/>
          <c:showSerName val="0"/>
          <c:showPercent val="0"/>
          <c:showBubbleSize val="0"/>
        </c:dLbls>
        <c:gapWidth val="150"/>
        <c:overlap val="100"/>
        <c:axId val="436723616"/>
        <c:axId val="436719304"/>
      </c:barChart>
      <c:catAx>
        <c:axId val="436723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cap="none" spc="0" normalizeH="0" baseline="0">
                <a:solidFill>
                  <a:schemeClr val="tx1">
                    <a:lumMod val="65000"/>
                    <a:lumOff val="35000"/>
                  </a:schemeClr>
                </a:solidFill>
                <a:latin typeface="+mn-lt"/>
                <a:ea typeface="+mn-ea"/>
                <a:cs typeface="+mn-cs"/>
              </a:defRPr>
            </a:pPr>
            <a:endParaRPr lang="et-EE"/>
          </a:p>
        </c:txPr>
        <c:crossAx val="436719304"/>
        <c:crosses val="autoZero"/>
        <c:auto val="1"/>
        <c:lblAlgn val="ctr"/>
        <c:lblOffset val="100"/>
        <c:noMultiLvlLbl val="0"/>
      </c:catAx>
      <c:valAx>
        <c:axId val="436719304"/>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436723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t-E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marker>
            <c:symbol val="none"/>
          </c:marker>
          <c:dLbls>
            <c:spPr>
              <a:noFill/>
              <a:ln>
                <a:noFill/>
              </a:ln>
              <a:effectLst/>
            </c:spPr>
            <c:txPr>
              <a:bodyPr/>
              <a:lstStyle/>
              <a:p>
                <a:pPr>
                  <a:defRPr sz="1050"/>
                </a:pPr>
                <a:endParaRPr lang="et-EE"/>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Sheet2!$E$9:$AA$9</c:f>
              <c:strCache>
                <c:ptCount val="23"/>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strCache>
            </c:strRef>
          </c:cat>
          <c:val>
            <c:numRef>
              <c:f>Sheet2!$E$10:$AA$10</c:f>
              <c:numCache>
                <c:formatCode>0.0</c:formatCode>
                <c:ptCount val="23"/>
                <c:pt idx="0">
                  <c:v>24.776119402985064</c:v>
                </c:pt>
                <c:pt idx="1">
                  <c:v>25.623693379790932</c:v>
                </c:pt>
                <c:pt idx="2">
                  <c:v>26.071704619775247</c:v>
                </c:pt>
                <c:pt idx="3">
                  <c:v>23.855602907996989</c:v>
                </c:pt>
                <c:pt idx="4">
                  <c:v>23.073375455425911</c:v>
                </c:pt>
                <c:pt idx="5">
                  <c:v>23.180725037855169</c:v>
                </c:pt>
                <c:pt idx="6">
                  <c:v>28.604755862972208</c:v>
                </c:pt>
                <c:pt idx="7">
                  <c:v>28.698161607524586</c:v>
                </c:pt>
                <c:pt idx="8">
                  <c:v>27.373918720417834</c:v>
                </c:pt>
                <c:pt idx="9">
                  <c:v>27.84396099024757</c:v>
                </c:pt>
                <c:pt idx="10">
                  <c:v>27.795343489508479</c:v>
                </c:pt>
                <c:pt idx="11">
                  <c:v>27.537125985986865</c:v>
                </c:pt>
                <c:pt idx="12">
                  <c:v>27.624498934671916</c:v>
                </c:pt>
                <c:pt idx="13">
                  <c:v>27.094661488081641</c:v>
                </c:pt>
                <c:pt idx="14">
                  <c:v>24.396346611405317</c:v>
                </c:pt>
                <c:pt idx="15">
                  <c:v>24.206236057764873</c:v>
                </c:pt>
                <c:pt idx="16">
                  <c:v>24.857326066046816</c:v>
                </c:pt>
                <c:pt idx="17">
                  <c:v>24.578302997630832</c:v>
                </c:pt>
                <c:pt idx="18">
                  <c:v>25.794310361406065</c:v>
                </c:pt>
                <c:pt idx="19">
                  <c:v>24.088138895104702</c:v>
                </c:pt>
                <c:pt idx="20">
                  <c:v>23.432536773689083</c:v>
                </c:pt>
                <c:pt idx="21">
                  <c:v>23.148094132471503</c:v>
                </c:pt>
                <c:pt idx="22">
                  <c:v>24.475274933226633</c:v>
                </c:pt>
              </c:numCache>
            </c:numRef>
          </c:val>
          <c:smooth val="0"/>
          <c:extLst>
            <c:ext xmlns:c16="http://schemas.microsoft.com/office/drawing/2014/chart" uri="{C3380CC4-5D6E-409C-BE32-E72D297353CC}">
              <c16:uniqueId val="{00000000-3198-458D-A77A-89FEE241102D}"/>
            </c:ext>
          </c:extLst>
        </c:ser>
        <c:dLbls>
          <c:showLegendKey val="0"/>
          <c:showVal val="1"/>
          <c:showCatName val="0"/>
          <c:showSerName val="0"/>
          <c:showPercent val="0"/>
          <c:showBubbleSize val="0"/>
        </c:dLbls>
        <c:smooth val="0"/>
        <c:axId val="436729496"/>
        <c:axId val="436728320"/>
      </c:lineChart>
      <c:catAx>
        <c:axId val="436729496"/>
        <c:scaling>
          <c:orientation val="minMax"/>
        </c:scaling>
        <c:delete val="0"/>
        <c:axPos val="b"/>
        <c:numFmt formatCode="General" sourceLinked="0"/>
        <c:majorTickMark val="out"/>
        <c:minorTickMark val="none"/>
        <c:tickLblPos val="nextTo"/>
        <c:crossAx val="436728320"/>
        <c:crosses val="autoZero"/>
        <c:auto val="1"/>
        <c:lblAlgn val="ctr"/>
        <c:lblOffset val="100"/>
        <c:noMultiLvlLbl val="0"/>
      </c:catAx>
      <c:valAx>
        <c:axId val="436728320"/>
        <c:scaling>
          <c:orientation val="minMax"/>
          <c:min val="0"/>
        </c:scaling>
        <c:delete val="0"/>
        <c:axPos val="l"/>
        <c:majorGridlines/>
        <c:numFmt formatCode="0.0" sourceLinked="1"/>
        <c:majorTickMark val="out"/>
        <c:minorTickMark val="none"/>
        <c:tickLblPos val="nextTo"/>
        <c:crossAx val="436729496"/>
        <c:crosses val="autoZero"/>
        <c:crossBetween val="between"/>
        <c:majorUnit val="3"/>
        <c:minorUnit val="1"/>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r>
              <a:rPr lang="en-US" sz="1600"/>
              <a:t>KOV maksutulude osakaal </a:t>
            </a:r>
            <a:r>
              <a:rPr lang="en-US" sz="1400"/>
              <a:t>kogutuludest</a:t>
            </a:r>
            <a:r>
              <a:rPr lang="en-US" sz="1600"/>
              <a:t> %</a:t>
            </a:r>
            <a:endParaRPr lang="en-US"/>
          </a:p>
        </c:rich>
      </c:tx>
      <c:overlay val="0"/>
      <c:spPr>
        <a:noFill/>
        <a:ln>
          <a:noFill/>
        </a:ln>
        <a:effectLst/>
      </c:spPr>
      <c:txPr>
        <a:bodyPr rot="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j-lt"/>
              <a:ea typeface="+mj-ea"/>
              <a:cs typeface="+mj-cs"/>
            </a:defRPr>
          </a:pPr>
          <a:endParaRPr lang="et-EE"/>
        </a:p>
      </c:txPr>
    </c:title>
    <c:autoTitleDeleted val="0"/>
    <c:plotArea>
      <c:layout/>
      <c:barChart>
        <c:barDir val="col"/>
        <c:grouping val="stacked"/>
        <c:varyColors val="0"/>
        <c:ser>
          <c:idx val="0"/>
          <c:order val="0"/>
          <c:tx>
            <c:strRef>
              <c:f>Leht1!$C$5</c:f>
              <c:strCache>
                <c:ptCount val="1"/>
                <c:pt idx="0">
                  <c:v>KOV maksutulude osakaal kogutuludest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t-E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Leht1!$B$6:$B$34</c:f>
              <c:strCache>
                <c:ptCount val="29"/>
                <c:pt idx="0">
                  <c:v>Island</c:v>
                </c:pt>
                <c:pt idx="1">
                  <c:v>Läti</c:v>
                </c:pt>
                <c:pt idx="2">
                  <c:v>Uus-Meremaa</c:v>
                </c:pt>
                <c:pt idx="3">
                  <c:v>Roosi</c:v>
                </c:pt>
                <c:pt idx="4">
                  <c:v>Prantsusmaa</c:v>
                </c:pt>
                <c:pt idx="5">
                  <c:v>Jaapan</c:v>
                </c:pt>
                <c:pt idx="6">
                  <c:v>Soome</c:v>
                </c:pt>
                <c:pt idx="7">
                  <c:v>Iisrael</c:v>
                </c:pt>
                <c:pt idx="8">
                  <c:v>OECD kokku</c:v>
                </c:pt>
                <c:pt idx="9">
                  <c:v>Itaalia</c:v>
                </c:pt>
                <c:pt idx="10">
                  <c:v>Tšiili</c:v>
                </c:pt>
                <c:pt idx="11">
                  <c:v>Tšehhi</c:v>
                </c:pt>
                <c:pt idx="12">
                  <c:v>EL 28 </c:v>
                </c:pt>
                <c:pt idx="13">
                  <c:v>Portugal</c:v>
                </c:pt>
                <c:pt idx="14">
                  <c:v>OECD 26 unitaarriigid</c:v>
                </c:pt>
                <c:pt idx="15">
                  <c:v>Sloveenia</c:v>
                </c:pt>
                <c:pt idx="16">
                  <c:v>Norra</c:v>
                </c:pt>
                <c:pt idx="17">
                  <c:v>Taani</c:v>
                </c:pt>
                <c:pt idx="18">
                  <c:v>Korea</c:v>
                </c:pt>
                <c:pt idx="19">
                  <c:v>Poola</c:v>
                </c:pt>
                <c:pt idx="20">
                  <c:v>Ungari</c:v>
                </c:pt>
                <c:pt idx="21">
                  <c:v>Lukesmburg</c:v>
                </c:pt>
                <c:pt idx="22">
                  <c:v>Kreeka</c:v>
                </c:pt>
                <c:pt idx="23">
                  <c:v>Iirimaa</c:v>
                </c:pt>
                <c:pt idx="24">
                  <c:v>UK</c:v>
                </c:pt>
                <c:pt idx="25">
                  <c:v>Türgi</c:v>
                </c:pt>
                <c:pt idx="26">
                  <c:v>Holland</c:v>
                </c:pt>
                <c:pt idx="27">
                  <c:v>Slovakkia</c:v>
                </c:pt>
                <c:pt idx="28">
                  <c:v>Eesti</c:v>
                </c:pt>
              </c:strCache>
            </c:strRef>
          </c:cat>
          <c:val>
            <c:numRef>
              <c:f>Leht1!$C$6:$C$34</c:f>
              <c:numCache>
                <c:formatCode>General</c:formatCode>
                <c:ptCount val="29"/>
                <c:pt idx="0">
                  <c:v>76</c:v>
                </c:pt>
                <c:pt idx="1">
                  <c:v>58.6</c:v>
                </c:pt>
                <c:pt idx="2">
                  <c:v>55.5</c:v>
                </c:pt>
                <c:pt idx="3">
                  <c:v>53.5</c:v>
                </c:pt>
                <c:pt idx="4">
                  <c:v>50</c:v>
                </c:pt>
                <c:pt idx="5">
                  <c:v>46</c:v>
                </c:pt>
                <c:pt idx="6">
                  <c:v>45.5</c:v>
                </c:pt>
                <c:pt idx="7">
                  <c:v>45.3</c:v>
                </c:pt>
                <c:pt idx="8">
                  <c:v>43.9</c:v>
                </c:pt>
                <c:pt idx="9">
                  <c:v>43</c:v>
                </c:pt>
                <c:pt idx="10">
                  <c:v>42.8</c:v>
                </c:pt>
                <c:pt idx="11">
                  <c:v>41.4</c:v>
                </c:pt>
                <c:pt idx="12">
                  <c:v>39.799999999999997</c:v>
                </c:pt>
                <c:pt idx="13">
                  <c:v>39</c:v>
                </c:pt>
                <c:pt idx="14">
                  <c:v>37.799999999999997</c:v>
                </c:pt>
                <c:pt idx="15">
                  <c:v>37.700000000000003</c:v>
                </c:pt>
                <c:pt idx="16">
                  <c:v>37.4</c:v>
                </c:pt>
                <c:pt idx="17">
                  <c:v>34.9</c:v>
                </c:pt>
                <c:pt idx="18">
                  <c:v>33.1</c:v>
                </c:pt>
                <c:pt idx="19">
                  <c:v>32.700000000000003</c:v>
                </c:pt>
                <c:pt idx="20">
                  <c:v>28.1</c:v>
                </c:pt>
                <c:pt idx="21">
                  <c:v>26</c:v>
                </c:pt>
                <c:pt idx="22">
                  <c:v>23.9</c:v>
                </c:pt>
                <c:pt idx="23">
                  <c:v>20.8</c:v>
                </c:pt>
                <c:pt idx="24">
                  <c:v>14.9</c:v>
                </c:pt>
                <c:pt idx="25">
                  <c:v>12.9</c:v>
                </c:pt>
                <c:pt idx="26">
                  <c:v>10</c:v>
                </c:pt>
                <c:pt idx="27">
                  <c:v>7</c:v>
                </c:pt>
                <c:pt idx="28">
                  <c:v>3.5</c:v>
                </c:pt>
              </c:numCache>
            </c:numRef>
          </c:val>
          <c:extLst>
            <c:ext xmlns:c16="http://schemas.microsoft.com/office/drawing/2014/chart" uri="{C3380CC4-5D6E-409C-BE32-E72D297353CC}">
              <c16:uniqueId val="{00000000-6CE1-4DBB-BD91-DE950B97EAC4}"/>
            </c:ext>
          </c:extLst>
        </c:ser>
        <c:dLbls>
          <c:dLblPos val="inEnd"/>
          <c:showLegendKey val="0"/>
          <c:showVal val="1"/>
          <c:showCatName val="0"/>
          <c:showSerName val="0"/>
          <c:showPercent val="0"/>
          <c:showBubbleSize val="0"/>
        </c:dLbls>
        <c:gapWidth val="150"/>
        <c:overlap val="100"/>
        <c:axId val="403100840"/>
        <c:axId val="403102408"/>
      </c:barChart>
      <c:catAx>
        <c:axId val="403100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lumMod val="65000"/>
                    <a:lumOff val="35000"/>
                  </a:schemeClr>
                </a:solidFill>
                <a:latin typeface="+mn-lt"/>
                <a:ea typeface="+mn-ea"/>
                <a:cs typeface="+mn-cs"/>
              </a:defRPr>
            </a:pPr>
            <a:endParaRPr lang="et-EE"/>
          </a:p>
        </c:txPr>
        <c:crossAx val="403102408"/>
        <c:crosses val="autoZero"/>
        <c:auto val="1"/>
        <c:lblAlgn val="ctr"/>
        <c:lblOffset val="100"/>
        <c:noMultiLvlLbl val="0"/>
      </c:catAx>
      <c:valAx>
        <c:axId val="40310240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t-EE"/>
          </a:p>
        </c:txPr>
        <c:crossAx val="403100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t-E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540320-3F00-4C63-B303-D907CF38DDAD}"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t-EE"/>
        </a:p>
      </dgm:t>
    </dgm:pt>
    <dgm:pt modelId="{8806AFED-F6DB-401C-AFAD-7A628BDE4684}">
      <dgm:prSet phldrT="[Tekst]" custT="1"/>
      <dgm:spPr/>
      <dgm:t>
        <a:bodyPr/>
        <a:lstStyle/>
        <a:p>
          <a:r>
            <a:rPr lang="et-EE" sz="3200" dirty="0" smtClean="0"/>
            <a:t>Valdkonna strateegiline arendamine</a:t>
          </a:r>
          <a:endParaRPr lang="et-EE" sz="3200" dirty="0"/>
        </a:p>
      </dgm:t>
    </dgm:pt>
    <dgm:pt modelId="{10CACA4E-A142-4E88-8236-69C080C66692}" type="parTrans" cxnId="{31463DB2-4B90-4B27-A1DD-E03A6DB14399}">
      <dgm:prSet/>
      <dgm:spPr/>
      <dgm:t>
        <a:bodyPr/>
        <a:lstStyle/>
        <a:p>
          <a:endParaRPr lang="et-EE"/>
        </a:p>
      </dgm:t>
    </dgm:pt>
    <dgm:pt modelId="{9DB1E94F-9B0C-468A-A65D-667028AB923F}" type="sibTrans" cxnId="{31463DB2-4B90-4B27-A1DD-E03A6DB14399}">
      <dgm:prSet/>
      <dgm:spPr/>
      <dgm:t>
        <a:bodyPr/>
        <a:lstStyle/>
        <a:p>
          <a:endParaRPr lang="et-EE"/>
        </a:p>
      </dgm:t>
    </dgm:pt>
    <dgm:pt modelId="{3B07965F-8CFC-4CBD-AB1C-3C7B93146E5B}">
      <dgm:prSet phldrT="[Tekst]" custT="1"/>
      <dgm:spPr/>
      <dgm:t>
        <a:bodyPr/>
        <a:lstStyle/>
        <a:p>
          <a:r>
            <a:rPr lang="et-EE" sz="1600" dirty="0" smtClean="0"/>
            <a:t>Võtta vastu kohaliku omavalitsuse ja regionaalpoliitika aluspõhimõtted</a:t>
          </a:r>
          <a:endParaRPr lang="et-EE" sz="1600" dirty="0"/>
        </a:p>
      </dgm:t>
    </dgm:pt>
    <dgm:pt modelId="{15AF0291-2B79-4C89-ABB5-260F88AEB8EB}" type="parTrans" cxnId="{EC94B557-FF1D-4B33-B4D9-10D953FF0540}">
      <dgm:prSet/>
      <dgm:spPr/>
      <dgm:t>
        <a:bodyPr/>
        <a:lstStyle/>
        <a:p>
          <a:endParaRPr lang="et-EE"/>
        </a:p>
      </dgm:t>
    </dgm:pt>
    <dgm:pt modelId="{9F9DF677-15EE-4223-A9AA-40021C3AD92C}" type="sibTrans" cxnId="{EC94B557-FF1D-4B33-B4D9-10D953FF0540}">
      <dgm:prSet/>
      <dgm:spPr/>
      <dgm:t>
        <a:bodyPr/>
        <a:lstStyle/>
        <a:p>
          <a:endParaRPr lang="et-EE"/>
        </a:p>
      </dgm:t>
    </dgm:pt>
    <dgm:pt modelId="{2E29B7FA-9759-4087-B6FE-6D9DFD8D7B0E}">
      <dgm:prSet phldrT="[Tekst]" custT="1"/>
      <dgm:spPr/>
      <dgm:t>
        <a:bodyPr/>
        <a:lstStyle/>
        <a:p>
          <a:r>
            <a:rPr lang="et-EE" sz="1600" dirty="0" smtClean="0"/>
            <a:t>Töötada välja kohaliku omavalitsuse arendamise strateegia </a:t>
          </a:r>
          <a:endParaRPr lang="et-EE" sz="1600" dirty="0"/>
        </a:p>
      </dgm:t>
    </dgm:pt>
    <dgm:pt modelId="{3B904BFE-9F6E-4AFD-8A98-5B328B71BC60}" type="parTrans" cxnId="{2506ECAF-DA49-4B2F-B67E-757F53FCE8B4}">
      <dgm:prSet/>
      <dgm:spPr/>
      <dgm:t>
        <a:bodyPr/>
        <a:lstStyle/>
        <a:p>
          <a:endParaRPr lang="et-EE"/>
        </a:p>
      </dgm:t>
    </dgm:pt>
    <dgm:pt modelId="{E382DEE6-29B3-4D2C-BFB2-15A8EE81E548}" type="sibTrans" cxnId="{2506ECAF-DA49-4B2F-B67E-757F53FCE8B4}">
      <dgm:prSet/>
      <dgm:spPr/>
      <dgm:t>
        <a:bodyPr/>
        <a:lstStyle/>
        <a:p>
          <a:endParaRPr lang="et-EE"/>
        </a:p>
      </dgm:t>
    </dgm:pt>
    <dgm:pt modelId="{C6903DED-4280-4904-97DF-85BEC078BB50}">
      <dgm:prSet phldrT="[Tekst]" custT="1"/>
      <dgm:spPr/>
      <dgm:t>
        <a:bodyPr/>
        <a:lstStyle/>
        <a:p>
          <a:r>
            <a:rPr lang="et-EE" sz="3000" dirty="0" smtClean="0"/>
            <a:t>Detsentraliseerimine</a:t>
          </a:r>
          <a:endParaRPr lang="et-EE" sz="3000" dirty="0"/>
        </a:p>
      </dgm:t>
    </dgm:pt>
    <dgm:pt modelId="{1FB52582-9928-42A5-899D-7436F9ABA3DE}" type="parTrans" cxnId="{29983779-BE35-45FB-8D1F-70F5CD59548C}">
      <dgm:prSet/>
      <dgm:spPr/>
      <dgm:t>
        <a:bodyPr/>
        <a:lstStyle/>
        <a:p>
          <a:endParaRPr lang="et-EE"/>
        </a:p>
      </dgm:t>
    </dgm:pt>
    <dgm:pt modelId="{B2D10114-0862-4C46-BFB5-1065FB61C539}" type="sibTrans" cxnId="{29983779-BE35-45FB-8D1F-70F5CD59548C}">
      <dgm:prSet/>
      <dgm:spPr/>
      <dgm:t>
        <a:bodyPr/>
        <a:lstStyle/>
        <a:p>
          <a:endParaRPr lang="et-EE"/>
        </a:p>
      </dgm:t>
    </dgm:pt>
    <dgm:pt modelId="{22C8B0A6-3F7E-42DF-83DF-F783EDF83264}">
      <dgm:prSet phldrT="[Tekst]" custT="1"/>
      <dgm:spPr/>
      <dgm:t>
        <a:bodyPr/>
        <a:lstStyle/>
        <a:p>
          <a:r>
            <a:rPr lang="et-EE" sz="1600" dirty="0" smtClean="0"/>
            <a:t>Kesk- ja KOV tasandi suhtes: uued ülesanded omavalitsustele</a:t>
          </a:r>
        </a:p>
        <a:p>
          <a:r>
            <a:rPr lang="et-EE" sz="1600" dirty="0" smtClean="0"/>
            <a:t>KOV finantsautonoomia suurendamine</a:t>
          </a:r>
          <a:endParaRPr lang="et-EE" sz="1600" dirty="0"/>
        </a:p>
      </dgm:t>
    </dgm:pt>
    <dgm:pt modelId="{F03DB2DE-9DBA-4CBF-8C78-9C905DA4B214}" type="parTrans" cxnId="{CED28C6B-F2E3-48EB-A613-B5DC4780B9D9}">
      <dgm:prSet/>
      <dgm:spPr/>
      <dgm:t>
        <a:bodyPr/>
        <a:lstStyle/>
        <a:p>
          <a:endParaRPr lang="et-EE"/>
        </a:p>
      </dgm:t>
    </dgm:pt>
    <dgm:pt modelId="{A68B9046-E720-4ADB-9441-DADD75CE5038}" type="sibTrans" cxnId="{CED28C6B-F2E3-48EB-A613-B5DC4780B9D9}">
      <dgm:prSet/>
      <dgm:spPr/>
      <dgm:t>
        <a:bodyPr/>
        <a:lstStyle/>
        <a:p>
          <a:endParaRPr lang="et-EE"/>
        </a:p>
      </dgm:t>
    </dgm:pt>
    <dgm:pt modelId="{1CB1BEB5-F5A0-439E-BCCD-B33710B56606}">
      <dgm:prSet phldrT="[Tekst]" custT="1"/>
      <dgm:spPr/>
      <dgm:t>
        <a:bodyPr/>
        <a:lstStyle/>
        <a:p>
          <a:r>
            <a:rPr lang="et-EE" sz="1600" dirty="0" smtClean="0"/>
            <a:t>KOV siseselt: administratiivne ja poliitiline detsentraliseerimine </a:t>
          </a:r>
        </a:p>
        <a:p>
          <a:r>
            <a:rPr lang="et-EE" sz="1600" dirty="0" smtClean="0"/>
            <a:t>Piirkondade võimestamine </a:t>
          </a:r>
        </a:p>
        <a:p>
          <a:r>
            <a:rPr lang="et-EE" sz="1600" dirty="0" smtClean="0"/>
            <a:t>Kodanikeühiskonna ja külatasandi võimestamine</a:t>
          </a:r>
          <a:endParaRPr lang="et-EE" sz="1600" dirty="0"/>
        </a:p>
      </dgm:t>
    </dgm:pt>
    <dgm:pt modelId="{C55D5345-EA62-41F2-9530-F964F80E3ECB}" type="parTrans" cxnId="{ADF4F4D5-6D86-4662-A0AD-DC18EAADBB71}">
      <dgm:prSet/>
      <dgm:spPr/>
      <dgm:t>
        <a:bodyPr/>
        <a:lstStyle/>
        <a:p>
          <a:endParaRPr lang="et-EE"/>
        </a:p>
      </dgm:t>
    </dgm:pt>
    <dgm:pt modelId="{EA78EDB7-9AB1-4FBE-A7A7-729766807AC1}" type="sibTrans" cxnId="{ADF4F4D5-6D86-4662-A0AD-DC18EAADBB71}">
      <dgm:prSet/>
      <dgm:spPr/>
      <dgm:t>
        <a:bodyPr/>
        <a:lstStyle/>
        <a:p>
          <a:endParaRPr lang="et-EE"/>
        </a:p>
      </dgm:t>
    </dgm:pt>
    <dgm:pt modelId="{75D58735-0676-432B-B5BE-49242D539C8F}">
      <dgm:prSet phldrT="[Tekst]" custT="1"/>
      <dgm:spPr/>
      <dgm:t>
        <a:bodyPr/>
        <a:lstStyle/>
        <a:p>
          <a:r>
            <a:rPr lang="et-EE" sz="3000" dirty="0" smtClean="0"/>
            <a:t>Omavalitsusliku regionaaltasandi tugevdamine</a:t>
          </a:r>
          <a:endParaRPr lang="et-EE" sz="3000" dirty="0"/>
        </a:p>
      </dgm:t>
    </dgm:pt>
    <dgm:pt modelId="{7DBFBEB7-8769-4FCB-9F4E-3BA86CE3E93F}" type="parTrans" cxnId="{416643AF-4381-4376-9BE1-AE1B3BE129D4}">
      <dgm:prSet/>
      <dgm:spPr/>
      <dgm:t>
        <a:bodyPr/>
        <a:lstStyle/>
        <a:p>
          <a:endParaRPr lang="et-EE"/>
        </a:p>
      </dgm:t>
    </dgm:pt>
    <dgm:pt modelId="{B04067F1-E5EE-4693-8A3C-47E7BE4C8778}" type="sibTrans" cxnId="{416643AF-4381-4376-9BE1-AE1B3BE129D4}">
      <dgm:prSet/>
      <dgm:spPr/>
      <dgm:t>
        <a:bodyPr/>
        <a:lstStyle/>
        <a:p>
          <a:endParaRPr lang="et-EE"/>
        </a:p>
      </dgm:t>
    </dgm:pt>
    <dgm:pt modelId="{FFC0CEF7-59CB-4E08-BA6B-BB48A4122EF7}">
      <dgm:prSet phldrT="[Tekst]" custT="1"/>
      <dgm:spPr/>
      <dgm:t>
        <a:bodyPr/>
        <a:lstStyle/>
        <a:p>
          <a:r>
            <a:rPr lang="et-EE" sz="1600" dirty="0" smtClean="0"/>
            <a:t>Kujundada regionaalsed kohalike omavalitsuste liidud ja anda nendele täitmiseks omavalitsuslikud regionaalsed ülesanded</a:t>
          </a:r>
          <a:endParaRPr lang="et-EE" sz="1600" dirty="0"/>
        </a:p>
      </dgm:t>
    </dgm:pt>
    <dgm:pt modelId="{DE9F7EAF-8EF4-422E-A456-D58AC0203C61}" type="parTrans" cxnId="{482AB9A5-AD9F-4416-83E5-EBE6114BE557}">
      <dgm:prSet/>
      <dgm:spPr/>
      <dgm:t>
        <a:bodyPr/>
        <a:lstStyle/>
        <a:p>
          <a:endParaRPr lang="et-EE"/>
        </a:p>
      </dgm:t>
    </dgm:pt>
    <dgm:pt modelId="{8A8AA7A1-CF68-47AA-9C94-3156BEB84D04}" type="sibTrans" cxnId="{482AB9A5-AD9F-4416-83E5-EBE6114BE557}">
      <dgm:prSet/>
      <dgm:spPr/>
      <dgm:t>
        <a:bodyPr/>
        <a:lstStyle/>
        <a:p>
          <a:endParaRPr lang="et-EE"/>
        </a:p>
      </dgm:t>
    </dgm:pt>
    <dgm:pt modelId="{A0B4CFF2-BFD2-4D25-9630-0CF661B791FF}">
      <dgm:prSet phldrT="[Tekst]" custT="1"/>
      <dgm:spPr/>
      <dgm:t>
        <a:bodyPr/>
        <a:lstStyle/>
        <a:p>
          <a:r>
            <a:rPr lang="et-EE" sz="1600" dirty="0" smtClean="0"/>
            <a:t>Tagada riigi kesktasandi poliitikate parem regionaalne sidusus ja </a:t>
          </a:r>
          <a:r>
            <a:rPr lang="et-EE" sz="1600" dirty="0" err="1" smtClean="0"/>
            <a:t>KOV-dele</a:t>
          </a:r>
          <a:r>
            <a:rPr lang="et-EE" sz="1600" dirty="0" smtClean="0"/>
            <a:t> võimalus nendes kaasarääkida</a:t>
          </a:r>
          <a:endParaRPr lang="et-EE" sz="1600" dirty="0"/>
        </a:p>
      </dgm:t>
    </dgm:pt>
    <dgm:pt modelId="{E022BC2D-164E-4CCD-AECF-98B6E284493C}" type="parTrans" cxnId="{93318492-9CDA-4356-B14A-928A9EA17D90}">
      <dgm:prSet/>
      <dgm:spPr/>
      <dgm:t>
        <a:bodyPr/>
        <a:lstStyle/>
        <a:p>
          <a:endParaRPr lang="et-EE"/>
        </a:p>
      </dgm:t>
    </dgm:pt>
    <dgm:pt modelId="{95329E67-C9B0-4B84-BD47-87F0C9041230}" type="sibTrans" cxnId="{93318492-9CDA-4356-B14A-928A9EA17D90}">
      <dgm:prSet/>
      <dgm:spPr/>
      <dgm:t>
        <a:bodyPr/>
        <a:lstStyle/>
        <a:p>
          <a:endParaRPr lang="et-EE"/>
        </a:p>
      </dgm:t>
    </dgm:pt>
    <dgm:pt modelId="{761F13BA-90FD-48FE-851F-CD2D7D1F653E}" type="pres">
      <dgm:prSet presAssocID="{65540320-3F00-4C63-B303-D907CF38DDAD}" presName="theList" presStyleCnt="0">
        <dgm:presLayoutVars>
          <dgm:dir/>
          <dgm:animLvl val="lvl"/>
          <dgm:resizeHandles val="exact"/>
        </dgm:presLayoutVars>
      </dgm:prSet>
      <dgm:spPr/>
      <dgm:t>
        <a:bodyPr/>
        <a:lstStyle/>
        <a:p>
          <a:endParaRPr lang="en-US"/>
        </a:p>
      </dgm:t>
    </dgm:pt>
    <dgm:pt modelId="{EFB9D7F0-0728-432C-9DA5-81915C78B77C}" type="pres">
      <dgm:prSet presAssocID="{8806AFED-F6DB-401C-AFAD-7A628BDE4684}" presName="compNode" presStyleCnt="0"/>
      <dgm:spPr/>
    </dgm:pt>
    <dgm:pt modelId="{8F189F40-3F87-4B7F-A0E3-9B242A786182}" type="pres">
      <dgm:prSet presAssocID="{8806AFED-F6DB-401C-AFAD-7A628BDE4684}" presName="aNode" presStyleLbl="bgShp" presStyleIdx="0" presStyleCnt="3"/>
      <dgm:spPr/>
      <dgm:t>
        <a:bodyPr/>
        <a:lstStyle/>
        <a:p>
          <a:endParaRPr lang="et-EE"/>
        </a:p>
      </dgm:t>
    </dgm:pt>
    <dgm:pt modelId="{28AF73FE-3D86-44DA-927C-93139FF79141}" type="pres">
      <dgm:prSet presAssocID="{8806AFED-F6DB-401C-AFAD-7A628BDE4684}" presName="textNode" presStyleLbl="bgShp" presStyleIdx="0" presStyleCnt="3"/>
      <dgm:spPr/>
      <dgm:t>
        <a:bodyPr/>
        <a:lstStyle/>
        <a:p>
          <a:endParaRPr lang="et-EE"/>
        </a:p>
      </dgm:t>
    </dgm:pt>
    <dgm:pt modelId="{A5425316-46D7-421B-985E-DB7AFA890A45}" type="pres">
      <dgm:prSet presAssocID="{8806AFED-F6DB-401C-AFAD-7A628BDE4684}" presName="compChildNode" presStyleCnt="0"/>
      <dgm:spPr/>
    </dgm:pt>
    <dgm:pt modelId="{A50965EC-AC17-4A93-A947-722EF233F25B}" type="pres">
      <dgm:prSet presAssocID="{8806AFED-F6DB-401C-AFAD-7A628BDE4684}" presName="theInnerList" presStyleCnt="0"/>
      <dgm:spPr/>
    </dgm:pt>
    <dgm:pt modelId="{8B119A40-5923-4AD3-9D5D-A0D586CEFC88}" type="pres">
      <dgm:prSet presAssocID="{3B07965F-8CFC-4CBD-AB1C-3C7B93146E5B}" presName="childNode" presStyleLbl="node1" presStyleIdx="0" presStyleCnt="6">
        <dgm:presLayoutVars>
          <dgm:bulletEnabled val="1"/>
        </dgm:presLayoutVars>
      </dgm:prSet>
      <dgm:spPr/>
      <dgm:t>
        <a:bodyPr/>
        <a:lstStyle/>
        <a:p>
          <a:endParaRPr lang="et-EE"/>
        </a:p>
      </dgm:t>
    </dgm:pt>
    <dgm:pt modelId="{45390C60-2DB5-4407-A4FB-3740AD5D50FD}" type="pres">
      <dgm:prSet presAssocID="{3B07965F-8CFC-4CBD-AB1C-3C7B93146E5B}" presName="aSpace2" presStyleCnt="0"/>
      <dgm:spPr/>
    </dgm:pt>
    <dgm:pt modelId="{8C353133-7752-4C67-BB65-B0A546274410}" type="pres">
      <dgm:prSet presAssocID="{2E29B7FA-9759-4087-B6FE-6D9DFD8D7B0E}" presName="childNode" presStyleLbl="node1" presStyleIdx="1" presStyleCnt="6">
        <dgm:presLayoutVars>
          <dgm:bulletEnabled val="1"/>
        </dgm:presLayoutVars>
      </dgm:prSet>
      <dgm:spPr/>
      <dgm:t>
        <a:bodyPr/>
        <a:lstStyle/>
        <a:p>
          <a:endParaRPr lang="et-EE"/>
        </a:p>
      </dgm:t>
    </dgm:pt>
    <dgm:pt modelId="{CF7E4FDC-3FCB-40BA-93B9-8E00A29B6DF4}" type="pres">
      <dgm:prSet presAssocID="{8806AFED-F6DB-401C-AFAD-7A628BDE4684}" presName="aSpace" presStyleCnt="0"/>
      <dgm:spPr/>
    </dgm:pt>
    <dgm:pt modelId="{AB7B73BD-9EC4-46B8-B413-2552A8C8C58B}" type="pres">
      <dgm:prSet presAssocID="{C6903DED-4280-4904-97DF-85BEC078BB50}" presName="compNode" presStyleCnt="0"/>
      <dgm:spPr/>
    </dgm:pt>
    <dgm:pt modelId="{FC933B7D-321B-4651-954A-110B9357B238}" type="pres">
      <dgm:prSet presAssocID="{C6903DED-4280-4904-97DF-85BEC078BB50}" presName="aNode" presStyleLbl="bgShp" presStyleIdx="1" presStyleCnt="3"/>
      <dgm:spPr/>
      <dgm:t>
        <a:bodyPr/>
        <a:lstStyle/>
        <a:p>
          <a:endParaRPr lang="et-EE"/>
        </a:p>
      </dgm:t>
    </dgm:pt>
    <dgm:pt modelId="{E431D887-2E8F-40E4-A986-4EDD3A8F4590}" type="pres">
      <dgm:prSet presAssocID="{C6903DED-4280-4904-97DF-85BEC078BB50}" presName="textNode" presStyleLbl="bgShp" presStyleIdx="1" presStyleCnt="3"/>
      <dgm:spPr/>
      <dgm:t>
        <a:bodyPr/>
        <a:lstStyle/>
        <a:p>
          <a:endParaRPr lang="et-EE"/>
        </a:p>
      </dgm:t>
    </dgm:pt>
    <dgm:pt modelId="{25E2AD34-5982-4076-BFB6-304F1D37DD5F}" type="pres">
      <dgm:prSet presAssocID="{C6903DED-4280-4904-97DF-85BEC078BB50}" presName="compChildNode" presStyleCnt="0"/>
      <dgm:spPr/>
    </dgm:pt>
    <dgm:pt modelId="{C2F6BD9D-E52A-4564-8BA7-F5B4E2FC5D5C}" type="pres">
      <dgm:prSet presAssocID="{C6903DED-4280-4904-97DF-85BEC078BB50}" presName="theInnerList" presStyleCnt="0"/>
      <dgm:spPr/>
    </dgm:pt>
    <dgm:pt modelId="{4591AC0B-0C63-4D0A-A8EE-4CEDBBA32CEC}" type="pres">
      <dgm:prSet presAssocID="{22C8B0A6-3F7E-42DF-83DF-F783EDF83264}" presName="childNode" presStyleLbl="node1" presStyleIdx="2" presStyleCnt="6">
        <dgm:presLayoutVars>
          <dgm:bulletEnabled val="1"/>
        </dgm:presLayoutVars>
      </dgm:prSet>
      <dgm:spPr/>
      <dgm:t>
        <a:bodyPr/>
        <a:lstStyle/>
        <a:p>
          <a:endParaRPr lang="et-EE"/>
        </a:p>
      </dgm:t>
    </dgm:pt>
    <dgm:pt modelId="{733F998F-25E3-414B-8E75-5C7696309ED2}" type="pres">
      <dgm:prSet presAssocID="{22C8B0A6-3F7E-42DF-83DF-F783EDF83264}" presName="aSpace2" presStyleCnt="0"/>
      <dgm:spPr/>
    </dgm:pt>
    <dgm:pt modelId="{A6553D94-3749-4B3B-8ABB-0ED62720E6AF}" type="pres">
      <dgm:prSet presAssocID="{1CB1BEB5-F5A0-439E-BCCD-B33710B56606}" presName="childNode" presStyleLbl="node1" presStyleIdx="3" presStyleCnt="6">
        <dgm:presLayoutVars>
          <dgm:bulletEnabled val="1"/>
        </dgm:presLayoutVars>
      </dgm:prSet>
      <dgm:spPr/>
      <dgm:t>
        <a:bodyPr/>
        <a:lstStyle/>
        <a:p>
          <a:endParaRPr lang="et-EE"/>
        </a:p>
      </dgm:t>
    </dgm:pt>
    <dgm:pt modelId="{4A7CFBB6-7C69-4603-8CA8-6ED7A1D7D79A}" type="pres">
      <dgm:prSet presAssocID="{C6903DED-4280-4904-97DF-85BEC078BB50}" presName="aSpace" presStyleCnt="0"/>
      <dgm:spPr/>
    </dgm:pt>
    <dgm:pt modelId="{67422E9B-D8CC-4B38-B476-BEC867772330}" type="pres">
      <dgm:prSet presAssocID="{75D58735-0676-432B-B5BE-49242D539C8F}" presName="compNode" presStyleCnt="0"/>
      <dgm:spPr/>
    </dgm:pt>
    <dgm:pt modelId="{5BA31657-688B-41AD-9A32-386D2704D608}" type="pres">
      <dgm:prSet presAssocID="{75D58735-0676-432B-B5BE-49242D539C8F}" presName="aNode" presStyleLbl="bgShp" presStyleIdx="2" presStyleCnt="3"/>
      <dgm:spPr/>
      <dgm:t>
        <a:bodyPr/>
        <a:lstStyle/>
        <a:p>
          <a:endParaRPr lang="et-EE"/>
        </a:p>
      </dgm:t>
    </dgm:pt>
    <dgm:pt modelId="{216272F9-CA09-4372-9341-E3B92F730866}" type="pres">
      <dgm:prSet presAssocID="{75D58735-0676-432B-B5BE-49242D539C8F}" presName="textNode" presStyleLbl="bgShp" presStyleIdx="2" presStyleCnt="3"/>
      <dgm:spPr/>
      <dgm:t>
        <a:bodyPr/>
        <a:lstStyle/>
        <a:p>
          <a:endParaRPr lang="et-EE"/>
        </a:p>
      </dgm:t>
    </dgm:pt>
    <dgm:pt modelId="{7E48E69F-562A-4A05-8AAF-30A098719FD3}" type="pres">
      <dgm:prSet presAssocID="{75D58735-0676-432B-B5BE-49242D539C8F}" presName="compChildNode" presStyleCnt="0"/>
      <dgm:spPr/>
    </dgm:pt>
    <dgm:pt modelId="{1F93B521-0C5C-4CA3-8F2C-9E520F727423}" type="pres">
      <dgm:prSet presAssocID="{75D58735-0676-432B-B5BE-49242D539C8F}" presName="theInnerList" presStyleCnt="0"/>
      <dgm:spPr/>
    </dgm:pt>
    <dgm:pt modelId="{D9D7F441-A62E-4FD4-81F1-B8C4F5A4A3B8}" type="pres">
      <dgm:prSet presAssocID="{FFC0CEF7-59CB-4E08-BA6B-BB48A4122EF7}" presName="childNode" presStyleLbl="node1" presStyleIdx="4" presStyleCnt="6">
        <dgm:presLayoutVars>
          <dgm:bulletEnabled val="1"/>
        </dgm:presLayoutVars>
      </dgm:prSet>
      <dgm:spPr/>
      <dgm:t>
        <a:bodyPr/>
        <a:lstStyle/>
        <a:p>
          <a:endParaRPr lang="et-EE"/>
        </a:p>
      </dgm:t>
    </dgm:pt>
    <dgm:pt modelId="{B361760D-E97B-406F-AB50-FB3FAA5F1FEA}" type="pres">
      <dgm:prSet presAssocID="{FFC0CEF7-59CB-4E08-BA6B-BB48A4122EF7}" presName="aSpace2" presStyleCnt="0"/>
      <dgm:spPr/>
    </dgm:pt>
    <dgm:pt modelId="{888599CE-6C5D-4733-9015-43F9986F734E}" type="pres">
      <dgm:prSet presAssocID="{A0B4CFF2-BFD2-4D25-9630-0CF661B791FF}" presName="childNode" presStyleLbl="node1" presStyleIdx="5" presStyleCnt="6">
        <dgm:presLayoutVars>
          <dgm:bulletEnabled val="1"/>
        </dgm:presLayoutVars>
      </dgm:prSet>
      <dgm:spPr/>
      <dgm:t>
        <a:bodyPr/>
        <a:lstStyle/>
        <a:p>
          <a:endParaRPr lang="et-EE"/>
        </a:p>
      </dgm:t>
    </dgm:pt>
  </dgm:ptLst>
  <dgm:cxnLst>
    <dgm:cxn modelId="{C017DC03-3427-4BF3-A8E8-F99C8427CA28}" type="presOf" srcId="{A0B4CFF2-BFD2-4D25-9630-0CF661B791FF}" destId="{888599CE-6C5D-4733-9015-43F9986F734E}" srcOrd="0" destOrd="0" presId="urn:microsoft.com/office/officeart/2005/8/layout/lProcess2"/>
    <dgm:cxn modelId="{29983779-BE35-45FB-8D1F-70F5CD59548C}" srcId="{65540320-3F00-4C63-B303-D907CF38DDAD}" destId="{C6903DED-4280-4904-97DF-85BEC078BB50}" srcOrd="1" destOrd="0" parTransId="{1FB52582-9928-42A5-899D-7436F9ABA3DE}" sibTransId="{B2D10114-0862-4C46-BFB5-1065FB61C539}"/>
    <dgm:cxn modelId="{F37B3831-A04E-424B-9F5E-9A8987E53994}" type="presOf" srcId="{2E29B7FA-9759-4087-B6FE-6D9DFD8D7B0E}" destId="{8C353133-7752-4C67-BB65-B0A546274410}" srcOrd="0" destOrd="0" presId="urn:microsoft.com/office/officeart/2005/8/layout/lProcess2"/>
    <dgm:cxn modelId="{31463DB2-4B90-4B27-A1DD-E03A6DB14399}" srcId="{65540320-3F00-4C63-B303-D907CF38DDAD}" destId="{8806AFED-F6DB-401C-AFAD-7A628BDE4684}" srcOrd="0" destOrd="0" parTransId="{10CACA4E-A142-4E88-8236-69C080C66692}" sibTransId="{9DB1E94F-9B0C-468A-A65D-667028AB923F}"/>
    <dgm:cxn modelId="{EC94B557-FF1D-4B33-B4D9-10D953FF0540}" srcId="{8806AFED-F6DB-401C-AFAD-7A628BDE4684}" destId="{3B07965F-8CFC-4CBD-AB1C-3C7B93146E5B}" srcOrd="0" destOrd="0" parTransId="{15AF0291-2B79-4C89-ABB5-260F88AEB8EB}" sibTransId="{9F9DF677-15EE-4223-A9AA-40021C3AD92C}"/>
    <dgm:cxn modelId="{CED28C6B-F2E3-48EB-A613-B5DC4780B9D9}" srcId="{C6903DED-4280-4904-97DF-85BEC078BB50}" destId="{22C8B0A6-3F7E-42DF-83DF-F783EDF83264}" srcOrd="0" destOrd="0" parTransId="{F03DB2DE-9DBA-4CBF-8C78-9C905DA4B214}" sibTransId="{A68B9046-E720-4ADB-9441-DADD75CE5038}"/>
    <dgm:cxn modelId="{E76F67F4-91D3-4B26-A71C-D5CAE58AE44D}" type="presOf" srcId="{C6903DED-4280-4904-97DF-85BEC078BB50}" destId="{E431D887-2E8F-40E4-A986-4EDD3A8F4590}" srcOrd="1" destOrd="0" presId="urn:microsoft.com/office/officeart/2005/8/layout/lProcess2"/>
    <dgm:cxn modelId="{D8A79E69-C6D0-43DF-9419-9C44C3FACFD3}" type="presOf" srcId="{C6903DED-4280-4904-97DF-85BEC078BB50}" destId="{FC933B7D-321B-4651-954A-110B9357B238}" srcOrd="0" destOrd="0" presId="urn:microsoft.com/office/officeart/2005/8/layout/lProcess2"/>
    <dgm:cxn modelId="{4D8B1E76-BB1B-4E7E-8DDA-7825F2BB7C4F}" type="presOf" srcId="{65540320-3F00-4C63-B303-D907CF38DDAD}" destId="{761F13BA-90FD-48FE-851F-CD2D7D1F653E}" srcOrd="0" destOrd="0" presId="urn:microsoft.com/office/officeart/2005/8/layout/lProcess2"/>
    <dgm:cxn modelId="{AED5BCCE-822A-4BAD-8445-4938ECC987FD}" type="presOf" srcId="{1CB1BEB5-F5A0-439E-BCCD-B33710B56606}" destId="{A6553D94-3749-4B3B-8ABB-0ED62720E6AF}" srcOrd="0" destOrd="0" presId="urn:microsoft.com/office/officeart/2005/8/layout/lProcess2"/>
    <dgm:cxn modelId="{2A9490E1-3605-4C83-99FB-DD4EEA9A7345}" type="presOf" srcId="{75D58735-0676-432B-B5BE-49242D539C8F}" destId="{5BA31657-688B-41AD-9A32-386D2704D608}" srcOrd="0" destOrd="0" presId="urn:microsoft.com/office/officeart/2005/8/layout/lProcess2"/>
    <dgm:cxn modelId="{93318492-9CDA-4356-B14A-928A9EA17D90}" srcId="{75D58735-0676-432B-B5BE-49242D539C8F}" destId="{A0B4CFF2-BFD2-4D25-9630-0CF661B791FF}" srcOrd="1" destOrd="0" parTransId="{E022BC2D-164E-4CCD-AECF-98B6E284493C}" sibTransId="{95329E67-C9B0-4B84-BD47-87F0C9041230}"/>
    <dgm:cxn modelId="{09938AB5-AEBB-4DF5-928A-61E22DB07915}" type="presOf" srcId="{FFC0CEF7-59CB-4E08-BA6B-BB48A4122EF7}" destId="{D9D7F441-A62E-4FD4-81F1-B8C4F5A4A3B8}" srcOrd="0" destOrd="0" presId="urn:microsoft.com/office/officeart/2005/8/layout/lProcess2"/>
    <dgm:cxn modelId="{38E88F9F-A626-4F7D-BBA7-6B91EBD18793}" type="presOf" srcId="{3B07965F-8CFC-4CBD-AB1C-3C7B93146E5B}" destId="{8B119A40-5923-4AD3-9D5D-A0D586CEFC88}" srcOrd="0" destOrd="0" presId="urn:microsoft.com/office/officeart/2005/8/layout/lProcess2"/>
    <dgm:cxn modelId="{ADF4F4D5-6D86-4662-A0AD-DC18EAADBB71}" srcId="{C6903DED-4280-4904-97DF-85BEC078BB50}" destId="{1CB1BEB5-F5A0-439E-BCCD-B33710B56606}" srcOrd="1" destOrd="0" parTransId="{C55D5345-EA62-41F2-9530-F964F80E3ECB}" sibTransId="{EA78EDB7-9AB1-4FBE-A7A7-729766807AC1}"/>
    <dgm:cxn modelId="{482AB9A5-AD9F-4416-83E5-EBE6114BE557}" srcId="{75D58735-0676-432B-B5BE-49242D539C8F}" destId="{FFC0CEF7-59CB-4E08-BA6B-BB48A4122EF7}" srcOrd="0" destOrd="0" parTransId="{DE9F7EAF-8EF4-422E-A456-D58AC0203C61}" sibTransId="{8A8AA7A1-CF68-47AA-9C94-3156BEB84D04}"/>
    <dgm:cxn modelId="{95C60E50-6C8E-4C3E-961F-659898136CAB}" type="presOf" srcId="{8806AFED-F6DB-401C-AFAD-7A628BDE4684}" destId="{28AF73FE-3D86-44DA-927C-93139FF79141}" srcOrd="1" destOrd="0" presId="urn:microsoft.com/office/officeart/2005/8/layout/lProcess2"/>
    <dgm:cxn modelId="{DC5E26F3-5B92-44DA-8A42-059393382F66}" type="presOf" srcId="{8806AFED-F6DB-401C-AFAD-7A628BDE4684}" destId="{8F189F40-3F87-4B7F-A0E3-9B242A786182}" srcOrd="0" destOrd="0" presId="urn:microsoft.com/office/officeart/2005/8/layout/lProcess2"/>
    <dgm:cxn modelId="{2506ECAF-DA49-4B2F-B67E-757F53FCE8B4}" srcId="{8806AFED-F6DB-401C-AFAD-7A628BDE4684}" destId="{2E29B7FA-9759-4087-B6FE-6D9DFD8D7B0E}" srcOrd="1" destOrd="0" parTransId="{3B904BFE-9F6E-4AFD-8A98-5B328B71BC60}" sibTransId="{E382DEE6-29B3-4D2C-BFB2-15A8EE81E548}"/>
    <dgm:cxn modelId="{2D4D232C-7C24-4563-AC1C-06A6FF89FFEF}" type="presOf" srcId="{22C8B0A6-3F7E-42DF-83DF-F783EDF83264}" destId="{4591AC0B-0C63-4D0A-A8EE-4CEDBBA32CEC}" srcOrd="0" destOrd="0" presId="urn:microsoft.com/office/officeart/2005/8/layout/lProcess2"/>
    <dgm:cxn modelId="{416643AF-4381-4376-9BE1-AE1B3BE129D4}" srcId="{65540320-3F00-4C63-B303-D907CF38DDAD}" destId="{75D58735-0676-432B-B5BE-49242D539C8F}" srcOrd="2" destOrd="0" parTransId="{7DBFBEB7-8769-4FCB-9F4E-3BA86CE3E93F}" sibTransId="{B04067F1-E5EE-4693-8A3C-47E7BE4C8778}"/>
    <dgm:cxn modelId="{4A1EFD09-2B9C-4D4D-8CD6-47025569F8C9}" type="presOf" srcId="{75D58735-0676-432B-B5BE-49242D539C8F}" destId="{216272F9-CA09-4372-9341-E3B92F730866}" srcOrd="1" destOrd="0" presId="urn:microsoft.com/office/officeart/2005/8/layout/lProcess2"/>
    <dgm:cxn modelId="{1EF27FBD-2D1B-4042-BED1-10A684191950}" type="presParOf" srcId="{761F13BA-90FD-48FE-851F-CD2D7D1F653E}" destId="{EFB9D7F0-0728-432C-9DA5-81915C78B77C}" srcOrd="0" destOrd="0" presId="urn:microsoft.com/office/officeart/2005/8/layout/lProcess2"/>
    <dgm:cxn modelId="{3FCDDC30-EB87-42E2-B3DA-AA7D06760D82}" type="presParOf" srcId="{EFB9D7F0-0728-432C-9DA5-81915C78B77C}" destId="{8F189F40-3F87-4B7F-A0E3-9B242A786182}" srcOrd="0" destOrd="0" presId="urn:microsoft.com/office/officeart/2005/8/layout/lProcess2"/>
    <dgm:cxn modelId="{E8059861-0836-47DD-A959-5FB4475AD39C}" type="presParOf" srcId="{EFB9D7F0-0728-432C-9DA5-81915C78B77C}" destId="{28AF73FE-3D86-44DA-927C-93139FF79141}" srcOrd="1" destOrd="0" presId="urn:microsoft.com/office/officeart/2005/8/layout/lProcess2"/>
    <dgm:cxn modelId="{EEBC9742-0BD2-4D4F-822F-F4F1D460A2BF}" type="presParOf" srcId="{EFB9D7F0-0728-432C-9DA5-81915C78B77C}" destId="{A5425316-46D7-421B-985E-DB7AFA890A45}" srcOrd="2" destOrd="0" presId="urn:microsoft.com/office/officeart/2005/8/layout/lProcess2"/>
    <dgm:cxn modelId="{87D97003-5AB9-4596-9741-DA19750C103B}" type="presParOf" srcId="{A5425316-46D7-421B-985E-DB7AFA890A45}" destId="{A50965EC-AC17-4A93-A947-722EF233F25B}" srcOrd="0" destOrd="0" presId="urn:microsoft.com/office/officeart/2005/8/layout/lProcess2"/>
    <dgm:cxn modelId="{3D14907C-20D4-41A5-92E3-F8D15FB21995}" type="presParOf" srcId="{A50965EC-AC17-4A93-A947-722EF233F25B}" destId="{8B119A40-5923-4AD3-9D5D-A0D586CEFC88}" srcOrd="0" destOrd="0" presId="urn:microsoft.com/office/officeart/2005/8/layout/lProcess2"/>
    <dgm:cxn modelId="{DC953B3F-F190-4014-90BD-FCE5A4010557}" type="presParOf" srcId="{A50965EC-AC17-4A93-A947-722EF233F25B}" destId="{45390C60-2DB5-4407-A4FB-3740AD5D50FD}" srcOrd="1" destOrd="0" presId="urn:microsoft.com/office/officeart/2005/8/layout/lProcess2"/>
    <dgm:cxn modelId="{1C1D2B15-2A24-4B55-A02B-D2A10015A2D9}" type="presParOf" srcId="{A50965EC-AC17-4A93-A947-722EF233F25B}" destId="{8C353133-7752-4C67-BB65-B0A546274410}" srcOrd="2" destOrd="0" presId="urn:microsoft.com/office/officeart/2005/8/layout/lProcess2"/>
    <dgm:cxn modelId="{E698F64E-55C9-4825-9FDA-F6F659D1F4CA}" type="presParOf" srcId="{761F13BA-90FD-48FE-851F-CD2D7D1F653E}" destId="{CF7E4FDC-3FCB-40BA-93B9-8E00A29B6DF4}" srcOrd="1" destOrd="0" presId="urn:microsoft.com/office/officeart/2005/8/layout/lProcess2"/>
    <dgm:cxn modelId="{6900AA60-5F1B-4EC2-A991-C3ED80AB8A1C}" type="presParOf" srcId="{761F13BA-90FD-48FE-851F-CD2D7D1F653E}" destId="{AB7B73BD-9EC4-46B8-B413-2552A8C8C58B}" srcOrd="2" destOrd="0" presId="urn:microsoft.com/office/officeart/2005/8/layout/lProcess2"/>
    <dgm:cxn modelId="{8D17F5CC-D76A-4FF8-A096-0754CFCEDB78}" type="presParOf" srcId="{AB7B73BD-9EC4-46B8-B413-2552A8C8C58B}" destId="{FC933B7D-321B-4651-954A-110B9357B238}" srcOrd="0" destOrd="0" presId="urn:microsoft.com/office/officeart/2005/8/layout/lProcess2"/>
    <dgm:cxn modelId="{D0EF8E68-863B-4E28-A379-AE72946B3AF5}" type="presParOf" srcId="{AB7B73BD-9EC4-46B8-B413-2552A8C8C58B}" destId="{E431D887-2E8F-40E4-A986-4EDD3A8F4590}" srcOrd="1" destOrd="0" presId="urn:microsoft.com/office/officeart/2005/8/layout/lProcess2"/>
    <dgm:cxn modelId="{774861F7-0436-403C-96A6-1973EBB8955C}" type="presParOf" srcId="{AB7B73BD-9EC4-46B8-B413-2552A8C8C58B}" destId="{25E2AD34-5982-4076-BFB6-304F1D37DD5F}" srcOrd="2" destOrd="0" presId="urn:microsoft.com/office/officeart/2005/8/layout/lProcess2"/>
    <dgm:cxn modelId="{AEF9A166-6808-4817-8707-05162D01AA08}" type="presParOf" srcId="{25E2AD34-5982-4076-BFB6-304F1D37DD5F}" destId="{C2F6BD9D-E52A-4564-8BA7-F5B4E2FC5D5C}" srcOrd="0" destOrd="0" presId="urn:microsoft.com/office/officeart/2005/8/layout/lProcess2"/>
    <dgm:cxn modelId="{143DD8EA-EA36-4CF3-8CCC-D36CD5C937FE}" type="presParOf" srcId="{C2F6BD9D-E52A-4564-8BA7-F5B4E2FC5D5C}" destId="{4591AC0B-0C63-4D0A-A8EE-4CEDBBA32CEC}" srcOrd="0" destOrd="0" presId="urn:microsoft.com/office/officeart/2005/8/layout/lProcess2"/>
    <dgm:cxn modelId="{5F1475D2-A1B5-4A6B-BA52-47B6DD3A9D14}" type="presParOf" srcId="{C2F6BD9D-E52A-4564-8BA7-F5B4E2FC5D5C}" destId="{733F998F-25E3-414B-8E75-5C7696309ED2}" srcOrd="1" destOrd="0" presId="urn:microsoft.com/office/officeart/2005/8/layout/lProcess2"/>
    <dgm:cxn modelId="{12602EFB-C81B-40A9-A47C-C52026D03945}" type="presParOf" srcId="{C2F6BD9D-E52A-4564-8BA7-F5B4E2FC5D5C}" destId="{A6553D94-3749-4B3B-8ABB-0ED62720E6AF}" srcOrd="2" destOrd="0" presId="urn:microsoft.com/office/officeart/2005/8/layout/lProcess2"/>
    <dgm:cxn modelId="{C264EB9E-2F6A-4A82-B7A7-598BF2AFEDF4}" type="presParOf" srcId="{761F13BA-90FD-48FE-851F-CD2D7D1F653E}" destId="{4A7CFBB6-7C69-4603-8CA8-6ED7A1D7D79A}" srcOrd="3" destOrd="0" presId="urn:microsoft.com/office/officeart/2005/8/layout/lProcess2"/>
    <dgm:cxn modelId="{14C36B21-7865-4733-A1A9-2BD8A7AC2BBB}" type="presParOf" srcId="{761F13BA-90FD-48FE-851F-CD2D7D1F653E}" destId="{67422E9B-D8CC-4B38-B476-BEC867772330}" srcOrd="4" destOrd="0" presId="urn:microsoft.com/office/officeart/2005/8/layout/lProcess2"/>
    <dgm:cxn modelId="{F8C44925-9DA9-4180-B236-CD0526E831A2}" type="presParOf" srcId="{67422E9B-D8CC-4B38-B476-BEC867772330}" destId="{5BA31657-688B-41AD-9A32-386D2704D608}" srcOrd="0" destOrd="0" presId="urn:microsoft.com/office/officeart/2005/8/layout/lProcess2"/>
    <dgm:cxn modelId="{748F7542-D0DA-447D-BC5D-D32E19E5A37F}" type="presParOf" srcId="{67422E9B-D8CC-4B38-B476-BEC867772330}" destId="{216272F9-CA09-4372-9341-E3B92F730866}" srcOrd="1" destOrd="0" presId="urn:microsoft.com/office/officeart/2005/8/layout/lProcess2"/>
    <dgm:cxn modelId="{BE054CB8-3C73-4123-A9F9-0611AAB118DB}" type="presParOf" srcId="{67422E9B-D8CC-4B38-B476-BEC867772330}" destId="{7E48E69F-562A-4A05-8AAF-30A098719FD3}" srcOrd="2" destOrd="0" presId="urn:microsoft.com/office/officeart/2005/8/layout/lProcess2"/>
    <dgm:cxn modelId="{C250C30D-179E-474F-8715-541ADFA2EDC6}" type="presParOf" srcId="{7E48E69F-562A-4A05-8AAF-30A098719FD3}" destId="{1F93B521-0C5C-4CA3-8F2C-9E520F727423}" srcOrd="0" destOrd="0" presId="urn:microsoft.com/office/officeart/2005/8/layout/lProcess2"/>
    <dgm:cxn modelId="{F838A94A-C847-4207-A931-6965835C287A}" type="presParOf" srcId="{1F93B521-0C5C-4CA3-8F2C-9E520F727423}" destId="{D9D7F441-A62E-4FD4-81F1-B8C4F5A4A3B8}" srcOrd="0" destOrd="0" presId="urn:microsoft.com/office/officeart/2005/8/layout/lProcess2"/>
    <dgm:cxn modelId="{67FCCF12-BB1A-4036-9D9B-0C74F420F7B4}" type="presParOf" srcId="{1F93B521-0C5C-4CA3-8F2C-9E520F727423}" destId="{B361760D-E97B-406F-AB50-FB3FAA5F1FEA}" srcOrd="1" destOrd="0" presId="urn:microsoft.com/office/officeart/2005/8/layout/lProcess2"/>
    <dgm:cxn modelId="{55DB6A81-BEFD-4ECC-A9B4-4811E517FD7B}" type="presParOf" srcId="{1F93B521-0C5C-4CA3-8F2C-9E520F727423}" destId="{888599CE-6C5D-4733-9015-43F9986F734E}"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89F40-3F87-4B7F-A0E3-9B242A786182}">
      <dsp:nvSpPr>
        <dsp:cNvPr id="0" name=""/>
        <dsp:cNvSpPr/>
      </dsp:nvSpPr>
      <dsp:spPr>
        <a:xfrm>
          <a:off x="1331" y="0"/>
          <a:ext cx="3461295" cy="501091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t-EE" sz="3200" kern="1200" dirty="0" smtClean="0"/>
            <a:t>Valdkonna strateegiline arendamine</a:t>
          </a:r>
          <a:endParaRPr lang="et-EE" sz="3200" kern="1200" dirty="0"/>
        </a:p>
      </dsp:txBody>
      <dsp:txXfrm>
        <a:off x="1331" y="0"/>
        <a:ext cx="3461295" cy="1503273"/>
      </dsp:txXfrm>
    </dsp:sp>
    <dsp:sp modelId="{8B119A40-5923-4AD3-9D5D-A0D586CEFC88}">
      <dsp:nvSpPr>
        <dsp:cNvPr id="0" name=""/>
        <dsp:cNvSpPr/>
      </dsp:nvSpPr>
      <dsp:spPr>
        <a:xfrm>
          <a:off x="347460" y="1504741"/>
          <a:ext cx="2769036" cy="15108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t-EE" sz="1600" kern="1200" dirty="0" smtClean="0"/>
            <a:t>Võtta vastu kohaliku omavalitsuse ja regionaalpoliitika aluspõhimõtted</a:t>
          </a:r>
          <a:endParaRPr lang="et-EE" sz="1600" kern="1200" dirty="0"/>
        </a:p>
      </dsp:txBody>
      <dsp:txXfrm>
        <a:off x="391712" y="1548993"/>
        <a:ext cx="2680532" cy="1422354"/>
      </dsp:txXfrm>
    </dsp:sp>
    <dsp:sp modelId="{8C353133-7752-4C67-BB65-B0A546274410}">
      <dsp:nvSpPr>
        <dsp:cNvPr id="0" name=""/>
        <dsp:cNvSpPr/>
      </dsp:nvSpPr>
      <dsp:spPr>
        <a:xfrm>
          <a:off x="347460" y="3248039"/>
          <a:ext cx="2769036" cy="15108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t-EE" sz="1600" kern="1200" dirty="0" smtClean="0"/>
            <a:t>Töötada välja kohaliku omavalitsuse arendamise strateegia </a:t>
          </a:r>
          <a:endParaRPr lang="et-EE" sz="1600" kern="1200" dirty="0"/>
        </a:p>
      </dsp:txBody>
      <dsp:txXfrm>
        <a:off x="391712" y="3292291"/>
        <a:ext cx="2680532" cy="1422354"/>
      </dsp:txXfrm>
    </dsp:sp>
    <dsp:sp modelId="{FC933B7D-321B-4651-954A-110B9357B238}">
      <dsp:nvSpPr>
        <dsp:cNvPr id="0" name=""/>
        <dsp:cNvSpPr/>
      </dsp:nvSpPr>
      <dsp:spPr>
        <a:xfrm>
          <a:off x="3722224" y="0"/>
          <a:ext cx="3461295" cy="501091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t-EE" sz="3000" kern="1200" dirty="0" smtClean="0"/>
            <a:t>Detsentraliseerimine</a:t>
          </a:r>
          <a:endParaRPr lang="et-EE" sz="3000" kern="1200" dirty="0"/>
        </a:p>
      </dsp:txBody>
      <dsp:txXfrm>
        <a:off x="3722224" y="0"/>
        <a:ext cx="3461295" cy="1503273"/>
      </dsp:txXfrm>
    </dsp:sp>
    <dsp:sp modelId="{4591AC0B-0C63-4D0A-A8EE-4CEDBBA32CEC}">
      <dsp:nvSpPr>
        <dsp:cNvPr id="0" name=""/>
        <dsp:cNvSpPr/>
      </dsp:nvSpPr>
      <dsp:spPr>
        <a:xfrm>
          <a:off x="4068353" y="1504741"/>
          <a:ext cx="2769036" cy="15108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t-EE" sz="1600" kern="1200" dirty="0" smtClean="0"/>
            <a:t>Kesk- ja KOV tasandi suhtes: uued ülesanded omavalitsustele</a:t>
          </a:r>
        </a:p>
        <a:p>
          <a:pPr lvl="0" algn="ctr" defTabSz="711200">
            <a:lnSpc>
              <a:spcPct val="90000"/>
            </a:lnSpc>
            <a:spcBef>
              <a:spcPct val="0"/>
            </a:spcBef>
            <a:spcAft>
              <a:spcPct val="35000"/>
            </a:spcAft>
          </a:pPr>
          <a:r>
            <a:rPr lang="et-EE" sz="1600" kern="1200" dirty="0" smtClean="0"/>
            <a:t>KOV finantsautonoomia suurendamine</a:t>
          </a:r>
          <a:endParaRPr lang="et-EE" sz="1600" kern="1200" dirty="0"/>
        </a:p>
      </dsp:txBody>
      <dsp:txXfrm>
        <a:off x="4112605" y="1548993"/>
        <a:ext cx="2680532" cy="1422354"/>
      </dsp:txXfrm>
    </dsp:sp>
    <dsp:sp modelId="{A6553D94-3749-4B3B-8ABB-0ED62720E6AF}">
      <dsp:nvSpPr>
        <dsp:cNvPr id="0" name=""/>
        <dsp:cNvSpPr/>
      </dsp:nvSpPr>
      <dsp:spPr>
        <a:xfrm>
          <a:off x="4068353" y="3248039"/>
          <a:ext cx="2769036" cy="15108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t-EE" sz="1600" kern="1200" dirty="0" smtClean="0"/>
            <a:t>KOV siseselt: administratiivne ja poliitiline detsentraliseerimine </a:t>
          </a:r>
        </a:p>
        <a:p>
          <a:pPr lvl="0" algn="ctr" defTabSz="711200">
            <a:lnSpc>
              <a:spcPct val="90000"/>
            </a:lnSpc>
            <a:spcBef>
              <a:spcPct val="0"/>
            </a:spcBef>
            <a:spcAft>
              <a:spcPct val="35000"/>
            </a:spcAft>
          </a:pPr>
          <a:r>
            <a:rPr lang="et-EE" sz="1600" kern="1200" dirty="0" smtClean="0"/>
            <a:t>Piirkondade võimestamine </a:t>
          </a:r>
        </a:p>
        <a:p>
          <a:pPr lvl="0" algn="ctr" defTabSz="711200">
            <a:lnSpc>
              <a:spcPct val="90000"/>
            </a:lnSpc>
            <a:spcBef>
              <a:spcPct val="0"/>
            </a:spcBef>
            <a:spcAft>
              <a:spcPct val="35000"/>
            </a:spcAft>
          </a:pPr>
          <a:r>
            <a:rPr lang="et-EE" sz="1600" kern="1200" dirty="0" smtClean="0"/>
            <a:t>Kodanikeühiskonna ja külatasandi võimestamine</a:t>
          </a:r>
          <a:endParaRPr lang="et-EE" sz="1600" kern="1200" dirty="0"/>
        </a:p>
      </dsp:txBody>
      <dsp:txXfrm>
        <a:off x="4112605" y="3292291"/>
        <a:ext cx="2680532" cy="1422354"/>
      </dsp:txXfrm>
    </dsp:sp>
    <dsp:sp modelId="{5BA31657-688B-41AD-9A32-386D2704D608}">
      <dsp:nvSpPr>
        <dsp:cNvPr id="0" name=""/>
        <dsp:cNvSpPr/>
      </dsp:nvSpPr>
      <dsp:spPr>
        <a:xfrm>
          <a:off x="7443117" y="0"/>
          <a:ext cx="3461295" cy="501091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t-EE" sz="3000" kern="1200" dirty="0" smtClean="0"/>
            <a:t>Omavalitsusliku regionaaltasandi tugevdamine</a:t>
          </a:r>
          <a:endParaRPr lang="et-EE" sz="3000" kern="1200" dirty="0"/>
        </a:p>
      </dsp:txBody>
      <dsp:txXfrm>
        <a:off x="7443117" y="0"/>
        <a:ext cx="3461295" cy="1503273"/>
      </dsp:txXfrm>
    </dsp:sp>
    <dsp:sp modelId="{D9D7F441-A62E-4FD4-81F1-B8C4F5A4A3B8}">
      <dsp:nvSpPr>
        <dsp:cNvPr id="0" name=""/>
        <dsp:cNvSpPr/>
      </dsp:nvSpPr>
      <dsp:spPr>
        <a:xfrm>
          <a:off x="7789246" y="1504741"/>
          <a:ext cx="2769036" cy="15108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t-EE" sz="1600" kern="1200" dirty="0" smtClean="0"/>
            <a:t>Kujundada regionaalsed kohalike omavalitsuste liidud ja anda nendele täitmiseks omavalitsuslikud regionaalsed ülesanded</a:t>
          </a:r>
          <a:endParaRPr lang="et-EE" sz="1600" kern="1200" dirty="0"/>
        </a:p>
      </dsp:txBody>
      <dsp:txXfrm>
        <a:off x="7833498" y="1548993"/>
        <a:ext cx="2680532" cy="1422354"/>
      </dsp:txXfrm>
    </dsp:sp>
    <dsp:sp modelId="{888599CE-6C5D-4733-9015-43F9986F734E}">
      <dsp:nvSpPr>
        <dsp:cNvPr id="0" name=""/>
        <dsp:cNvSpPr/>
      </dsp:nvSpPr>
      <dsp:spPr>
        <a:xfrm>
          <a:off x="7789246" y="3248039"/>
          <a:ext cx="2769036" cy="15108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et-EE" sz="1600" kern="1200" dirty="0" smtClean="0"/>
            <a:t>Tagada riigi kesktasandi poliitikate parem regionaalne sidusus ja </a:t>
          </a:r>
          <a:r>
            <a:rPr lang="et-EE" sz="1600" kern="1200" dirty="0" err="1" smtClean="0"/>
            <a:t>KOV-dele</a:t>
          </a:r>
          <a:r>
            <a:rPr lang="et-EE" sz="1600" kern="1200" dirty="0" smtClean="0"/>
            <a:t> võimalus nendes kaasarääkida</a:t>
          </a:r>
          <a:endParaRPr lang="et-EE" sz="1600" kern="1200" dirty="0"/>
        </a:p>
      </dsp:txBody>
      <dsp:txXfrm>
        <a:off x="7833498" y="3292291"/>
        <a:ext cx="2680532" cy="142235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FE949A-455F-4649-9EBD-E6F484D882E0}" type="datetimeFigureOut">
              <a:rPr lang="et-EE" smtClean="0"/>
              <a:t>28.01.2019</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079C10-ED31-492A-BB1C-FBC950F17F69}" type="slidenum">
              <a:rPr lang="et-EE" smtClean="0"/>
              <a:t>‹#›</a:t>
            </a:fld>
            <a:endParaRPr lang="et-EE"/>
          </a:p>
        </p:txBody>
      </p:sp>
    </p:spTree>
    <p:extLst>
      <p:ext uri="{BB962C8B-B14F-4D97-AF65-F5344CB8AC3E}">
        <p14:creationId xmlns:p14="http://schemas.microsoft.com/office/powerpoint/2010/main" val="1602628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smtClean="0"/>
              <a:t>Sama seis, mis ühetasandilise</a:t>
            </a:r>
            <a:r>
              <a:rPr lang="et-EE" baseline="0" dirty="0" smtClean="0"/>
              <a:t> KOV süsteemile mineku järel 1995. aasta. Isegi pigem vähenev. </a:t>
            </a:r>
            <a:endParaRPr lang="et-EE" dirty="0"/>
          </a:p>
        </p:txBody>
      </p:sp>
      <p:sp>
        <p:nvSpPr>
          <p:cNvPr id="4" name="Slaidinumbri kohatäide 3"/>
          <p:cNvSpPr>
            <a:spLocks noGrp="1"/>
          </p:cNvSpPr>
          <p:nvPr>
            <p:ph type="sldNum" sz="quarter" idx="10"/>
          </p:nvPr>
        </p:nvSpPr>
        <p:spPr/>
        <p:txBody>
          <a:bodyPr/>
          <a:lstStyle/>
          <a:p>
            <a:fld id="{9B079C10-ED31-492A-BB1C-FBC950F17F69}" type="slidenum">
              <a:rPr lang="et-EE" smtClean="0"/>
              <a:t>14</a:t>
            </a:fld>
            <a:endParaRPr lang="et-EE"/>
          </a:p>
        </p:txBody>
      </p:sp>
    </p:spTree>
    <p:extLst>
      <p:ext uri="{BB962C8B-B14F-4D97-AF65-F5344CB8AC3E}">
        <p14:creationId xmlns:p14="http://schemas.microsoft.com/office/powerpoint/2010/main" val="3806923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err="1" smtClean="0"/>
              <a:t>Admin.detsent</a:t>
            </a:r>
            <a:r>
              <a:rPr lang="et-EE" dirty="0" smtClean="0"/>
              <a:t>: teenuskeskused,</a:t>
            </a:r>
            <a:r>
              <a:rPr lang="et-EE" baseline="0" dirty="0" smtClean="0"/>
              <a:t> hallatavad asutused</a:t>
            </a:r>
            <a:endParaRPr lang="et-EE" dirty="0" smtClean="0"/>
          </a:p>
          <a:p>
            <a:r>
              <a:rPr lang="et-EE" dirty="0" smtClean="0"/>
              <a:t>Pol. </a:t>
            </a:r>
            <a:r>
              <a:rPr lang="et-EE" dirty="0" err="1" smtClean="0"/>
              <a:t>detsent</a:t>
            </a:r>
            <a:r>
              <a:rPr lang="et-EE" dirty="0" smtClean="0"/>
              <a:t>: osavallakogud, kogukonnakogud, volikogude piirkondlikud komisjonid </a:t>
            </a:r>
            <a:endParaRPr lang="et-EE" dirty="0"/>
          </a:p>
        </p:txBody>
      </p:sp>
      <p:sp>
        <p:nvSpPr>
          <p:cNvPr id="4" name="Slaidinumbri kohatäide 3"/>
          <p:cNvSpPr>
            <a:spLocks noGrp="1"/>
          </p:cNvSpPr>
          <p:nvPr>
            <p:ph type="sldNum" sz="quarter" idx="10"/>
          </p:nvPr>
        </p:nvSpPr>
        <p:spPr/>
        <p:txBody>
          <a:bodyPr/>
          <a:lstStyle/>
          <a:p>
            <a:fld id="{9B079C10-ED31-492A-BB1C-FBC950F17F69}" type="slidenum">
              <a:rPr lang="et-EE" smtClean="0"/>
              <a:t>16</a:t>
            </a:fld>
            <a:endParaRPr lang="et-EE"/>
          </a:p>
        </p:txBody>
      </p:sp>
    </p:spTree>
    <p:extLst>
      <p:ext uri="{BB962C8B-B14F-4D97-AF65-F5344CB8AC3E}">
        <p14:creationId xmlns:p14="http://schemas.microsoft.com/office/powerpoint/2010/main" val="928655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smtClean="0"/>
              <a:t>Osad nendes</a:t>
            </a:r>
            <a:r>
              <a:rPr lang="et-EE" baseline="0" dirty="0" smtClean="0"/>
              <a:t>t on arengutupikud, mida lahendamata enam edasi minna ei saa</a:t>
            </a:r>
            <a:endParaRPr lang="et-EE" dirty="0"/>
          </a:p>
        </p:txBody>
      </p:sp>
      <p:sp>
        <p:nvSpPr>
          <p:cNvPr id="4" name="Slaidinumbri kohatäide 3"/>
          <p:cNvSpPr>
            <a:spLocks noGrp="1"/>
          </p:cNvSpPr>
          <p:nvPr>
            <p:ph type="sldNum" sz="quarter" idx="10"/>
          </p:nvPr>
        </p:nvSpPr>
        <p:spPr/>
        <p:txBody>
          <a:bodyPr/>
          <a:lstStyle/>
          <a:p>
            <a:fld id="{9B079C10-ED31-492A-BB1C-FBC950F17F69}" type="slidenum">
              <a:rPr lang="et-EE" smtClean="0"/>
              <a:t>20</a:t>
            </a:fld>
            <a:endParaRPr lang="et-EE"/>
          </a:p>
        </p:txBody>
      </p:sp>
    </p:spTree>
    <p:extLst>
      <p:ext uri="{BB962C8B-B14F-4D97-AF65-F5344CB8AC3E}">
        <p14:creationId xmlns:p14="http://schemas.microsoft.com/office/powerpoint/2010/main" val="514960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smtClean="0"/>
              <a:t>Ilma finantsautonoomiate</a:t>
            </a:r>
            <a:r>
              <a:rPr lang="et-EE" baseline="0" dirty="0" smtClean="0"/>
              <a:t> ei ole ka tegelikku </a:t>
            </a:r>
            <a:r>
              <a:rPr lang="et-EE" baseline="0" dirty="0" err="1" smtClean="0"/>
              <a:t>detsentralisatsiooni</a:t>
            </a:r>
            <a:r>
              <a:rPr lang="et-EE" baseline="0" dirty="0" smtClean="0"/>
              <a:t> ega autonoomiat </a:t>
            </a:r>
            <a:endParaRPr lang="et-EE" dirty="0"/>
          </a:p>
        </p:txBody>
      </p:sp>
      <p:sp>
        <p:nvSpPr>
          <p:cNvPr id="4" name="Slaidinumbri kohatäide 3"/>
          <p:cNvSpPr>
            <a:spLocks noGrp="1"/>
          </p:cNvSpPr>
          <p:nvPr>
            <p:ph type="sldNum" sz="quarter" idx="10"/>
          </p:nvPr>
        </p:nvSpPr>
        <p:spPr/>
        <p:txBody>
          <a:bodyPr/>
          <a:lstStyle/>
          <a:p>
            <a:fld id="{9B079C10-ED31-492A-BB1C-FBC950F17F69}" type="slidenum">
              <a:rPr lang="et-EE" smtClean="0"/>
              <a:t>21</a:t>
            </a:fld>
            <a:endParaRPr lang="et-EE"/>
          </a:p>
        </p:txBody>
      </p:sp>
    </p:spTree>
    <p:extLst>
      <p:ext uri="{BB962C8B-B14F-4D97-AF65-F5344CB8AC3E}">
        <p14:creationId xmlns:p14="http://schemas.microsoft.com/office/powerpoint/2010/main" val="1769983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smtClean="0"/>
              <a:t>Muutke pealkirja laadi</a:t>
            </a:r>
            <a:endParaRPr lang="et-EE"/>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laadi muutmiseks</a:t>
            </a:r>
            <a:endParaRPr lang="et-EE"/>
          </a:p>
        </p:txBody>
      </p:sp>
      <p:sp>
        <p:nvSpPr>
          <p:cNvPr id="4" name="Kuupäeva kohatäide 3"/>
          <p:cNvSpPr>
            <a:spLocks noGrp="1"/>
          </p:cNvSpPr>
          <p:nvPr>
            <p:ph type="dt" sz="half" idx="10"/>
          </p:nvPr>
        </p:nvSpPr>
        <p:spPr/>
        <p:txBody>
          <a:bodyPr/>
          <a:lstStyle/>
          <a:p>
            <a:fld id="{BE9EFDC5-E2C8-4A4C-B872-E4D861504595}" type="datetimeFigureOut">
              <a:rPr lang="et-EE" smtClean="0"/>
              <a:t>28.01.2019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1278767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BE9EFDC5-E2C8-4A4C-B872-E4D861504595}" type="datetimeFigureOut">
              <a:rPr lang="et-EE" smtClean="0"/>
              <a:t>28.01.2019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2916971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BE9EFDC5-E2C8-4A4C-B872-E4D861504595}" type="datetimeFigureOut">
              <a:rPr lang="et-EE" smtClean="0"/>
              <a:t>28.01.2019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47792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BE9EFDC5-E2C8-4A4C-B872-E4D861504595}" type="datetimeFigureOut">
              <a:rPr lang="et-EE" smtClean="0"/>
              <a:t>28.01.2019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2606857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smtClean="0"/>
              <a:t>Muutke pealkirja laadi</a:t>
            </a:r>
            <a:endParaRPr lang="et-EE"/>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Muutke teksti laade</a:t>
            </a:r>
          </a:p>
        </p:txBody>
      </p:sp>
      <p:sp>
        <p:nvSpPr>
          <p:cNvPr id="4" name="Kuupäeva kohatäide 3"/>
          <p:cNvSpPr>
            <a:spLocks noGrp="1"/>
          </p:cNvSpPr>
          <p:nvPr>
            <p:ph type="dt" sz="half" idx="10"/>
          </p:nvPr>
        </p:nvSpPr>
        <p:spPr/>
        <p:txBody>
          <a:bodyPr/>
          <a:lstStyle/>
          <a:p>
            <a:fld id="{BE9EFDC5-E2C8-4A4C-B872-E4D861504595}" type="datetimeFigureOut">
              <a:rPr lang="et-EE" smtClean="0"/>
              <a:t>28.01.2019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541847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838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6172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BE9EFDC5-E2C8-4A4C-B872-E4D861504595}" type="datetimeFigureOut">
              <a:rPr lang="et-EE" smtClean="0"/>
              <a:t>28.01.2019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960361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smtClean="0"/>
              <a:t>Muutke pealkirja laadi</a:t>
            </a:r>
            <a:endParaRPr lang="et-EE"/>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Sisu kohatäide 3"/>
          <p:cNvSpPr>
            <a:spLocks noGrp="1"/>
          </p:cNvSpPr>
          <p:nvPr>
            <p:ph sz="half" idx="2"/>
          </p:nvPr>
        </p:nvSpPr>
        <p:spPr>
          <a:xfrm>
            <a:off x="839788" y="2505075"/>
            <a:ext cx="5157787"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Sisu kohatäide 5"/>
          <p:cNvSpPr>
            <a:spLocks noGrp="1"/>
          </p:cNvSpPr>
          <p:nvPr>
            <p:ph sz="quarter" idx="4"/>
          </p:nvPr>
        </p:nvSpPr>
        <p:spPr>
          <a:xfrm>
            <a:off x="6172200" y="2505075"/>
            <a:ext cx="5183188"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BE9EFDC5-E2C8-4A4C-B872-E4D861504595}" type="datetimeFigureOut">
              <a:rPr lang="et-EE" smtClean="0"/>
              <a:t>28.01.2019</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513302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p:txBody>
          <a:bodyPr/>
          <a:lstStyle/>
          <a:p>
            <a:fld id="{BE9EFDC5-E2C8-4A4C-B872-E4D861504595}" type="datetimeFigureOut">
              <a:rPr lang="et-EE" smtClean="0"/>
              <a:t>28.01.2019</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3875306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BE9EFDC5-E2C8-4A4C-B872-E4D861504595}" type="datetimeFigureOut">
              <a:rPr lang="et-EE" smtClean="0"/>
              <a:t>28.01.2019</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95039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Kuupäeva kohatäide 4"/>
          <p:cNvSpPr>
            <a:spLocks noGrp="1"/>
          </p:cNvSpPr>
          <p:nvPr>
            <p:ph type="dt" sz="half" idx="10"/>
          </p:nvPr>
        </p:nvSpPr>
        <p:spPr/>
        <p:txBody>
          <a:bodyPr/>
          <a:lstStyle/>
          <a:p>
            <a:fld id="{BE9EFDC5-E2C8-4A4C-B872-E4D861504595}" type="datetimeFigureOut">
              <a:rPr lang="et-EE" smtClean="0"/>
              <a:t>28.01.2019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181866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Kuupäeva kohatäide 4"/>
          <p:cNvSpPr>
            <a:spLocks noGrp="1"/>
          </p:cNvSpPr>
          <p:nvPr>
            <p:ph type="dt" sz="half" idx="10"/>
          </p:nvPr>
        </p:nvSpPr>
        <p:spPr/>
        <p:txBody>
          <a:bodyPr/>
          <a:lstStyle/>
          <a:p>
            <a:fld id="{BE9EFDC5-E2C8-4A4C-B872-E4D861504595}" type="datetimeFigureOut">
              <a:rPr lang="et-EE" smtClean="0"/>
              <a:t>28.01.2019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2BABFA86-6E96-4B8C-A98F-60ABA1BBB1AE}" type="slidenum">
              <a:rPr lang="et-EE" smtClean="0"/>
              <a:t>‹#›</a:t>
            </a:fld>
            <a:endParaRPr lang="et-EE"/>
          </a:p>
        </p:txBody>
      </p:sp>
    </p:spTree>
    <p:extLst>
      <p:ext uri="{BB962C8B-B14F-4D97-AF65-F5344CB8AC3E}">
        <p14:creationId xmlns:p14="http://schemas.microsoft.com/office/powerpoint/2010/main" val="25552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9EFDC5-E2C8-4A4C-B872-E4D861504595}" type="datetimeFigureOut">
              <a:rPr lang="et-EE" smtClean="0"/>
              <a:t>28.01.2019</a:t>
            </a:fld>
            <a:endParaRPr lang="et-EE"/>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BFA86-6E96-4B8C-A98F-60ABA1BBB1AE}" type="slidenum">
              <a:rPr lang="et-EE" smtClean="0"/>
              <a:t>‹#›</a:t>
            </a:fld>
            <a:endParaRPr lang="et-EE"/>
          </a:p>
        </p:txBody>
      </p:sp>
    </p:spTree>
    <p:extLst>
      <p:ext uri="{BB962C8B-B14F-4D97-AF65-F5344CB8AC3E}">
        <p14:creationId xmlns:p14="http://schemas.microsoft.com/office/powerpoint/2010/main" val="2079941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751733" y="1345131"/>
            <a:ext cx="10226842" cy="2535405"/>
          </a:xfrm>
        </p:spPr>
        <p:txBody>
          <a:bodyPr>
            <a:noAutofit/>
          </a:bodyPr>
          <a:lstStyle/>
          <a:p>
            <a:r>
              <a:rPr lang="et-EE" sz="4000" b="1" cap="small" dirty="0"/>
              <a:t>Peamised väljakutsed ja poliitikasoovitused kohaliku omavalitsuse ja regionaaltasandi </a:t>
            </a:r>
            <a:r>
              <a:rPr lang="et-EE" sz="4000" b="1" cap="small" dirty="0" smtClean="0"/>
              <a:t>arengus</a:t>
            </a:r>
            <a:r>
              <a:rPr lang="et-EE" sz="2800" cap="small" dirty="0" smtClean="0"/>
              <a:t/>
            </a:r>
            <a:br>
              <a:rPr lang="et-EE" sz="2800" cap="small" dirty="0" smtClean="0"/>
            </a:br>
            <a:r>
              <a:rPr lang="et-EE" sz="2800" cap="small" dirty="0" smtClean="0"/>
              <a:t/>
            </a:r>
            <a:br>
              <a:rPr lang="et-EE" sz="2800" cap="small" dirty="0" smtClean="0"/>
            </a:br>
            <a:r>
              <a:rPr lang="et-EE" sz="2800" dirty="0"/>
              <a:t>Riigikogu maaelukomisjoni </a:t>
            </a:r>
            <a:r>
              <a:rPr lang="et-EE" sz="2800" dirty="0" smtClean="0"/>
              <a:t>avalik istung "</a:t>
            </a:r>
            <a:r>
              <a:rPr lang="et-EE" sz="2800" dirty="0"/>
              <a:t>Mida teha Eesti kohaliku omavalitsuse </a:t>
            </a:r>
            <a:r>
              <a:rPr lang="et-EE" sz="2800" dirty="0" smtClean="0"/>
              <a:t>arendamiseks?“ </a:t>
            </a:r>
            <a:br>
              <a:rPr lang="et-EE" sz="2800" dirty="0" smtClean="0"/>
            </a:br>
            <a:r>
              <a:rPr lang="et-EE" sz="2800" dirty="0" smtClean="0"/>
              <a:t>28. jaanuar 2019</a:t>
            </a:r>
            <a:endParaRPr lang="et-EE" sz="3200" dirty="0"/>
          </a:p>
        </p:txBody>
      </p:sp>
      <p:sp>
        <p:nvSpPr>
          <p:cNvPr id="3" name="Alapealkiri 2"/>
          <p:cNvSpPr>
            <a:spLocks noGrp="1"/>
          </p:cNvSpPr>
          <p:nvPr>
            <p:ph type="subTitle" idx="1"/>
          </p:nvPr>
        </p:nvSpPr>
        <p:spPr>
          <a:xfrm>
            <a:off x="1524000" y="4251262"/>
            <a:ext cx="9144000" cy="1655762"/>
          </a:xfrm>
        </p:spPr>
        <p:txBody>
          <a:bodyPr>
            <a:normAutofit lnSpcReduction="10000"/>
          </a:bodyPr>
          <a:lstStyle/>
          <a:p>
            <a:r>
              <a:rPr lang="et-EE" dirty="0" smtClean="0"/>
              <a:t>Töögrupp: </a:t>
            </a:r>
          </a:p>
          <a:p>
            <a:r>
              <a:rPr lang="et-EE" dirty="0" smtClean="0"/>
              <a:t>Kersten Kattai, Sulev Lääne, Georg Sootla (Tallinna Ülikool)</a:t>
            </a:r>
          </a:p>
          <a:p>
            <a:r>
              <a:rPr lang="et-EE" dirty="0" smtClean="0"/>
              <a:t>Rivo Noorkõiv (Geomedia), Veiko Sepp (Tartu Ülikool), </a:t>
            </a:r>
          </a:p>
          <a:p>
            <a:r>
              <a:rPr lang="et-EE" dirty="0" smtClean="0"/>
              <a:t>Mikk Lõhmus (Lääne-Nigula vallavanem)</a:t>
            </a:r>
            <a:endParaRPr lang="et-EE" dirty="0"/>
          </a:p>
        </p:txBody>
      </p:sp>
    </p:spTree>
    <p:extLst>
      <p:ext uri="{BB962C8B-B14F-4D97-AF65-F5344CB8AC3E}">
        <p14:creationId xmlns:p14="http://schemas.microsoft.com/office/powerpoint/2010/main" val="99995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t-EE" dirty="0" smtClean="0"/>
              <a:t>3. Laisa omavalitsuse stsenaarium</a:t>
            </a:r>
            <a:endParaRPr lang="et-EE" dirty="0"/>
          </a:p>
        </p:txBody>
      </p:sp>
      <p:sp>
        <p:nvSpPr>
          <p:cNvPr id="3" name="Content Placeholder 2"/>
          <p:cNvSpPr>
            <a:spLocks noGrp="1"/>
          </p:cNvSpPr>
          <p:nvPr>
            <p:ph idx="1"/>
          </p:nvPr>
        </p:nvSpPr>
        <p:spPr/>
        <p:txBody>
          <a:bodyPr>
            <a:normAutofit lnSpcReduction="10000"/>
          </a:bodyPr>
          <a:lstStyle/>
          <a:p>
            <a:pPr marL="0" indent="0" algn="just">
              <a:buNone/>
            </a:pPr>
            <a:r>
              <a:rPr lang="et-EE" dirty="0"/>
              <a:t>T</a:t>
            </a:r>
            <a:r>
              <a:rPr lang="et-EE" dirty="0" smtClean="0"/>
              <a:t>egevus </a:t>
            </a:r>
            <a:r>
              <a:rPr lang="et-EE" dirty="0"/>
              <a:t>on passiivne ja omavalitsus keskendub olemasolevate teenuste säilitamisele ja ei ole võrgustikes aktiivne. </a:t>
            </a:r>
            <a:endParaRPr lang="et-EE" dirty="0" smtClean="0"/>
          </a:p>
          <a:p>
            <a:pPr marL="0" indent="0" algn="just">
              <a:buNone/>
            </a:pPr>
            <a:r>
              <a:rPr lang="et-EE" dirty="0" smtClean="0"/>
              <a:t>Omavalitsus </a:t>
            </a:r>
            <a:r>
              <a:rPr lang="et-EE" dirty="0"/>
              <a:t>keskendub seadusjärgsete ülesannete täitmisele ja teenuste osutamisele piirkonnas. Omavalitsus ei tegutse piirkonnas või riigisiseselt. Selle rahvusvahelised ühendused on väga piiratud ja omavalitsus ei otsi aktiivselt uusi. Omavalitsus teeb koostööd ainult mõnes võrgustikus, mis on iseenda jaoks oluline. </a:t>
            </a:r>
            <a:endParaRPr lang="et-EE" dirty="0" smtClean="0"/>
          </a:p>
          <a:p>
            <a:pPr marL="0" indent="0" algn="just">
              <a:buNone/>
            </a:pPr>
            <a:r>
              <a:rPr lang="et-EE" dirty="0" smtClean="0"/>
              <a:t>Omavalitsus </a:t>
            </a:r>
            <a:r>
              <a:rPr lang="et-EE" dirty="0"/>
              <a:t>kaalub teenuste arengut oma vaatenurgast. Arengumeetmeid võetakse sageli viimasel hetkel. Omavalitsus kasutab </a:t>
            </a:r>
            <a:r>
              <a:rPr lang="et-EE" dirty="0" err="1"/>
              <a:t>digiteerimist</a:t>
            </a:r>
            <a:r>
              <a:rPr lang="et-EE" dirty="0"/>
              <a:t> piiratud ulatuses ja ei aita kaasa uute kaasamise </a:t>
            </a:r>
            <a:r>
              <a:rPr lang="et-EE" dirty="0" smtClean="0"/>
              <a:t>vormide rakendamisele </a:t>
            </a:r>
            <a:r>
              <a:rPr lang="et-EE" dirty="0"/>
              <a:t>või kohalike elanike </a:t>
            </a:r>
            <a:r>
              <a:rPr lang="et-EE" dirty="0" smtClean="0"/>
              <a:t>kaasamisele.</a:t>
            </a:r>
            <a:endParaRPr lang="et-EE" dirty="0"/>
          </a:p>
        </p:txBody>
      </p:sp>
    </p:spTree>
    <p:extLst>
      <p:ext uri="{BB962C8B-B14F-4D97-AF65-F5344CB8AC3E}">
        <p14:creationId xmlns:p14="http://schemas.microsoft.com/office/powerpoint/2010/main" val="20753368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lstStyle/>
          <a:p>
            <a:pPr algn="ctr"/>
            <a:r>
              <a:rPr lang="et-EE" dirty="0" smtClean="0"/>
              <a:t>4. Murdunud </a:t>
            </a:r>
            <a:r>
              <a:rPr lang="et-EE" dirty="0"/>
              <a:t>omavalitsuse stsenaarium</a:t>
            </a:r>
          </a:p>
        </p:txBody>
      </p:sp>
      <p:sp>
        <p:nvSpPr>
          <p:cNvPr id="3" name="Content Placeholder 2"/>
          <p:cNvSpPr>
            <a:spLocks noGrp="1"/>
          </p:cNvSpPr>
          <p:nvPr>
            <p:ph idx="1"/>
          </p:nvPr>
        </p:nvSpPr>
        <p:spPr/>
        <p:txBody>
          <a:bodyPr>
            <a:normAutofit/>
          </a:bodyPr>
          <a:lstStyle/>
          <a:p>
            <a:pPr algn="just"/>
            <a:r>
              <a:rPr lang="et-EE" dirty="0" smtClean="0"/>
              <a:t>Mentaliteet - viimane kustutab tuled. Omavalitsuses enam ei eksisteeri visiooni </a:t>
            </a:r>
            <a:r>
              <a:rPr lang="et-EE" dirty="0"/>
              <a:t>või </a:t>
            </a:r>
            <a:r>
              <a:rPr lang="et-EE" dirty="0" smtClean="0"/>
              <a:t>strateegiat.</a:t>
            </a:r>
          </a:p>
          <a:p>
            <a:pPr algn="just"/>
            <a:r>
              <a:rPr lang="et-EE" dirty="0" smtClean="0"/>
              <a:t> </a:t>
            </a:r>
            <a:r>
              <a:rPr lang="et-EE" dirty="0"/>
              <a:t>Omavalitsus püüab toime tulla oma </a:t>
            </a:r>
            <a:r>
              <a:rPr lang="et-EE" dirty="0" smtClean="0"/>
              <a:t>võimalustega. Juhtimine passiivne  - ilmneb </a:t>
            </a:r>
            <a:r>
              <a:rPr lang="et-EE" dirty="0"/>
              <a:t>võimetus </a:t>
            </a:r>
            <a:r>
              <a:rPr lang="et-EE" dirty="0" smtClean="0"/>
              <a:t>uueneda </a:t>
            </a:r>
            <a:r>
              <a:rPr lang="et-EE" dirty="0"/>
              <a:t>ja </a:t>
            </a:r>
            <a:r>
              <a:rPr lang="et-EE" dirty="0" smtClean="0"/>
              <a:t>otsida </a:t>
            </a:r>
            <a:r>
              <a:rPr lang="et-EE" dirty="0"/>
              <a:t>partnerlusel </a:t>
            </a:r>
            <a:r>
              <a:rPr lang="et-EE" dirty="0" smtClean="0"/>
              <a:t>põhinevaid lahendusi. </a:t>
            </a:r>
          </a:p>
          <a:p>
            <a:pPr algn="just"/>
            <a:r>
              <a:rPr lang="et-EE" dirty="0" smtClean="0"/>
              <a:t>Passiivsus </a:t>
            </a:r>
            <a:r>
              <a:rPr lang="et-EE" dirty="0"/>
              <a:t>on toonud kaasa negatiivse arengu nõiaringi ja </a:t>
            </a:r>
            <a:r>
              <a:rPr lang="et-EE" dirty="0" smtClean="0"/>
              <a:t>olukorra</a:t>
            </a:r>
            <a:r>
              <a:rPr lang="et-EE" dirty="0"/>
              <a:t>, kus ressursid on halvenenud, teenused on aegunud ja omavalitsuse olemasolu õiguspärasus on ähmane.</a:t>
            </a:r>
          </a:p>
        </p:txBody>
      </p:sp>
    </p:spTree>
    <p:extLst>
      <p:ext uri="{BB962C8B-B14F-4D97-AF65-F5344CB8AC3E}">
        <p14:creationId xmlns:p14="http://schemas.microsoft.com/office/powerpoint/2010/main" val="2797498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502285"/>
            <a:ext cx="10515600" cy="1325563"/>
          </a:xfrm>
        </p:spPr>
        <p:txBody>
          <a:bodyPr/>
          <a:lstStyle/>
          <a:p>
            <a:r>
              <a:rPr lang="et-EE" dirty="0" smtClean="0"/>
              <a:t>Institutsionaalne struktuur valdkonna arendamiseks</a:t>
            </a:r>
            <a:endParaRPr lang="et-EE" dirty="0"/>
          </a:p>
        </p:txBody>
      </p:sp>
      <p:sp>
        <p:nvSpPr>
          <p:cNvPr id="3" name="Sisu kohatäide 2"/>
          <p:cNvSpPr>
            <a:spLocks noGrp="1"/>
          </p:cNvSpPr>
          <p:nvPr>
            <p:ph idx="1"/>
          </p:nvPr>
        </p:nvSpPr>
        <p:spPr>
          <a:xfrm>
            <a:off x="838200" y="2045081"/>
            <a:ext cx="10515600" cy="4351338"/>
          </a:xfrm>
        </p:spPr>
        <p:txBody>
          <a:bodyPr>
            <a:normAutofit/>
          </a:bodyPr>
          <a:lstStyle/>
          <a:p>
            <a:pPr algn="just"/>
            <a:r>
              <a:rPr lang="et-EE" dirty="0" smtClean="0"/>
              <a:t>Valdkonna jätkusuutlik areng Eestis eeldab järgnevaid alaliselt toimivaid institutsioone:</a:t>
            </a:r>
          </a:p>
          <a:p>
            <a:pPr lvl="1" algn="just"/>
            <a:r>
              <a:rPr lang="et-EE" sz="2800" b="1" dirty="0" smtClean="0"/>
              <a:t>Riigikogu vastav alatine komisjon (nt arengukomisjon vms), </a:t>
            </a:r>
          </a:p>
          <a:p>
            <a:pPr lvl="1" algn="just"/>
            <a:r>
              <a:rPr lang="et-EE" sz="2800" b="1" dirty="0" smtClean="0"/>
              <a:t>Vabariigi </a:t>
            </a:r>
            <a:r>
              <a:rPr lang="et-EE" sz="2800" b="1" dirty="0"/>
              <a:t>Valitsuse alaline </a:t>
            </a:r>
            <a:r>
              <a:rPr lang="et-EE" sz="2800" b="1" dirty="0" smtClean="0"/>
              <a:t>institutsioon,</a:t>
            </a:r>
          </a:p>
          <a:p>
            <a:pPr lvl="1" algn="just"/>
            <a:r>
              <a:rPr lang="et-EE" sz="2800" b="1" dirty="0" smtClean="0"/>
              <a:t>kohaliku </a:t>
            </a:r>
            <a:r>
              <a:rPr lang="et-EE" sz="2800" b="1" dirty="0"/>
              <a:t>ja regionaalse </a:t>
            </a:r>
            <a:r>
              <a:rPr lang="et-EE" sz="2800" b="1" dirty="0" smtClean="0"/>
              <a:t>valitsemise arendamise </a:t>
            </a:r>
            <a:r>
              <a:rPr lang="et-EE" sz="2800" b="1" dirty="0"/>
              <a:t>kompetentse konsolideeriv mõttekoda</a:t>
            </a:r>
            <a:r>
              <a:rPr lang="et-EE" sz="2800" dirty="0"/>
              <a:t>, mis koondaks valdkonna teadlasi, poliitikuid ja praktikuid; </a:t>
            </a:r>
            <a:endParaRPr lang="et-EE" sz="2800" dirty="0" smtClean="0"/>
          </a:p>
          <a:p>
            <a:pPr marL="457200" lvl="1" indent="0" algn="just">
              <a:buNone/>
            </a:pPr>
            <a:r>
              <a:rPr lang="et-EE" sz="2800" dirty="0" smtClean="0"/>
              <a:t>Loodame et peale Riigikogu valimisi võime selles osas näha ka praktilisi  samme.</a:t>
            </a:r>
          </a:p>
        </p:txBody>
      </p:sp>
    </p:spTree>
    <p:extLst>
      <p:ext uri="{BB962C8B-B14F-4D97-AF65-F5344CB8AC3E}">
        <p14:creationId xmlns:p14="http://schemas.microsoft.com/office/powerpoint/2010/main" val="3519296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dirty="0" smtClean="0"/>
              <a:t>OECD liikmetest unitaarriikide KOV tasandi osakaal valitsussektori kuludes</a:t>
            </a:r>
            <a:endParaRPr lang="et-EE" dirty="0"/>
          </a:p>
        </p:txBody>
      </p:sp>
      <p:graphicFrame>
        <p:nvGraphicFramePr>
          <p:cNvPr id="4" name="Sisu kohatäide 3"/>
          <p:cNvGraphicFramePr>
            <a:graphicFrameLocks noGrp="1"/>
          </p:cNvGraphicFramePr>
          <p:nvPr>
            <p:ph idx="1"/>
            <p:extLst/>
          </p:nvPr>
        </p:nvGraphicFramePr>
        <p:xfrm>
          <a:off x="541421" y="1825625"/>
          <a:ext cx="11032957" cy="47075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6197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dirty="0" smtClean="0"/>
              <a:t>Kohaliku </a:t>
            </a:r>
            <a:r>
              <a:rPr lang="et-EE" dirty="0"/>
              <a:t>omavalitsuse kulude osakaal (%) valitsussektori kuludest aastatel 1995‒2017.</a:t>
            </a:r>
          </a:p>
        </p:txBody>
      </p:sp>
      <p:graphicFrame>
        <p:nvGraphicFramePr>
          <p:cNvPr id="4" name="Chart 1"/>
          <p:cNvGraphicFramePr>
            <a:graphicFrameLocks noGrp="1"/>
          </p:cNvGraphicFramePr>
          <p:nvPr>
            <p:ph idx="1"/>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7973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V</a:t>
            </a:r>
            <a:r>
              <a:rPr lang="et-EE" dirty="0" smtClean="0"/>
              <a:t>ajadus riigi ja omavalitsuse suhete detsentraliseerimiseks ja partnerluseks </a:t>
            </a:r>
            <a:endParaRPr lang="et-EE" dirty="0"/>
          </a:p>
        </p:txBody>
      </p:sp>
      <p:sp>
        <p:nvSpPr>
          <p:cNvPr id="3" name="Sisu kohatäide 2"/>
          <p:cNvSpPr>
            <a:spLocks noGrp="1"/>
          </p:cNvSpPr>
          <p:nvPr>
            <p:ph idx="1"/>
          </p:nvPr>
        </p:nvSpPr>
        <p:spPr/>
        <p:txBody>
          <a:bodyPr>
            <a:normAutofit lnSpcReduction="10000"/>
          </a:bodyPr>
          <a:lstStyle/>
          <a:p>
            <a:pPr algn="just"/>
            <a:r>
              <a:rPr lang="et-EE" dirty="0" smtClean="0"/>
              <a:t>Juhtimise mitmekesisus ja detsentraliseerimise vormid: administratiivne, poliitiline, fiskaalne; </a:t>
            </a:r>
          </a:p>
          <a:p>
            <a:pPr algn="just"/>
            <a:r>
              <a:rPr lang="et-EE" dirty="0"/>
              <a:t>T</a:t>
            </a:r>
            <a:r>
              <a:rPr lang="et-EE" dirty="0" smtClean="0"/>
              <a:t>sentraliseerimise ja detsentraliseerimise tasakaal </a:t>
            </a:r>
          </a:p>
          <a:p>
            <a:pPr algn="just"/>
            <a:r>
              <a:rPr lang="et-EE" dirty="0" smtClean="0"/>
              <a:t>Kas keskvõim kaotab kontrolli kui annab korralduslikud funktsioonid omavalitsustasandile? </a:t>
            </a:r>
          </a:p>
          <a:p>
            <a:pPr algn="just"/>
            <a:r>
              <a:rPr lang="et-EE" dirty="0" smtClean="0"/>
              <a:t>Poliitika kujundamine on ministeeriumite keskne võimekus, fookus sellele, mitte rakendamisele ja teenuste osutamisele </a:t>
            </a:r>
          </a:p>
          <a:p>
            <a:pPr algn="just"/>
            <a:r>
              <a:rPr lang="et-EE" dirty="0" smtClean="0"/>
              <a:t>Poliitikate rakendamine ja kohandamine kohalikele oludele</a:t>
            </a:r>
            <a:r>
              <a:rPr lang="et-EE" dirty="0"/>
              <a:t> </a:t>
            </a:r>
            <a:r>
              <a:rPr lang="et-EE" dirty="0" smtClean="0"/>
              <a:t>regionaal- ja omavalitsustasandi funktsioon </a:t>
            </a:r>
          </a:p>
          <a:p>
            <a:pPr algn="just"/>
            <a:r>
              <a:rPr lang="et-EE" dirty="0" smtClean="0"/>
              <a:t>Partnerlus ja sulandumine vs jäik vastandumine ja duaalsus </a:t>
            </a:r>
            <a:endParaRPr lang="et-EE" dirty="0"/>
          </a:p>
        </p:txBody>
      </p:sp>
    </p:spTree>
    <p:extLst>
      <p:ext uri="{BB962C8B-B14F-4D97-AF65-F5344CB8AC3E}">
        <p14:creationId xmlns:p14="http://schemas.microsoft.com/office/powerpoint/2010/main" val="959347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520573"/>
            <a:ext cx="10515600" cy="1325563"/>
          </a:xfrm>
        </p:spPr>
        <p:txBody>
          <a:bodyPr>
            <a:normAutofit fontScale="90000"/>
          </a:bodyPr>
          <a:lstStyle/>
          <a:p>
            <a:r>
              <a:rPr lang="et-EE" dirty="0" smtClean="0"/>
              <a:t>KOV sisene detsentraliseerimine kaasamise ja teenuste kättesaadavuse tagamiseks ning ääremaastumise pidurdamiseks</a:t>
            </a:r>
            <a:endParaRPr lang="et-EE" dirty="0"/>
          </a:p>
        </p:txBody>
      </p:sp>
      <p:sp>
        <p:nvSpPr>
          <p:cNvPr id="3" name="Sisu kohatäide 2"/>
          <p:cNvSpPr>
            <a:spLocks noGrp="1"/>
          </p:cNvSpPr>
          <p:nvPr>
            <p:ph idx="1"/>
          </p:nvPr>
        </p:nvSpPr>
        <p:spPr>
          <a:xfrm>
            <a:off x="838200" y="2098500"/>
            <a:ext cx="10616381" cy="4527049"/>
          </a:xfrm>
        </p:spPr>
        <p:txBody>
          <a:bodyPr>
            <a:normAutofit/>
          </a:bodyPr>
          <a:lstStyle/>
          <a:p>
            <a:pPr algn="just"/>
            <a:r>
              <a:rPr lang="et-EE" dirty="0" smtClean="0"/>
              <a:t>Kujundada KOV sisestruktuuri nõnda, et oleks tagatud KOV </a:t>
            </a:r>
            <a:r>
              <a:rPr lang="et-EE" dirty="0"/>
              <a:t>strateegilise arendamise, poliitika kujundamise ja spetsialiseeritud kompetentside keskne </a:t>
            </a:r>
            <a:r>
              <a:rPr lang="et-EE" dirty="0" smtClean="0"/>
              <a:t>korraldus kuid KOV-siseste </a:t>
            </a:r>
            <a:r>
              <a:rPr lang="et-EE" dirty="0"/>
              <a:t>kohalike küsimuste lahendamine ja ülesannete </a:t>
            </a:r>
            <a:r>
              <a:rPr lang="et-EE" dirty="0" smtClean="0"/>
              <a:t>täitmine oleks korraldatud </a:t>
            </a:r>
            <a:r>
              <a:rPr lang="et-EE" dirty="0"/>
              <a:t>võimalikult </a:t>
            </a:r>
            <a:r>
              <a:rPr lang="et-EE" dirty="0" smtClean="0"/>
              <a:t>elanikulähedaselt. Selleks</a:t>
            </a:r>
            <a:r>
              <a:rPr lang="et-EE" dirty="0"/>
              <a:t>: </a:t>
            </a:r>
          </a:p>
          <a:p>
            <a:pPr lvl="1" algn="just"/>
            <a:r>
              <a:rPr lang="et-EE" sz="2800" dirty="0"/>
              <a:t>analüüsida administratiivse </a:t>
            </a:r>
            <a:r>
              <a:rPr lang="et-EE" sz="2800" dirty="0" smtClean="0"/>
              <a:t>ja poliitilise detsentraliseerimise praktikaid </a:t>
            </a:r>
            <a:r>
              <a:rPr lang="et-EE" sz="2800" dirty="0"/>
              <a:t>ja rakendada hästi toimivaid meetmeid mujal; </a:t>
            </a:r>
            <a:endParaRPr lang="et-EE" sz="2800" dirty="0" smtClean="0"/>
          </a:p>
          <a:p>
            <a:pPr lvl="1" algn="just"/>
            <a:r>
              <a:rPr lang="et-EE" sz="2800" dirty="0"/>
              <a:t>k</a:t>
            </a:r>
            <a:r>
              <a:rPr lang="et-EE" sz="2800" dirty="0" smtClean="0"/>
              <a:t>ogemuste </a:t>
            </a:r>
            <a:r>
              <a:rPr lang="et-EE" sz="2800" dirty="0"/>
              <a:t>vahetamine ja omavalitsuste järjepidev nõustamine struktuurikujunduse ja detsentraliseerimise </a:t>
            </a:r>
            <a:r>
              <a:rPr lang="et-EE" sz="2800" dirty="0" smtClean="0"/>
              <a:t>küsimustes;</a:t>
            </a:r>
          </a:p>
          <a:p>
            <a:pPr lvl="1" algn="just"/>
            <a:r>
              <a:rPr lang="et-EE" sz="2800" dirty="0" smtClean="0"/>
              <a:t>parimate praktikate tunnustamine.</a:t>
            </a:r>
            <a:endParaRPr lang="et-EE" sz="3200" dirty="0"/>
          </a:p>
          <a:p>
            <a:pPr lvl="1"/>
            <a:endParaRPr lang="et-EE" dirty="0"/>
          </a:p>
          <a:p>
            <a:endParaRPr lang="et-EE" dirty="0"/>
          </a:p>
        </p:txBody>
      </p:sp>
    </p:spTree>
    <p:extLst>
      <p:ext uri="{BB962C8B-B14F-4D97-AF65-F5344CB8AC3E}">
        <p14:creationId xmlns:p14="http://schemas.microsoft.com/office/powerpoint/2010/main" val="304698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Kohaliku demokraatia jätkuv arendamine</a:t>
            </a:r>
            <a:endParaRPr lang="et-EE" dirty="0"/>
          </a:p>
        </p:txBody>
      </p:sp>
      <p:sp>
        <p:nvSpPr>
          <p:cNvPr id="3" name="Sisu kohatäide 2"/>
          <p:cNvSpPr>
            <a:spLocks noGrp="1"/>
          </p:cNvSpPr>
          <p:nvPr>
            <p:ph idx="1"/>
          </p:nvPr>
        </p:nvSpPr>
        <p:spPr/>
        <p:txBody>
          <a:bodyPr/>
          <a:lstStyle/>
          <a:p>
            <a:pPr algn="just"/>
            <a:r>
              <a:rPr lang="et-EE" dirty="0"/>
              <a:t>Kohaliku demokraatia edasiarendamine tagades elanike kaasamise kohaliku omavalitsuse tegevustesse ja võimestades kodanikeühendusi kogukondliku elu korraldajatena. </a:t>
            </a:r>
            <a:endParaRPr lang="et-EE" dirty="0" smtClean="0"/>
          </a:p>
          <a:p>
            <a:pPr algn="just"/>
            <a:r>
              <a:rPr lang="et-EE" dirty="0" smtClean="0"/>
              <a:t>Kaaluda </a:t>
            </a:r>
            <a:r>
              <a:rPr lang="et-EE" dirty="0"/>
              <a:t>võiks kaasamise põhimõtte </a:t>
            </a:r>
            <a:r>
              <a:rPr lang="et-EE" dirty="0" smtClean="0"/>
              <a:t>suuremat </a:t>
            </a:r>
            <a:r>
              <a:rPr lang="et-EE" dirty="0"/>
              <a:t>edasiarendamist, näiteks arengu- ja </a:t>
            </a:r>
            <a:r>
              <a:rPr lang="et-EE" dirty="0" smtClean="0"/>
              <a:t>eelarvelistes </a:t>
            </a:r>
            <a:r>
              <a:rPr lang="et-EE" dirty="0"/>
              <a:t>küsimustes, suuremas tagasisidemehhanismide rakendamises (näiteks: elanikkonna süstemaatilised rahuloluküsitlused jne</a:t>
            </a:r>
            <a:r>
              <a:rPr lang="et-EE" dirty="0" smtClean="0"/>
              <a:t>).</a:t>
            </a:r>
          </a:p>
          <a:p>
            <a:pPr algn="just"/>
            <a:r>
              <a:rPr lang="et-EE" dirty="0" smtClean="0"/>
              <a:t>Avalike teenuste delegeerimine kodanikeühendustele .</a:t>
            </a:r>
          </a:p>
          <a:p>
            <a:pPr algn="just"/>
            <a:r>
              <a:rPr lang="et-EE" dirty="0" smtClean="0"/>
              <a:t>Küla(de)tasandi võimestamine.</a:t>
            </a:r>
            <a:endParaRPr lang="et-EE" dirty="0"/>
          </a:p>
          <a:p>
            <a:endParaRPr lang="et-EE" dirty="0"/>
          </a:p>
        </p:txBody>
      </p:sp>
    </p:spTree>
    <p:extLst>
      <p:ext uri="{BB962C8B-B14F-4D97-AF65-F5344CB8AC3E}">
        <p14:creationId xmlns:p14="http://schemas.microsoft.com/office/powerpoint/2010/main" val="3796891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920" y="676021"/>
            <a:ext cx="10515600" cy="1325563"/>
          </a:xfrm>
        </p:spPr>
        <p:txBody>
          <a:bodyPr>
            <a:normAutofit/>
          </a:bodyPr>
          <a:lstStyle/>
          <a:p>
            <a:r>
              <a:rPr lang="en-US" dirty="0" err="1" smtClean="0"/>
              <a:t>Regionaalse</a:t>
            </a:r>
            <a:r>
              <a:rPr lang="en-US" dirty="0" smtClean="0"/>
              <a:t> </a:t>
            </a:r>
            <a:r>
              <a:rPr lang="en-US" dirty="0" err="1" smtClean="0"/>
              <a:t>tasandi</a:t>
            </a:r>
            <a:r>
              <a:rPr lang="en-US" dirty="0" smtClean="0"/>
              <a:t> </a:t>
            </a:r>
            <a:r>
              <a:rPr lang="en-US" dirty="0" err="1" smtClean="0"/>
              <a:t>valitsemismudeli</a:t>
            </a:r>
            <a:r>
              <a:rPr lang="en-US" dirty="0" smtClean="0"/>
              <a:t> </a:t>
            </a:r>
            <a:r>
              <a:rPr lang="et-EE" dirty="0" smtClean="0"/>
              <a:t>välja töötamise alus</a:t>
            </a:r>
            <a:r>
              <a:rPr lang="en-US" dirty="0" err="1" smtClean="0"/>
              <a:t>eeldus</a:t>
            </a:r>
            <a:r>
              <a:rPr lang="et-EE" dirty="0" err="1" smtClean="0"/>
              <a:t>ed</a:t>
            </a:r>
            <a:endParaRPr lang="en-US" dirty="0"/>
          </a:p>
        </p:txBody>
      </p:sp>
      <p:sp>
        <p:nvSpPr>
          <p:cNvPr id="3" name="Content Placeholder 2"/>
          <p:cNvSpPr>
            <a:spLocks noGrp="1"/>
          </p:cNvSpPr>
          <p:nvPr>
            <p:ph idx="1"/>
          </p:nvPr>
        </p:nvSpPr>
        <p:spPr>
          <a:xfrm>
            <a:off x="1152144" y="2339745"/>
            <a:ext cx="9049512" cy="4353347"/>
          </a:xfrm>
        </p:spPr>
        <p:txBody>
          <a:bodyPr/>
          <a:lstStyle/>
          <a:p>
            <a:r>
              <a:rPr lang="et-EE" dirty="0" smtClean="0"/>
              <a:t>Subsidiaarsus</a:t>
            </a:r>
          </a:p>
          <a:p>
            <a:r>
              <a:rPr lang="et-EE" dirty="0" smtClean="0"/>
              <a:t>Avalike ülesannete täitmise tulemuslik ja ökonoomne mastaap ja sellele vastav territoorium</a:t>
            </a:r>
          </a:p>
          <a:p>
            <a:r>
              <a:rPr lang="et-EE" dirty="0" smtClean="0"/>
              <a:t>Mitme-kihiline valitsemine</a:t>
            </a:r>
          </a:p>
          <a:p>
            <a:r>
              <a:rPr lang="et-EE" dirty="0" smtClean="0"/>
              <a:t>Kohapõhine regionaalareng</a:t>
            </a:r>
          </a:p>
        </p:txBody>
      </p:sp>
    </p:spTree>
    <p:extLst>
      <p:ext uri="{BB962C8B-B14F-4D97-AF65-F5344CB8AC3E}">
        <p14:creationId xmlns:p14="http://schemas.microsoft.com/office/powerpoint/2010/main" val="3531783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544" y="116632"/>
            <a:ext cx="9287256" cy="864096"/>
          </a:xfrm>
        </p:spPr>
        <p:txBody>
          <a:bodyPr>
            <a:normAutofit/>
          </a:bodyPr>
          <a:lstStyle/>
          <a:p>
            <a:r>
              <a:rPr lang="et-EE" dirty="0" smtClean="0"/>
              <a:t>Regionaalse valitsemismudeli valikud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84105235"/>
              </p:ext>
            </p:extLst>
          </p:nvPr>
        </p:nvGraphicFramePr>
        <p:xfrm>
          <a:off x="1078991" y="908720"/>
          <a:ext cx="9747503" cy="5779595"/>
        </p:xfrm>
        <a:graphic>
          <a:graphicData uri="http://schemas.openxmlformats.org/drawingml/2006/table">
            <a:tbl>
              <a:tblPr>
                <a:tableStyleId>{5C22544A-7EE6-4342-B048-85BDC9FD1C3A}</a:tableStyleId>
              </a:tblPr>
              <a:tblGrid>
                <a:gridCol w="1518055">
                  <a:extLst>
                    <a:ext uri="{9D8B030D-6E8A-4147-A177-3AD203B41FA5}">
                      <a16:colId xmlns:a16="http://schemas.microsoft.com/office/drawing/2014/main" val="20000"/>
                    </a:ext>
                  </a:extLst>
                </a:gridCol>
                <a:gridCol w="1731112">
                  <a:extLst>
                    <a:ext uri="{9D8B030D-6E8A-4147-A177-3AD203B41FA5}">
                      <a16:colId xmlns:a16="http://schemas.microsoft.com/office/drawing/2014/main" val="20001"/>
                    </a:ext>
                  </a:extLst>
                </a:gridCol>
                <a:gridCol w="1624584">
                  <a:extLst>
                    <a:ext uri="{9D8B030D-6E8A-4147-A177-3AD203B41FA5}">
                      <a16:colId xmlns:a16="http://schemas.microsoft.com/office/drawing/2014/main" val="20002"/>
                    </a:ext>
                  </a:extLst>
                </a:gridCol>
                <a:gridCol w="1624584">
                  <a:extLst>
                    <a:ext uri="{9D8B030D-6E8A-4147-A177-3AD203B41FA5}">
                      <a16:colId xmlns:a16="http://schemas.microsoft.com/office/drawing/2014/main" val="20003"/>
                    </a:ext>
                  </a:extLst>
                </a:gridCol>
                <a:gridCol w="1624584">
                  <a:extLst>
                    <a:ext uri="{9D8B030D-6E8A-4147-A177-3AD203B41FA5}">
                      <a16:colId xmlns:a16="http://schemas.microsoft.com/office/drawing/2014/main" val="20004"/>
                    </a:ext>
                  </a:extLst>
                </a:gridCol>
                <a:gridCol w="1624584">
                  <a:extLst>
                    <a:ext uri="{9D8B030D-6E8A-4147-A177-3AD203B41FA5}">
                      <a16:colId xmlns:a16="http://schemas.microsoft.com/office/drawing/2014/main" val="20005"/>
                    </a:ext>
                  </a:extLst>
                </a:gridCol>
              </a:tblGrid>
              <a:tr h="218820">
                <a:tc>
                  <a:txBody>
                    <a:bodyPr/>
                    <a:lstStyle/>
                    <a:p>
                      <a:pPr algn="l" fontAlgn="b"/>
                      <a:r>
                        <a:rPr lang="en-US" sz="1400" b="1" u="none" strike="noStrike" dirty="0" err="1">
                          <a:effectLst/>
                        </a:rPr>
                        <a:t>Valiku</a:t>
                      </a:r>
                      <a:r>
                        <a:rPr lang="en-US" sz="1400" b="1" u="none" strike="noStrike" dirty="0">
                          <a:effectLst/>
                        </a:rPr>
                        <a:t> </a:t>
                      </a:r>
                      <a:r>
                        <a:rPr lang="en-US" sz="1400" b="1" u="none" strike="noStrike" dirty="0" err="1">
                          <a:effectLst/>
                        </a:rPr>
                        <a:t>objekt</a:t>
                      </a:r>
                      <a:endParaRPr lang="en-US" sz="1400" b="1" i="0" u="none" strike="noStrike" dirty="0">
                        <a:solidFill>
                          <a:srgbClr val="000000"/>
                        </a:solidFill>
                        <a:effectLst/>
                        <a:latin typeface="Calibri"/>
                      </a:endParaRPr>
                    </a:p>
                  </a:txBody>
                  <a:tcPr marL="9525" marR="9525" marT="9525" marB="0" anchor="b"/>
                </a:tc>
                <a:tc gridSpan="5">
                  <a:txBody>
                    <a:bodyPr/>
                    <a:lstStyle/>
                    <a:p>
                      <a:pPr algn="ctr" fontAlgn="b"/>
                      <a:r>
                        <a:rPr lang="en-US" sz="1400" b="1" u="none" strike="noStrike" dirty="0" err="1">
                          <a:effectLst/>
                        </a:rPr>
                        <a:t>Peamised</a:t>
                      </a:r>
                      <a:r>
                        <a:rPr lang="en-US" sz="1400" b="1" u="none" strike="noStrike" dirty="0">
                          <a:effectLst/>
                        </a:rPr>
                        <a:t> </a:t>
                      </a:r>
                      <a:r>
                        <a:rPr lang="en-US" sz="1400" b="1" u="none" strike="noStrike" dirty="0" err="1">
                          <a:effectLst/>
                        </a:rPr>
                        <a:t>valikuvõimalused</a:t>
                      </a:r>
                      <a:endParaRPr lang="en-US" sz="1400" b="1"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7196">
                <a:tc>
                  <a:txBody>
                    <a:bodyPr/>
                    <a:lstStyle/>
                    <a:p>
                      <a:pPr algn="l" fontAlgn="b"/>
                      <a:r>
                        <a:rPr lang="en-US" sz="1400" b="1" i="1" u="none" strike="noStrike" dirty="0" err="1">
                          <a:effectLst/>
                        </a:rPr>
                        <a:t>Detsentrali-seeritus</a:t>
                      </a:r>
                      <a:endParaRPr lang="en-US" sz="1400" b="1" i="1"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detsentraliseerida</a:t>
                      </a:r>
                      <a:endParaRPr lang="en-US" sz="1400" b="1" i="0" u="none" strike="noStrike" dirty="0">
                        <a:solidFill>
                          <a:srgbClr val="000000"/>
                        </a:solidFill>
                        <a:effectLst/>
                        <a:latin typeface="Calibri"/>
                      </a:endParaRPr>
                    </a:p>
                  </a:txBody>
                  <a:tcPr marL="9525" marR="9525" marT="9525" marB="0" anchor="ctr">
                    <a:solidFill>
                      <a:srgbClr val="00B050"/>
                    </a:solidFill>
                  </a:tcPr>
                </a:tc>
                <a:tc>
                  <a:txBody>
                    <a:bodyPr/>
                    <a:lstStyle/>
                    <a:p>
                      <a:pPr algn="ctr" fontAlgn="b"/>
                      <a:r>
                        <a:rPr lang="en-US" sz="1400" u="none" strike="noStrike" dirty="0" err="1">
                          <a:effectLst/>
                        </a:rPr>
                        <a:t>säilitada</a:t>
                      </a:r>
                      <a:r>
                        <a:rPr lang="en-US" sz="1400" u="none" strike="noStrike" dirty="0">
                          <a:effectLst/>
                        </a:rPr>
                        <a:t> </a:t>
                      </a:r>
                      <a:r>
                        <a:rPr lang="en-US" sz="1400" u="none" strike="noStrike" dirty="0" err="1" smtClean="0">
                          <a:effectLst/>
                        </a:rPr>
                        <a:t>olemas</a:t>
                      </a:r>
                      <a:r>
                        <a:rPr lang="et-EE" sz="1400" u="none" strike="noStrike" dirty="0" smtClean="0">
                          <a:effectLst/>
                        </a:rPr>
                        <a:t>-</a:t>
                      </a:r>
                      <a:r>
                        <a:rPr lang="en-US" sz="1400" u="none" strike="noStrike" dirty="0" err="1" smtClean="0">
                          <a:effectLst/>
                        </a:rPr>
                        <a:t>olev</a:t>
                      </a:r>
                      <a:r>
                        <a:rPr lang="en-US" sz="1400" u="none" strike="noStrike" dirty="0" smtClean="0">
                          <a:effectLst/>
                        </a:rPr>
                        <a:t>  </a:t>
                      </a:r>
                      <a:r>
                        <a:rPr lang="en-US" sz="1400" u="none" strike="noStrike" dirty="0" err="1" smtClean="0">
                          <a:effectLst/>
                        </a:rPr>
                        <a:t>tsentrali</a:t>
                      </a:r>
                      <a:r>
                        <a:rPr lang="et-EE" sz="1400" u="none" strike="noStrike" dirty="0" smtClean="0">
                          <a:effectLst/>
                        </a:rPr>
                        <a:t>-</a:t>
                      </a:r>
                      <a:r>
                        <a:rPr lang="en-US" sz="1400" u="none" strike="noStrike" dirty="0" err="1" smtClean="0">
                          <a:effectLst/>
                        </a:rPr>
                        <a:t>seeritud</a:t>
                      </a:r>
                      <a:r>
                        <a:rPr lang="en-US" sz="1400" u="none" strike="noStrike" dirty="0" smtClean="0">
                          <a:effectLst/>
                        </a:rPr>
                        <a:t> </a:t>
                      </a:r>
                      <a:r>
                        <a:rPr lang="en-US" sz="1400" u="none" strike="noStrike" dirty="0" err="1">
                          <a:effectLst/>
                        </a:rPr>
                        <a:t>mudel</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suurendada</a:t>
                      </a:r>
                      <a:r>
                        <a:rPr lang="en-US" sz="1400" u="none" strike="noStrike" dirty="0">
                          <a:effectLst/>
                        </a:rPr>
                        <a:t> </a:t>
                      </a:r>
                      <a:r>
                        <a:rPr lang="en-US" sz="1400" u="none" strike="noStrike" dirty="0" err="1">
                          <a:effectLst/>
                        </a:rPr>
                        <a:t>tsentraliseeritust</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a:endParaRP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428288">
                <a:tc>
                  <a:txBody>
                    <a:bodyPr/>
                    <a:lstStyle/>
                    <a:p>
                      <a:pPr algn="l" fontAlgn="b"/>
                      <a:r>
                        <a:rPr lang="en-US" sz="1400" b="1" i="1" u="none" strike="noStrike">
                          <a:effectLst/>
                        </a:rPr>
                        <a:t>Territoriaalne ulatus</a:t>
                      </a:r>
                      <a:endParaRPr lang="en-US" sz="1400" b="1" i="1" u="none" strike="noStrike">
                        <a:solidFill>
                          <a:srgbClr val="000000"/>
                        </a:solidFill>
                        <a:effectLst/>
                        <a:latin typeface="Calibri"/>
                      </a:endParaRPr>
                    </a:p>
                  </a:txBody>
                  <a:tcPr marL="9525" marR="9525" marT="9525" marB="0" anchor="ctr"/>
                </a:tc>
                <a:tc>
                  <a:txBody>
                    <a:bodyPr/>
                    <a:lstStyle/>
                    <a:p>
                      <a:pPr algn="ctr" fontAlgn="b"/>
                      <a:r>
                        <a:rPr lang="en-US" sz="1400" u="none" strike="noStrike" dirty="0">
                          <a:effectLst/>
                        </a:rPr>
                        <a:t>KOV</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olemasolevad</a:t>
                      </a:r>
                      <a:r>
                        <a:rPr lang="en-US" sz="1400" u="none" strike="noStrike" dirty="0">
                          <a:effectLst/>
                        </a:rPr>
                        <a:t> </a:t>
                      </a:r>
                      <a:r>
                        <a:rPr lang="en-US" sz="1400" u="none" strike="noStrike" dirty="0" err="1">
                          <a:effectLst/>
                        </a:rPr>
                        <a:t>maakonnad</a:t>
                      </a:r>
                      <a:endParaRPr lang="en-US" sz="1400" b="1"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dirty="0" err="1">
                          <a:effectLst/>
                        </a:rPr>
                        <a:t>suuremad</a:t>
                      </a:r>
                      <a:r>
                        <a:rPr lang="en-US" sz="1400" u="none" strike="noStrike" dirty="0">
                          <a:effectLst/>
                        </a:rPr>
                        <a:t> </a:t>
                      </a:r>
                      <a:r>
                        <a:rPr lang="en-US" sz="1400" u="none" strike="noStrike" dirty="0" err="1">
                          <a:effectLst/>
                        </a:rPr>
                        <a:t>maakonnad</a:t>
                      </a:r>
                      <a:endParaRPr lang="en-US" sz="1400" b="1"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dirty="0" err="1">
                          <a:effectLst/>
                        </a:rPr>
                        <a:t>regioonid</a:t>
                      </a:r>
                      <a:r>
                        <a:rPr lang="en-US" sz="1400" u="none" strike="noStrike" dirty="0">
                          <a:effectLst/>
                        </a:rPr>
                        <a:t> (3-4)</a:t>
                      </a:r>
                      <a:endParaRPr lang="en-US" sz="1400" b="1"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428288">
                <a:tc rowSpan="2">
                  <a:txBody>
                    <a:bodyPr/>
                    <a:lstStyle/>
                    <a:p>
                      <a:pPr algn="l" fontAlgn="ctr"/>
                      <a:r>
                        <a:rPr lang="en-US" sz="1400" b="1" i="1" u="none" strike="noStrike" dirty="0" err="1">
                          <a:effectLst/>
                        </a:rPr>
                        <a:t>Koostöö</a:t>
                      </a:r>
                      <a:r>
                        <a:rPr lang="en-US" sz="1400" b="1" i="1" u="none" strike="noStrike" dirty="0">
                          <a:effectLst/>
                        </a:rPr>
                        <a:t> </a:t>
                      </a:r>
                      <a:r>
                        <a:rPr lang="en-US" sz="1400" b="1" i="1" u="none" strike="noStrike" dirty="0" err="1">
                          <a:effectLst/>
                        </a:rPr>
                        <a:t>laad</a:t>
                      </a:r>
                      <a:endParaRPr lang="en-US" sz="1400" b="1" i="1"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mitteformaalne</a:t>
                      </a:r>
                      <a:endParaRPr lang="en-US" sz="1400" b="0"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dirty="0" err="1">
                          <a:effectLst/>
                        </a:rPr>
                        <a:t>teenuste</a:t>
                      </a:r>
                      <a:r>
                        <a:rPr lang="en-US" sz="1400" u="none" strike="noStrike" dirty="0">
                          <a:effectLst/>
                        </a:rPr>
                        <a:t> </a:t>
                      </a:r>
                      <a:r>
                        <a:rPr lang="en-US" sz="1400" u="none" strike="noStrike" dirty="0" err="1">
                          <a:effectLst/>
                        </a:rPr>
                        <a:t>osutamisel</a:t>
                      </a:r>
                      <a:endParaRPr lang="en-US" sz="1400" b="0"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a:effectLst/>
                        </a:rPr>
                        <a:t>teenuste korraldamisel</a:t>
                      </a:r>
                      <a:endParaRPr lang="en-US" sz="1400" b="1" i="0" u="none" strike="noStrike">
                        <a:solidFill>
                          <a:srgbClr val="000000"/>
                        </a:solidFill>
                        <a:effectLst/>
                        <a:latin typeface="Calibri"/>
                      </a:endParaRPr>
                    </a:p>
                  </a:txBody>
                  <a:tcPr marL="9525" marR="9525" marT="9525" marB="0" anchor="ctr">
                    <a:solidFill>
                      <a:srgbClr val="00B050"/>
                    </a:solidFill>
                  </a:tcPr>
                </a:tc>
                <a:tc>
                  <a:txBody>
                    <a:bodyPr/>
                    <a:lstStyle/>
                    <a:p>
                      <a:pPr algn="ctr" fontAlgn="b"/>
                      <a:r>
                        <a:rPr lang="en-US" sz="1400" u="none" strike="noStrike" dirty="0" err="1">
                          <a:effectLst/>
                        </a:rPr>
                        <a:t>strateegilisel</a:t>
                      </a:r>
                      <a:r>
                        <a:rPr lang="en-US" sz="1400" u="none" strike="noStrike" dirty="0">
                          <a:effectLst/>
                        </a:rPr>
                        <a:t> </a:t>
                      </a:r>
                      <a:r>
                        <a:rPr lang="en-US" sz="1400" u="none" strike="noStrike" dirty="0" err="1">
                          <a:effectLst/>
                        </a:rPr>
                        <a:t>planeerimisel</a:t>
                      </a:r>
                      <a:endParaRPr lang="en-US" sz="1400" b="1" i="0" u="none" strike="noStrike" dirty="0">
                        <a:solidFill>
                          <a:srgbClr val="000000"/>
                        </a:solidFill>
                        <a:effectLst/>
                        <a:latin typeface="Calibri"/>
                      </a:endParaRPr>
                    </a:p>
                  </a:txBody>
                  <a:tcPr marL="9525" marR="9525" marT="9525" marB="0" anchor="ctr">
                    <a:solidFill>
                      <a:srgbClr val="00B050"/>
                    </a:solidFill>
                  </a:tcPr>
                </a:tc>
                <a:tc>
                  <a:txBody>
                    <a:bodyPr/>
                    <a:lstStyle/>
                    <a:p>
                      <a:pPr algn="ctr" fontAlgn="b"/>
                      <a:r>
                        <a:rPr lang="en-US" sz="1400" u="none" strike="noStrike">
                          <a:effectLst/>
                        </a:rPr>
                        <a:t> </a:t>
                      </a:r>
                      <a:endParaRPr lang="en-US" sz="14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428288">
                <a:tc vMerge="1">
                  <a:txBody>
                    <a:bodyPr/>
                    <a:lstStyle/>
                    <a:p>
                      <a:endParaRPr lang="en-US"/>
                    </a:p>
                  </a:txBody>
                  <a:tcPr/>
                </a:tc>
                <a:tc>
                  <a:txBody>
                    <a:bodyPr/>
                    <a:lstStyle/>
                    <a:p>
                      <a:pPr algn="ctr" fontAlgn="b"/>
                      <a:r>
                        <a:rPr lang="en-US" sz="1400" u="none" strike="noStrike" dirty="0" err="1">
                          <a:effectLst/>
                        </a:rPr>
                        <a:t>vabatahtlik</a:t>
                      </a:r>
                      <a:endParaRPr lang="en-US" sz="1400" b="0"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dirty="0" err="1">
                          <a:effectLst/>
                        </a:rPr>
                        <a:t>tingimuslikult</a:t>
                      </a:r>
                      <a:r>
                        <a:rPr lang="en-US" sz="1400" u="none" strike="noStrike" dirty="0">
                          <a:effectLst/>
                        </a:rPr>
                        <a:t> </a:t>
                      </a:r>
                      <a:r>
                        <a:rPr lang="en-US" sz="1400" u="none" strike="noStrike" dirty="0" err="1">
                          <a:effectLst/>
                        </a:rPr>
                        <a:t>kohustuslik</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kohtustuslik</a:t>
                      </a:r>
                      <a:endParaRPr lang="en-US" sz="1400" b="1" i="0" u="none" strike="noStrike" dirty="0">
                        <a:solidFill>
                          <a:srgbClr val="000000"/>
                        </a:solidFill>
                        <a:effectLst/>
                        <a:latin typeface="Calibri"/>
                      </a:endParaRPr>
                    </a:p>
                  </a:txBody>
                  <a:tcPr marL="9525" marR="9525" marT="9525" marB="0" anchor="ctr">
                    <a:solidFill>
                      <a:srgbClr val="00B050"/>
                    </a:solidFill>
                  </a:tcPr>
                </a:tc>
                <a:tc>
                  <a:txBody>
                    <a:bodyPr/>
                    <a:lstStyle/>
                    <a:p>
                      <a:pPr algn="ctr" fontAlgn="b"/>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637757">
                <a:tc>
                  <a:txBody>
                    <a:bodyPr/>
                    <a:lstStyle/>
                    <a:p>
                      <a:pPr algn="l" fontAlgn="b"/>
                      <a:r>
                        <a:rPr lang="en-US" sz="1400" b="1" i="1" u="none" strike="noStrike">
                          <a:effectLst/>
                        </a:rPr>
                        <a:t>Valitsemisvorm</a:t>
                      </a:r>
                      <a:endParaRPr lang="en-US" sz="1400" b="1" i="1" u="none" strike="noStrike">
                        <a:solidFill>
                          <a:srgbClr val="000000"/>
                        </a:solidFill>
                        <a:effectLst/>
                        <a:latin typeface="Calibri"/>
                      </a:endParaRPr>
                    </a:p>
                  </a:txBody>
                  <a:tcPr marL="9525" marR="9525" marT="9525" marB="0" anchor="ctr"/>
                </a:tc>
                <a:tc>
                  <a:txBody>
                    <a:bodyPr/>
                    <a:lstStyle/>
                    <a:p>
                      <a:pPr algn="ctr" fontAlgn="b"/>
                      <a:r>
                        <a:rPr lang="en-US" sz="1400" u="none" strike="noStrike">
                          <a:effectLst/>
                        </a:rPr>
                        <a:t>valitav 2. tasandi KOV</a:t>
                      </a:r>
                      <a:endParaRPr lang="en-US" sz="1400" b="0" i="0" u="none" strike="noStrike">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KOV'de</a:t>
                      </a:r>
                      <a:r>
                        <a:rPr lang="en-US" sz="1400" u="none" strike="noStrike" dirty="0">
                          <a:effectLst/>
                        </a:rPr>
                        <a:t> </a:t>
                      </a:r>
                      <a:r>
                        <a:rPr lang="en-US" sz="1400" u="none" strike="noStrike" dirty="0" err="1">
                          <a:effectLst/>
                        </a:rPr>
                        <a:t>ühisamet</a:t>
                      </a:r>
                      <a:endParaRPr lang="en-US" sz="1400" b="1"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dirty="0" err="1">
                          <a:effectLst/>
                        </a:rPr>
                        <a:t>KOV'de</a:t>
                      </a:r>
                      <a:r>
                        <a:rPr lang="en-US" sz="1400" u="none" strike="noStrike" dirty="0">
                          <a:effectLst/>
                        </a:rPr>
                        <a:t> </a:t>
                      </a:r>
                      <a:r>
                        <a:rPr lang="en-US" sz="1400" u="none" strike="noStrike" dirty="0" err="1">
                          <a:effectLst/>
                        </a:rPr>
                        <a:t>ühine</a:t>
                      </a:r>
                      <a:r>
                        <a:rPr lang="en-US" sz="1400" u="none" strike="noStrike" dirty="0">
                          <a:effectLst/>
                        </a:rPr>
                        <a:t> </a:t>
                      </a:r>
                      <a:r>
                        <a:rPr lang="en-US" sz="1400" u="none" strike="noStrike" dirty="0" err="1">
                          <a:effectLst/>
                        </a:rPr>
                        <a:t>avalik-õiguslik</a:t>
                      </a:r>
                      <a:r>
                        <a:rPr lang="en-US" sz="1400" u="none" strike="noStrike" dirty="0">
                          <a:effectLst/>
                        </a:rPr>
                        <a:t> </a:t>
                      </a:r>
                      <a:r>
                        <a:rPr lang="en-US" sz="1400" u="none" strike="noStrike" dirty="0" err="1">
                          <a:effectLst/>
                        </a:rPr>
                        <a:t>koostööorgan</a:t>
                      </a:r>
                      <a:endParaRPr lang="en-US" sz="1400" b="1" i="0" u="none" strike="noStrike" dirty="0">
                        <a:solidFill>
                          <a:srgbClr val="000000"/>
                        </a:solidFill>
                        <a:effectLst/>
                        <a:latin typeface="Calibri"/>
                      </a:endParaRPr>
                    </a:p>
                  </a:txBody>
                  <a:tcPr marL="9525" marR="9525" marT="9525" marB="0" anchor="ctr">
                    <a:solidFill>
                      <a:srgbClr val="00B050"/>
                    </a:solidFill>
                  </a:tcPr>
                </a:tc>
                <a:tc>
                  <a:txBody>
                    <a:bodyPr/>
                    <a:lstStyle/>
                    <a:p>
                      <a:pPr algn="ctr" fontAlgn="b"/>
                      <a:r>
                        <a:rPr lang="en-US" sz="1400" u="none" strike="noStrike" dirty="0" err="1">
                          <a:effectLst/>
                        </a:rPr>
                        <a:t>sektoriülesed</a:t>
                      </a:r>
                      <a:r>
                        <a:rPr lang="en-US" sz="1400" u="none" strike="noStrike" dirty="0">
                          <a:effectLst/>
                        </a:rPr>
                        <a:t> </a:t>
                      </a:r>
                      <a:r>
                        <a:rPr lang="en-US" sz="1400" u="none" strike="noStrike" dirty="0" err="1">
                          <a:effectLst/>
                        </a:rPr>
                        <a:t>nõukogud</a:t>
                      </a:r>
                      <a:endParaRPr lang="en-US" sz="1400" b="1"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dirty="0" err="1">
                          <a:effectLst/>
                        </a:rPr>
                        <a:t>riigi</a:t>
                      </a:r>
                      <a:r>
                        <a:rPr lang="en-US" sz="1400" u="none" strike="noStrike" dirty="0">
                          <a:effectLst/>
                        </a:rPr>
                        <a:t> </a:t>
                      </a:r>
                      <a:r>
                        <a:rPr lang="en-US" sz="1400" u="none" strike="noStrike" dirty="0" err="1">
                          <a:effectLst/>
                        </a:rPr>
                        <a:t>regionaalametid</a:t>
                      </a:r>
                      <a:endParaRPr lang="en-US" sz="14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847225">
                <a:tc>
                  <a:txBody>
                    <a:bodyPr/>
                    <a:lstStyle/>
                    <a:p>
                      <a:pPr algn="l" fontAlgn="b"/>
                      <a:r>
                        <a:rPr lang="en-US" sz="1400" b="1" i="1" u="none" strike="noStrike" dirty="0" err="1">
                          <a:effectLst/>
                        </a:rPr>
                        <a:t>Otsuste</a:t>
                      </a:r>
                      <a:r>
                        <a:rPr lang="en-US" sz="1400" b="1" i="1" u="none" strike="noStrike" dirty="0">
                          <a:effectLst/>
                        </a:rPr>
                        <a:t> </a:t>
                      </a:r>
                      <a:r>
                        <a:rPr lang="en-US" sz="1400" b="1" i="1" u="none" strike="noStrike" dirty="0" err="1">
                          <a:effectLst/>
                        </a:rPr>
                        <a:t>vastuvõtmise</a:t>
                      </a:r>
                      <a:r>
                        <a:rPr lang="en-US" sz="1400" b="1" i="1" u="none" strike="noStrike" dirty="0">
                          <a:effectLst/>
                        </a:rPr>
                        <a:t> </a:t>
                      </a:r>
                      <a:r>
                        <a:rPr lang="en-US" sz="1400" b="1" i="1" u="none" strike="noStrike" dirty="0" err="1">
                          <a:effectLst/>
                        </a:rPr>
                        <a:t>mehhanismid</a:t>
                      </a:r>
                      <a:endParaRPr lang="en-US" sz="1400" b="1" i="1"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häälte</a:t>
                      </a:r>
                      <a:r>
                        <a:rPr lang="en-US" sz="1400" u="none" strike="noStrike" dirty="0">
                          <a:effectLst/>
                        </a:rPr>
                        <a:t> </a:t>
                      </a:r>
                      <a:r>
                        <a:rPr lang="en-US" sz="1400" u="none" strike="noStrike" dirty="0" err="1">
                          <a:effectLst/>
                        </a:rPr>
                        <a:t>jaotus</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otsuse</a:t>
                      </a:r>
                      <a:r>
                        <a:rPr lang="en-US" sz="1400" u="none" strike="noStrike" dirty="0">
                          <a:effectLst/>
                        </a:rPr>
                        <a:t> </a:t>
                      </a:r>
                      <a:r>
                        <a:rPr lang="en-US" sz="1400" u="none" strike="noStrike" dirty="0" err="1">
                          <a:effectLst/>
                        </a:rPr>
                        <a:t>vastuvõetuse</a:t>
                      </a:r>
                      <a:r>
                        <a:rPr lang="en-US" sz="1400" u="none" strike="noStrike" dirty="0">
                          <a:effectLst/>
                        </a:rPr>
                        <a:t> </a:t>
                      </a:r>
                      <a:r>
                        <a:rPr lang="en-US" sz="1400" u="none" strike="noStrike" dirty="0" err="1">
                          <a:effectLst/>
                        </a:rPr>
                        <a:t>reeglid</a:t>
                      </a:r>
                      <a:r>
                        <a:rPr lang="en-US" sz="1400" u="none" strike="noStrike" dirty="0">
                          <a:effectLst/>
                        </a:rPr>
                        <a:t> (</a:t>
                      </a:r>
                      <a:r>
                        <a:rPr lang="en-US" sz="1400" u="none" strike="noStrike" dirty="0" err="1">
                          <a:effectLst/>
                        </a:rPr>
                        <a:t>häälteenamus</a:t>
                      </a:r>
                      <a:r>
                        <a:rPr lang="en-US" sz="1400" u="none" strike="noStrike" dirty="0">
                          <a:effectLst/>
                        </a:rPr>
                        <a:t> </a:t>
                      </a:r>
                      <a:r>
                        <a:rPr lang="en-US" sz="1400" u="none" strike="noStrike" dirty="0" err="1">
                          <a:effectLst/>
                        </a:rPr>
                        <a:t>jms</a:t>
                      </a:r>
                      <a:r>
                        <a:rPr lang="en-US" sz="1400" u="none" strike="noStrike" dirty="0">
                          <a:effectLst/>
                        </a:rPr>
                        <a:t>)</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err="1">
                          <a:effectLst/>
                        </a:rPr>
                        <a:t>osalus</a:t>
                      </a:r>
                      <a:r>
                        <a:rPr lang="en-US" sz="1400" u="none" strike="noStrike" dirty="0">
                          <a:effectLst/>
                        </a:rPr>
                        <a:t> ja </a:t>
                      </a:r>
                      <a:r>
                        <a:rPr lang="en-US" sz="1400" u="none" strike="noStrike" dirty="0" err="1">
                          <a:effectLst/>
                        </a:rPr>
                        <a:t>kaasatus</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1056694">
                <a:tc>
                  <a:txBody>
                    <a:bodyPr/>
                    <a:lstStyle/>
                    <a:p>
                      <a:pPr algn="l" fontAlgn="b"/>
                      <a:r>
                        <a:rPr lang="en-US" sz="1400" b="1" i="1" u="none" strike="noStrike" dirty="0" err="1">
                          <a:effectLst/>
                        </a:rPr>
                        <a:t>Regionaalse</a:t>
                      </a:r>
                      <a:r>
                        <a:rPr lang="en-US" sz="1400" b="1" i="1" u="none" strike="noStrike" dirty="0">
                          <a:effectLst/>
                        </a:rPr>
                        <a:t> </a:t>
                      </a:r>
                      <a:r>
                        <a:rPr lang="en-US" sz="1400" b="1" i="1" u="none" strike="noStrike" dirty="0" err="1">
                          <a:effectLst/>
                        </a:rPr>
                        <a:t>koostöö</a:t>
                      </a:r>
                      <a:r>
                        <a:rPr lang="en-US" sz="1400" b="1" i="1" u="none" strike="noStrike" dirty="0">
                          <a:effectLst/>
                        </a:rPr>
                        <a:t> </a:t>
                      </a:r>
                      <a:r>
                        <a:rPr lang="en-US" sz="1400" b="1" i="1" u="none" strike="noStrike" dirty="0" err="1">
                          <a:effectLst/>
                        </a:rPr>
                        <a:t>eelarve</a:t>
                      </a:r>
                      <a:r>
                        <a:rPr lang="en-US" sz="1400" b="1" i="1" u="none" strike="noStrike" dirty="0">
                          <a:effectLst/>
                        </a:rPr>
                        <a:t> </a:t>
                      </a:r>
                      <a:r>
                        <a:rPr lang="en-US" sz="1400" b="1" i="1" u="none" strike="noStrike" dirty="0" err="1">
                          <a:effectLst/>
                        </a:rPr>
                        <a:t>kujunemine</a:t>
                      </a:r>
                      <a:endParaRPr lang="en-US" sz="1400" b="1" i="1" u="none" strike="noStrike" dirty="0">
                        <a:solidFill>
                          <a:srgbClr val="000000"/>
                        </a:solidFill>
                        <a:effectLst/>
                        <a:latin typeface="Calibri"/>
                      </a:endParaRPr>
                    </a:p>
                  </a:txBody>
                  <a:tcPr marL="9525" marR="9525" marT="9525" marB="0" anchor="ctr"/>
                </a:tc>
                <a:tc>
                  <a:txBody>
                    <a:bodyPr/>
                    <a:lstStyle/>
                    <a:p>
                      <a:pPr algn="ctr" fontAlgn="b"/>
                      <a:r>
                        <a:rPr lang="fi-FI" sz="1400" u="none" strike="noStrike" dirty="0">
                          <a:effectLst/>
                        </a:rPr>
                        <a:t>KOV </a:t>
                      </a:r>
                      <a:r>
                        <a:rPr lang="fi-FI" sz="1400" u="none" strike="noStrike" dirty="0" err="1">
                          <a:effectLst/>
                        </a:rPr>
                        <a:t>täielik</a:t>
                      </a:r>
                      <a:r>
                        <a:rPr lang="fi-FI" sz="1400" u="none" strike="noStrike" dirty="0">
                          <a:effectLst/>
                        </a:rPr>
                        <a:t> </a:t>
                      </a:r>
                      <a:r>
                        <a:rPr lang="fi-FI" sz="1400" u="none" strike="noStrike" dirty="0" err="1">
                          <a:effectLst/>
                        </a:rPr>
                        <a:t>autonoomia</a:t>
                      </a:r>
                      <a:r>
                        <a:rPr lang="fi-FI" sz="1400" u="none" strike="noStrike" dirty="0">
                          <a:effectLst/>
                        </a:rPr>
                        <a:t> </a:t>
                      </a:r>
                      <a:r>
                        <a:rPr lang="fi-FI" sz="1400" u="none" strike="noStrike" dirty="0" err="1">
                          <a:effectLst/>
                        </a:rPr>
                        <a:t>koostöö</a:t>
                      </a:r>
                      <a:r>
                        <a:rPr lang="fi-FI" sz="1400" u="none" strike="noStrike" dirty="0">
                          <a:effectLst/>
                        </a:rPr>
                        <a:t> </a:t>
                      </a:r>
                      <a:r>
                        <a:rPr lang="fi-FI" sz="1400" u="none" strike="noStrike" dirty="0" err="1">
                          <a:effectLst/>
                        </a:rPr>
                        <a:t>rahastamisel</a:t>
                      </a:r>
                      <a:endParaRPr lang="fi-FI" sz="1400" b="0" i="0" u="none" strike="noStrike" dirty="0">
                        <a:solidFill>
                          <a:srgbClr val="000000"/>
                        </a:solidFill>
                        <a:effectLst/>
                        <a:latin typeface="Calibri"/>
                      </a:endParaRPr>
                    </a:p>
                  </a:txBody>
                  <a:tcPr marL="9525" marR="9525" marT="9525" marB="0" anchor="ctr"/>
                </a:tc>
                <a:tc>
                  <a:txBody>
                    <a:bodyPr/>
                    <a:lstStyle/>
                    <a:p>
                      <a:pPr algn="ctr" fontAlgn="b"/>
                      <a:r>
                        <a:rPr lang="fi-FI" sz="1400" u="none" strike="noStrike">
                          <a:effectLst/>
                        </a:rPr>
                        <a:t>KOV seadusega piiritletud (min. tase) autonoomia koostöö rahastamisel</a:t>
                      </a:r>
                      <a:endParaRPr lang="fi-FI" sz="1400" b="0" i="0" u="none" strike="noStrike">
                        <a:solidFill>
                          <a:srgbClr val="000000"/>
                        </a:solidFill>
                        <a:effectLst/>
                        <a:latin typeface="Calibri"/>
                      </a:endParaRPr>
                    </a:p>
                  </a:txBody>
                  <a:tcPr marL="9525" marR="9525" marT="9525" marB="0" anchor="ctr"/>
                </a:tc>
                <a:tc>
                  <a:txBody>
                    <a:bodyPr/>
                    <a:lstStyle/>
                    <a:p>
                      <a:pPr algn="ctr" fontAlgn="b"/>
                      <a:r>
                        <a:rPr lang="en-US" sz="1400" u="none" strike="noStrike" dirty="0">
                          <a:effectLst/>
                        </a:rPr>
                        <a:t>KOV </a:t>
                      </a:r>
                      <a:r>
                        <a:rPr lang="en-US" sz="1400" u="none" strike="noStrike" dirty="0" err="1">
                          <a:effectLst/>
                        </a:rPr>
                        <a:t>eelarved</a:t>
                      </a:r>
                      <a:r>
                        <a:rPr lang="en-US" sz="1400" u="none" strike="noStrike" dirty="0">
                          <a:effectLst/>
                        </a:rPr>
                        <a:t> </a:t>
                      </a:r>
                      <a:r>
                        <a:rPr lang="en-US" sz="1400" u="none" strike="noStrike" dirty="0" err="1">
                          <a:effectLst/>
                        </a:rPr>
                        <a:t>vahendavad</a:t>
                      </a:r>
                      <a:r>
                        <a:rPr lang="en-US" sz="1400" u="none" strike="noStrike" dirty="0">
                          <a:effectLst/>
                        </a:rPr>
                        <a:t> </a:t>
                      </a:r>
                      <a:r>
                        <a:rPr lang="en-US" sz="1400" u="none" strike="noStrike" dirty="0" err="1">
                          <a:effectLst/>
                        </a:rPr>
                        <a:t>riigi</a:t>
                      </a:r>
                      <a:r>
                        <a:rPr lang="en-US" sz="1400" u="none" strike="noStrike" dirty="0">
                          <a:effectLst/>
                        </a:rPr>
                        <a:t> </a:t>
                      </a:r>
                      <a:r>
                        <a:rPr lang="en-US" sz="1400" u="none" strike="noStrike" dirty="0" err="1">
                          <a:effectLst/>
                        </a:rPr>
                        <a:t>sihtotstarbelisi</a:t>
                      </a:r>
                      <a:r>
                        <a:rPr lang="en-US" sz="1400" u="none" strike="noStrike" dirty="0">
                          <a:effectLst/>
                        </a:rPr>
                        <a:t> </a:t>
                      </a:r>
                      <a:r>
                        <a:rPr lang="en-US" sz="1400" u="none" strike="noStrike" dirty="0" err="1">
                          <a:effectLst/>
                        </a:rPr>
                        <a:t>eraldisi</a:t>
                      </a:r>
                      <a:endParaRPr lang="en-US" sz="1400" b="1"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t-EE" sz="1400" u="none" strike="noStrike" dirty="0" smtClean="0">
                          <a:effectLst/>
                        </a:rPr>
                        <a:t>k</a:t>
                      </a:r>
                      <a:r>
                        <a:rPr lang="en-US" sz="1400" u="none" strike="noStrike" dirty="0" err="1" smtClean="0">
                          <a:effectLst/>
                        </a:rPr>
                        <a:t>oostöö</a:t>
                      </a:r>
                      <a:r>
                        <a:rPr lang="et-EE" sz="1400" u="none" strike="noStrike" dirty="0" smtClean="0">
                          <a:effectLst/>
                        </a:rPr>
                        <a:t>-</a:t>
                      </a:r>
                      <a:r>
                        <a:rPr lang="en-US" sz="1400" u="none" strike="noStrike" dirty="0" err="1" smtClean="0">
                          <a:effectLst/>
                        </a:rPr>
                        <a:t>struktuuride</a:t>
                      </a:r>
                      <a:r>
                        <a:rPr lang="en-US" sz="1400" u="none" strike="noStrike" dirty="0" smtClean="0">
                          <a:effectLst/>
                        </a:rPr>
                        <a:t> </a:t>
                      </a:r>
                      <a:r>
                        <a:rPr lang="en-US" sz="1400" u="none" strike="noStrike" dirty="0" err="1">
                          <a:effectLst/>
                        </a:rPr>
                        <a:t>iseseisev</a:t>
                      </a:r>
                      <a:r>
                        <a:rPr lang="en-US" sz="1400" u="none" strike="noStrike" dirty="0">
                          <a:effectLst/>
                        </a:rPr>
                        <a:t> </a:t>
                      </a:r>
                      <a:r>
                        <a:rPr lang="en-US" sz="1400" u="none" strike="noStrike" dirty="0" err="1">
                          <a:effectLst/>
                        </a:rPr>
                        <a:t>tulubaas</a:t>
                      </a:r>
                      <a:endParaRPr lang="en-US" sz="1400" b="1"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a:effectLst/>
                        </a:rPr>
                        <a:t> </a:t>
                      </a:r>
                      <a:endParaRPr lang="en-US" sz="14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7"/>
                  </a:ext>
                </a:extLst>
              </a:tr>
              <a:tr h="1056694">
                <a:tc>
                  <a:txBody>
                    <a:bodyPr/>
                    <a:lstStyle/>
                    <a:p>
                      <a:pPr algn="l" fontAlgn="b"/>
                      <a:r>
                        <a:rPr lang="en-US" sz="1400" b="1" i="1" u="none" strike="noStrike" dirty="0" err="1">
                          <a:effectLst/>
                        </a:rPr>
                        <a:t>Regionaalsete</a:t>
                      </a:r>
                      <a:r>
                        <a:rPr lang="en-US" sz="1400" b="1" i="1" u="none" strike="noStrike" dirty="0">
                          <a:effectLst/>
                        </a:rPr>
                        <a:t> </a:t>
                      </a:r>
                      <a:r>
                        <a:rPr lang="en-US" sz="1400" b="1" i="1" u="none" strike="noStrike" dirty="0" err="1">
                          <a:effectLst/>
                        </a:rPr>
                        <a:t>arendus-programmide</a:t>
                      </a:r>
                      <a:r>
                        <a:rPr lang="en-US" sz="1400" b="1" i="1" u="none" strike="noStrike" dirty="0">
                          <a:effectLst/>
                        </a:rPr>
                        <a:t> </a:t>
                      </a:r>
                      <a:r>
                        <a:rPr lang="en-US" sz="1400" b="1" i="1" u="none" strike="noStrike" dirty="0" err="1">
                          <a:effectLst/>
                        </a:rPr>
                        <a:t>koostamine</a:t>
                      </a:r>
                      <a:endParaRPr lang="en-US" sz="1400" b="1" i="1" u="none" strike="noStrike" dirty="0">
                        <a:solidFill>
                          <a:srgbClr val="000000"/>
                        </a:solidFill>
                        <a:effectLst/>
                        <a:latin typeface="Calibri"/>
                      </a:endParaRPr>
                    </a:p>
                  </a:txBody>
                  <a:tcPr marL="9525" marR="9525" marT="9525" marB="0" anchor="ctr"/>
                </a:tc>
                <a:tc>
                  <a:txBody>
                    <a:bodyPr/>
                    <a:lstStyle/>
                    <a:p>
                      <a:pPr algn="ctr" fontAlgn="b"/>
                      <a:r>
                        <a:rPr lang="et-EE" sz="1400" u="none" strike="noStrike" dirty="0" smtClean="0">
                          <a:effectLst/>
                        </a:rPr>
                        <a:t>r</a:t>
                      </a:r>
                      <a:r>
                        <a:rPr lang="en-US" sz="1400" u="none" strike="noStrike" dirty="0" err="1" smtClean="0">
                          <a:effectLst/>
                        </a:rPr>
                        <a:t>iigi</a:t>
                      </a:r>
                      <a:r>
                        <a:rPr lang="en-US" sz="1400" u="none" strike="noStrike" dirty="0" smtClean="0">
                          <a:effectLst/>
                        </a:rPr>
                        <a:t>- </a:t>
                      </a:r>
                      <a:r>
                        <a:rPr lang="en-US" sz="1400" u="none" strike="noStrike" dirty="0">
                          <a:effectLst/>
                        </a:rPr>
                        <a:t>ja KOV </a:t>
                      </a:r>
                      <a:r>
                        <a:rPr lang="en-US" sz="1400" u="none" strike="noStrike" dirty="0" err="1">
                          <a:effectLst/>
                        </a:rPr>
                        <a:t>ühised</a:t>
                      </a:r>
                      <a:r>
                        <a:rPr lang="en-US" sz="1400" u="none" strike="noStrike" dirty="0">
                          <a:effectLst/>
                        </a:rPr>
                        <a:t> </a:t>
                      </a:r>
                      <a:r>
                        <a:rPr lang="en-US" sz="1400" u="none" strike="noStrike" dirty="0" err="1" smtClean="0">
                          <a:effectLst/>
                        </a:rPr>
                        <a:t>regionaal</a:t>
                      </a:r>
                      <a:r>
                        <a:rPr lang="et-EE" sz="1400" u="none" strike="noStrike" dirty="0" smtClean="0">
                          <a:effectLst/>
                        </a:rPr>
                        <a:t>-</a:t>
                      </a:r>
                      <a:r>
                        <a:rPr lang="en-US" sz="1400" u="none" strike="noStrike" dirty="0" err="1" smtClean="0">
                          <a:effectLst/>
                        </a:rPr>
                        <a:t>programmid</a:t>
                      </a:r>
                      <a:r>
                        <a:rPr lang="en-US" sz="1400" u="none" strike="noStrike" dirty="0" smtClean="0">
                          <a:effectLst/>
                        </a:rPr>
                        <a:t> </a:t>
                      </a:r>
                      <a:r>
                        <a:rPr lang="en-US" sz="1400" u="none" strike="noStrike" dirty="0">
                          <a:effectLst/>
                        </a:rPr>
                        <a:t>- </a:t>
                      </a:r>
                      <a:r>
                        <a:rPr lang="en-US" sz="1400" u="none" strike="noStrike" dirty="0" err="1">
                          <a:effectLst/>
                        </a:rPr>
                        <a:t>ühishuvid</a:t>
                      </a:r>
                      <a:r>
                        <a:rPr lang="en-US" sz="1400" u="none" strike="noStrike" dirty="0">
                          <a:effectLst/>
                        </a:rPr>
                        <a:t> ja </a:t>
                      </a:r>
                      <a:r>
                        <a:rPr lang="en-US" sz="1400" u="none" strike="noStrike" dirty="0" err="1">
                          <a:effectLst/>
                        </a:rPr>
                        <a:t>kaasrahastamine</a:t>
                      </a:r>
                      <a:endParaRPr lang="en-US" sz="1400" b="1" i="0" u="none" strike="noStrike" dirty="0">
                        <a:solidFill>
                          <a:srgbClr val="000000"/>
                        </a:solidFill>
                        <a:effectLst/>
                        <a:latin typeface="Calibri"/>
                      </a:endParaRPr>
                    </a:p>
                  </a:txBody>
                  <a:tcPr marL="9525" marR="9525" marT="9525" marB="0" anchor="ctr">
                    <a:solidFill>
                      <a:srgbClr val="00B050"/>
                    </a:solidFill>
                  </a:tcPr>
                </a:tc>
                <a:tc>
                  <a:txBody>
                    <a:bodyPr/>
                    <a:lstStyle/>
                    <a:p>
                      <a:pPr algn="ctr" fontAlgn="b"/>
                      <a:r>
                        <a:rPr lang="et-EE" sz="1400" u="none" strike="noStrike" dirty="0" smtClean="0">
                          <a:effectLst/>
                        </a:rPr>
                        <a:t>r</a:t>
                      </a:r>
                      <a:r>
                        <a:rPr lang="en-US" sz="1400" u="none" strike="noStrike" dirty="0" err="1" smtClean="0">
                          <a:effectLst/>
                        </a:rPr>
                        <a:t>egionaalsed</a:t>
                      </a:r>
                      <a:r>
                        <a:rPr lang="en-US" sz="1400" u="none" strike="noStrike" dirty="0" smtClean="0">
                          <a:effectLst/>
                        </a:rPr>
                        <a:t> </a:t>
                      </a:r>
                      <a:r>
                        <a:rPr lang="en-US" sz="1400" u="none" strike="noStrike" dirty="0" err="1">
                          <a:effectLst/>
                        </a:rPr>
                        <a:t>toetusprogrammid</a:t>
                      </a:r>
                      <a:r>
                        <a:rPr lang="en-US" sz="1400" u="none" strike="noStrike" dirty="0">
                          <a:effectLst/>
                        </a:rPr>
                        <a:t> - </a:t>
                      </a:r>
                      <a:r>
                        <a:rPr lang="en-US" sz="1400" u="none" strike="noStrike" dirty="0" err="1">
                          <a:effectLst/>
                        </a:rPr>
                        <a:t>riigi</a:t>
                      </a:r>
                      <a:r>
                        <a:rPr lang="en-US" sz="1400" u="none" strike="noStrike" dirty="0">
                          <a:effectLst/>
                        </a:rPr>
                        <a:t> </a:t>
                      </a:r>
                      <a:r>
                        <a:rPr lang="en-US" sz="1400" u="none" strike="noStrike" dirty="0" err="1">
                          <a:effectLst/>
                        </a:rPr>
                        <a:t>toetused</a:t>
                      </a:r>
                      <a:r>
                        <a:rPr lang="en-US" sz="1400" u="none" strike="noStrike" dirty="0">
                          <a:effectLst/>
                        </a:rPr>
                        <a:t>, </a:t>
                      </a:r>
                      <a:r>
                        <a:rPr lang="en-US" sz="1400" u="none" strike="noStrike" dirty="0" err="1">
                          <a:effectLst/>
                        </a:rPr>
                        <a:t>otsused</a:t>
                      </a:r>
                      <a:r>
                        <a:rPr lang="en-US" sz="1400" u="none" strike="noStrike" dirty="0">
                          <a:effectLst/>
                        </a:rPr>
                        <a:t> KOV </a:t>
                      </a:r>
                      <a:r>
                        <a:rPr lang="en-US" sz="1400" u="none" strike="noStrike" dirty="0" err="1">
                          <a:effectLst/>
                        </a:rPr>
                        <a:t>koostöös</a:t>
                      </a:r>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t-EE" sz="1400" u="none" strike="noStrike" dirty="0" smtClean="0">
                          <a:effectLst/>
                        </a:rPr>
                        <a:t>ü</a:t>
                      </a:r>
                      <a:r>
                        <a:rPr lang="en-US" sz="1400" u="none" strike="noStrike" dirty="0" err="1" smtClean="0">
                          <a:effectLst/>
                        </a:rPr>
                        <a:t>leriigilised</a:t>
                      </a:r>
                      <a:r>
                        <a:rPr lang="en-US" sz="1400" u="none" strike="noStrike" dirty="0" smtClean="0">
                          <a:effectLst/>
                        </a:rPr>
                        <a:t> </a:t>
                      </a:r>
                      <a:r>
                        <a:rPr lang="en-US" sz="1400" u="none" strike="noStrike" dirty="0" err="1">
                          <a:effectLst/>
                        </a:rPr>
                        <a:t>konkurentsipõhised</a:t>
                      </a:r>
                      <a:r>
                        <a:rPr lang="en-US" sz="1400" u="none" strike="noStrike" dirty="0">
                          <a:effectLst/>
                        </a:rPr>
                        <a:t> </a:t>
                      </a:r>
                      <a:r>
                        <a:rPr lang="en-US" sz="1400" u="none" strike="noStrike" dirty="0" err="1">
                          <a:effectLst/>
                        </a:rPr>
                        <a:t>valdkondlikud</a:t>
                      </a:r>
                      <a:r>
                        <a:rPr lang="en-US" sz="1400" u="none" strike="noStrike" dirty="0">
                          <a:effectLst/>
                        </a:rPr>
                        <a:t> </a:t>
                      </a:r>
                      <a:r>
                        <a:rPr lang="en-US" sz="1400" u="none" strike="noStrike" dirty="0" err="1">
                          <a:effectLst/>
                        </a:rPr>
                        <a:t>programmid</a:t>
                      </a:r>
                      <a:endParaRPr lang="en-US" sz="1400" b="0" i="0" u="none" strike="noStrike" dirty="0">
                        <a:solidFill>
                          <a:srgbClr val="000000"/>
                        </a:solidFill>
                        <a:effectLst/>
                        <a:latin typeface="Calibri"/>
                      </a:endParaRPr>
                    </a:p>
                  </a:txBody>
                  <a:tcPr marL="9525" marR="9525" marT="9525" marB="0" anchor="ctr">
                    <a:solidFill>
                      <a:srgbClr val="92D050"/>
                    </a:solidFill>
                  </a:tcPr>
                </a:tc>
                <a:tc>
                  <a:txBody>
                    <a:bodyPr/>
                    <a:lstStyle/>
                    <a:p>
                      <a:pPr algn="ctr" fontAlgn="b"/>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8844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Analüüsi eesmärk</a:t>
            </a:r>
            <a:endParaRPr lang="et-EE" dirty="0"/>
          </a:p>
        </p:txBody>
      </p:sp>
      <p:sp>
        <p:nvSpPr>
          <p:cNvPr id="3" name="Sisu kohatäide 2"/>
          <p:cNvSpPr>
            <a:spLocks noGrp="1"/>
          </p:cNvSpPr>
          <p:nvPr>
            <p:ph idx="1"/>
          </p:nvPr>
        </p:nvSpPr>
        <p:spPr/>
        <p:txBody>
          <a:bodyPr/>
          <a:lstStyle/>
          <a:p>
            <a:r>
              <a:rPr lang="et-EE" dirty="0" smtClean="0"/>
              <a:t>Kaardistada olulisemad probleemid ja väljakutsed kohaliku </a:t>
            </a:r>
            <a:r>
              <a:rPr lang="et-EE" dirty="0"/>
              <a:t>omavalitsuse ning regionaalhalduse ja –juhtimise valdkonnas ning </a:t>
            </a:r>
            <a:r>
              <a:rPr lang="et-EE" dirty="0" smtClean="0"/>
              <a:t>pakkuda välja poliitikasoovitused </a:t>
            </a:r>
            <a:r>
              <a:rPr lang="et-EE" dirty="0"/>
              <a:t>ja edasised tegevused nende väljakutsetega </a:t>
            </a:r>
            <a:r>
              <a:rPr lang="et-EE" dirty="0" smtClean="0"/>
              <a:t>tegelemiseks </a:t>
            </a:r>
          </a:p>
          <a:p>
            <a:r>
              <a:rPr lang="et-EE" dirty="0" smtClean="0"/>
              <a:t>Kolm vaatenurka: </a:t>
            </a:r>
          </a:p>
          <a:p>
            <a:pPr lvl="1"/>
            <a:r>
              <a:rPr lang="et-EE" dirty="0" smtClean="0"/>
              <a:t>Kohaliku omavalitsuse süsteemi kitsaskohad ja väljakutsed riigi ja omavalitsuse suhete vaatenurgast </a:t>
            </a:r>
          </a:p>
          <a:p>
            <a:pPr lvl="1"/>
            <a:r>
              <a:rPr lang="et-EE" dirty="0" smtClean="0"/>
              <a:t>Kohalike omavalitsuste sisese toimimise väljakutsed, sh haldusreformi järel suure territooriumiga toimetulemiseks</a:t>
            </a:r>
          </a:p>
          <a:p>
            <a:pPr lvl="1"/>
            <a:r>
              <a:rPr lang="et-EE" dirty="0" smtClean="0"/>
              <a:t>Peamised </a:t>
            </a:r>
            <a:r>
              <a:rPr lang="et-EE" dirty="0"/>
              <a:t>probleemid </a:t>
            </a:r>
            <a:r>
              <a:rPr lang="et-EE" dirty="0" smtClean="0"/>
              <a:t>(omavalitsusliku) regionaalhalduse </a:t>
            </a:r>
            <a:r>
              <a:rPr lang="et-EE" dirty="0"/>
              <a:t>ja -juhtimise </a:t>
            </a:r>
            <a:r>
              <a:rPr lang="et-EE" dirty="0" smtClean="0"/>
              <a:t>valdkonnas</a:t>
            </a:r>
          </a:p>
        </p:txBody>
      </p:sp>
    </p:spTree>
    <p:extLst>
      <p:ext uri="{BB962C8B-B14F-4D97-AF65-F5344CB8AC3E}">
        <p14:creationId xmlns:p14="http://schemas.microsoft.com/office/powerpoint/2010/main" val="41218109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Finantsautonoomia suurendamine</a:t>
            </a:r>
            <a:endParaRPr lang="et-EE" dirty="0"/>
          </a:p>
        </p:txBody>
      </p:sp>
      <p:sp>
        <p:nvSpPr>
          <p:cNvPr id="3" name="Sisu kohatäide 2"/>
          <p:cNvSpPr>
            <a:spLocks noGrp="1"/>
          </p:cNvSpPr>
          <p:nvPr>
            <p:ph idx="1"/>
          </p:nvPr>
        </p:nvSpPr>
        <p:spPr>
          <a:xfrm>
            <a:off x="838200" y="1825624"/>
            <a:ext cx="10515600" cy="4822063"/>
          </a:xfrm>
        </p:spPr>
        <p:txBody>
          <a:bodyPr>
            <a:normAutofit fontScale="92500" lnSpcReduction="10000"/>
          </a:bodyPr>
          <a:lstStyle/>
          <a:p>
            <a:pPr algn="just"/>
            <a:r>
              <a:rPr lang="et-EE" dirty="0"/>
              <a:t>Kujundada strateegia, mille elluviimise raames oluliselt </a:t>
            </a:r>
            <a:r>
              <a:rPr lang="et-EE" dirty="0" smtClean="0"/>
              <a:t>suureneks </a:t>
            </a:r>
            <a:r>
              <a:rPr lang="et-EE" dirty="0"/>
              <a:t>kohalike omavalitsuste finantsautonoomia, nende võimekus ja vastutus oma tulubaasi ise kujundada. Ilma selleta on detsentralisatsioon ja reaalne autonoomia sõnakõlks. Analüüsida kohaliku tasandi maksubaasi loomise ja laiendamise </a:t>
            </a:r>
            <a:r>
              <a:rPr lang="et-EE" dirty="0" smtClean="0"/>
              <a:t>võimalusi, näiteks: </a:t>
            </a:r>
            <a:endParaRPr lang="et-EE" dirty="0"/>
          </a:p>
          <a:p>
            <a:pPr lvl="1" algn="just"/>
            <a:r>
              <a:rPr lang="et-EE" dirty="0" smtClean="0"/>
              <a:t>üksikisiku </a:t>
            </a:r>
            <a:r>
              <a:rPr lang="et-EE" dirty="0"/>
              <a:t>tulumaksu määratlemine kohaliku maksuna, </a:t>
            </a:r>
          </a:p>
          <a:p>
            <a:pPr lvl="1" algn="just"/>
            <a:r>
              <a:rPr lang="et-EE" dirty="0"/>
              <a:t>kinnisvara maksu kehtestamine, </a:t>
            </a:r>
          </a:p>
          <a:p>
            <a:pPr lvl="1" algn="just"/>
            <a:r>
              <a:rPr lang="et-EE" dirty="0"/>
              <a:t>ettevõtluse arendamise toetamine läbi KOV maksu ja/ või tulubaasi kujundamise, </a:t>
            </a:r>
          </a:p>
          <a:p>
            <a:pPr lvl="1" algn="just"/>
            <a:r>
              <a:rPr lang="et-EE" dirty="0"/>
              <a:t>pensionide ja dividendide tulumaksu osaline laekuminekohalikele omavalitsustele. </a:t>
            </a:r>
            <a:endParaRPr lang="et-EE" dirty="0" smtClean="0"/>
          </a:p>
          <a:p>
            <a:pPr algn="just"/>
            <a:r>
              <a:rPr lang="et-EE" dirty="0"/>
              <a:t>Vaja on teha muudatusi maksusüsteemis selles suunas, et omavalitsused oleks senisest märksa enam </a:t>
            </a:r>
            <a:r>
              <a:rPr lang="et-EE" b="1" dirty="0"/>
              <a:t>huvitatud kohaliku ettevõtluskeskkonna arendamisest </a:t>
            </a:r>
            <a:r>
              <a:rPr lang="et-EE" dirty="0"/>
              <a:t>ja saaks nende territooriumil paiknevate töökohtade kaudu ka suuremat tulu oma </a:t>
            </a:r>
            <a:r>
              <a:rPr lang="et-EE" dirty="0" smtClean="0"/>
              <a:t>eelarvesse.</a:t>
            </a:r>
            <a:endParaRPr lang="et-EE" dirty="0"/>
          </a:p>
        </p:txBody>
      </p:sp>
    </p:spTree>
    <p:extLst>
      <p:ext uri="{BB962C8B-B14F-4D97-AF65-F5344CB8AC3E}">
        <p14:creationId xmlns:p14="http://schemas.microsoft.com/office/powerpoint/2010/main" val="2049029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Kohalike </a:t>
            </a:r>
            <a:r>
              <a:rPr lang="et-EE" dirty="0"/>
              <a:t>maksude osakaal nende tuludes</a:t>
            </a:r>
          </a:p>
        </p:txBody>
      </p:sp>
      <p:graphicFrame>
        <p:nvGraphicFramePr>
          <p:cNvPr id="4" name="Sisu kohatäide 3"/>
          <p:cNvGraphicFramePr>
            <a:graphicFrameLocks noGrp="1"/>
          </p:cNvGraphicFramePr>
          <p:nvPr>
            <p:ph idx="1"/>
            <p:extLst>
              <p:ext uri="{D42A27DB-BD31-4B8C-83A1-F6EECF244321}">
                <p14:modId xmlns:p14="http://schemas.microsoft.com/office/powerpoint/2010/main" val="2149088329"/>
              </p:ext>
            </p:extLst>
          </p:nvPr>
        </p:nvGraphicFramePr>
        <p:xfrm>
          <a:off x="517359" y="1479884"/>
          <a:ext cx="11044988" cy="49209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512809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365125"/>
            <a:ext cx="10515600" cy="1216787"/>
          </a:xfrm>
        </p:spPr>
        <p:txBody>
          <a:bodyPr>
            <a:normAutofit fontScale="90000"/>
          </a:bodyPr>
          <a:lstStyle/>
          <a:p>
            <a:r>
              <a:rPr lang="et-EE" dirty="0" smtClean="0"/>
              <a:t>Kohalike omavalitsuste arengu </a:t>
            </a:r>
            <a:r>
              <a:rPr lang="et-EE" dirty="0"/>
              <a:t>ja regionaalarengu </a:t>
            </a:r>
            <a:r>
              <a:rPr lang="et-EE" dirty="0" smtClean="0"/>
              <a:t>monitoorimine</a:t>
            </a:r>
            <a:endParaRPr lang="et-EE" dirty="0"/>
          </a:p>
        </p:txBody>
      </p:sp>
      <p:sp>
        <p:nvSpPr>
          <p:cNvPr id="3" name="Sisu kohatäide 2"/>
          <p:cNvSpPr>
            <a:spLocks noGrp="1"/>
          </p:cNvSpPr>
          <p:nvPr>
            <p:ph idx="1"/>
          </p:nvPr>
        </p:nvSpPr>
        <p:spPr>
          <a:xfrm>
            <a:off x="685800" y="1728216"/>
            <a:ext cx="11018520" cy="5020056"/>
          </a:xfrm>
        </p:spPr>
        <p:txBody>
          <a:bodyPr>
            <a:normAutofit fontScale="85000" lnSpcReduction="20000"/>
          </a:bodyPr>
          <a:lstStyle/>
          <a:p>
            <a:r>
              <a:rPr lang="et-EE" dirty="0"/>
              <a:t>1. Töötada välja terviklik ja järjepidevalt rakendatav </a:t>
            </a:r>
            <a:r>
              <a:rPr lang="et-EE" dirty="0" smtClean="0"/>
              <a:t>KOV </a:t>
            </a:r>
            <a:r>
              <a:rPr lang="et-EE" dirty="0"/>
              <a:t>ja regionaalarengu seiresüsteem, mis hõlmab endas nii demograafilist, </a:t>
            </a:r>
            <a:r>
              <a:rPr lang="et-EE" dirty="0" err="1" smtClean="0"/>
              <a:t>sotsiaal-majanduslikku</a:t>
            </a:r>
            <a:r>
              <a:rPr lang="et-EE" dirty="0"/>
              <a:t>, finantsilist kui ka teenuste kvaliteedi ja arengukeskkonna alaseid näitajaid. </a:t>
            </a:r>
            <a:endParaRPr lang="et-EE" dirty="0" smtClean="0"/>
          </a:p>
          <a:p>
            <a:pPr lvl="1"/>
            <a:r>
              <a:rPr lang="et-EE" dirty="0" smtClean="0"/>
              <a:t>Konsolideerida </a:t>
            </a:r>
            <a:r>
              <a:rPr lang="et-EE" dirty="0"/>
              <a:t>erinevad seiremetoodikad ja indikaatorid ühtsesse </a:t>
            </a:r>
            <a:r>
              <a:rPr lang="et-EE" dirty="0" smtClean="0"/>
              <a:t>andmekeskkonda, </a:t>
            </a:r>
            <a:r>
              <a:rPr lang="et-EE" dirty="0"/>
              <a:t>mille alusel saab analüüsida terviklikult KOV ja regionaalarengut. </a:t>
            </a:r>
          </a:p>
          <a:p>
            <a:r>
              <a:rPr lang="et-EE" dirty="0"/>
              <a:t>2. Omavalitsustasandi võimekuse ja detsentraliseerimise arengu monitoorimiseks rakendada järgmisi indikaatoreid: </a:t>
            </a:r>
            <a:endParaRPr lang="et-EE" dirty="0" smtClean="0"/>
          </a:p>
          <a:p>
            <a:pPr marL="914400" lvl="1" indent="-457200">
              <a:buAutoNum type="arabicParenR"/>
            </a:pPr>
            <a:r>
              <a:rPr lang="et-EE" dirty="0" smtClean="0"/>
              <a:t>kohalike </a:t>
            </a:r>
            <a:r>
              <a:rPr lang="et-EE" dirty="0"/>
              <a:t>omavalitsuste osakaal </a:t>
            </a:r>
            <a:r>
              <a:rPr lang="et-EE" dirty="0" smtClean="0"/>
              <a:t>valitsussektori (kasvav); </a:t>
            </a:r>
          </a:p>
          <a:p>
            <a:pPr marL="914400" lvl="1" indent="-457200">
              <a:buAutoNum type="arabicParenR"/>
            </a:pPr>
            <a:r>
              <a:rPr lang="et-EE" dirty="0"/>
              <a:t>k</a:t>
            </a:r>
            <a:r>
              <a:rPr lang="et-EE" dirty="0" smtClean="0"/>
              <a:t>ohalike </a:t>
            </a:r>
            <a:r>
              <a:rPr lang="et-EE" dirty="0"/>
              <a:t>omavalitsuste maksutulude osakaal nende </a:t>
            </a:r>
            <a:r>
              <a:rPr lang="et-EE" dirty="0" smtClean="0"/>
              <a:t>tuludes (kasv); </a:t>
            </a:r>
          </a:p>
          <a:p>
            <a:pPr marL="914400" lvl="1" indent="-457200">
              <a:buAutoNum type="arabicParenR"/>
            </a:pPr>
            <a:r>
              <a:rPr lang="et-EE" dirty="0" smtClean="0"/>
              <a:t>omavalitsusteenistujate </a:t>
            </a:r>
            <a:r>
              <a:rPr lang="et-EE" dirty="0"/>
              <a:t>suhte </a:t>
            </a:r>
            <a:r>
              <a:rPr lang="et-EE" dirty="0" smtClean="0"/>
              <a:t>riigiteenistujatesse (stabiilne või kasvav). </a:t>
            </a:r>
            <a:endParaRPr lang="et-EE" dirty="0"/>
          </a:p>
          <a:p>
            <a:r>
              <a:rPr lang="et-EE" dirty="0"/>
              <a:t>3. </a:t>
            </a:r>
            <a:r>
              <a:rPr lang="et-EE" dirty="0" smtClean="0"/>
              <a:t>KOV üksuse tasandil rakendada </a:t>
            </a:r>
            <a:r>
              <a:rPr lang="et-EE" dirty="0"/>
              <a:t>järgmisi indikaatoreid: </a:t>
            </a:r>
            <a:r>
              <a:rPr lang="et-EE" dirty="0" smtClean="0"/>
              <a:t>1) elanike </a:t>
            </a:r>
            <a:r>
              <a:rPr lang="et-EE" dirty="0"/>
              <a:t>arvu muutus, </a:t>
            </a:r>
            <a:r>
              <a:rPr lang="et-EE" dirty="0" smtClean="0"/>
              <a:t>2) töökoha </a:t>
            </a:r>
            <a:r>
              <a:rPr lang="et-EE" dirty="0"/>
              <a:t>väärtus ja </a:t>
            </a:r>
            <a:r>
              <a:rPr lang="et-EE" dirty="0" smtClean="0"/>
              <a:t>3) töökohtade </a:t>
            </a:r>
            <a:r>
              <a:rPr lang="et-EE" dirty="0"/>
              <a:t>arv. </a:t>
            </a:r>
          </a:p>
          <a:p>
            <a:r>
              <a:rPr lang="et-EE" dirty="0"/>
              <a:t>4. Regionaalse arengu ja tasakaalustatuse monitoorimiseks rakendada järgmisi indikaatoreid: </a:t>
            </a:r>
            <a:r>
              <a:rPr lang="et-EE" dirty="0" smtClean="0"/>
              <a:t>1) rahvastiku </a:t>
            </a:r>
            <a:r>
              <a:rPr lang="et-EE" dirty="0"/>
              <a:t>paiknemine maakondades/ regioonides; </a:t>
            </a:r>
            <a:r>
              <a:rPr lang="et-EE" dirty="0" smtClean="0"/>
              <a:t>2) SKT </a:t>
            </a:r>
            <a:r>
              <a:rPr lang="et-EE" dirty="0"/>
              <a:t>elaniku kohta maakondades/ regioonides; </a:t>
            </a:r>
            <a:r>
              <a:rPr lang="et-EE" dirty="0" smtClean="0"/>
              <a:t>3) kinnisvara hind </a:t>
            </a:r>
            <a:r>
              <a:rPr lang="et-EE" dirty="0"/>
              <a:t>maakondades/ </a:t>
            </a:r>
            <a:r>
              <a:rPr lang="et-EE" dirty="0" smtClean="0"/>
              <a:t>regioonides.</a:t>
            </a:r>
          </a:p>
          <a:p>
            <a:pPr lvl="1"/>
            <a:r>
              <a:rPr lang="et-EE" dirty="0" smtClean="0"/>
              <a:t> </a:t>
            </a:r>
            <a:r>
              <a:rPr lang="et-EE" dirty="0"/>
              <a:t>sihteesmärk peaks olema, et regionaalsed erinevused nende näitajate baasil väheneksid. </a:t>
            </a:r>
          </a:p>
          <a:p>
            <a:endParaRPr lang="et-EE" dirty="0"/>
          </a:p>
        </p:txBody>
      </p:sp>
    </p:spTree>
    <p:extLst>
      <p:ext uri="{BB962C8B-B14F-4D97-AF65-F5344CB8AC3E}">
        <p14:creationId xmlns:p14="http://schemas.microsoft.com/office/powerpoint/2010/main" val="18751433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dirty="0" smtClean="0"/>
              <a:t>LÕPPSÕNA ASEMEL</a:t>
            </a:r>
            <a:endParaRPr lang="et-EE" dirty="0"/>
          </a:p>
        </p:txBody>
      </p:sp>
      <p:sp>
        <p:nvSpPr>
          <p:cNvPr id="3" name="Sisu kohatäide 2"/>
          <p:cNvSpPr>
            <a:spLocks noGrp="1"/>
          </p:cNvSpPr>
          <p:nvPr>
            <p:ph idx="1"/>
          </p:nvPr>
        </p:nvSpPr>
        <p:spPr>
          <a:xfrm>
            <a:off x="838200" y="1516952"/>
            <a:ext cx="10515600" cy="4920424"/>
          </a:xfrm>
        </p:spPr>
        <p:txBody>
          <a:bodyPr>
            <a:noAutofit/>
          </a:bodyPr>
          <a:lstStyle/>
          <a:p>
            <a:pPr marL="0" lvl="1" indent="0" algn="just">
              <a:spcBef>
                <a:spcPts val="1000"/>
              </a:spcBef>
              <a:buNone/>
            </a:pPr>
            <a:r>
              <a:rPr lang="et-EE" dirty="0"/>
              <a:t>Täname Riigikogu ning selle maaelukomisjoni asjaliku koostöö ning tänase avatud istungi võimaluse eest.</a:t>
            </a:r>
          </a:p>
          <a:p>
            <a:pPr marL="0" lvl="1" indent="0" algn="just">
              <a:spcBef>
                <a:spcPts val="1000"/>
              </a:spcBef>
              <a:buNone/>
            </a:pPr>
            <a:r>
              <a:rPr lang="et-EE" dirty="0"/>
              <a:t>Loomulikult kuulub meie tänu tänasel istungil osalejatele. Väga hea meel on siin näha ka valdade ning linnade juhte – vaid koostöös teiega saab läbi mõelda, millised arengud on Eestis mõistlikud ja võimalikud</a:t>
            </a:r>
            <a:r>
              <a:rPr lang="et-EE" dirty="0" smtClean="0"/>
              <a:t>. Meie töögrupi tänane materjal on alles selle töö algus.</a:t>
            </a:r>
            <a:endParaRPr lang="et-EE" dirty="0"/>
          </a:p>
          <a:p>
            <a:pPr marL="0" lvl="1" indent="0" algn="just">
              <a:spcBef>
                <a:spcPts val="1000"/>
              </a:spcBef>
              <a:buNone/>
            </a:pPr>
            <a:r>
              <a:rPr lang="et-EE" dirty="0"/>
              <a:t>Kas ka </a:t>
            </a:r>
            <a:r>
              <a:rPr lang="et-EE" dirty="0" smtClean="0"/>
              <a:t>meie ei </a:t>
            </a:r>
            <a:r>
              <a:rPr lang="et-EE" dirty="0"/>
              <a:t>võiks hakata näiteks koos looma stsenaariumi EESTI OMAVALITSUS 2030? </a:t>
            </a:r>
          </a:p>
          <a:p>
            <a:pPr marL="0" lvl="1" indent="0" algn="just">
              <a:spcBef>
                <a:spcPts val="1000"/>
              </a:spcBef>
              <a:buNone/>
            </a:pPr>
            <a:r>
              <a:rPr lang="et-EE" dirty="0"/>
              <a:t>Kui jah, siis oleks vajalik kõigil riigi ja kohaliku omavalitsuse osapooltel koos </a:t>
            </a:r>
            <a:r>
              <a:rPr lang="et-EE" dirty="0" smtClean="0"/>
              <a:t>ülikoolidega </a:t>
            </a:r>
            <a:r>
              <a:rPr lang="et-EE" dirty="0"/>
              <a:t>luua sisuline </a:t>
            </a:r>
            <a:r>
              <a:rPr lang="et-EE" dirty="0" smtClean="0"/>
              <a:t>ja </a:t>
            </a:r>
            <a:r>
              <a:rPr lang="et-EE" dirty="0"/>
              <a:t>korralduslik võimekus teaduspõhise riigijuhtimise ja kohaliku omavalitsuse ning regionaaltasandi arengu </a:t>
            </a:r>
            <a:r>
              <a:rPr lang="et-EE" dirty="0" smtClean="0"/>
              <a:t>tagamiseks.  </a:t>
            </a:r>
            <a:endParaRPr lang="et-EE" dirty="0"/>
          </a:p>
          <a:p>
            <a:pPr marL="0" lvl="1" indent="0" algn="just">
              <a:spcBef>
                <a:spcPts val="1000"/>
              </a:spcBef>
              <a:buNone/>
            </a:pPr>
            <a:r>
              <a:rPr lang="et-EE" dirty="0"/>
              <a:t>Koos sellega saaksime rääkida ka Eestis eelnevalt toodud </a:t>
            </a:r>
            <a:r>
              <a:rPr lang="et-EE" dirty="0" smtClean="0"/>
              <a:t>strateegilisele </a:t>
            </a:r>
            <a:r>
              <a:rPr lang="et-EE" dirty="0"/>
              <a:t>arengule suunatud otsustuste ettevalmistamisest ning </a:t>
            </a:r>
            <a:r>
              <a:rPr lang="et-EE" dirty="0" smtClean="0"/>
              <a:t>realiseerimisest. </a:t>
            </a:r>
          </a:p>
          <a:p>
            <a:pPr marL="0" indent="0" algn="just">
              <a:buNone/>
            </a:pPr>
            <a:endParaRPr lang="et-EE" dirty="0"/>
          </a:p>
        </p:txBody>
      </p:sp>
    </p:spTree>
    <p:extLst>
      <p:ext uri="{BB962C8B-B14F-4D97-AF65-F5344CB8AC3E}">
        <p14:creationId xmlns:p14="http://schemas.microsoft.com/office/powerpoint/2010/main" val="39337720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title"/>
          </p:nvPr>
        </p:nvSpPr>
        <p:spPr>
          <a:xfrm>
            <a:off x="843881" y="1908981"/>
            <a:ext cx="10515600" cy="2852737"/>
          </a:xfrm>
        </p:spPr>
        <p:txBody>
          <a:bodyPr/>
          <a:lstStyle/>
          <a:p>
            <a:pPr algn="ctr"/>
            <a:r>
              <a:rPr lang="et-EE" dirty="0" smtClean="0"/>
              <a:t>Sisukat mõttevahetust </a:t>
            </a:r>
            <a:br>
              <a:rPr lang="et-EE" dirty="0" smtClean="0"/>
            </a:br>
            <a:r>
              <a:rPr lang="et-EE" dirty="0" smtClean="0"/>
              <a:t>&amp; </a:t>
            </a:r>
            <a:br>
              <a:rPr lang="et-EE" dirty="0" smtClean="0"/>
            </a:br>
            <a:r>
              <a:rPr lang="et-EE" dirty="0" smtClean="0"/>
              <a:t>täname tähelepanu eest!</a:t>
            </a:r>
            <a:endParaRPr lang="et-EE" dirty="0"/>
          </a:p>
        </p:txBody>
      </p:sp>
      <p:sp>
        <p:nvSpPr>
          <p:cNvPr id="5" name="Teksti kohatäide 4"/>
          <p:cNvSpPr>
            <a:spLocks noGrp="1"/>
          </p:cNvSpPr>
          <p:nvPr>
            <p:ph type="body" idx="1"/>
          </p:nvPr>
        </p:nvSpPr>
        <p:spPr>
          <a:xfrm>
            <a:off x="843881" y="4180389"/>
            <a:ext cx="10515600" cy="1500187"/>
          </a:xfrm>
        </p:spPr>
        <p:txBody>
          <a:bodyPr>
            <a:normAutofit/>
          </a:bodyPr>
          <a:lstStyle/>
          <a:p>
            <a:pPr algn="ctr"/>
            <a:r>
              <a:rPr lang="et-EE" sz="3600" dirty="0" smtClean="0">
                <a:solidFill>
                  <a:schemeClr val="tx1"/>
                </a:solidFill>
              </a:rPr>
              <a:t> </a:t>
            </a:r>
            <a:endParaRPr lang="et-EE" sz="3600" dirty="0">
              <a:solidFill>
                <a:schemeClr val="tx1"/>
              </a:solidFill>
            </a:endParaRPr>
          </a:p>
        </p:txBody>
      </p:sp>
    </p:spTree>
    <p:extLst>
      <p:ext uri="{BB962C8B-B14F-4D97-AF65-F5344CB8AC3E}">
        <p14:creationId xmlns:p14="http://schemas.microsoft.com/office/powerpoint/2010/main" val="1951385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Analüüsi läbiviimine</a:t>
            </a:r>
            <a:endParaRPr lang="et-EE" dirty="0"/>
          </a:p>
        </p:txBody>
      </p:sp>
      <p:sp>
        <p:nvSpPr>
          <p:cNvPr id="3" name="Sisu kohatäide 2"/>
          <p:cNvSpPr>
            <a:spLocks noGrp="1"/>
          </p:cNvSpPr>
          <p:nvPr>
            <p:ph idx="1"/>
          </p:nvPr>
        </p:nvSpPr>
        <p:spPr/>
        <p:txBody>
          <a:bodyPr/>
          <a:lstStyle/>
          <a:p>
            <a:r>
              <a:rPr lang="et-EE" dirty="0" smtClean="0"/>
              <a:t>Ekspertarvamuse formaat,  sekundaarandmed</a:t>
            </a:r>
          </a:p>
          <a:p>
            <a:r>
              <a:rPr lang="et-EE" dirty="0" smtClean="0"/>
              <a:t>Tuginemine peamiselt uurimisrühma liikmete poolt varem läbiviidud ulatuslikule hulgale analüüside </a:t>
            </a:r>
          </a:p>
          <a:p>
            <a:r>
              <a:rPr lang="et-EE" dirty="0" smtClean="0"/>
              <a:t>Võrdleva tausta loomine (Euroopa, Soome, Läti)</a:t>
            </a:r>
          </a:p>
          <a:p>
            <a:r>
              <a:rPr lang="et-EE" dirty="0" smtClean="0"/>
              <a:t>Väljakutsete diagnoos ja ettepanekud nendega tegelemiseks</a:t>
            </a:r>
          </a:p>
          <a:p>
            <a:endParaRPr lang="et-EE" dirty="0"/>
          </a:p>
          <a:p>
            <a:r>
              <a:rPr lang="et-EE" dirty="0" smtClean="0"/>
              <a:t>Fookusrühma intervjuu omavalitsustegelastega; intervjuud </a:t>
            </a:r>
          </a:p>
          <a:p>
            <a:r>
              <a:rPr lang="et-EE" dirty="0" smtClean="0"/>
              <a:t>Ettepanekute testimine ja tutvustamine (maaleukomisjonis, OTRK-l, foorumil Tallinna Ülikoolis) </a:t>
            </a:r>
            <a:endParaRPr lang="et-EE" dirty="0"/>
          </a:p>
        </p:txBody>
      </p:sp>
    </p:spTree>
    <p:extLst>
      <p:ext uri="{BB962C8B-B14F-4D97-AF65-F5344CB8AC3E}">
        <p14:creationId xmlns:p14="http://schemas.microsoft.com/office/powerpoint/2010/main" val="1745152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dirty="0" smtClean="0"/>
              <a:t>Ettepanekute </a:t>
            </a:r>
            <a:r>
              <a:rPr lang="et-EE" dirty="0"/>
              <a:t>kolm sammast</a:t>
            </a:r>
          </a:p>
        </p:txBody>
      </p:sp>
      <p:graphicFrame>
        <p:nvGraphicFramePr>
          <p:cNvPr id="5" name="Sisu kohatäide 4"/>
          <p:cNvGraphicFramePr>
            <a:graphicFrameLocks noGrp="1"/>
          </p:cNvGraphicFramePr>
          <p:nvPr>
            <p:ph idx="1"/>
            <p:extLst>
              <p:ext uri="{D42A27DB-BD31-4B8C-83A1-F6EECF244321}">
                <p14:modId xmlns:p14="http://schemas.microsoft.com/office/powerpoint/2010/main" val="4244570576"/>
              </p:ext>
            </p:extLst>
          </p:nvPr>
        </p:nvGraphicFramePr>
        <p:xfrm>
          <a:off x="652272" y="1554480"/>
          <a:ext cx="10905744" cy="5010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0393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744" y="365125"/>
            <a:ext cx="11411712" cy="1325563"/>
          </a:xfrm>
        </p:spPr>
        <p:txBody>
          <a:bodyPr>
            <a:noAutofit/>
          </a:bodyPr>
          <a:lstStyle/>
          <a:p>
            <a:pPr lvl="1" algn="ctr" rtl="0">
              <a:lnSpc>
                <a:spcPct val="90000"/>
              </a:lnSpc>
              <a:spcBef>
                <a:spcPct val="0"/>
              </a:spcBef>
            </a:pPr>
            <a:r>
              <a:rPr lang="et-EE" sz="4000" dirty="0" smtClean="0">
                <a:latin typeface="+mj-lt"/>
              </a:rPr>
              <a:t>Valdkonna arengu tagamine eeldab pidevat riigisisest ja rahvusvahelist koostööd</a:t>
            </a:r>
            <a:endParaRPr lang="et-EE" sz="4400" dirty="0">
              <a:latin typeface="+mj-lt"/>
            </a:endParaRPr>
          </a:p>
        </p:txBody>
      </p:sp>
      <p:sp>
        <p:nvSpPr>
          <p:cNvPr id="3" name="Content Placeholder 2"/>
          <p:cNvSpPr>
            <a:spLocks noGrp="1"/>
          </p:cNvSpPr>
          <p:nvPr>
            <p:ph idx="1"/>
          </p:nvPr>
        </p:nvSpPr>
        <p:spPr/>
        <p:txBody>
          <a:bodyPr>
            <a:normAutofit lnSpcReduction="10000"/>
          </a:bodyPr>
          <a:lstStyle/>
          <a:p>
            <a:pPr marL="0" indent="0" algn="just">
              <a:buNone/>
            </a:pPr>
            <a:r>
              <a:rPr lang="et-EE" dirty="0" smtClean="0"/>
              <a:t>Eelnevalt toodud nn haldusreformipuu on sisuliselt suures osas täitmata.</a:t>
            </a:r>
          </a:p>
          <a:p>
            <a:pPr marL="0" indent="0" algn="just">
              <a:buNone/>
            </a:pPr>
            <a:r>
              <a:rPr lang="et-EE" dirty="0"/>
              <a:t>Aasta tagasi toimunud haldusreform, tegelikult sisult haldus-territoriaalne reform, on loonud Eestis uue kohaliku omavalitsuse territoriaalse maastiku, kuid omavalitsussüsteemile ning regionaalsele tasandile ei ole suures osas antud uut </a:t>
            </a:r>
            <a:r>
              <a:rPr lang="et-EE" dirty="0" smtClean="0"/>
              <a:t>sisu.</a:t>
            </a:r>
          </a:p>
          <a:p>
            <a:pPr marL="0" indent="0" algn="just">
              <a:buNone/>
            </a:pPr>
            <a:r>
              <a:rPr lang="et-EE" dirty="0" smtClean="0"/>
              <a:t>Kohaliku omavalitsuse tegevuses on vajalik tagada pidev areng ning see on võimalik üksnes kõikide osapoolte pidevas koostöös. Koostöö on vajalik nii horisontaalselt kui ka vertikaalselt.</a:t>
            </a:r>
          </a:p>
          <a:p>
            <a:pPr marL="0" indent="0" algn="just">
              <a:buNone/>
            </a:pPr>
            <a:r>
              <a:rPr lang="et-EE" dirty="0" smtClean="0"/>
              <a:t>Edasine peakski ühiselt, analüüsi baasil, asuma Eesti kohaliku omavalitsuste tuleviku kavandamisele ja praktilisele kujundamisele. </a:t>
            </a:r>
            <a:endParaRPr lang="et-EE" dirty="0"/>
          </a:p>
        </p:txBody>
      </p:sp>
    </p:spTree>
    <p:extLst>
      <p:ext uri="{BB962C8B-B14F-4D97-AF65-F5344CB8AC3E}">
        <p14:creationId xmlns:p14="http://schemas.microsoft.com/office/powerpoint/2010/main" val="365312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pPr algn="ctr"/>
            <a:r>
              <a:rPr lang="et-EE" dirty="0" smtClean="0"/>
              <a:t>Töötada välja KOV ja regionaalpoliitika aluspõhimõtted</a:t>
            </a:r>
            <a:endParaRPr lang="et-EE" dirty="0"/>
          </a:p>
        </p:txBody>
      </p:sp>
      <p:sp>
        <p:nvSpPr>
          <p:cNvPr id="3" name="Sisu kohatäide 2"/>
          <p:cNvSpPr>
            <a:spLocks noGrp="1"/>
          </p:cNvSpPr>
          <p:nvPr>
            <p:ph idx="1"/>
          </p:nvPr>
        </p:nvSpPr>
        <p:spPr>
          <a:xfrm>
            <a:off x="838200" y="1825624"/>
            <a:ext cx="10515600" cy="4566031"/>
          </a:xfrm>
        </p:spPr>
        <p:txBody>
          <a:bodyPr>
            <a:normAutofit lnSpcReduction="10000"/>
          </a:bodyPr>
          <a:lstStyle/>
          <a:p>
            <a:r>
              <a:rPr lang="et-EE" dirty="0" smtClean="0"/>
              <a:t>Kujundada KOV ja </a:t>
            </a:r>
            <a:r>
              <a:rPr lang="et-EE" dirty="0"/>
              <a:t>regionaalpoliitika </a:t>
            </a:r>
            <a:r>
              <a:rPr lang="et-EE" dirty="0" smtClean="0"/>
              <a:t>pikaajaline strateegia </a:t>
            </a:r>
            <a:r>
              <a:rPr lang="et-EE" dirty="0"/>
              <a:t>ja poliitika aluspõhimõtteid, mis võimaldaksid järjepidevalt arendada subsidiaarsuse ja autonoomia põhimõtteid nii nagu need on määratletud Eesti põhiseaduses ja Euroopa kohaliku omavalitsuse hartas ning mis pööraks ümber senise tsentraliseeriva trendi kesk- ja kohaliku omavalitsuse suhtes. Selleks tuleks: </a:t>
            </a:r>
          </a:p>
          <a:p>
            <a:pPr lvl="1"/>
            <a:r>
              <a:rPr lang="et-EE" sz="2800" dirty="0"/>
              <a:t>Riigikogu poolt kinnitada </a:t>
            </a:r>
            <a:r>
              <a:rPr lang="et-EE" sz="2800" b="1" dirty="0"/>
              <a:t>regionaal- ja kohaliku omavalitsuste poliitika aluspõhimõtted</a:t>
            </a:r>
            <a:r>
              <a:rPr lang="et-EE" sz="2800" dirty="0"/>
              <a:t>, </a:t>
            </a:r>
          </a:p>
          <a:p>
            <a:pPr lvl="1"/>
            <a:r>
              <a:rPr lang="et-EE" sz="2800" dirty="0"/>
              <a:t>millega antakse valitsusele ülesanne koostöös sidusrühmadega </a:t>
            </a:r>
            <a:r>
              <a:rPr lang="et-EE" sz="2800" b="1" dirty="0"/>
              <a:t>töötada välja kohaliku omavalitsuse arendamise strateegia</a:t>
            </a:r>
            <a:r>
              <a:rPr lang="et-EE" sz="2800" dirty="0"/>
              <a:t> (sh tegevuskava, ressursid ja vastutajad),</a:t>
            </a:r>
          </a:p>
          <a:p>
            <a:pPr lvl="1"/>
            <a:r>
              <a:rPr lang="et-EE" sz="2800" dirty="0"/>
              <a:t>vastava strateegia peaks vastu võtma Riigikogu. </a:t>
            </a:r>
          </a:p>
          <a:p>
            <a:endParaRPr lang="et-EE" dirty="0"/>
          </a:p>
        </p:txBody>
      </p:sp>
    </p:spTree>
    <p:extLst>
      <p:ext uri="{BB962C8B-B14F-4D97-AF65-F5344CB8AC3E}">
        <p14:creationId xmlns:p14="http://schemas.microsoft.com/office/powerpoint/2010/main" val="1512603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t-EE" dirty="0"/>
              <a:t>Soome parlamentaarse töörühma kava SOOME OMAVALITSUS </a:t>
            </a:r>
            <a:r>
              <a:rPr lang="et-EE" dirty="0" smtClean="0"/>
              <a:t>2030</a:t>
            </a:r>
            <a:endParaRPr lang="et-EE" dirty="0"/>
          </a:p>
        </p:txBody>
      </p:sp>
      <p:sp>
        <p:nvSpPr>
          <p:cNvPr id="3" name="Content Placeholder 2"/>
          <p:cNvSpPr>
            <a:spLocks noGrp="1"/>
          </p:cNvSpPr>
          <p:nvPr>
            <p:ph idx="1"/>
          </p:nvPr>
        </p:nvSpPr>
        <p:spPr/>
        <p:txBody>
          <a:bodyPr>
            <a:normAutofit fontScale="92500" lnSpcReduction="20000"/>
          </a:bodyPr>
          <a:lstStyle/>
          <a:p>
            <a:pPr algn="just"/>
            <a:r>
              <a:rPr lang="et-EE" dirty="0" smtClean="0"/>
              <a:t>Vajalik on teiste demokraatlike riikide kogemuse tundmine, eelkõige Põhjamaade ja Balti riikide osas.</a:t>
            </a:r>
          </a:p>
          <a:p>
            <a:pPr algn="just"/>
            <a:r>
              <a:rPr lang="et-EE" dirty="0" smtClean="0"/>
              <a:t>Soome töörühma </a:t>
            </a:r>
            <a:r>
              <a:rPr lang="et-EE" dirty="0"/>
              <a:t>ü</a:t>
            </a:r>
            <a:r>
              <a:rPr lang="et-EE" dirty="0" smtClean="0"/>
              <a:t>ldine visioon: „OMAVALITSUS </a:t>
            </a:r>
            <a:r>
              <a:rPr lang="et-EE" dirty="0"/>
              <a:t>ON KODU KÕIGILE“.  </a:t>
            </a:r>
            <a:endParaRPr lang="et-EE" dirty="0" smtClean="0"/>
          </a:p>
          <a:p>
            <a:pPr algn="just"/>
            <a:r>
              <a:rPr lang="et-EE" dirty="0" smtClean="0"/>
              <a:t>Kava vaheraporti kohaselt on Soome tuleviku omavalitsus aktiivne koostöövõrgustiku kasutaja ja toimib aktiivses koostöös ettevõtluse, kolmanda sektori ning oma elanikega. </a:t>
            </a:r>
            <a:r>
              <a:rPr lang="fi-FI" dirty="0"/>
              <a:t>Omavalitsus on tulevikku suunatud uuendaja, kes </a:t>
            </a:r>
            <a:r>
              <a:rPr lang="fi-FI" dirty="0" smtClean="0"/>
              <a:t>suudab</a:t>
            </a:r>
            <a:r>
              <a:rPr lang="et-EE" dirty="0" smtClean="0"/>
              <a:t> teha</a:t>
            </a:r>
            <a:r>
              <a:rPr lang="fi-FI" dirty="0" smtClean="0"/>
              <a:t> </a:t>
            </a:r>
            <a:r>
              <a:rPr lang="fi-FI" dirty="0"/>
              <a:t>strateegilisi </a:t>
            </a:r>
            <a:r>
              <a:rPr lang="fi-FI" dirty="0" smtClean="0"/>
              <a:t>valikuid</a:t>
            </a:r>
            <a:r>
              <a:rPr lang="et-EE" dirty="0" smtClean="0"/>
              <a:t>.</a:t>
            </a:r>
          </a:p>
          <a:p>
            <a:pPr algn="just"/>
            <a:r>
              <a:rPr lang="et-EE" dirty="0" smtClean="0"/>
              <a:t>Kavas on välja toodud omavalitsuste arengu neli erinevat võimalikku  stsenaariumi.</a:t>
            </a:r>
          </a:p>
          <a:p>
            <a:pPr algn="just"/>
            <a:r>
              <a:rPr lang="et-EE" dirty="0" smtClean="0"/>
              <a:t> Need on omakorda jagatud kolme omavalitsuse gruppi:</a:t>
            </a:r>
          </a:p>
          <a:p>
            <a:pPr marL="0" indent="0" algn="just">
              <a:buNone/>
            </a:pPr>
            <a:r>
              <a:rPr lang="et-EE" dirty="0" smtClean="0"/>
              <a:t>Suured linnad </a:t>
            </a:r>
            <a:r>
              <a:rPr lang="et-EE" dirty="0"/>
              <a:t>ja </a:t>
            </a:r>
            <a:r>
              <a:rPr lang="et-EE" dirty="0" smtClean="0"/>
              <a:t>maakonnakeskused; maakonnalinnad ja äärealade omavalitsused. </a:t>
            </a:r>
            <a:endParaRPr lang="et-EE" dirty="0"/>
          </a:p>
          <a:p>
            <a:endParaRPr lang="et-EE" dirty="0"/>
          </a:p>
        </p:txBody>
      </p:sp>
    </p:spTree>
    <p:extLst>
      <p:ext uri="{BB962C8B-B14F-4D97-AF65-F5344CB8AC3E}">
        <p14:creationId xmlns:p14="http://schemas.microsoft.com/office/powerpoint/2010/main" val="2698927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8317"/>
            <a:ext cx="10515600" cy="1325563"/>
          </a:xfrm>
        </p:spPr>
        <p:txBody>
          <a:bodyPr/>
          <a:lstStyle/>
          <a:p>
            <a:pPr algn="ctr"/>
            <a:r>
              <a:rPr lang="et-EE" dirty="0" smtClean="0"/>
              <a:t>1. Inspireeriva elujõulise omavalitsuse stsenaarium</a:t>
            </a:r>
            <a:endParaRPr lang="et-EE" dirty="0"/>
          </a:p>
        </p:txBody>
      </p:sp>
      <p:sp>
        <p:nvSpPr>
          <p:cNvPr id="3" name="Content Placeholder 2"/>
          <p:cNvSpPr>
            <a:spLocks noGrp="1"/>
          </p:cNvSpPr>
          <p:nvPr>
            <p:ph idx="1"/>
          </p:nvPr>
        </p:nvSpPr>
        <p:spPr>
          <a:xfrm>
            <a:off x="838200" y="2520569"/>
            <a:ext cx="10515600" cy="3633343"/>
          </a:xfrm>
        </p:spPr>
        <p:txBody>
          <a:bodyPr>
            <a:normAutofit/>
          </a:bodyPr>
          <a:lstStyle/>
          <a:p>
            <a:pPr algn="just"/>
            <a:r>
              <a:rPr lang="et-EE" dirty="0" smtClean="0"/>
              <a:t>Omavalitsus on elav</a:t>
            </a:r>
            <a:r>
              <a:rPr lang="et-EE" dirty="0"/>
              <a:t>, mitmekesine kogukond, kus kohalik elujõulisus toob kaasa edu ja toetab majanduskasvu. Elujõulisus ja selle edukus põhinevad mitmete tegurite koostoimel</a:t>
            </a:r>
            <a:r>
              <a:rPr lang="et-EE" dirty="0" smtClean="0"/>
              <a:t>.</a:t>
            </a:r>
          </a:p>
          <a:p>
            <a:pPr algn="just"/>
            <a:r>
              <a:rPr lang="et-EE" dirty="0" smtClean="0"/>
              <a:t>Eelnev on võimalik </a:t>
            </a:r>
            <a:r>
              <a:rPr lang="et-EE" dirty="0"/>
              <a:t>tänu omavalitsuste mitmekesisuse tunnustamisele ja aktsepteerimisele. Omavalitsused on võimelised </a:t>
            </a:r>
            <a:r>
              <a:rPr lang="et-EE" dirty="0" smtClean="0"/>
              <a:t>pidevalt uuenema </a:t>
            </a:r>
            <a:r>
              <a:rPr lang="et-EE" dirty="0"/>
              <a:t>ja </a:t>
            </a:r>
            <a:r>
              <a:rPr lang="et-EE" dirty="0" smtClean="0"/>
              <a:t>probleeme lahendama</a:t>
            </a:r>
            <a:r>
              <a:rPr lang="et-EE" dirty="0"/>
              <a:t>, </a:t>
            </a:r>
            <a:r>
              <a:rPr lang="et-EE" dirty="0" smtClean="0"/>
              <a:t>võttes seejuures </a:t>
            </a:r>
            <a:r>
              <a:rPr lang="et-EE" dirty="0"/>
              <a:t>arvesse </a:t>
            </a:r>
            <a:r>
              <a:rPr lang="et-EE" dirty="0" smtClean="0"/>
              <a:t>globaalseid väljakutseid.</a:t>
            </a:r>
            <a:endParaRPr lang="et-EE" dirty="0"/>
          </a:p>
        </p:txBody>
      </p:sp>
    </p:spTree>
    <p:extLst>
      <p:ext uri="{BB962C8B-B14F-4D97-AF65-F5344CB8AC3E}">
        <p14:creationId xmlns:p14="http://schemas.microsoft.com/office/powerpoint/2010/main" val="246185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197"/>
            <a:ext cx="10515600" cy="1006475"/>
          </a:xfrm>
        </p:spPr>
        <p:txBody>
          <a:bodyPr>
            <a:normAutofit/>
          </a:bodyPr>
          <a:lstStyle/>
          <a:p>
            <a:pPr algn="ctr"/>
            <a:r>
              <a:rPr lang="et-EE" dirty="0" smtClean="0"/>
              <a:t>2. Lahendusi </a:t>
            </a:r>
            <a:r>
              <a:rPr lang="et-EE" dirty="0"/>
              <a:t>otsiva omavalitsuse </a:t>
            </a:r>
            <a:r>
              <a:rPr lang="et-EE" dirty="0" smtClean="0"/>
              <a:t>stsenaarium</a:t>
            </a:r>
            <a:endParaRPr lang="et-EE" dirty="0"/>
          </a:p>
        </p:txBody>
      </p:sp>
      <p:sp>
        <p:nvSpPr>
          <p:cNvPr id="3" name="Content Placeholder 2"/>
          <p:cNvSpPr>
            <a:spLocks noGrp="1"/>
          </p:cNvSpPr>
          <p:nvPr>
            <p:ph idx="1"/>
          </p:nvPr>
        </p:nvSpPr>
        <p:spPr>
          <a:xfrm>
            <a:off x="838200" y="2200529"/>
            <a:ext cx="10515600" cy="4351338"/>
          </a:xfrm>
        </p:spPr>
        <p:txBody>
          <a:bodyPr>
            <a:normAutofit lnSpcReduction="10000"/>
          </a:bodyPr>
          <a:lstStyle/>
          <a:p>
            <a:pPr algn="just"/>
            <a:r>
              <a:rPr lang="et-EE" dirty="0"/>
              <a:t>O</a:t>
            </a:r>
            <a:r>
              <a:rPr lang="et-EE" dirty="0" smtClean="0"/>
              <a:t>mavalitsus on lõpetanud </a:t>
            </a:r>
            <a:r>
              <a:rPr lang="et-EE" dirty="0"/>
              <a:t>oma elujõulisuse profiili ja muutnud kohaliku omavalitsuse tuumaks </a:t>
            </a:r>
            <a:r>
              <a:rPr lang="et-EE" dirty="0" smtClean="0"/>
              <a:t>hariduse </a:t>
            </a:r>
            <a:r>
              <a:rPr lang="et-EE" dirty="0"/>
              <a:t>ülesande. Tugev kodanikuühiskond teeb koostööd ka omavalitsusega. </a:t>
            </a:r>
          </a:p>
          <a:p>
            <a:pPr algn="just"/>
            <a:r>
              <a:rPr lang="et-EE" dirty="0" smtClean="0"/>
              <a:t>Suurstsenaarium võimaldab tegevusi </a:t>
            </a:r>
            <a:r>
              <a:rPr lang="et-EE" dirty="0"/>
              <a:t>ja teenuseid ennetavalt arendada. Omavalitsusel on suund ja idee selle kohta, kuhu </a:t>
            </a:r>
            <a:r>
              <a:rPr lang="et-EE" dirty="0" smtClean="0"/>
              <a:t>areng </a:t>
            </a:r>
            <a:r>
              <a:rPr lang="et-EE" dirty="0"/>
              <a:t>on suunatud. Erilist tähelepanu pööratakse heaolule ja kvaliteetsetele haridusteenustele, kohalikele teenustele, loodusele ja turvalisusele. Elukestev poliitika on pikaajaline ja mõõdukas ning selle põhikomponent on tööhõivega seotud lahendused, samuti </a:t>
            </a:r>
            <a:r>
              <a:rPr lang="et-EE" dirty="0" smtClean="0"/>
              <a:t>maakasutus</a:t>
            </a:r>
            <a:r>
              <a:rPr lang="et-EE" dirty="0"/>
              <a:t>, eluase ja transport, mis tagavad ka igapäevaelu tõrgeteta toimimise.</a:t>
            </a:r>
          </a:p>
        </p:txBody>
      </p:sp>
    </p:spTree>
    <p:extLst>
      <p:ext uri="{BB962C8B-B14F-4D97-AF65-F5344CB8AC3E}">
        <p14:creationId xmlns:p14="http://schemas.microsoft.com/office/powerpoint/2010/main" val="2670045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836</TotalTime>
  <Words>1701</Words>
  <Application>Microsoft Office PowerPoint</Application>
  <PresentationFormat>Laiekraan</PresentationFormat>
  <Paragraphs>180</Paragraphs>
  <Slides>24</Slides>
  <Notes>4</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24</vt:i4>
      </vt:variant>
    </vt:vector>
  </HeadingPairs>
  <TitlesOfParts>
    <vt:vector size="28" baseType="lpstr">
      <vt:lpstr>Arial</vt:lpstr>
      <vt:lpstr>Calibri</vt:lpstr>
      <vt:lpstr>Calibri Light</vt:lpstr>
      <vt:lpstr>Office'i kujundus</vt:lpstr>
      <vt:lpstr>Peamised väljakutsed ja poliitikasoovitused kohaliku omavalitsuse ja regionaaltasandi arengus  Riigikogu maaelukomisjoni avalik istung "Mida teha Eesti kohaliku omavalitsuse arendamiseks?“  28. jaanuar 2019</vt:lpstr>
      <vt:lpstr>Analüüsi eesmärk</vt:lpstr>
      <vt:lpstr>Analüüsi läbiviimine</vt:lpstr>
      <vt:lpstr>Ettepanekute kolm sammast</vt:lpstr>
      <vt:lpstr>Valdkonna arengu tagamine eeldab pidevat riigisisest ja rahvusvahelist koostööd</vt:lpstr>
      <vt:lpstr>Töötada välja KOV ja regionaalpoliitika aluspõhimõtted</vt:lpstr>
      <vt:lpstr>Soome parlamentaarse töörühma kava SOOME OMAVALITSUS 2030</vt:lpstr>
      <vt:lpstr>1. Inspireeriva elujõulise omavalitsuse stsenaarium</vt:lpstr>
      <vt:lpstr>2. Lahendusi otsiva omavalitsuse stsenaarium</vt:lpstr>
      <vt:lpstr>3. Laisa omavalitsuse stsenaarium</vt:lpstr>
      <vt:lpstr>4. Murdunud omavalitsuse stsenaarium</vt:lpstr>
      <vt:lpstr>Institutsionaalne struktuur valdkonna arendamiseks</vt:lpstr>
      <vt:lpstr>OECD liikmetest unitaarriikide KOV tasandi osakaal valitsussektori kuludes</vt:lpstr>
      <vt:lpstr>Kohaliku omavalitsuse kulude osakaal (%) valitsussektori kuludest aastatel 1995‒2017.</vt:lpstr>
      <vt:lpstr>Vajadus riigi ja omavalitsuse suhete detsentraliseerimiseks ja partnerluseks </vt:lpstr>
      <vt:lpstr>KOV sisene detsentraliseerimine kaasamise ja teenuste kättesaadavuse tagamiseks ning ääremaastumise pidurdamiseks</vt:lpstr>
      <vt:lpstr>Kohaliku demokraatia jätkuv arendamine</vt:lpstr>
      <vt:lpstr>Regionaalse tasandi valitsemismudeli välja töötamise aluseeldused</vt:lpstr>
      <vt:lpstr>Regionaalse valitsemismudeli valikud</vt:lpstr>
      <vt:lpstr>Finantsautonoomia suurendamine</vt:lpstr>
      <vt:lpstr>Kohalike maksude osakaal nende tuludes</vt:lpstr>
      <vt:lpstr>Kohalike omavalitsuste arengu ja regionaalarengu monitoorimine</vt:lpstr>
      <vt:lpstr>LÕPPSÕNA ASEMEL</vt:lpstr>
      <vt:lpstr>Sisukat mõttevahetust  &amp;  täname tähelepanu eest!</vt:lpstr>
    </vt:vector>
  </TitlesOfParts>
  <Company>RMIT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Peamised väljakutsed ja poliitikasoovitused kohaliku omavalitsuse ja regionaaltasandi arengus Analüüsi vahearuande projekti tutvustus riigikogu maaelukomisjonis 22.10.2018</dc:title>
  <dc:creator>Kersten Kattai</dc:creator>
  <cp:lastModifiedBy>Jaanika Lokk</cp:lastModifiedBy>
  <cp:revision>70</cp:revision>
  <dcterms:created xsi:type="dcterms:W3CDTF">2018-10-21T20:58:07Z</dcterms:created>
  <dcterms:modified xsi:type="dcterms:W3CDTF">2019-01-28T06:52:05Z</dcterms:modified>
</cp:coreProperties>
</file>