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4"/>
  </p:notesMasterIdLst>
  <p:sldIdLst>
    <p:sldId id="256" r:id="rId2"/>
    <p:sldId id="257" r:id="rId3"/>
    <p:sldId id="258" r:id="rId4"/>
    <p:sldId id="277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71" r:id="rId13"/>
    <p:sldId id="273" r:id="rId14"/>
    <p:sldId id="265" r:id="rId15"/>
    <p:sldId id="267" r:id="rId16"/>
    <p:sldId id="278" r:id="rId17"/>
    <p:sldId id="268" r:id="rId18"/>
    <p:sldId id="269" r:id="rId19"/>
    <p:sldId id="270" r:id="rId20"/>
    <p:sldId id="274" r:id="rId21"/>
    <p:sldId id="275" r:id="rId22"/>
    <p:sldId id="276" r:id="rId2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804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865317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631545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857605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982831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774327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639367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938650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897549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10876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742196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532385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18969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35293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416683" y="2272450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3600" b="1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3600" b="1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3600" b="1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3600" b="1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t" sz="3600" b="1" i="1" dirty="0">
                <a:latin typeface="Times New Roman"/>
                <a:ea typeface="Times New Roman"/>
                <a:cs typeface="Times New Roman"/>
                <a:sym typeface="Times New Roman"/>
              </a:rPr>
              <a:t>Riik ja omavalitsus täna ning vaade tulevikku 10 teesi - mis edasi?</a:t>
            </a: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t" sz="2400" dirty="0">
                <a:latin typeface="Times New Roman"/>
                <a:ea typeface="Times New Roman"/>
                <a:cs typeface="Times New Roman"/>
                <a:sym typeface="Times New Roman"/>
              </a:rPr>
              <a:t>Pühendatud Eesti Vabariigi 100. </a:t>
            </a:r>
            <a:r>
              <a:rPr lang="et" sz="2400" dirty="0" smtClean="0">
                <a:latin typeface="Times New Roman"/>
                <a:ea typeface="Times New Roman"/>
                <a:cs typeface="Times New Roman"/>
                <a:sym typeface="Times New Roman"/>
              </a:rPr>
              <a:t>juubelile </a:t>
            </a:r>
            <a:br>
              <a:rPr lang="et" sz="2400" dirty="0" smtClean="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t" sz="2400" dirty="0" smtClean="0">
                <a:latin typeface="Times New Roman"/>
                <a:ea typeface="Times New Roman"/>
                <a:cs typeface="Times New Roman"/>
                <a:sym typeface="Times New Roman"/>
              </a:rPr>
              <a:t>15.mail möödub 770 aastat Tallinnale Lübecki õiguse andmisest </a:t>
            </a:r>
            <a:r>
              <a:rPr lang="et" sz="3600" dirty="0" smtClean="0"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</a:t>
            </a:r>
            <a:r>
              <a:rPr lang="et" sz="1200" dirty="0" smtClean="0"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             </a:t>
            </a:r>
            <a:endParaRPr dirty="0"/>
          </a:p>
        </p:txBody>
      </p:sp>
      <p:pic>
        <p:nvPicPr>
          <p:cNvPr id="55" name="Shape 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38038" y="612425"/>
            <a:ext cx="3502199" cy="1346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Shape 5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49850" y="386025"/>
            <a:ext cx="1590826" cy="1625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t" sz="3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Igor Gräzin, Riigikogu liige</a:t>
            </a:r>
            <a:br>
              <a:rPr lang="et" sz="3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t" sz="3000" b="1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Eerik-Juhan Truuväli – riigimees ja õpetaja</a:t>
            </a:r>
            <a:endParaRPr sz="3000" b="1" i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spcBef>
                <a:spcPts val="0"/>
              </a:spcBef>
              <a:spcAft>
                <a:spcPts val="1600"/>
              </a:spcAft>
              <a:buNone/>
            </a:pPr>
            <a:endParaRPr dirty="0"/>
          </a:p>
        </p:txBody>
      </p:sp>
      <p:pic>
        <p:nvPicPr>
          <p:cNvPr id="111" name="Shape 1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95600" y="3066100"/>
            <a:ext cx="3665500" cy="1409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Shape 11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49800" y="2885300"/>
            <a:ext cx="1487400" cy="1520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288551" y="229038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buNone/>
            </a:pPr>
            <a:r>
              <a:rPr lang="et-EE" sz="1600" b="1" u="sng" dirty="0">
                <a:solidFill>
                  <a:schemeClr val="tx1"/>
                </a:solidFill>
              </a:rPr>
              <a:t>Paneeldiskussioon</a:t>
            </a:r>
            <a:r>
              <a:rPr lang="et-EE" sz="1600" dirty="0"/>
              <a:t/>
            </a:r>
            <a:br>
              <a:rPr lang="et-EE" sz="1600" dirty="0"/>
            </a:br>
            <a:endParaRPr lang="et-EE" sz="1600" dirty="0"/>
          </a:p>
          <a:p>
            <a:pPr marL="114300" indent="0">
              <a:buNone/>
            </a:pPr>
            <a:r>
              <a:rPr lang="et-EE" sz="1700" dirty="0" smtClean="0">
                <a:solidFill>
                  <a:schemeClr val="tx1"/>
                </a:solidFill>
              </a:rPr>
              <a:t>Mihhail </a:t>
            </a:r>
            <a:r>
              <a:rPr lang="et-EE" sz="1700" dirty="0">
                <a:solidFill>
                  <a:schemeClr val="tx1"/>
                </a:solidFill>
              </a:rPr>
              <a:t>Stalnuhhin, Riigikogu rahanduskomisjoni esimees, Narva Linnavolikogu liige</a:t>
            </a:r>
          </a:p>
          <a:p>
            <a:pPr marL="114300" indent="0">
              <a:buNone/>
            </a:pPr>
            <a:r>
              <a:rPr lang="et-EE" sz="1700" dirty="0">
                <a:solidFill>
                  <a:schemeClr val="tx1"/>
                </a:solidFill>
              </a:rPr>
              <a:t>Marko Pomerants, Riigikogu põhiseaduskomisjoni esimees, Rakvere Linnavolikogu liige</a:t>
            </a:r>
          </a:p>
          <a:p>
            <a:pPr marL="114300" indent="0">
              <a:buNone/>
            </a:pPr>
            <a:r>
              <a:rPr lang="et-EE" sz="1700" dirty="0">
                <a:solidFill>
                  <a:schemeClr val="tx1"/>
                </a:solidFill>
              </a:rPr>
              <a:t>Igor Gräzin, Riigikogu liige, Muhu Vallavolikogu liige</a:t>
            </a:r>
          </a:p>
          <a:p>
            <a:pPr marL="114300" indent="0">
              <a:buNone/>
            </a:pPr>
            <a:r>
              <a:rPr lang="et-EE" sz="1700" dirty="0">
                <a:solidFill>
                  <a:schemeClr val="tx1"/>
                </a:solidFill>
              </a:rPr>
              <a:t>Mihkel Juhkami, Rakvere Linnavolikogu esimees, Eesti Linnade Liidu aseesimees</a:t>
            </a:r>
          </a:p>
          <a:p>
            <a:pPr marL="114300" indent="0">
              <a:buNone/>
            </a:pPr>
            <a:r>
              <a:rPr lang="et-EE" sz="1700" dirty="0">
                <a:solidFill>
                  <a:schemeClr val="tx1"/>
                </a:solidFill>
              </a:rPr>
              <a:t>Raivo </a:t>
            </a:r>
            <a:r>
              <a:rPr lang="et-EE" sz="1700" dirty="0" err="1">
                <a:solidFill>
                  <a:schemeClr val="tx1"/>
                </a:solidFill>
              </a:rPr>
              <a:t>Meitus</a:t>
            </a:r>
            <a:r>
              <a:rPr lang="et-EE" sz="1700" dirty="0">
                <a:solidFill>
                  <a:schemeClr val="tx1"/>
                </a:solidFill>
              </a:rPr>
              <a:t>, Jõgeva Vallavolikogu esimees, TLÜ magistrant</a:t>
            </a:r>
          </a:p>
          <a:p>
            <a:pPr marL="114300" indent="0">
              <a:buNone/>
            </a:pPr>
            <a:r>
              <a:rPr lang="et-EE" sz="1700" dirty="0">
                <a:solidFill>
                  <a:schemeClr val="tx1"/>
                </a:solidFill>
              </a:rPr>
              <a:t>Ants Liimets, Narva linnasekretär, Eesti Valla- ja Linnasekretäride Seltsi esimees</a:t>
            </a:r>
          </a:p>
          <a:p>
            <a:pPr marL="114300" indent="0">
              <a:buNone/>
            </a:pPr>
            <a:r>
              <a:rPr lang="et-EE" sz="1700" dirty="0">
                <a:solidFill>
                  <a:schemeClr val="tx1"/>
                </a:solidFill>
              </a:rPr>
              <a:t>Paul Varul, vanempartner, TGS Baltic </a:t>
            </a:r>
          </a:p>
          <a:p>
            <a:pPr marL="0" lvl="0" indent="0" rtl="0">
              <a:spcBef>
                <a:spcPts val="0"/>
              </a:spcBef>
              <a:spcAft>
                <a:spcPts val="1600"/>
              </a:spcAft>
              <a:buNone/>
            </a:pPr>
            <a:endParaRPr dirty="0"/>
          </a:p>
        </p:txBody>
      </p:sp>
      <p:pic>
        <p:nvPicPr>
          <p:cNvPr id="111" name="Shape 1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90425" y="3645438"/>
            <a:ext cx="2885879" cy="1130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Shape 11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64349" y="3645438"/>
            <a:ext cx="1199712" cy="12236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62840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276976" y="35443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dirty="0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fi-FI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Tallinna Ülikooli ja Ida-Virumaa Omavalitsuste Liidu ning Narva linna koostööleppe </a:t>
            </a:r>
            <a:r>
              <a:rPr lang="fi-FI" sz="24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allkirjastamine</a:t>
            </a:r>
            <a:endParaRPr lang="et-EE" sz="2400" b="1" dirty="0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et-EE" sz="2400" b="1" dirty="0" smtClean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Tiit </a:t>
            </a:r>
            <a:r>
              <a:rPr lang="et-EE" sz="2400" b="1" dirty="0" err="1" smtClean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Land</a:t>
            </a:r>
            <a:endParaRPr lang="et-EE" sz="2400" b="1" dirty="0" smtClean="0">
              <a:solidFill>
                <a:schemeClr val="dk1"/>
              </a:solidFill>
              <a:latin typeface="Times New Roman"/>
              <a:cs typeface="Times New Roman"/>
              <a:sym typeface="Times New Roman"/>
            </a:endParaRPr>
          </a:p>
          <a:p>
            <a:pPr marL="0" lvl="0" indent="0" algn="ctr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et-EE" sz="2400" b="1" dirty="0" smtClean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Eve East</a:t>
            </a:r>
          </a:p>
          <a:p>
            <a:pPr marL="0" lvl="0" indent="0" algn="ctr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et-EE" sz="2400" b="1" dirty="0" smtClean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Tarmo Tammiste</a:t>
            </a:r>
            <a:endParaRPr sz="1400" dirty="0"/>
          </a:p>
        </p:txBody>
      </p:sp>
      <p:pic>
        <p:nvPicPr>
          <p:cNvPr id="111" name="Shape 1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95600" y="3066100"/>
            <a:ext cx="3665500" cy="1409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Shape 11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49800" y="2885300"/>
            <a:ext cx="1487400" cy="15202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9140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276976" y="35443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lnSpc>
                <a:spcPct val="100000"/>
              </a:lnSpc>
              <a:buNone/>
            </a:pPr>
            <a:endParaRPr lang="et-EE" sz="30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>
              <a:lnSpc>
                <a:spcPct val="100000"/>
              </a:lnSpc>
              <a:buNone/>
            </a:pPr>
            <a:r>
              <a:rPr lang="fi-FI" sz="30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Kogumiku </a:t>
            </a:r>
            <a:r>
              <a:rPr lang="fi-FI" sz="3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Eesti omavalitsused ja liidud 100. Omavalitsustegelased </a:t>
            </a:r>
            <a:r>
              <a:rPr lang="fi-FI" sz="30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esitlemine</a:t>
            </a:r>
            <a:endParaRPr lang="et-EE" sz="3000" b="1" dirty="0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>
              <a:lnSpc>
                <a:spcPct val="100000"/>
              </a:lnSpc>
              <a:buNone/>
            </a:pPr>
            <a:r>
              <a:rPr lang="et-EE" sz="2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Katrin </a:t>
            </a:r>
            <a:r>
              <a:rPr lang="et-EE" sz="28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Niglas</a:t>
            </a:r>
            <a:r>
              <a:rPr lang="et-EE" sz="2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TLÜ teadusprorektor; kogumiku toimetuskolleegiumi liikmed</a:t>
            </a:r>
            <a:endParaRPr sz="2800" b="1" dirty="0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11" name="Shape 1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95600" y="3066100"/>
            <a:ext cx="3665500" cy="1409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Shape 11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49800" y="2885300"/>
            <a:ext cx="1487400" cy="15202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44790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311700" y="724211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 algn="ctr">
              <a:buNone/>
            </a:pPr>
            <a:r>
              <a:rPr lang="et-EE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Moderaatorid</a:t>
            </a:r>
            <a:r>
              <a:rPr lang="et-EE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t-EE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t-EE" sz="24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et-EE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Leif Kalev, Tallinna Ülikooli professor</a:t>
            </a:r>
          </a:p>
          <a:p>
            <a:pPr marL="114300" indent="0">
              <a:buNone/>
            </a:pPr>
            <a:r>
              <a:rPr lang="et-EE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Neeme Suur, Lääne-Nigula vallavolikogu esimees</a:t>
            </a:r>
          </a:p>
          <a:p>
            <a:pPr marL="114300" indent="0">
              <a:buNone/>
            </a:pPr>
            <a:r>
              <a:rPr lang="et-EE" sz="2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Garri</a:t>
            </a:r>
            <a:r>
              <a:rPr lang="et-EE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Raagmaa, Tartu Ülikooli dotsent 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11" name="Shape 1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95600" y="3426106"/>
            <a:ext cx="3038577" cy="10494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Shape 11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49800" y="3426106"/>
            <a:ext cx="990170" cy="9794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086111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et-EE" sz="30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Jüri </a:t>
            </a:r>
            <a:r>
              <a:rPr lang="et-EE" sz="3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Ratas, </a:t>
            </a:r>
            <a:r>
              <a:rPr lang="et-EE" sz="30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peaminister</a:t>
            </a:r>
            <a:endParaRPr dirty="0"/>
          </a:p>
        </p:txBody>
      </p:sp>
      <p:pic>
        <p:nvPicPr>
          <p:cNvPr id="111" name="Shape 1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95600" y="3066100"/>
            <a:ext cx="3665500" cy="1409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Shape 11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49800" y="2885300"/>
            <a:ext cx="1487400" cy="15202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45105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et-EE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Eerik-Juhan Truuväli, Sulev Lääne, Sulev Mäeltsemees, Leif Kalev, Georg </a:t>
            </a:r>
            <a:r>
              <a:rPr lang="et-EE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Sootla</a:t>
            </a:r>
            <a:r>
              <a:rPr lang="et-EE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Anneli Kommer, Vallo </a:t>
            </a:r>
            <a:r>
              <a:rPr lang="et-EE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Olle</a:t>
            </a:r>
            <a:r>
              <a:rPr lang="et-EE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t-EE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Kersten</a:t>
            </a:r>
            <a:r>
              <a:rPr lang="et-EE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t-EE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Kattai</a:t>
            </a:r>
            <a:r>
              <a:rPr lang="et-EE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t-EE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Garri</a:t>
            </a:r>
            <a:r>
              <a:rPr lang="et-EE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Raagmaa, </a:t>
            </a:r>
            <a:r>
              <a:rPr lang="et-EE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Rivo</a:t>
            </a:r>
            <a:r>
              <a:rPr lang="et-EE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Noorkõiv, Mikk </a:t>
            </a:r>
            <a:r>
              <a:rPr lang="et-EE" sz="20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Lõhmus, Regina </a:t>
            </a:r>
            <a:r>
              <a:rPr lang="et-EE" sz="2000" b="1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Maslova</a:t>
            </a:r>
            <a:r>
              <a:rPr lang="et-EE" sz="20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t-EE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ühisettekanne</a:t>
            </a:r>
            <a:endParaRPr sz="1200" dirty="0"/>
          </a:p>
        </p:txBody>
      </p:sp>
      <p:pic>
        <p:nvPicPr>
          <p:cNvPr id="111" name="Shape 1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95600" y="3066100"/>
            <a:ext cx="3665500" cy="1409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Shape 11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49800" y="2885300"/>
            <a:ext cx="1487400" cy="15202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55275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et-EE" sz="3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Tanel Talve, Riigikogu riigireformi probleemkomisjoni esimees</a:t>
            </a:r>
            <a:endParaRPr dirty="0"/>
          </a:p>
        </p:txBody>
      </p:sp>
      <p:pic>
        <p:nvPicPr>
          <p:cNvPr id="111" name="Shape 1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95600" y="3066100"/>
            <a:ext cx="3665500" cy="1409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Shape 11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49800" y="2885300"/>
            <a:ext cx="1487400" cy="15202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00008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fi-FI" sz="3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Pipi-Liis Siemann, Türi vallavanem, Eesti Linnade ja Valdade Liidu </a:t>
            </a:r>
            <a:endParaRPr dirty="0"/>
          </a:p>
        </p:txBody>
      </p:sp>
      <p:pic>
        <p:nvPicPr>
          <p:cNvPr id="111" name="Shape 1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95600" y="3066100"/>
            <a:ext cx="3665500" cy="1409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Shape 11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49800" y="2885300"/>
            <a:ext cx="1487400" cy="15202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53166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fi-FI" sz="3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Joel Jesse, Harjumaa Omavalitsuste Liidu direktor</a:t>
            </a:r>
            <a:endParaRPr dirty="0"/>
          </a:p>
        </p:txBody>
      </p:sp>
      <p:pic>
        <p:nvPicPr>
          <p:cNvPr id="111" name="Shape 1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95600" y="3066100"/>
            <a:ext cx="3665500" cy="1409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Shape 11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49800" y="2885300"/>
            <a:ext cx="1487400" cy="15202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2257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7792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t" sz="2400" b="1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Moderaatorid:</a:t>
            </a:r>
            <a:br>
              <a:rPr lang="et" sz="2400" b="1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400" u="sng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t" sz="22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Sulev Lääne, MTÜ Polis asepresident, </a:t>
            </a:r>
            <a:br>
              <a:rPr lang="et" sz="22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t" sz="22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Sulev Mäeltsemees, emeriitprofessor, Üleriigilise omavalitsusliidu vanematekogu esimees</a:t>
            </a:r>
            <a:br>
              <a:rPr lang="et" sz="22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t" sz="22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Külli Taro, Õiguskantsleri õiguskorra kaitse osakonna juhataja </a:t>
            </a:r>
            <a:endParaRPr sz="2200" b="1" dirty="0"/>
          </a:p>
        </p:txBody>
      </p:sp>
      <p:pic>
        <p:nvPicPr>
          <p:cNvPr id="62" name="Shape 6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3456987"/>
            <a:ext cx="2895701" cy="111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Shape 6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13100" y="3324600"/>
            <a:ext cx="1218901" cy="12458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242252" y="35443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endParaRPr lang="et-EE" sz="2500" b="1" dirty="0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fi-FI" sz="25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Randel </a:t>
            </a:r>
            <a:r>
              <a:rPr lang="fi-FI" sz="25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Länts, Kirke Piirikivi, Anet Oltsmann, Kätlin Paju, Stella Rõbakov, Merilin Treu, Timo Torm, Julia Meipalu, TLÜ Ühiskonnateaduste Instituudi üliõpilaste ettekanne</a:t>
            </a:r>
            <a:endParaRPr sz="2500" dirty="0"/>
          </a:p>
        </p:txBody>
      </p:sp>
      <p:pic>
        <p:nvPicPr>
          <p:cNvPr id="111" name="Shape 1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95600" y="3066100"/>
            <a:ext cx="3665500" cy="1409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Shape 11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49800" y="2885300"/>
            <a:ext cx="1487400" cy="15202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92542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fi-FI" sz="3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Tarmo Tammiste, Narva Linnapea</a:t>
            </a:r>
            <a:endParaRPr dirty="0"/>
          </a:p>
        </p:txBody>
      </p:sp>
      <p:pic>
        <p:nvPicPr>
          <p:cNvPr id="111" name="Shape 1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95600" y="3066100"/>
            <a:ext cx="3665500" cy="1409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Shape 11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49800" y="2885300"/>
            <a:ext cx="1487400" cy="15202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2415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253826" y="229038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et-EE" sz="22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</a:t>
            </a:r>
            <a:r>
              <a:rPr lang="fi-FI" sz="22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oorumi </a:t>
            </a:r>
            <a:r>
              <a:rPr lang="fi-FI" sz="22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lõpetamine, vastuvõtt </a:t>
            </a:r>
            <a:r>
              <a:rPr lang="et-EE" sz="22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Mare maja 3.korruse aatrium </a:t>
            </a:r>
            <a:r>
              <a:rPr lang="fi-FI" sz="22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</a:t>
            </a:r>
            <a:r>
              <a:rPr lang="fi-FI" sz="22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Tallinna Ülikooli Ühiskonnateaduste Instituut</a:t>
            </a:r>
          </a:p>
          <a:p>
            <a:pPr marL="0" lvl="0" indent="0" algn="ctr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et-EE" sz="22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t-EE" sz="22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fi-FI" sz="22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Avasõnad</a:t>
            </a:r>
            <a:r>
              <a:rPr lang="fi-FI" sz="22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</a:p>
          <a:p>
            <a:pPr marL="0" lvl="0" indent="0" algn="ctr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fi-FI" sz="22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Indrek Grauberg, TLÜ Ühiskonnateaduste Instituudi direktor</a:t>
            </a:r>
          </a:p>
          <a:p>
            <a:pPr marL="0" lvl="0" indent="0" algn="ctr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fi-FI" sz="22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Raimonds Jansons, Läti Vabariigi suursaadik Eestis</a:t>
            </a:r>
          </a:p>
        </p:txBody>
      </p:sp>
      <p:pic>
        <p:nvPicPr>
          <p:cNvPr id="111" name="Shape 1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95600" y="3066100"/>
            <a:ext cx="3665500" cy="1409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Shape 11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49800" y="2885300"/>
            <a:ext cx="1487400" cy="15202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0538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t" sz="30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Tiit Land, TLÜ rektor, Rektorite Nõukogu esimees</a:t>
            </a:r>
            <a:endParaRPr sz="30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69" name="Shape 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95600" y="3066100"/>
            <a:ext cx="3665500" cy="1409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Shape 7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49800" y="2885300"/>
            <a:ext cx="1487400" cy="1520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t-EE" sz="30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Aivar Kokk, Riigikogu kohaliku omavalitsuse ja regionaalpoliitika toetusrühma esimees </a:t>
            </a:r>
            <a:endParaRPr sz="30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0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76" name="Shape 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95600" y="3066100"/>
            <a:ext cx="3665500" cy="1409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Shape 7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49800" y="2885300"/>
            <a:ext cx="1487400" cy="15202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32874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t" sz="3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Sulev Lääne, MTÜ Polis asepresident, </a:t>
            </a:r>
            <a:endParaRPr lang="et" sz="3000" b="1" dirty="0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t" sz="30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TLÜ </a:t>
            </a:r>
            <a:r>
              <a:rPr lang="et" sz="3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ROTAK juht</a:t>
            </a:r>
            <a:endParaRPr sz="30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0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76" name="Shape 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95600" y="3066100"/>
            <a:ext cx="3665500" cy="1409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Shape 7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49800" y="2885300"/>
            <a:ext cx="1487400" cy="1520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t" sz="30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Eiki Nestor, Riigikogu esimees</a:t>
            </a:r>
            <a:endParaRPr sz="30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83" name="Shape 8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95600" y="3066100"/>
            <a:ext cx="3665500" cy="1409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Shape 8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49800" y="2885300"/>
            <a:ext cx="1487400" cy="1520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t" sz="30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President Arnold Rüütel</a:t>
            </a:r>
            <a:endParaRPr sz="30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90" name="Shape 9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95600" y="3066100"/>
            <a:ext cx="3665500" cy="1409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Shape 9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49800" y="2885300"/>
            <a:ext cx="1487400" cy="1520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t" sz="30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Janek Mäggi, riigihalduse minister</a:t>
            </a:r>
            <a:endParaRPr sz="30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97" name="Shape 9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95600" y="3066100"/>
            <a:ext cx="3665500" cy="1409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Shape 9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49800" y="2885300"/>
            <a:ext cx="1487400" cy="1520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t" sz="30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Mihhail Kõlvart, Tallinna Linnavolikogu esimees</a:t>
            </a:r>
            <a:endParaRPr sz="30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04" name="Shape 10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95600" y="3066100"/>
            <a:ext cx="3665500" cy="1409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Shape 10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49800" y="2885300"/>
            <a:ext cx="1487400" cy="1520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225</Words>
  <Application>Microsoft Office PowerPoint</Application>
  <PresentationFormat>On-screen Show (16:9)</PresentationFormat>
  <Paragraphs>65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Times New Roman</vt:lpstr>
      <vt:lpstr>Simple Light</vt:lpstr>
      <vt:lpstr>    Riik ja omavalitsus täna ning vaade tulevikku 10 teesi - mis edasi? Pühendatud Eesti Vabariigi 100. juubelile  15.mail möödub 770 aastat Tallinnale Lübecki õiguse andmisest                                                                       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Riik ja omavalitsus täna ning vaade tulevikku 10 teesi - mis edasi? Pühendatud Eesti Vabariigi 100. juubelile</dc:title>
  <dc:creator>Sulev Lääne</dc:creator>
  <cp:lastModifiedBy>Sulev Lääne</cp:lastModifiedBy>
  <cp:revision>11</cp:revision>
  <dcterms:modified xsi:type="dcterms:W3CDTF">2018-05-13T15:42:44Z</dcterms:modified>
</cp:coreProperties>
</file>