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1" r:id="rId13"/>
    <p:sldId id="273" r:id="rId14"/>
    <p:sldId id="265" r:id="rId15"/>
    <p:sldId id="267" r:id="rId16"/>
    <p:sldId id="278" r:id="rId17"/>
    <p:sldId id="268" r:id="rId18"/>
    <p:sldId id="269" r:id="rId19"/>
    <p:sldId id="270" r:id="rId20"/>
    <p:sldId id="274" r:id="rId21"/>
    <p:sldId id="275" r:id="rId22"/>
    <p:sldId id="276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6531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3154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760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283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7432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3936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3865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9754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087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4219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3238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969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5293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16683" y="2272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600" b="1" i="1" dirty="0">
                <a:latin typeface="Times New Roman"/>
                <a:ea typeface="Times New Roman"/>
                <a:cs typeface="Times New Roman"/>
                <a:sym typeface="Times New Roman"/>
              </a:rPr>
              <a:t>Riik ja omavalitsus täna ning vaade tulevikku 10 teesi - mis edasi?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2400" dirty="0">
                <a:latin typeface="Times New Roman"/>
                <a:ea typeface="Times New Roman"/>
                <a:cs typeface="Times New Roman"/>
                <a:sym typeface="Times New Roman"/>
              </a:rPr>
              <a:t>Pühendatud Eesti Vabariigi 100. </a:t>
            </a:r>
            <a:r>
              <a:rPr lang="e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juubelile </a:t>
            </a:r>
            <a:br>
              <a:rPr lang="e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15.mail möödub 770 aastat Tallinnale Lübecki õiguse andmisest </a:t>
            </a:r>
            <a:r>
              <a:rPr lang="et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</a:t>
            </a:r>
            <a:r>
              <a:rPr lang="et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</a:t>
            </a:r>
            <a:endParaRPr dirty="0"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8038" y="612425"/>
            <a:ext cx="3502199" cy="134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50" y="386025"/>
            <a:ext cx="1590826" cy="162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Igor Gräzin, Riigikogu liige</a:t>
            </a:r>
            <a:br>
              <a:rPr lang="et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t" sz="3000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Eerik-Juhan Truuväli – riigimees ja õpetaja</a:t>
            </a:r>
            <a:endParaRPr sz="30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88551" y="22903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t-EE" sz="1600" b="1" u="sng" dirty="0">
                <a:solidFill>
                  <a:schemeClr val="tx1"/>
                </a:solidFill>
              </a:rPr>
              <a:t>Paneeldiskussioon</a:t>
            </a:r>
            <a:r>
              <a:rPr lang="et-EE" sz="1600" dirty="0"/>
              <a:t/>
            </a:r>
            <a:br>
              <a:rPr lang="et-EE" sz="1600" dirty="0"/>
            </a:br>
            <a:endParaRPr lang="et-EE" sz="1600" dirty="0"/>
          </a:p>
          <a:p>
            <a:pPr marL="114300" indent="0">
              <a:buNone/>
            </a:pPr>
            <a:r>
              <a:rPr lang="et-EE" sz="1700" dirty="0" smtClean="0">
                <a:solidFill>
                  <a:schemeClr val="tx1"/>
                </a:solidFill>
              </a:rPr>
              <a:t>Mihhail </a:t>
            </a:r>
            <a:r>
              <a:rPr lang="et-EE" sz="1700" dirty="0">
                <a:solidFill>
                  <a:schemeClr val="tx1"/>
                </a:solidFill>
              </a:rPr>
              <a:t>Stalnuhhin, Riigikogu rahanduskomisjoni esimees, Narva Linnavolikogu liige</a:t>
            </a:r>
          </a:p>
          <a:p>
            <a:pPr marL="114300" indent="0">
              <a:buNone/>
            </a:pPr>
            <a:r>
              <a:rPr lang="et-EE" sz="1700" dirty="0">
                <a:solidFill>
                  <a:schemeClr val="tx1"/>
                </a:solidFill>
              </a:rPr>
              <a:t>Marko Pomerants, Riigikogu põhiseaduskomisjoni esimees, Rakvere Linnavolikogu liige</a:t>
            </a:r>
          </a:p>
          <a:p>
            <a:pPr marL="114300" indent="0">
              <a:buNone/>
            </a:pPr>
            <a:r>
              <a:rPr lang="et-EE" sz="1700" dirty="0">
                <a:solidFill>
                  <a:schemeClr val="tx1"/>
                </a:solidFill>
              </a:rPr>
              <a:t>Igor Gräzin, Riigikogu liige, Muhu Vallavolikogu liige</a:t>
            </a:r>
          </a:p>
          <a:p>
            <a:pPr marL="114300" indent="0">
              <a:buNone/>
            </a:pPr>
            <a:r>
              <a:rPr lang="et-EE" sz="1700" dirty="0">
                <a:solidFill>
                  <a:schemeClr val="tx1"/>
                </a:solidFill>
              </a:rPr>
              <a:t>Mihkel Juhkami, Rakvere Linnavolikogu esimees, Eesti Linnade Liidu aseesimees</a:t>
            </a:r>
          </a:p>
          <a:p>
            <a:pPr marL="114300" indent="0">
              <a:buNone/>
            </a:pPr>
            <a:r>
              <a:rPr lang="et-EE" sz="1700" dirty="0">
                <a:solidFill>
                  <a:schemeClr val="tx1"/>
                </a:solidFill>
              </a:rPr>
              <a:t>Raivo </a:t>
            </a:r>
            <a:r>
              <a:rPr lang="et-EE" sz="1700" dirty="0" err="1">
                <a:solidFill>
                  <a:schemeClr val="tx1"/>
                </a:solidFill>
              </a:rPr>
              <a:t>Meitus</a:t>
            </a:r>
            <a:r>
              <a:rPr lang="et-EE" sz="1700" dirty="0">
                <a:solidFill>
                  <a:schemeClr val="tx1"/>
                </a:solidFill>
              </a:rPr>
              <a:t>, Jõgeva Vallavolikogu esimees, TLÜ magistrant</a:t>
            </a:r>
          </a:p>
          <a:p>
            <a:pPr marL="114300" indent="0">
              <a:buNone/>
            </a:pPr>
            <a:r>
              <a:rPr lang="et-EE" sz="1700" dirty="0">
                <a:solidFill>
                  <a:schemeClr val="tx1"/>
                </a:solidFill>
              </a:rPr>
              <a:t>Ants Liimets, Narva linnasekretär, Eesti Valla- ja Linnasekretäride Seltsi esimees</a:t>
            </a:r>
          </a:p>
          <a:p>
            <a:pPr marL="114300" indent="0">
              <a:buNone/>
            </a:pPr>
            <a:r>
              <a:rPr lang="et-EE" sz="1700" dirty="0">
                <a:solidFill>
                  <a:schemeClr val="tx1"/>
                </a:solidFill>
              </a:rPr>
              <a:t>Paul Varul, vanempartner, TGS Baltic </a:t>
            </a: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0425" y="3645438"/>
            <a:ext cx="2885879" cy="1130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4349" y="3645438"/>
            <a:ext cx="1199712" cy="1223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840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76976" y="35443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Tallinna Ülikooli ja Ida-Virumaa Omavalitsuste Liidu ning Narva linna koostööleppe </a:t>
            </a:r>
            <a:r>
              <a:rPr lang="fi-FI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allkirjastamine</a:t>
            </a:r>
            <a:endParaRPr lang="et-EE" sz="24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Tiit </a:t>
            </a:r>
            <a:r>
              <a:rPr lang="et-EE" sz="2400" b="1" dirty="0" err="1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Land</a:t>
            </a:r>
            <a:endParaRPr lang="et-EE" sz="2400" b="1" dirty="0" smtClean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Eve East</a:t>
            </a: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Tarmo Tammiste</a:t>
            </a:r>
            <a:endParaRPr sz="1400"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9140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76976" y="35443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endParaRPr lang="et-EE"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fi-FI" sz="3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Kogumiku </a:t>
            </a:r>
            <a:r>
              <a:rPr lang="fi-FI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Eesti omavalitsused ja liidud 100. Omavalitsustegelased </a:t>
            </a:r>
            <a:r>
              <a:rPr lang="fi-FI" sz="3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esitlemine</a:t>
            </a:r>
            <a:endParaRPr lang="et-EE" sz="30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et-EE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Katrin </a:t>
            </a:r>
            <a:r>
              <a:rPr lang="et-EE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Niglas</a:t>
            </a:r>
            <a:r>
              <a:rPr lang="et-EE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TLÜ teadusprorektor; kogumiku toimetuskolleegiumi liikmed</a:t>
            </a:r>
            <a:endParaRPr sz="28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47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72421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buNone/>
            </a:pPr>
            <a:r>
              <a:rPr lang="et-EE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Moderaatorid</a:t>
            </a:r>
            <a:r>
              <a:rPr lang="et-EE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t-EE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t-EE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t-EE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Leif Kalev, Tallinna Ülikooli professor</a:t>
            </a:r>
          </a:p>
          <a:p>
            <a:pPr marL="114300" indent="0">
              <a:buNone/>
            </a:pPr>
            <a:r>
              <a:rPr lang="et-EE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Neeme Suur, Lääne-Nigula vallavolikogu esimees</a:t>
            </a:r>
          </a:p>
          <a:p>
            <a:pPr marL="114300" indent="0">
              <a:buNone/>
            </a:pPr>
            <a:r>
              <a:rPr lang="et-EE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Garri</a:t>
            </a:r>
            <a:r>
              <a:rPr lang="et-EE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Raagmaa, Tartu Ülikooli dotsent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426106"/>
            <a:ext cx="3038577" cy="104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3426106"/>
            <a:ext cx="990170" cy="979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861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3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Jüri </a:t>
            </a:r>
            <a:r>
              <a:rPr lang="et-EE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Ratas, </a:t>
            </a:r>
            <a:r>
              <a:rPr lang="et-EE" sz="3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peaminister</a:t>
            </a: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4510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Eerik-Juhan Truuväli, Sulev Lääne, Sulev Mäeltsemees, Leif Kalev, Georg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Sootla</a:t>
            </a: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Anneli Kommer, Vallo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Olle</a:t>
            </a: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Kersten</a:t>
            </a: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Kattai</a:t>
            </a: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Garri</a:t>
            </a: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Raagmaa,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Rivo</a:t>
            </a:r>
            <a:r>
              <a:rPr lang="et-EE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Noorkõiv, Mikk </a:t>
            </a:r>
            <a:r>
              <a:rPr lang="et-EE" sz="2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Lõhmus, Regina </a:t>
            </a:r>
            <a:r>
              <a:rPr lang="et-EE" sz="20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Maslova</a:t>
            </a:r>
            <a:r>
              <a:rPr lang="et-EE" sz="2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-EE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ühisettekanne</a:t>
            </a:r>
            <a:endParaRPr sz="1200"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552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Tanel Talve, Riigikogu riigireformi probleemkomisjoni esimees</a:t>
            </a: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000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Pipi-Liis Siemann, Türi vallavanem, Eesti Linnade ja Valdade Liidu </a:t>
            </a: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5316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Joel Jesse, Harjumaa Omavalitsuste Liidu direktor</a:t>
            </a: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25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7792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24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Moderaatorid:</a:t>
            </a:r>
            <a:br>
              <a:rPr lang="et" sz="24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Sulev Lääne, MTÜ Polis asepresident, </a:t>
            </a:r>
            <a:br>
              <a:rPr lang="et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t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Sulev Mäeltsemees, emeriitprofessor, Üleriigilise omavalitsusliidu vanematekogu esimees</a:t>
            </a:r>
            <a:br>
              <a:rPr lang="et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t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Külli Taro, Õiguskantsleri õiguskorra kaitse osakonna juhataja </a:t>
            </a:r>
            <a:endParaRPr sz="2200" b="1" dirty="0"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456987"/>
            <a:ext cx="2895701" cy="111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3100" y="3324600"/>
            <a:ext cx="1218901" cy="124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42252" y="35443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lang="et-EE" sz="25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25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Randel </a:t>
            </a:r>
            <a:r>
              <a:rPr lang="fi-FI" sz="25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Länts, Kirke Piirikivi, Anet Oltsmann, Kätlin Paju, Stella Rõbakov, Merilin Treu, Timo Torm, Julia Meipalu, TLÜ Ühiskonnateaduste Instituudi üliõpilaste ettekanne</a:t>
            </a:r>
            <a:endParaRPr sz="2500"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9254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Tarmo Tammiste, Narva Linnapea</a:t>
            </a:r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41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53826" y="22903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fi-FI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oorumi </a:t>
            </a:r>
            <a:r>
              <a:rPr lang="fi-FI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lõpetamine, vastuvõtt </a:t>
            </a:r>
            <a:r>
              <a:rPr lang="et-EE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Mare maja 3.korruse aatrium </a:t>
            </a:r>
            <a:r>
              <a:rPr lang="fi-FI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fi-FI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Tallinna Ülikooli Ühiskonnateaduste Instituut</a:t>
            </a: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t-EE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t-EE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fi-FI" sz="22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Avasõnad</a:t>
            </a:r>
            <a:r>
              <a:rPr lang="fi-FI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Indrek Grauberg, TLÜ Ühiskonnateaduste Instituudi direktor</a:t>
            </a:r>
          </a:p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fi-FI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Raimonds Jansons, Läti Vabariigi suursaadik Eestis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53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Tiit Land, TLÜ rektor, Rektorite Nõukogu esimees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3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Aivar Kokk, Riigikogu kohaliku omavalitsuse ja regionaalpoliitika toetusrühma esimees </a:t>
            </a: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87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Sulev Lääne, MTÜ Polis asepresident, </a:t>
            </a:r>
            <a:endParaRPr lang="et" sz="30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TLÜ </a:t>
            </a:r>
            <a:r>
              <a:rPr lang="et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ROTAK juht</a:t>
            </a: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Eiki Nestor, Riigikogu esimees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 Arnold Rüütel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Janek Mäggi, riigihalduse minister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Mihhail Kõlvart, Tallinna Linnavolikogu esimees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3066100"/>
            <a:ext cx="3665500" cy="14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800" y="2885300"/>
            <a:ext cx="1487400" cy="152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225</Words>
  <Application>Microsoft Office PowerPoint</Application>
  <PresentationFormat>On-screen Show (16:9)</PresentationFormat>
  <Paragraphs>65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Simple Light</vt:lpstr>
      <vt:lpstr>    Riik ja omavalitsus täna ning vaade tulevikku 10 teesi - mis edasi? Pühendatud Eesti Vabariigi 100. juubelile  15.mail möödub 770 aastat Tallinnale Lübecki õiguse andmisest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Riik ja omavalitsus täna ning vaade tulevikku 10 teesi - mis edasi? Pühendatud Eesti Vabariigi 100. juubelile</dc:title>
  <dc:creator>Sulev Lääne</dc:creator>
  <cp:lastModifiedBy>Sulev Lääne</cp:lastModifiedBy>
  <cp:revision>11</cp:revision>
  <dcterms:modified xsi:type="dcterms:W3CDTF">2018-05-13T15:42:44Z</dcterms:modified>
</cp:coreProperties>
</file>