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8B85-E14B-4C66-9B12-C550FF05DFF9}" type="datetimeFigureOut">
              <a:rPr lang="et-EE" smtClean="0"/>
              <a:t>04.12.2018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F2D1-A654-4068-AD87-1601D072D94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91606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8B85-E14B-4C66-9B12-C550FF05DFF9}" type="datetimeFigureOut">
              <a:rPr lang="et-EE" smtClean="0"/>
              <a:t>04.12.2018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F2D1-A654-4068-AD87-1601D072D94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12546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8B85-E14B-4C66-9B12-C550FF05DFF9}" type="datetimeFigureOut">
              <a:rPr lang="et-EE" smtClean="0"/>
              <a:t>04.12.2018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F2D1-A654-4068-AD87-1601D072D94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13577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8B85-E14B-4C66-9B12-C550FF05DFF9}" type="datetimeFigureOut">
              <a:rPr lang="et-EE" smtClean="0"/>
              <a:t>04.12.2018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F2D1-A654-4068-AD87-1601D072D94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78740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8B85-E14B-4C66-9B12-C550FF05DFF9}" type="datetimeFigureOut">
              <a:rPr lang="et-EE" smtClean="0"/>
              <a:t>04.12.2018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F2D1-A654-4068-AD87-1601D072D94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09969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8B85-E14B-4C66-9B12-C550FF05DFF9}" type="datetimeFigureOut">
              <a:rPr lang="et-EE" smtClean="0"/>
              <a:t>04.12.2018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F2D1-A654-4068-AD87-1601D072D94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75334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8B85-E14B-4C66-9B12-C550FF05DFF9}" type="datetimeFigureOut">
              <a:rPr lang="et-EE" smtClean="0"/>
              <a:t>04.12.2018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F2D1-A654-4068-AD87-1601D072D94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70976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8B85-E14B-4C66-9B12-C550FF05DFF9}" type="datetimeFigureOut">
              <a:rPr lang="et-EE" smtClean="0"/>
              <a:t>04.12.2018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F2D1-A654-4068-AD87-1601D072D94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10373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8B85-E14B-4C66-9B12-C550FF05DFF9}" type="datetimeFigureOut">
              <a:rPr lang="et-EE" smtClean="0"/>
              <a:t>04.12.2018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F2D1-A654-4068-AD87-1601D072D94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65395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8B85-E14B-4C66-9B12-C550FF05DFF9}" type="datetimeFigureOut">
              <a:rPr lang="et-EE" smtClean="0"/>
              <a:t>04.12.2018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F2D1-A654-4068-AD87-1601D072D94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45123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8B85-E14B-4C66-9B12-C550FF05DFF9}" type="datetimeFigureOut">
              <a:rPr lang="et-EE" smtClean="0"/>
              <a:t>04.12.2018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F2D1-A654-4068-AD87-1601D072D94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69392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58B85-E14B-4C66-9B12-C550FF05DFF9}" type="datetimeFigureOut">
              <a:rPr lang="et-EE" smtClean="0"/>
              <a:t>04.12.2018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2F2D1-A654-4068-AD87-1601D072D94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11191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err="1" smtClean="0"/>
              <a:t>Lõimumine</a:t>
            </a:r>
            <a:r>
              <a:rPr lang="et-EE" dirty="0" smtClean="0"/>
              <a:t> haridussüsteemi kaudu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Raivo </a:t>
            </a:r>
            <a:r>
              <a:rPr lang="et-EE" dirty="0" err="1" smtClean="0"/>
              <a:t>Vetik</a:t>
            </a:r>
            <a:endParaRPr lang="et-EE" dirty="0" smtClean="0"/>
          </a:p>
          <a:p>
            <a:r>
              <a:rPr lang="et-EE" dirty="0" smtClean="0"/>
              <a:t>TLÜ võrdleva poliitika professor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794528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t-EE" sz="2400" dirty="0" smtClean="0"/>
          </a:p>
          <a:p>
            <a:r>
              <a:rPr lang="et-EE" sz="2400" dirty="0" smtClean="0"/>
              <a:t>Praeguse debati erinevus viimastest KOV valimistest - erakondade </a:t>
            </a:r>
            <a:r>
              <a:rPr lang="et-EE" sz="2400" dirty="0"/>
              <a:t>vahel on </a:t>
            </a:r>
            <a:r>
              <a:rPr lang="et-EE" sz="2400" dirty="0" smtClean="0"/>
              <a:t>eestikeelsele õppele ülemineku osas suhteliselt </a:t>
            </a:r>
            <a:r>
              <a:rPr lang="et-EE" sz="2400" b="1" dirty="0" smtClean="0"/>
              <a:t>suur ühisosa</a:t>
            </a:r>
            <a:r>
              <a:rPr lang="et-EE" sz="2400" dirty="0"/>
              <a:t>, </a:t>
            </a:r>
            <a:r>
              <a:rPr lang="et-EE" sz="2400" dirty="0" smtClean="0"/>
              <a:t>Riigikogus 13.09. 2018 toimunud </a:t>
            </a:r>
            <a:r>
              <a:rPr lang="et-EE" sz="2400" dirty="0"/>
              <a:t>arutelu oli </a:t>
            </a:r>
            <a:r>
              <a:rPr lang="et-EE" sz="2400" b="1" dirty="0"/>
              <a:t>pigem konstruktiivne</a:t>
            </a:r>
            <a:r>
              <a:rPr lang="et-EE" sz="2400" dirty="0" smtClean="0"/>
              <a:t>.</a:t>
            </a:r>
          </a:p>
          <a:p>
            <a:endParaRPr lang="et-EE" sz="2400" dirty="0" smtClean="0"/>
          </a:p>
          <a:p>
            <a:r>
              <a:rPr lang="et-EE" sz="2400" dirty="0" smtClean="0"/>
              <a:t>Samas, kuna </a:t>
            </a:r>
            <a:r>
              <a:rPr lang="et-EE" sz="2400" dirty="0" err="1"/>
              <a:t>lõimumine</a:t>
            </a:r>
            <a:r>
              <a:rPr lang="et-EE" sz="2400" dirty="0"/>
              <a:t> on kompleksne nähtus, siis sageli räägivad parteid teineteisest </a:t>
            </a:r>
            <a:r>
              <a:rPr lang="et-EE" sz="2400" dirty="0" smtClean="0"/>
              <a:t>mööda – analüüsime seda </a:t>
            </a:r>
            <a:r>
              <a:rPr lang="et-EE" sz="2400" dirty="0" err="1" smtClean="0"/>
              <a:t>lõimumise</a:t>
            </a:r>
            <a:r>
              <a:rPr lang="et-EE" sz="2400" dirty="0" smtClean="0"/>
              <a:t> </a:t>
            </a:r>
            <a:r>
              <a:rPr lang="et-EE" sz="2400" b="1" dirty="0" smtClean="0"/>
              <a:t>valdkondade</a:t>
            </a:r>
            <a:r>
              <a:rPr lang="et-EE" sz="2400" dirty="0" smtClean="0"/>
              <a:t> ja </a:t>
            </a:r>
            <a:r>
              <a:rPr lang="et-EE" sz="2400" dirty="0" err="1" smtClean="0"/>
              <a:t>lõimumist</a:t>
            </a:r>
            <a:r>
              <a:rPr lang="et-EE" sz="2400" dirty="0" smtClean="0"/>
              <a:t> </a:t>
            </a:r>
            <a:r>
              <a:rPr lang="et-EE" sz="2400" b="1" dirty="0" smtClean="0"/>
              <a:t>toimijate</a:t>
            </a:r>
            <a:r>
              <a:rPr lang="et-EE" sz="2400" dirty="0" smtClean="0"/>
              <a:t> lõikes.</a:t>
            </a: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4025108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et-EE" sz="2400" b="1" dirty="0" err="1" smtClean="0"/>
              <a:t>Lõimumise</a:t>
            </a:r>
            <a:r>
              <a:rPr lang="et-EE" sz="2400" b="1" dirty="0" smtClean="0"/>
              <a:t> teooria</a:t>
            </a:r>
          </a:p>
          <a:p>
            <a:pPr lvl="0"/>
            <a:r>
              <a:rPr lang="et-EE" sz="2400" dirty="0" smtClean="0"/>
              <a:t>Ei </a:t>
            </a:r>
            <a:r>
              <a:rPr lang="et-EE" sz="2400" dirty="0"/>
              <a:t>ole </a:t>
            </a:r>
            <a:r>
              <a:rPr lang="et-EE" sz="2400" dirty="0" err="1" smtClean="0"/>
              <a:t>lõimumist</a:t>
            </a:r>
            <a:r>
              <a:rPr lang="et-EE" sz="2400" dirty="0" smtClean="0"/>
              <a:t> </a:t>
            </a:r>
            <a:r>
              <a:rPr lang="et-EE" sz="2400" dirty="0"/>
              <a:t>üldiselt, vaid </a:t>
            </a:r>
            <a:r>
              <a:rPr lang="et-EE" sz="2400" dirty="0" smtClean="0"/>
              <a:t>ainult konkreetses </a:t>
            </a:r>
            <a:r>
              <a:rPr lang="et-EE" sz="2400" b="1" dirty="0" smtClean="0"/>
              <a:t>valdkonnas</a:t>
            </a:r>
            <a:r>
              <a:rPr lang="et-EE" sz="2400" dirty="0" smtClean="0"/>
              <a:t>: </a:t>
            </a:r>
          </a:p>
          <a:p>
            <a:pPr lvl="0">
              <a:buFontTx/>
              <a:buChar char="-"/>
            </a:pPr>
            <a:r>
              <a:rPr lang="et-EE" sz="2400" dirty="0" smtClean="0"/>
              <a:t>struktuurne</a:t>
            </a:r>
            <a:r>
              <a:rPr lang="et-EE" sz="2400" dirty="0"/>
              <a:t>, sotsiaalne, kultuurilis-keeleline ja </a:t>
            </a:r>
            <a:r>
              <a:rPr lang="et-EE" sz="2400" dirty="0" smtClean="0"/>
              <a:t>identiteediline.</a:t>
            </a:r>
          </a:p>
          <a:p>
            <a:pPr lvl="0">
              <a:buFontTx/>
              <a:buChar char="-"/>
            </a:pPr>
            <a:r>
              <a:rPr lang="et-EE" sz="2400" dirty="0"/>
              <a:t>s</a:t>
            </a:r>
            <a:r>
              <a:rPr lang="et-EE" sz="2400" dirty="0" smtClean="0"/>
              <a:t>eega, </a:t>
            </a:r>
            <a:r>
              <a:rPr lang="et-EE" sz="2400" b="1" dirty="0"/>
              <a:t>keeleoskus, kontaktid ja </a:t>
            </a:r>
            <a:r>
              <a:rPr lang="et-EE" sz="2400" b="1" dirty="0" smtClean="0"/>
              <a:t>hoiakud</a:t>
            </a:r>
            <a:r>
              <a:rPr lang="et-EE" sz="2400" b="1" dirty="0"/>
              <a:t> </a:t>
            </a:r>
            <a:r>
              <a:rPr lang="et-EE" sz="2400" b="1" dirty="0" smtClean="0"/>
              <a:t>- </a:t>
            </a:r>
            <a:r>
              <a:rPr lang="et-EE" sz="2400" dirty="0" smtClean="0"/>
              <a:t>RK: keeleoskus versus laiem segregatsioon, keelekümblus ja meelekümblus.</a:t>
            </a:r>
          </a:p>
          <a:p>
            <a:r>
              <a:rPr lang="et-EE" sz="2400" dirty="0" smtClean="0"/>
              <a:t>Rõhuasetused </a:t>
            </a:r>
            <a:r>
              <a:rPr lang="et-EE" sz="2400" dirty="0" err="1" smtClean="0"/>
              <a:t>lõimumise</a:t>
            </a:r>
            <a:r>
              <a:rPr lang="et-EE" sz="2400" dirty="0" smtClean="0"/>
              <a:t> </a:t>
            </a:r>
            <a:r>
              <a:rPr lang="et-EE" sz="2400" b="1" dirty="0" smtClean="0"/>
              <a:t>toimijate lõikes:</a:t>
            </a:r>
            <a:r>
              <a:rPr lang="et-EE" sz="2400" dirty="0" smtClean="0"/>
              <a:t> </a:t>
            </a:r>
          </a:p>
          <a:p>
            <a:pPr marL="0" indent="0">
              <a:buNone/>
            </a:pPr>
            <a:r>
              <a:rPr lang="et-EE" sz="2400" dirty="0" smtClean="0"/>
              <a:t>– </a:t>
            </a:r>
            <a:r>
              <a:rPr lang="et-EE" sz="2400" b="1" dirty="0"/>
              <a:t>indiviidipõhine</a:t>
            </a:r>
            <a:r>
              <a:rPr lang="et-EE" sz="2400" dirty="0"/>
              <a:t> </a:t>
            </a:r>
            <a:r>
              <a:rPr lang="et-EE" sz="2400" dirty="0" smtClean="0"/>
              <a:t>ja </a:t>
            </a:r>
            <a:r>
              <a:rPr lang="et-EE" sz="2400" b="1" dirty="0" smtClean="0"/>
              <a:t>gruppidevaheliste </a:t>
            </a:r>
            <a:r>
              <a:rPr lang="et-EE" sz="2400" b="1" dirty="0"/>
              <a:t>suhete põhine </a:t>
            </a:r>
            <a:r>
              <a:rPr lang="et-EE" sz="2400" dirty="0" err="1"/>
              <a:t>lõimumine</a:t>
            </a:r>
            <a:r>
              <a:rPr lang="et-EE" sz="2400" dirty="0"/>
              <a:t>. </a:t>
            </a:r>
          </a:p>
          <a:p>
            <a:pPr lvl="0"/>
            <a:endParaRPr lang="et-EE" sz="2400" dirty="0" smtClean="0"/>
          </a:p>
          <a:p>
            <a:pPr marL="0" lvl="0" indent="0">
              <a:buNone/>
            </a:pPr>
            <a:r>
              <a:rPr lang="et-EE" sz="2400" dirty="0" smtClean="0"/>
              <a:t>Parempoolsete ja vasakpoolsete parteide retoorika erineb nii </a:t>
            </a:r>
            <a:r>
              <a:rPr lang="et-EE" sz="2400" b="1" dirty="0" smtClean="0"/>
              <a:t>valdkondade</a:t>
            </a:r>
            <a:r>
              <a:rPr lang="et-EE" sz="2400" dirty="0" smtClean="0"/>
              <a:t> kui </a:t>
            </a:r>
            <a:r>
              <a:rPr lang="et-EE" sz="2400" b="1" dirty="0" smtClean="0"/>
              <a:t>toimijate</a:t>
            </a:r>
            <a:r>
              <a:rPr lang="et-EE" sz="2400" dirty="0" smtClean="0"/>
              <a:t> rõhuasetustes.</a:t>
            </a:r>
          </a:p>
          <a:p>
            <a:endParaRPr lang="et-EE" sz="2400" dirty="0"/>
          </a:p>
          <a:p>
            <a:pPr lvl="0"/>
            <a:endParaRPr lang="et-EE" sz="2400" dirty="0"/>
          </a:p>
          <a:p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2799380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t-EE" sz="2400" dirty="0" smtClean="0"/>
          </a:p>
          <a:p>
            <a:r>
              <a:rPr lang="et-EE" sz="2400" dirty="0" smtClean="0"/>
              <a:t>Diskussiooni algatas RE viimaste KOV valimiste eel viidetega Eesti Inimarengu Aruandele, mis tõi tugevalt esile rahvuspõhise segregatsiooni rolli sotsiaalse ebavõrdsuse taastootmisel. </a:t>
            </a:r>
          </a:p>
          <a:p>
            <a:endParaRPr lang="et-EE" sz="2400" dirty="0" smtClean="0"/>
          </a:p>
          <a:p>
            <a:r>
              <a:rPr lang="et-EE" sz="2400" dirty="0" smtClean="0"/>
              <a:t>RE: </a:t>
            </a:r>
            <a:r>
              <a:rPr lang="et-EE" sz="2400" dirty="0" err="1" smtClean="0"/>
              <a:t>lõimumine</a:t>
            </a:r>
            <a:r>
              <a:rPr lang="et-EE" sz="2400" dirty="0" smtClean="0"/>
              <a:t> = keeleoskus + segregatsiooni lõpetamine</a:t>
            </a: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3663780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676400"/>
            <a:ext cx="3514725" cy="213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1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75" y="1676400"/>
            <a:ext cx="3255963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197350"/>
            <a:ext cx="3514725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1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0" y="4197350"/>
            <a:ext cx="3286125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2" name="TextBox 7"/>
          <p:cNvSpPr txBox="1">
            <a:spLocks noChangeArrowheads="1"/>
          </p:cNvSpPr>
          <p:nvPr/>
        </p:nvSpPr>
        <p:spPr bwMode="auto">
          <a:xfrm>
            <a:off x="5364163" y="6450013"/>
            <a:ext cx="28797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t-EE" altLang="et-EE" sz="1400"/>
              <a:t>Allikad: REL 1989, REL 2011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7667625" y="2393950"/>
            <a:ext cx="0" cy="1008063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7667625" y="5318125"/>
            <a:ext cx="0" cy="576263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25" name="TextBox 14"/>
          <p:cNvSpPr txBox="1">
            <a:spLocks noChangeArrowheads="1"/>
          </p:cNvSpPr>
          <p:nvPr/>
        </p:nvSpPr>
        <p:spPr bwMode="auto">
          <a:xfrm>
            <a:off x="1042988" y="622300"/>
            <a:ext cx="6985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t-EE" altLang="et-EE" b="1" dirty="0" err="1">
                <a:solidFill>
                  <a:schemeClr val="tx2"/>
                </a:solidFill>
              </a:rPr>
              <a:t>Occupational</a:t>
            </a:r>
            <a:r>
              <a:rPr lang="et-EE" altLang="et-EE" b="1" dirty="0">
                <a:solidFill>
                  <a:schemeClr val="tx2"/>
                </a:solidFill>
              </a:rPr>
              <a:t> </a:t>
            </a:r>
            <a:r>
              <a:rPr lang="et-EE" altLang="et-EE" b="1" dirty="0" err="1">
                <a:solidFill>
                  <a:schemeClr val="tx2"/>
                </a:solidFill>
              </a:rPr>
              <a:t>distribution</a:t>
            </a:r>
            <a:r>
              <a:rPr lang="et-EE" altLang="et-EE" b="1" dirty="0">
                <a:solidFill>
                  <a:schemeClr val="tx2"/>
                </a:solidFill>
              </a:rPr>
              <a:t> </a:t>
            </a:r>
            <a:r>
              <a:rPr lang="et-EE" altLang="et-EE" b="1" dirty="0" err="1">
                <a:solidFill>
                  <a:schemeClr val="tx2"/>
                </a:solidFill>
              </a:rPr>
              <a:t>in</a:t>
            </a:r>
            <a:r>
              <a:rPr lang="et-EE" altLang="et-EE" b="1" dirty="0">
                <a:solidFill>
                  <a:schemeClr val="tx2"/>
                </a:solidFill>
              </a:rPr>
              <a:t> Tallinn</a:t>
            </a:r>
          </a:p>
        </p:txBody>
      </p:sp>
    </p:spTree>
    <p:extLst>
      <p:ext uri="{BB962C8B-B14F-4D97-AF65-F5344CB8AC3E}">
        <p14:creationId xmlns:p14="http://schemas.microsoft.com/office/powerpoint/2010/main" val="137702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t-EE" altLang="et-EE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 altLang="et-EE" smtClean="0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192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t-EE" altLang="et-EE" sz="1800">
              <a:latin typeface="Arial" charset="0"/>
            </a:endParaRPr>
          </a:p>
        </p:txBody>
      </p:sp>
      <p:pic>
        <p:nvPicPr>
          <p:cNvPr id="27653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844675"/>
            <a:ext cx="6553200" cy="345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1476375" y="5516563"/>
            <a:ext cx="684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t-EE" altLang="et-EE" sz="1200">
                <a:latin typeface="Arial" charset="0"/>
                <a:cs typeface="Times New Roman" pitchFamily="18" charset="0"/>
              </a:rPr>
              <a:t>Joonis 5. Politsei- ja Piirivalveameti politseiametnike proportsioon eestlaste ja mitte-eestlaste lõikes</a:t>
            </a:r>
            <a:endParaRPr lang="et-EE" altLang="et-EE" sz="1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99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t-EE" sz="2400" dirty="0" smtClean="0"/>
          </a:p>
          <a:p>
            <a:pPr lvl="0"/>
            <a:r>
              <a:rPr lang="et-EE" sz="2400" dirty="0" smtClean="0"/>
              <a:t>Parempoolsete versus vasakpoolsete parteide retoorika: </a:t>
            </a:r>
          </a:p>
          <a:p>
            <a:pPr lvl="0">
              <a:buFontTx/>
              <a:buChar char="-"/>
            </a:pPr>
            <a:endParaRPr lang="et-EE" sz="2400" dirty="0" smtClean="0"/>
          </a:p>
          <a:p>
            <a:pPr lvl="0">
              <a:buFontTx/>
              <a:buChar char="-"/>
            </a:pPr>
            <a:r>
              <a:rPr lang="et-EE" sz="2400" dirty="0" smtClean="0"/>
              <a:t>üleminek kiire/aeglane</a:t>
            </a:r>
          </a:p>
          <a:p>
            <a:pPr lvl="0">
              <a:buFontTx/>
              <a:buChar char="-"/>
            </a:pPr>
            <a:r>
              <a:rPr lang="et-EE" sz="2400" dirty="0" smtClean="0"/>
              <a:t>eesmärgid selged/ebamäärased ja lihtsad/keerukad </a:t>
            </a:r>
          </a:p>
          <a:p>
            <a:pPr lvl="0">
              <a:buFontTx/>
              <a:buChar char="-"/>
            </a:pPr>
            <a:r>
              <a:rPr lang="et-EE" sz="2400" dirty="0" smtClean="0"/>
              <a:t>reformi </a:t>
            </a:r>
            <a:r>
              <a:rPr lang="et-EE" sz="2400" dirty="0"/>
              <a:t>tähtaja määramine aitab/takistab.</a:t>
            </a:r>
          </a:p>
          <a:p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2039266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endParaRPr lang="et-EE" sz="2400" dirty="0" smtClean="0"/>
          </a:p>
          <a:p>
            <a:pPr lvl="0"/>
            <a:r>
              <a:rPr lang="et-EE" sz="2400" dirty="0" smtClean="0"/>
              <a:t>Kõik nõustuvad, et ühiskonna valmisolek on oluline:</a:t>
            </a:r>
          </a:p>
          <a:p>
            <a:pPr lvl="0">
              <a:buFontTx/>
              <a:buChar char="-"/>
            </a:pPr>
            <a:r>
              <a:rPr lang="et-EE" sz="2400" dirty="0" smtClean="0"/>
              <a:t>kusjuures ühiskond </a:t>
            </a:r>
            <a:r>
              <a:rPr lang="et-EE" sz="2400" dirty="0"/>
              <a:t>on mitte ainult eestivenelased, vaid ka </a:t>
            </a:r>
            <a:r>
              <a:rPr lang="et-EE" sz="2400" dirty="0" smtClean="0"/>
              <a:t>eestlased</a:t>
            </a:r>
          </a:p>
          <a:p>
            <a:pPr lvl="0">
              <a:buFontTx/>
              <a:buChar char="-"/>
            </a:pPr>
            <a:r>
              <a:rPr lang="et-EE" sz="2400" dirty="0" smtClean="0"/>
              <a:t>seega </a:t>
            </a:r>
            <a:r>
              <a:rPr lang="et-EE" sz="2400" dirty="0" err="1"/>
              <a:t>lõimumist</a:t>
            </a:r>
            <a:r>
              <a:rPr lang="et-EE" sz="2400" dirty="0"/>
              <a:t> ja </a:t>
            </a:r>
            <a:r>
              <a:rPr lang="et-EE" sz="2400" dirty="0" err="1"/>
              <a:t>lõimumispoliitikat</a:t>
            </a:r>
            <a:r>
              <a:rPr lang="et-EE" sz="2400" dirty="0"/>
              <a:t> mõistetakse </a:t>
            </a:r>
            <a:r>
              <a:rPr lang="et-EE" sz="2400" dirty="0" smtClean="0"/>
              <a:t>kahesuunalisena. </a:t>
            </a:r>
            <a:endParaRPr lang="et-EE" sz="2400" dirty="0"/>
          </a:p>
          <a:p>
            <a:endParaRPr lang="et-EE" sz="2400" dirty="0" smtClean="0"/>
          </a:p>
          <a:p>
            <a:pPr lvl="0"/>
            <a:r>
              <a:rPr lang="et-EE" sz="2400" dirty="0" smtClean="0"/>
              <a:t>Kõik nõustuvad, et vajalik on mudelite paljusus. </a:t>
            </a:r>
          </a:p>
          <a:p>
            <a:pPr lvl="0"/>
            <a:endParaRPr lang="et-EE" sz="2400" dirty="0" smtClean="0"/>
          </a:p>
          <a:p>
            <a:pPr lvl="0"/>
            <a:r>
              <a:rPr lang="et-EE" sz="2400" b="1" dirty="0" smtClean="0"/>
              <a:t>Järeldus:</a:t>
            </a:r>
            <a:r>
              <a:rPr lang="et-EE" sz="2400" dirty="0" smtClean="0"/>
              <a:t> 1) ühiskond </a:t>
            </a:r>
            <a:r>
              <a:rPr lang="et-EE" sz="2400" dirty="0" err="1" smtClean="0"/>
              <a:t>lõimub</a:t>
            </a:r>
            <a:r>
              <a:rPr lang="et-EE" sz="2400" dirty="0" smtClean="0"/>
              <a:t> </a:t>
            </a:r>
            <a:r>
              <a:rPr lang="et-EE" sz="2400" dirty="0"/>
              <a:t>haridussüsteemi </a:t>
            </a:r>
            <a:r>
              <a:rPr lang="et-EE" sz="2400" dirty="0" smtClean="0"/>
              <a:t>kaudu; 2) haridussüsteemi </a:t>
            </a:r>
            <a:r>
              <a:rPr lang="et-EE" sz="2400" dirty="0" err="1" smtClean="0"/>
              <a:t>lõimumine</a:t>
            </a:r>
            <a:r>
              <a:rPr lang="et-EE" sz="2400" dirty="0" smtClean="0"/>
              <a:t> </a:t>
            </a:r>
            <a:r>
              <a:rPr lang="et-EE" sz="2400" smtClean="0"/>
              <a:t>on edukas vaid </a:t>
            </a:r>
            <a:r>
              <a:rPr lang="et-EE" sz="2400" dirty="0"/>
              <a:t>ühiskondlikus keskkonnas toimiva </a:t>
            </a:r>
            <a:r>
              <a:rPr lang="et-EE" sz="2400" dirty="0" err="1" smtClean="0"/>
              <a:t>lõimumise</a:t>
            </a:r>
            <a:r>
              <a:rPr lang="et-EE" sz="2400" dirty="0" smtClean="0"/>
              <a:t> toel. </a:t>
            </a:r>
            <a:endParaRPr lang="et-EE" sz="2400" dirty="0"/>
          </a:p>
          <a:p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1100435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253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Lõimumine haridussüsteemi kaudu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Lõimumine haridussüsteemi kaudu</dc:title>
  <dc:creator>Windows User</dc:creator>
  <cp:lastModifiedBy>Windows User</cp:lastModifiedBy>
  <cp:revision>5</cp:revision>
  <dcterms:created xsi:type="dcterms:W3CDTF">2018-12-04T09:48:56Z</dcterms:created>
  <dcterms:modified xsi:type="dcterms:W3CDTF">2018-12-04T10:37:06Z</dcterms:modified>
</cp:coreProperties>
</file>