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97" r:id="rId2"/>
    <p:sldId id="976" r:id="rId3"/>
    <p:sldId id="1005" r:id="rId4"/>
    <p:sldId id="1006" r:id="rId5"/>
    <p:sldId id="1007" r:id="rId6"/>
    <p:sldId id="1003" r:id="rId7"/>
    <p:sldId id="1008" r:id="rId8"/>
    <p:sldId id="996" r:id="rId9"/>
    <p:sldId id="975" r:id="rId10"/>
    <p:sldId id="998" r:id="rId11"/>
    <p:sldId id="999" r:id="rId12"/>
    <p:sldId id="1000" r:id="rId13"/>
    <p:sldId id="1002" r:id="rId14"/>
    <p:sldId id="1001" r:id="rId15"/>
    <p:sldId id="1009" r:id="rId1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FF0000"/>
    <a:srgbClr val="3399FF"/>
    <a:srgbClr val="003399"/>
    <a:srgbClr val="990000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107" autoAdjust="0"/>
    <p:restoredTop sz="98723" autoAdjust="0"/>
  </p:normalViewPr>
  <p:slideViewPr>
    <p:cSldViewPr>
      <p:cViewPr varScale="1">
        <p:scale>
          <a:sx n="99" d="100"/>
          <a:sy n="99" d="100"/>
        </p:scale>
        <p:origin x="758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8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300" b="0"/>
            </a:lvl1pPr>
          </a:lstStyle>
          <a:p>
            <a:pPr>
              <a:defRPr/>
            </a:pPr>
            <a:fld id="{4BCC663E-A115-46AC-8EE9-FBA4F59FF6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061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3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300" b="0"/>
            </a:lvl1pPr>
          </a:lstStyle>
          <a:p>
            <a:pPr>
              <a:defRPr/>
            </a:pPr>
            <a:fld id="{F5E8C271-6456-42F3-ADF6-9186819075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27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14CA2-235A-458D-80B3-D7F426BC0F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2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0C0AA-CD75-4DE2-A6AE-ED0D788C9F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609600"/>
            <a:ext cx="2205037" cy="5843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09600"/>
            <a:ext cx="6462713" cy="5843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606B1-8E9F-4F08-894F-B961F0A895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7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3850" y="609600"/>
            <a:ext cx="85915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981200"/>
            <a:ext cx="4333875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10125" y="1981200"/>
            <a:ext cx="4333875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3850" y="4292600"/>
            <a:ext cx="4333875" cy="2160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0125" y="4292600"/>
            <a:ext cx="4333875" cy="2160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C565-EBB4-4275-8B59-DA46648CD1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7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72C78-BC1E-4005-956D-6B269D092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C324-C410-4621-8A33-1342E416EC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0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A1A2-DF97-4E02-8B6D-467611D2A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75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81200"/>
            <a:ext cx="4333875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981200"/>
            <a:ext cx="4333875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6D7C-8016-4EA5-8AEF-7E1B2891E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24A52-28C1-4734-9BF7-22261F5AE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8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AF698-004C-4F47-81DE-8E1A8D61B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5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C346C-EFC2-4AB9-B191-14479A2AB1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90CE-EEA8-4380-9954-3E50D7328C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4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61A37-A204-47E3-9E2C-C61E94D87E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1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t-EE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5915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484313"/>
            <a:ext cx="903605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2AE374E-9878-461F-AC70-28E174DA5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7D9D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7D9DFF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7D9DFF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7D9DFF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rgbClr val="7D9DFF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DB9"/>
        </a:buClr>
        <a:buSzPct val="65000"/>
        <a:buFont typeface="Wingdings" pitchFamily="2" charset="2"/>
        <a:buChar char="u"/>
        <a:defRPr sz="2800">
          <a:solidFill>
            <a:srgbClr val="002DB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800">
          <a:solidFill>
            <a:srgbClr val="C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Pictures\ZIP\2015-09-06_Coleen Saaremaal\20150905_112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243407"/>
            <a:ext cx="12013504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5733256"/>
            <a:ext cx="8352928" cy="1224136"/>
          </a:xfrm>
        </p:spPr>
        <p:txBody>
          <a:bodyPr/>
          <a:lstStyle/>
          <a:p>
            <a:r>
              <a:rPr lang="et-EE" sz="4000" b="0" i="1" dirty="0">
                <a:solidFill>
                  <a:srgbClr val="FFFF00"/>
                </a:solidFill>
              </a:rPr>
              <a:t>Edgar Kant ja </a:t>
            </a:r>
            <a:r>
              <a:rPr lang="et-EE" sz="4000" b="0" i="1" dirty="0" err="1">
                <a:solidFill>
                  <a:srgbClr val="FFFF00"/>
                </a:solidFill>
              </a:rPr>
              <a:t>Walter</a:t>
            </a:r>
            <a:r>
              <a:rPr lang="et-EE" sz="4000" b="0" i="1" dirty="0">
                <a:solidFill>
                  <a:srgbClr val="FFFF00"/>
                </a:solidFill>
              </a:rPr>
              <a:t> </a:t>
            </a:r>
            <a:r>
              <a:rPr lang="et-EE" sz="4000" b="0" i="1" dirty="0" err="1" smtClean="0">
                <a:solidFill>
                  <a:srgbClr val="FFFF00"/>
                </a:solidFill>
              </a:rPr>
              <a:t>Christaller</a:t>
            </a:r>
            <a:r>
              <a:rPr lang="et-EE" sz="4000" b="0" i="1" dirty="0" smtClean="0">
                <a:solidFill>
                  <a:srgbClr val="FFFF00"/>
                </a:solidFill>
              </a:rPr>
              <a:t> </a:t>
            </a:r>
            <a:r>
              <a:rPr lang="et-EE" sz="4000" b="0" i="1" dirty="0">
                <a:solidFill>
                  <a:srgbClr val="FFFF00"/>
                </a:solidFill>
              </a:rPr>
              <a:t>haldusest ehk miks geograafia on oluline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300192" y="764704"/>
            <a:ext cx="201674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accent6">
                    <a:lumMod val="75000"/>
                  </a:schemeClr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C00000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t-EE" sz="1600" b="0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TARTU ÜLIKOOL </a:t>
            </a:r>
          </a:p>
          <a:p>
            <a:pPr>
              <a:lnSpc>
                <a:spcPct val="80000"/>
              </a:lnSpc>
            </a:pPr>
            <a:r>
              <a:rPr lang="en-GB" sz="1600" b="0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Garri </a:t>
            </a:r>
            <a:r>
              <a:rPr lang="en-GB" sz="1600" b="0" i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Raagmaa</a:t>
            </a:r>
            <a:r>
              <a:rPr lang="et-EE" sz="1600" b="0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GB" sz="1600" b="0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&lt;garri@ut.ee&gt;  </a:t>
            </a:r>
            <a:endParaRPr lang="et-EE" sz="1600" b="0" i="1" kern="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GB" sz="1600" b="0" i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5278899</a:t>
            </a:r>
            <a:endParaRPr lang="en-GB" sz="1600" b="0" i="1" kern="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377"/>
            <a:ext cx="9144002" cy="67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-5477" y="188640"/>
            <a:ext cx="3683965" cy="1800199"/>
          </a:xfrm>
        </p:spPr>
        <p:txBody>
          <a:bodyPr/>
          <a:lstStyle/>
          <a:p>
            <a:pPr algn="l"/>
            <a:r>
              <a:rPr lang="et-EE" sz="3600" b="1" dirty="0"/>
              <a:t>Vähemalt 5000 elanikuga </a:t>
            </a:r>
            <a:r>
              <a:rPr lang="et-EE" sz="3600" b="1" dirty="0" err="1" smtClean="0"/>
              <a:t>toi-mepiirkon-</a:t>
            </a:r>
            <a:r>
              <a:rPr lang="et-EE" sz="3600" b="1" dirty="0" smtClean="0"/>
              <a:t/>
            </a:r>
            <a:br>
              <a:rPr lang="et-EE" sz="3600" b="1" dirty="0" smtClean="0"/>
            </a:br>
            <a:r>
              <a:rPr lang="et-EE" sz="3600" b="1" dirty="0" smtClean="0"/>
              <a:t>nad</a:t>
            </a:r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2796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" y="188111"/>
            <a:ext cx="9092618" cy="66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alkiri 1"/>
          <p:cNvSpPr txBox="1">
            <a:spLocks/>
          </p:cNvSpPr>
          <p:nvPr/>
        </p:nvSpPr>
        <p:spPr bwMode="auto">
          <a:xfrm>
            <a:off x="0" y="1"/>
            <a:ext cx="3851920" cy="177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 algn="l"/>
            <a:r>
              <a:rPr lang="et-EE" sz="3600" b="1" kern="0" dirty="0" smtClean="0"/>
              <a:t>Vähemalt 10000 elanikuga toime-piirkonnad</a:t>
            </a:r>
            <a:endParaRPr lang="et-EE" sz="3600" kern="0" dirty="0"/>
          </a:p>
        </p:txBody>
      </p:sp>
    </p:spTree>
    <p:extLst>
      <p:ext uri="{BB962C8B-B14F-4D97-AF65-F5344CB8AC3E}">
        <p14:creationId xmlns:p14="http://schemas.microsoft.com/office/powerpoint/2010/main" val="41494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440"/>
            <a:ext cx="9721080" cy="70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44208" y="6309319"/>
            <a:ext cx="15778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1400" b="0" i="1" dirty="0" smtClean="0"/>
              <a:t>Allikas: Eesti 2030+</a:t>
            </a:r>
            <a:endParaRPr lang="en-GB" sz="1400" b="0" i="1" dirty="0"/>
          </a:p>
        </p:txBody>
      </p:sp>
      <p:sp>
        <p:nvSpPr>
          <p:cNvPr id="2" name="Ristkülik 1"/>
          <p:cNvSpPr/>
          <p:nvPr/>
        </p:nvSpPr>
        <p:spPr>
          <a:xfrm>
            <a:off x="397" y="836712"/>
            <a:ext cx="277140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t-EE" sz="2400" dirty="0" smtClean="0">
                <a:solidFill>
                  <a:srgbClr val="FFFF00"/>
                </a:solidFill>
              </a:rPr>
              <a:t>Haldusreform </a:t>
            </a:r>
            <a:r>
              <a:rPr lang="et-EE" sz="2400" dirty="0" smtClean="0">
                <a:solidFill>
                  <a:srgbClr val="FFFF00"/>
                </a:solidFill>
              </a:rPr>
              <a:t>oleks pidanud arvestama </a:t>
            </a:r>
            <a:r>
              <a:rPr lang="et-EE" sz="2400" dirty="0" smtClean="0">
                <a:solidFill>
                  <a:srgbClr val="FFFF00"/>
                </a:solidFill>
              </a:rPr>
              <a:t>toimealadega</a:t>
            </a:r>
            <a:endParaRPr lang="et-EE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/>
              <a:t>Neoliberaalsus vs. polütsentraalsus</a:t>
            </a:r>
            <a:endParaRPr lang="en-US" sz="400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410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40150"/>
            <a:ext cx="708660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410200" y="1219200"/>
            <a:ext cx="3733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Neoliberaalne lähenemine lood</a:t>
            </a:r>
            <a:r>
              <a:rPr lang="et-EE" sz="2000">
                <a:solidFill>
                  <a:srgbClr val="FF0000"/>
                </a:solidFill>
              </a:rPr>
              <a:t>ab</a:t>
            </a:r>
            <a:r>
              <a:rPr lang="en-US" sz="2000">
                <a:solidFill>
                  <a:srgbClr val="FF0000"/>
                </a:solidFill>
              </a:rPr>
              <a:t>, et keskusest</a:t>
            </a:r>
          </a:p>
          <a:p>
            <a:pPr eaLnBrk="0" hangingPunct="0"/>
            <a:r>
              <a:rPr lang="en-US" sz="2000">
                <a:solidFill>
                  <a:srgbClr val="FF0000"/>
                </a:solidFill>
              </a:rPr>
              <a:t>nõrgub kasv välja perifeeriasse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52400" y="4343400"/>
            <a:ext cx="25908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t-EE" sz="2000">
                <a:solidFill>
                  <a:srgbClr val="FF0000"/>
                </a:solidFill>
              </a:rPr>
              <a:t>Polütsentraalsus r</a:t>
            </a:r>
            <a:r>
              <a:rPr lang="en-US" sz="2000">
                <a:solidFill>
                  <a:srgbClr val="FF0000"/>
                </a:solidFill>
              </a:rPr>
              <a:t>õhutab koostööd, oskamise levimist</a:t>
            </a:r>
            <a:r>
              <a:rPr lang="et-EE" sz="2000">
                <a:solidFill>
                  <a:srgbClr val="FF0000"/>
                </a:solidFill>
              </a:rPr>
              <a:t>:</a:t>
            </a:r>
            <a:endParaRPr lang="en-US" sz="2000">
              <a:solidFill>
                <a:srgbClr val="FF0000"/>
              </a:solidFill>
            </a:endParaRPr>
          </a:p>
          <a:p>
            <a:pPr eaLnBrk="0" hangingPunct="0"/>
            <a:r>
              <a:rPr lang="en-US" sz="2000">
                <a:solidFill>
                  <a:srgbClr val="FF0000"/>
                </a:solidFill>
              </a:rPr>
              <a:t>linnaregioonide spetsialiseerumist ja</a:t>
            </a:r>
          </a:p>
          <a:p>
            <a:pPr eaLnBrk="0" hangingPunct="0"/>
            <a:r>
              <a:rPr lang="en-US" sz="2000">
                <a:solidFill>
                  <a:srgbClr val="FF0000"/>
                </a:solidFill>
              </a:rPr>
              <a:t>innovatsiooni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statistikaamet.files.wordpress.com/2013/03/rahvastikumuutus_1989_2011_tsoon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/>
          <p:cNvSpPr/>
          <p:nvPr/>
        </p:nvSpPr>
        <p:spPr>
          <a:xfrm>
            <a:off x="683568" y="1700808"/>
            <a:ext cx="1224136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y 6"/>
          <p:cNvSpPr/>
          <p:nvPr/>
        </p:nvSpPr>
        <p:spPr>
          <a:xfrm>
            <a:off x="4932040" y="3212976"/>
            <a:ext cx="1224136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y 7"/>
          <p:cNvSpPr/>
          <p:nvPr/>
        </p:nvSpPr>
        <p:spPr>
          <a:xfrm>
            <a:off x="4932040" y="1628800"/>
            <a:ext cx="1224136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y 8"/>
          <p:cNvSpPr/>
          <p:nvPr/>
        </p:nvSpPr>
        <p:spPr>
          <a:xfrm>
            <a:off x="6012160" y="727956"/>
            <a:ext cx="1224136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y 9"/>
          <p:cNvSpPr/>
          <p:nvPr/>
        </p:nvSpPr>
        <p:spPr>
          <a:xfrm>
            <a:off x="5652120" y="4365104"/>
            <a:ext cx="1224136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y 10"/>
          <p:cNvSpPr/>
          <p:nvPr/>
        </p:nvSpPr>
        <p:spPr>
          <a:xfrm>
            <a:off x="6156176" y="2079340"/>
            <a:ext cx="1224136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ultiply 11"/>
          <p:cNvSpPr/>
          <p:nvPr/>
        </p:nvSpPr>
        <p:spPr>
          <a:xfrm>
            <a:off x="7206912" y="3897052"/>
            <a:ext cx="1224136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ultiply 12"/>
          <p:cNvSpPr/>
          <p:nvPr/>
        </p:nvSpPr>
        <p:spPr>
          <a:xfrm>
            <a:off x="7350224" y="727956"/>
            <a:ext cx="1224136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ultiply 13"/>
          <p:cNvSpPr/>
          <p:nvPr/>
        </p:nvSpPr>
        <p:spPr>
          <a:xfrm>
            <a:off x="3491880" y="1664060"/>
            <a:ext cx="1224136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8405" y="188640"/>
            <a:ext cx="3171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4000" b="0" dirty="0" smtClean="0">
                <a:solidFill>
                  <a:srgbClr val="0070C0"/>
                </a:solidFill>
              </a:rPr>
              <a:t>Ärakukkuvad keskused</a:t>
            </a:r>
            <a:endParaRPr lang="en-GB" sz="40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558"/>
            <a:ext cx="8591550" cy="792163"/>
          </a:xfrm>
        </p:spPr>
        <p:txBody>
          <a:bodyPr/>
          <a:lstStyle/>
          <a:p>
            <a:r>
              <a:rPr lang="et-EE" dirty="0" smtClean="0"/>
              <a:t>Kokkuvõte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620688"/>
            <a:ext cx="9036050" cy="5949280"/>
          </a:xfrm>
        </p:spPr>
        <p:txBody>
          <a:bodyPr/>
          <a:lstStyle/>
          <a:p>
            <a:r>
              <a:rPr lang="et-EE" dirty="0" smtClean="0"/>
              <a:t>Keskuskohtade teooria kirjeldab elu ennast</a:t>
            </a:r>
          </a:p>
          <a:p>
            <a:pPr lvl="1"/>
            <a:r>
              <a:rPr lang="et-EE" dirty="0" smtClean="0"/>
              <a:t>Seda on laialdase kasutatud halduse optimeerimisel ja </a:t>
            </a:r>
            <a:r>
              <a:rPr lang="et-EE" dirty="0" err="1" smtClean="0"/>
              <a:t>ruumiplanerimisel</a:t>
            </a:r>
            <a:endParaRPr lang="et-EE" dirty="0" smtClean="0"/>
          </a:p>
          <a:p>
            <a:r>
              <a:rPr lang="et-EE" dirty="0" smtClean="0"/>
              <a:t>Keskuste roll ajas muutub: suuremad saavad tänu kasvanud mobiilsusele enam rolli</a:t>
            </a:r>
          </a:p>
          <a:p>
            <a:pPr lvl="1"/>
            <a:r>
              <a:rPr lang="et-EE" dirty="0" smtClean="0"/>
              <a:t>Mõistlik päevaränne ei ole siiski üle 30-40 min ühes suunas</a:t>
            </a:r>
          </a:p>
          <a:p>
            <a:pPr lvl="1"/>
            <a:r>
              <a:rPr lang="et-EE" dirty="0" smtClean="0"/>
              <a:t>Selles ruumis toimub ja inimeste suhtlus ja sotsiaalkapitali ja identiteedi kujunemine.</a:t>
            </a:r>
          </a:p>
          <a:p>
            <a:r>
              <a:rPr lang="et-EE" dirty="0" smtClean="0"/>
              <a:t>Eestis kasutati seda varsti 100 aastast teooriat esimesena maailmas halduse uuendamisel</a:t>
            </a:r>
          </a:p>
          <a:p>
            <a:pPr lvl="1"/>
            <a:r>
              <a:rPr lang="et-EE" dirty="0" smtClean="0"/>
              <a:t>Piinlik, et seda 2017. reformis eirati.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2448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-108520" y="-69116"/>
            <a:ext cx="9360470" cy="70265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21" name="Picture 2" descr="C:\Users\Admin\Documents\_Teadus\Christaller_mode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2764995"/>
            <a:ext cx="2868319" cy="2753586"/>
          </a:xfrm>
          <a:prstGeom prst="rect">
            <a:avLst/>
          </a:prstGeom>
          <a:noFill/>
        </p:spPr>
      </p:pic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-6350" y="1048543"/>
            <a:ext cx="6029325" cy="559911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785812" y="2208213"/>
            <a:ext cx="4264025" cy="373380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7416824" cy="762000"/>
          </a:xfrm>
        </p:spPr>
        <p:txBody>
          <a:bodyPr>
            <a:normAutofit fontScale="90000"/>
          </a:bodyPr>
          <a:lstStyle/>
          <a:p>
            <a:r>
              <a:rPr lang="et-EE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Keskused ja nende </a:t>
            </a:r>
            <a:r>
              <a:rPr lang="et-EE" dirty="0" smtClean="0">
                <a:solidFill>
                  <a:schemeClr val="bg1"/>
                </a:solidFill>
                <a:latin typeface="+mn-lt"/>
              </a:rPr>
              <a:t>hierarhia</a:t>
            </a:r>
            <a:endParaRPr lang="en-GB" b="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3087688" y="3808413"/>
            <a:ext cx="735012" cy="666750"/>
          </a:xfrm>
          <a:prstGeom prst="ellipse">
            <a:avLst/>
          </a:prstGeom>
          <a:solidFill>
            <a:srgbClr val="808080">
              <a:alpha val="47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3382963" y="4075113"/>
            <a:ext cx="146050" cy="13335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902850" y="4267201"/>
            <a:ext cx="290951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t-EE" sz="2000" b="1" dirty="0" smtClean="0">
                <a:solidFill>
                  <a:schemeClr val="bg1"/>
                </a:solidFill>
              </a:rPr>
              <a:t>LINNAREGIOON </a:t>
            </a:r>
            <a:r>
              <a:rPr lang="et-EE" sz="2000" dirty="0" smtClean="0">
                <a:solidFill>
                  <a:schemeClr val="bg1"/>
                </a:solidFill>
                <a:latin typeface="Arial" pitchFamily="34" charset="0"/>
              </a:rPr>
              <a:t>=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t-EE" sz="1400" dirty="0" smtClean="0">
                <a:solidFill>
                  <a:schemeClr val="bg1"/>
                </a:solidFill>
                <a:latin typeface="Arial" pitchFamily="34" charset="0"/>
              </a:rPr>
              <a:t>  </a:t>
            </a:r>
            <a:endParaRPr lang="et-EE" sz="1400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0" hangingPunct="0"/>
            <a:r>
              <a:rPr lang="et-EE" sz="1800" dirty="0">
                <a:solidFill>
                  <a:schemeClr val="bg1"/>
                </a:solidFill>
              </a:rPr>
              <a:t>l</a:t>
            </a:r>
            <a:r>
              <a:rPr lang="et-EE" sz="1800" dirty="0" smtClean="0">
                <a:solidFill>
                  <a:schemeClr val="bg1"/>
                </a:solidFill>
                <a:latin typeface="Arial" pitchFamily="34" charset="0"/>
              </a:rPr>
              <a:t>inn +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</a:rPr>
              <a:t>eeslinna</a:t>
            </a:r>
            <a:r>
              <a:rPr lang="et-EE" sz="1800" dirty="0">
                <a:solidFill>
                  <a:schemeClr val="bg1"/>
                </a:solidFill>
                <a:latin typeface="Arial" pitchFamily="34" charset="0"/>
              </a:rPr>
              <a:t>d</a:t>
            </a:r>
            <a:endParaRPr lang="en-US" sz="1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447800" y="1447800"/>
            <a:ext cx="2940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dirty="0" err="1">
                <a:solidFill>
                  <a:schemeClr val="bg1"/>
                </a:solidFill>
                <a:latin typeface="Arial" pitchFamily="34" charset="0"/>
              </a:rPr>
              <a:t>Ääremaa</a:t>
            </a:r>
            <a:r>
              <a:rPr lang="et-EE" sz="1600" dirty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</a:rPr>
              <a:t>perifeeria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</a:rPr>
              <a:t>keskuse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</a:rPr>
              <a:t>rekreatiivne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</a:rPr>
              <a:t>tagamaa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28588" y="3042766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bIns="36000"/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TAGAMAA</a:t>
            </a:r>
          </a:p>
          <a:p>
            <a:pPr eaLnBrk="0" hangingPunct="0"/>
            <a:r>
              <a:rPr lang="et-EE" sz="1400" dirty="0">
                <a:solidFill>
                  <a:schemeClr val="bg1"/>
                </a:solidFill>
                <a:latin typeface="Arial" pitchFamily="34" charset="0"/>
              </a:rPr>
              <a:t>maapiirkonnad</a:t>
            </a:r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567763" y="2087185"/>
            <a:ext cx="2513062" cy="91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KESKUS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</a:rPr>
              <a:t>linn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3491880" y="2420888"/>
            <a:ext cx="1152128" cy="158417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/>
            <a:tailEnd/>
          </a:ln>
        </p:spPr>
        <p:txBody>
          <a:bodyPr/>
          <a:lstStyle/>
          <a:p>
            <a:endParaRPr lang="et-EE">
              <a:solidFill>
                <a:schemeClr val="bg1"/>
              </a:solidFill>
            </a:endParaRPr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1187624" y="2276872"/>
            <a:ext cx="2209800" cy="1828800"/>
          </a:xfrm>
          <a:custGeom>
            <a:avLst/>
            <a:gdLst>
              <a:gd name="T0" fmla="*/ 0 w 1152"/>
              <a:gd name="T1" fmla="*/ 2147483647 h 616"/>
              <a:gd name="T2" fmla="*/ 2147483647 w 1152"/>
              <a:gd name="T3" fmla="*/ 2147483647 h 616"/>
              <a:gd name="T4" fmla="*/ 2147483647 w 1152"/>
              <a:gd name="T5" fmla="*/ 2147483647 h 616"/>
              <a:gd name="T6" fmla="*/ 2147483647 w 1152"/>
              <a:gd name="T7" fmla="*/ 2147483647 h 6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616">
                <a:moveTo>
                  <a:pt x="0" y="88"/>
                </a:moveTo>
                <a:cubicBezTo>
                  <a:pt x="204" y="44"/>
                  <a:pt x="408" y="0"/>
                  <a:pt x="576" y="40"/>
                </a:cubicBezTo>
                <a:cubicBezTo>
                  <a:pt x="744" y="80"/>
                  <a:pt x="912" y="232"/>
                  <a:pt x="1008" y="328"/>
                </a:cubicBezTo>
                <a:cubicBezTo>
                  <a:pt x="1104" y="424"/>
                  <a:pt x="1128" y="520"/>
                  <a:pt x="1152" y="61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t-EE">
              <a:solidFill>
                <a:schemeClr val="bg1"/>
              </a:solidFill>
            </a:endParaRPr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 flipV="1">
            <a:off x="1187624" y="4267201"/>
            <a:ext cx="2209800" cy="745975"/>
          </a:xfrm>
          <a:custGeom>
            <a:avLst/>
            <a:gdLst>
              <a:gd name="T0" fmla="*/ 0 w 1152"/>
              <a:gd name="T1" fmla="*/ 2147483647 h 616"/>
              <a:gd name="T2" fmla="*/ 2147483647 w 1152"/>
              <a:gd name="T3" fmla="*/ 2147483647 h 616"/>
              <a:gd name="T4" fmla="*/ 2147483647 w 1152"/>
              <a:gd name="T5" fmla="*/ 2147483647 h 616"/>
              <a:gd name="T6" fmla="*/ 2147483647 w 1152"/>
              <a:gd name="T7" fmla="*/ 2147483647 h 6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616">
                <a:moveTo>
                  <a:pt x="0" y="88"/>
                </a:moveTo>
                <a:cubicBezTo>
                  <a:pt x="204" y="44"/>
                  <a:pt x="408" y="0"/>
                  <a:pt x="576" y="40"/>
                </a:cubicBezTo>
                <a:cubicBezTo>
                  <a:pt x="744" y="80"/>
                  <a:pt x="912" y="232"/>
                  <a:pt x="1008" y="328"/>
                </a:cubicBezTo>
                <a:cubicBezTo>
                  <a:pt x="1104" y="424"/>
                  <a:pt x="1128" y="520"/>
                  <a:pt x="1152" y="61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t-EE">
              <a:solidFill>
                <a:schemeClr val="bg1"/>
              </a:solidFill>
            </a:endParaRPr>
          </a:p>
        </p:txBody>
      </p:sp>
      <p:sp>
        <p:nvSpPr>
          <p:cNvPr id="35856" name="Freeform 16"/>
          <p:cNvSpPr>
            <a:spLocks/>
          </p:cNvSpPr>
          <p:nvPr/>
        </p:nvSpPr>
        <p:spPr bwMode="auto">
          <a:xfrm>
            <a:off x="3581400" y="4038600"/>
            <a:ext cx="838200" cy="444500"/>
          </a:xfrm>
          <a:custGeom>
            <a:avLst/>
            <a:gdLst>
              <a:gd name="T0" fmla="*/ 0 w 1152"/>
              <a:gd name="T1" fmla="*/ 2147483647 h 616"/>
              <a:gd name="T2" fmla="*/ 2147483647 w 1152"/>
              <a:gd name="T3" fmla="*/ 2147483647 h 616"/>
              <a:gd name="T4" fmla="*/ 2147483647 w 1152"/>
              <a:gd name="T5" fmla="*/ 2147483647 h 616"/>
              <a:gd name="T6" fmla="*/ 2147483647 w 1152"/>
              <a:gd name="T7" fmla="*/ 2147483647 h 6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616">
                <a:moveTo>
                  <a:pt x="0" y="88"/>
                </a:moveTo>
                <a:cubicBezTo>
                  <a:pt x="204" y="44"/>
                  <a:pt x="408" y="0"/>
                  <a:pt x="576" y="40"/>
                </a:cubicBezTo>
                <a:cubicBezTo>
                  <a:pt x="744" y="80"/>
                  <a:pt x="912" y="232"/>
                  <a:pt x="1008" y="328"/>
                </a:cubicBezTo>
                <a:cubicBezTo>
                  <a:pt x="1104" y="424"/>
                  <a:pt x="1128" y="520"/>
                  <a:pt x="1152" y="616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t-EE">
              <a:solidFill>
                <a:schemeClr val="bg1"/>
              </a:solidFill>
            </a:endParaRPr>
          </a:p>
        </p:txBody>
      </p:sp>
      <p:sp>
        <p:nvSpPr>
          <p:cNvPr id="35857" name="Freeform 17"/>
          <p:cNvSpPr>
            <a:spLocks/>
          </p:cNvSpPr>
          <p:nvPr/>
        </p:nvSpPr>
        <p:spPr bwMode="auto">
          <a:xfrm flipH="1" flipV="1">
            <a:off x="2590800" y="3733800"/>
            <a:ext cx="762000" cy="469900"/>
          </a:xfrm>
          <a:custGeom>
            <a:avLst/>
            <a:gdLst>
              <a:gd name="T0" fmla="*/ 0 w 1152"/>
              <a:gd name="T1" fmla="*/ 2147483647 h 616"/>
              <a:gd name="T2" fmla="*/ 2147483647 w 1152"/>
              <a:gd name="T3" fmla="*/ 2147483647 h 616"/>
              <a:gd name="T4" fmla="*/ 2147483647 w 1152"/>
              <a:gd name="T5" fmla="*/ 2147483647 h 616"/>
              <a:gd name="T6" fmla="*/ 2147483647 w 1152"/>
              <a:gd name="T7" fmla="*/ 2147483647 h 6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616">
                <a:moveTo>
                  <a:pt x="0" y="88"/>
                </a:moveTo>
                <a:cubicBezTo>
                  <a:pt x="204" y="44"/>
                  <a:pt x="408" y="0"/>
                  <a:pt x="576" y="40"/>
                </a:cubicBezTo>
                <a:cubicBezTo>
                  <a:pt x="744" y="80"/>
                  <a:pt x="912" y="232"/>
                  <a:pt x="1008" y="328"/>
                </a:cubicBezTo>
                <a:cubicBezTo>
                  <a:pt x="1104" y="424"/>
                  <a:pt x="1128" y="520"/>
                  <a:pt x="1152" y="616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t-EE">
              <a:solidFill>
                <a:schemeClr val="bg1"/>
              </a:solidFill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5076056" y="6124589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t-EE">
              <a:solidFill>
                <a:schemeClr val="bg1"/>
              </a:solidFill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5076056" y="632901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t-EE">
              <a:solidFill>
                <a:schemeClr val="bg1"/>
              </a:solidFill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990456" y="6144344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400" dirty="0">
                <a:solidFill>
                  <a:schemeClr val="bg1"/>
                </a:solidFill>
                <a:latin typeface="Arial" pitchFamily="34" charset="0"/>
              </a:rPr>
              <a:t>Rändevood</a:t>
            </a:r>
            <a:endParaRPr lang="en-GB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2" name="Picture 3" descr="C:\Users\Admin\Documents\KURSUS_MMG\GEO QPIK\christa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824" y="827724"/>
            <a:ext cx="2783378" cy="3433125"/>
          </a:xfrm>
          <a:prstGeom prst="rect">
            <a:avLst/>
          </a:prstGeom>
          <a:noFill/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401730" y="5485138"/>
            <a:ext cx="307816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t-EE" sz="1800" b="1" dirty="0" smtClean="0">
                <a:solidFill>
                  <a:schemeClr val="bg1"/>
                </a:solidFill>
              </a:rPr>
              <a:t>LINNAVÄLI =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t-EE" sz="1800" b="1" dirty="0" smtClean="0">
                <a:solidFill>
                  <a:schemeClr val="bg1"/>
                </a:solidFill>
              </a:rPr>
              <a:t>  </a:t>
            </a:r>
            <a:endParaRPr lang="et-EE" sz="18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t-EE" sz="1800" b="1" dirty="0">
                <a:solidFill>
                  <a:schemeClr val="bg1"/>
                </a:solidFill>
              </a:rPr>
              <a:t>l</a:t>
            </a:r>
            <a:r>
              <a:rPr lang="et-EE" sz="1800" b="1" dirty="0" smtClean="0">
                <a:solidFill>
                  <a:schemeClr val="bg1"/>
                </a:solidFill>
              </a:rPr>
              <a:t>inn +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t-EE" sz="1800" b="1" dirty="0" smtClean="0">
                <a:solidFill>
                  <a:schemeClr val="bg1"/>
                </a:solidFill>
              </a:rPr>
              <a:t>e</a:t>
            </a:r>
            <a:r>
              <a:rPr lang="en-US" sz="1800" b="1" dirty="0" err="1" smtClean="0">
                <a:solidFill>
                  <a:schemeClr val="bg1"/>
                </a:solidFill>
              </a:rPr>
              <a:t>eslinn</a:t>
            </a:r>
            <a:r>
              <a:rPr lang="et-EE" sz="1800" b="1" dirty="0" smtClean="0">
                <a:solidFill>
                  <a:schemeClr val="bg1"/>
                </a:solidFill>
              </a:rPr>
              <a:t>ad + </a:t>
            </a:r>
            <a:r>
              <a:rPr lang="et-EE" sz="1800" b="1" dirty="0" err="1" smtClean="0">
                <a:solidFill>
                  <a:schemeClr val="bg1"/>
                </a:solidFill>
              </a:rPr>
              <a:t>rekretaiivne</a:t>
            </a:r>
            <a:r>
              <a:rPr lang="et-EE" sz="1800" b="1" dirty="0" smtClean="0">
                <a:solidFill>
                  <a:schemeClr val="bg1"/>
                </a:solidFill>
              </a:rPr>
              <a:t> tagamaa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4644008" y="4260851"/>
            <a:ext cx="504056" cy="2222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/>
            <a:tailEnd/>
          </a:ln>
        </p:spPr>
        <p:txBody>
          <a:bodyPr/>
          <a:lstStyle/>
          <a:p>
            <a:endParaRPr lang="et-EE">
              <a:solidFill>
                <a:schemeClr val="bg1"/>
              </a:solidFill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5076056" y="6513676"/>
            <a:ext cx="838200" cy="0"/>
          </a:xfrm>
          <a:prstGeom prst="line">
            <a:avLst/>
          </a:prstGeom>
          <a:noFill/>
          <a:ln w="38100">
            <a:solidFill>
              <a:srgbClr val="00B050"/>
            </a:solidFill>
            <a:prstDash val="sys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t-EE">
              <a:solidFill>
                <a:schemeClr val="bg1"/>
              </a:solidFill>
            </a:endParaRPr>
          </a:p>
        </p:txBody>
      </p:sp>
      <p:sp>
        <p:nvSpPr>
          <p:cNvPr id="2" name="Vabakuju 1"/>
          <p:cNvSpPr/>
          <p:nvPr/>
        </p:nvSpPr>
        <p:spPr>
          <a:xfrm>
            <a:off x="395536" y="4005064"/>
            <a:ext cx="2833439" cy="334525"/>
          </a:xfrm>
          <a:custGeom>
            <a:avLst/>
            <a:gdLst>
              <a:gd name="connsiteX0" fmla="*/ 2581275 w 2581275"/>
              <a:gd name="connsiteY0" fmla="*/ 9525 h 182878"/>
              <a:gd name="connsiteX1" fmla="*/ 1857375 w 2581275"/>
              <a:gd name="connsiteY1" fmla="*/ 180975 h 182878"/>
              <a:gd name="connsiteX2" fmla="*/ 666750 w 2581275"/>
              <a:gd name="connsiteY2" fmla="*/ 95250 h 182878"/>
              <a:gd name="connsiteX3" fmla="*/ 0 w 2581275"/>
              <a:gd name="connsiteY3" fmla="*/ 0 h 18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275" h="182878">
                <a:moveTo>
                  <a:pt x="2581275" y="9525"/>
                </a:moveTo>
                <a:cubicBezTo>
                  <a:pt x="2378868" y="88106"/>
                  <a:pt x="2176462" y="166688"/>
                  <a:pt x="1857375" y="180975"/>
                </a:cubicBezTo>
                <a:cubicBezTo>
                  <a:pt x="1538288" y="195262"/>
                  <a:pt x="976313" y="125413"/>
                  <a:pt x="666750" y="95250"/>
                </a:cubicBezTo>
                <a:cubicBezTo>
                  <a:pt x="357187" y="65087"/>
                  <a:pt x="178593" y="32543"/>
                  <a:pt x="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bg1"/>
              </a:solidFill>
            </a:endParaRPr>
          </a:p>
        </p:txBody>
      </p:sp>
      <p:sp>
        <p:nvSpPr>
          <p:cNvPr id="30" name="Vabakuju 29"/>
          <p:cNvSpPr/>
          <p:nvPr/>
        </p:nvSpPr>
        <p:spPr>
          <a:xfrm flipH="1" flipV="1">
            <a:off x="3822700" y="3047057"/>
            <a:ext cx="1469380" cy="362834"/>
          </a:xfrm>
          <a:custGeom>
            <a:avLst/>
            <a:gdLst>
              <a:gd name="connsiteX0" fmla="*/ 2581275 w 2581275"/>
              <a:gd name="connsiteY0" fmla="*/ 9525 h 182878"/>
              <a:gd name="connsiteX1" fmla="*/ 1857375 w 2581275"/>
              <a:gd name="connsiteY1" fmla="*/ 180975 h 182878"/>
              <a:gd name="connsiteX2" fmla="*/ 666750 w 2581275"/>
              <a:gd name="connsiteY2" fmla="*/ 95250 h 182878"/>
              <a:gd name="connsiteX3" fmla="*/ 0 w 2581275"/>
              <a:gd name="connsiteY3" fmla="*/ 0 h 18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275" h="182878">
                <a:moveTo>
                  <a:pt x="2581275" y="9525"/>
                </a:moveTo>
                <a:cubicBezTo>
                  <a:pt x="2378868" y="88106"/>
                  <a:pt x="2176462" y="166688"/>
                  <a:pt x="1857375" y="180975"/>
                </a:cubicBezTo>
                <a:cubicBezTo>
                  <a:pt x="1538288" y="195262"/>
                  <a:pt x="976313" y="125413"/>
                  <a:pt x="666750" y="95250"/>
                </a:cubicBezTo>
                <a:cubicBezTo>
                  <a:pt x="357187" y="65087"/>
                  <a:pt x="178593" y="32543"/>
                  <a:pt x="0" y="0"/>
                </a:cubicBezTo>
              </a:path>
            </a:pathLst>
          </a:custGeom>
          <a:noFill/>
          <a:ln w="50800">
            <a:solidFill>
              <a:srgbClr val="00B050"/>
            </a:solidFill>
            <a:prstDash val="sysDash"/>
            <a:tailEnd type="triangle"/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bg1"/>
              </a:solidFill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2070001" y="2808288"/>
            <a:ext cx="2794000" cy="2667000"/>
          </a:xfrm>
          <a:prstGeom prst="ellipse">
            <a:avLst/>
          </a:prstGeom>
          <a:solidFill>
            <a:srgbClr val="FFFF00">
              <a:alpha val="12000"/>
            </a:srgbClr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BUUEhIUFRUUFxkYFRQYFRYVFxgVHBQWFx0WGBYYHCYgGBkjGxYSIC8gJCcpLSwtFx4xNTAqNSYrLCkBCQoKDgwOGg8PGi0kHyQsLCspKioyLCwsNTQuLCwsLDAvLCwsLCwsLC8uLCwwLCksLCwtLCwsLCwsLCwsLCwsLP/AABEIANwA5QMBIgACEQEDEQH/xAAbAAEAAgMBAQAAAAAAAAAAAAAABQYDBAcBAv/EAEoQAAIBAgQDBQIJCQUIAgMAAAECAwARBAUSIQYxQRMiUWFxMoEHFBUjQlKRobFTVGJygpKT0dIkM8HT8BZDY2Sio7LhlPElNMP/xAAaAQADAQEBAQAAAAAAAAAAAAAAAgMBBAUG/8QALhEAAgECAwYGAgMBAQAAAAAAAQIAAxESITEEEyJBUfAyYYGRwdFxobHh8UIF/9oADAMBAAIRAxEAPwDuNKUohFKUohFKUohFKUohFKUohFL14a5hxPx9ioca6RlVSJraCoOobG5J338rUyqW0l6NBqxss6hSojD5tMyK3xSTcA/3kXUX6sDWX5Sm/NJP4kP9dbgPl7icpcDLP2MkqVG/KU35pJ/Eh/rrz5Sm/NJP4kP9dGA+XuJm8Hn7H6knelcqzj4Q8WmLZQAixvp7EqrXsd7tzufI9RXUoXuoNrXANvDblQyFdZ11aDUgC3OfdKUpJCKUpRCKUpRCKUpRCKUpRCKUpRCKUpRCKUpRCKUpRCKUpRCKUpRCYcXiljRnc2VQST5CoTKsiSUnE4iJDLIwdQwBMaAAIvrYA+tZMX/acQIucUBDS+DSWusfoPaPuqcFVPAtuZk1YlsQOQy+/r3ntqUpUpSKUpRCQefcPJKO1SNO3QhkcgXJU3CnxB5b1JZZjhNEsi7ahcjqDyKnzBuK2jUFHbD4sryixO48BOOY8tS2PqDVBxLbppJuxDAk5afUnaV4K9qcpFKUohFKUohFKUohFKUohFKUohFKUohFKV8yPYEnoL0Qn1Suc5f8KjviQpgBjdtKhbmTc2HM2J5bbVcflxvzXE/uJ/XVN20evTagQH5yVpUV8un81xP7if10+XT+a4n9xP66zdtIb1e7yVqPznMuxjuo1SMQsa/Wc7D3DmfIVoZnxQYoXk+K4juKT3lUL7yGNh7qqnB/FkmLzBe3VSdD9npFgh5k2ubkgWvTKls25Sy0nq02enyl8yfLuxiCk6mJLSN1ZzuT/rwrepSpkkm5iKoUWEV8s4G52r6rnXwi8TvDiY4gbLo1keLFiN/QAfbWquI2l6FE1nwA2nQUxCnkwPvrJXFcVxu4AKNYjcHzrr+VY3tYI5Nu+isbbi5UEj3G4pnTDK7TspoAG+s260s3y4TQsl7E7q31XG6sPQ2rdrw0gJBuJxkBhYzQyXMTLFdhaRCUkXwddj7jzHrUhXPOLuLGwWObsUBLRr2oa+km5sRbrba9WTK+KzNCkgw2Iswv3VVlvyNjqFxcHpVGS+a6RjSelSD1NDzk/Sor5dP5rif3E/rp8un81xP7if10u7aS3q93krXl6i/lw/muJ/cT+uqPnXwmzx4llSJVjjNijr3zbncg90+laKbTooUzXJCcp02lY8PLqRWtbUAbHmLi+9ZKnJxSlKIRSlKIRSlKIRUfnWY9lHdRqkc6I18XPL3DmfSt8moPK1+MTHEsO4t0w48rkNJ+0dh5Dzp0A1Ogk3Y+FdTMGTcC4eBkl0apVG7XJXX1YKdh1qxgV7SlJJNzLFmbU3/MUpSsiz4liDAhgCCLEEXBB5gjwqpYvJo8vlTEwRhY/YnW5NlZh3he9gDb7quFYMXAroyuAVYEMDytanRsJz05xXxFCqm0yq196xYzGpEuqRwq+JP+r1TMDxO8SHDQoZ5EYpE43Ux32Jt4Cw8POpDCcKyTOJcc/aEezED3B62/AfaasaIQ8ZsP2ZzDaC4tTFz+h6/UxzcQT4tymCXSg9qZh+F+X3n0rSzf4N4ZMOzTTsJRd2xB9kdTcE7r5k3/AAq7QwKihVUKo5ACwFV4f/kJP+Tib3YiRT98KkftEeAoD3yXJefXvylKatTcVCbty6D0lJyT4OYQ8EmJxBeOYjskETxhzbUFdm9kEDYfS6GrjNwxLh2MmBkI6mBjdD6X/wAd/OrBmWWpPE0UgurD0II3DA9GBsQfEVH5FmL6mw2IPz8QuG5CWK9llHn0YdD6isFQ2uvqDK7QzVyN4fwRlaYMs4vRm7PEKYJRsQ2yk+RPK/n9pqw3rTzLKIp10yoG8DyYeh6VUswwmJwnzUErSpIrWS15EUW1Mvha4Fxtc8q0IlU8OR6HT3nMXqUhxZjqNfUfU3MRkEWYYh5ZVvFH83GVJBdgbs1xzUG6j31aMNhVjRURQqqAFUcgB0qJ4czzDyRrHF3Cgt2TbMLeH1vXn41N3qdW4NiLTop1C6DiuP1PaUpUo8VCZvwhhsQzO8Q7QiwkFwQbbMQNiRtzqboa0EjMTQxGhkbkOOaSKzi0kR7OQfpADceRFj76kqg80HYTpiBsjkRz+FvoOfCx2v4GpsGncDxDQyNMnwnUT2lKVOVilKUQilKr/GvETYPDh0UMzMEW/sjYm5tz5cq0C5sI6IXYKNTM+eTs5XDRmzyi7sPoRD2m9T7I9TUrh8OqKqqLKoAA8ABaqZ8HWeHEtiGkUdrdSXHIqQQFA+iBY7edXenfLhiNRam5D6/EUpXy5Njbw2qcJilxiKbFgD4V9xTBhdSCPKuI4fjKTUxdjqJJN/G+9SXDOdYnFYkwwyFA6nW3gotv67ge+ujc+c9GtsJp02cG9hedEzni2KAlB85JyEa+PgT09OflUX8l4zGb4h+xiNvml5kc9x09/wBlTGT8Ow4ZbgAt9KRrXPoT7I9K+8fxJh4lYtPCCAbKZFBJtsOdaGC5Uhc9frpPDNNnzqnLoPk85GZpk64REnwyAGC+sdZIj7Wo9SLXv03qxYXECRFdTdWAIPkarPDfwhQY1hEEkSQj2Chdbde+twB5taqtgOPTBK8AS+H7RlXciRELEd0jbbmBatdHIs/iE6dmoNUYmiMrZ+X+/Ek8NxiMxnODuIkLvqYMdUsSnaNPqlh7R8Abc9r9DAqKFUAKoAUDYADYACq/k8mX4ZbQmKPxJuHP6xbvX9akv9o8N+Xj/erKoubIpAkkdRmzC8kqgeLolWDt9fZyYfvxyWJ35FGA3KP7JHv6Vuf7R4b8vH+9Xh4iw35eP94VNVdTexjGohFriQ3CPHIxiTu6iJYdJ56joKElifVW5eVSmR4dnLYmQWeW2hfqQjdV9TcsfM+Vc4xPE8Axp7PDIsLSKJdNwZVVjYlfZ5961t+RNdcLAC5NgOZqlXCvhFryj7PVplTV9JFZzwvDiO8Rok6SLs1/P63v+2okZlisFtiFM8I/3q+0B+l/7+2rDgM2in19jIH7NtLFdwGte1+R91bhFIKhXhcXHQyLUgTiQ2PUfPWamXZtFOuqJww6jkR6jmK3BVczLhBS3a4ZjBL4rsp9QOXu28jUbFxnJGzQz6O1Q2Zl3vt4cr/6sKDTUi6H05ytBatRsGHPqNP6l1pVXwHGiNMsbkd86VP6R5A+tWiplSNZepSekbMJixOHWRGRhdWBBHkajOH8QyhsPIbvBYA/WjPsP9mx8xUxVN49zr4m8E0agynWu/smOwuGtvzKke+mTO6yIpNUcYNfj+tZcqVX+DeJzjYS7IFdG0sBcg7XBF/wqwUhFjYyjoUYq2sUpSsiRWtmOXRzxmOVA6HmD+IPQ+dbNKJoJBuJW8lwCYKdoFUCOa7xN11ADVGx5mw3HvqyVHZ5lxmiIXaRTribwcbj3HkfWsmU5iJole1juGXqrjZl+2qNxDF7yQY4yGN75ibteV7Spyk5rx98HsOmTFRu0bE3ZAAUZi25H1TzPhUhkHD8OBSFdLk40aHxGvQyuU1qi6QCoazAEG9wOfSc43a2Bl/Z/wDMfyr6lyrtsvWIHS3ZIUb6sihWRvcwU10rbACetv18RW2mqzGnfKwy9TC8F4S92h1nxkeSU/8AWxrfw2TQR/3cMSfqxov4CvjIcz+MYdJCNLG4kX6sikq6n0YMKkKkzPezEwULqBIrLspw+Bhbs1WNACztzJt1ZuZ/1aoHC8KQ2fGyxfOHVMsV7KuxZQQObbAnzPlUzjB8YnEP+6hKvN+k/NI/QbMf2fGpXE4cOjITYMpUn1BH+NMWI11Osym7AnAbDTLvvORHDPFsGNS8Zs4Hfia2pf6h5j7qm7VTslyGLLsYsardMQlo5GsXEqC7JqtsHXvAeKmrlWVQobg05QQkji1nlqhuIuKsPg1vM3eIusa7u3TYdB5mwqZJqp5tlceZYlo3HzOGBVnGzNOy+wr9FjUgnoWYA8jRSVS3Hpzg5IHDrNZuFop448dHDpmcJP2Ra6MSA+kjbcg8/HpU7jsthzDDKH1aHAYaWKkG3W2xI32NxUjgsGIokjUkiNFQE87KoUX+yo3Cf2fEmP8A3c5LxeCyWu6eV/bH7VMGv4dRmIVHYkYzcaZ995SHyH4OI4BIrySOC90KySRELYCzBGAJvff8Klf9jYej4kemKn/rqdr4llCqWYgBQSSeQAFyTSmtUY3vAU1A0kHhssggxEaibEmRgzKjTzSKVUAEspYi3eHPrXNPhHymXDY15gCYpzqVh0aw1KfA339DXTOGojKXxbizT2EQPNMOvsDyLXLn9YeFaXHm3xY+Ew36dOf2VVLmoFvHpbUdlBqKPSc34IyifF4uJwrCOJ1d5CDp7rBgoPUkgbV3OvAte1BmxTo2jaDWa5i9VriPL0xsyYZhdY/nJWHNRuFQHoW/AVMZtmAhiZ7XOwVerOTZVHqax5LlpijJc3lkOuVvFz0HkOQ9K1eEYvacmNg4Cm1s799Z95PksWFj7OFdK3ud7knxJPM1vUpU5Qkk3MUpSiZFKUohFQbn4tir/wC6xLAH9Ce2x9HA+0VOVpZvhFkhdXNltfV9UjcN6gi/up0IBsdDJupIy1Gk3K9qlcP/AAjwyFY5SUa1u0NgjEdfEX86tQzaH8tH++v86CjA6Srqadg4sfORfHCXwUm17aT/ANYH+NSWUPfDxG97xpv+yKiOMMxjbByBJEYnTsGUn216XreyTMYhhoh2qbRqCCwBHdHME1Uqd0MuZ/gTkDDfnPkP5MqsvFow2Zvhoo2IxEsWoOCgSRmCO6gjvqy6GBFhe/nVyzXMOxj1AanYhY0+s7bAenU+QNRuf/E2CzzMhbDkSIysusFTq0i3MEi2n/7qEyDjOLF428imPs427IMQVHV3Y8g2mw8hfxpmwtY20GfnOhaVVkZkzHXpLblOX9jHpJ1OSWkf6znmf8B4ACt6q3Fx/hGxAhWUHYkykhYxboGa2ony2qaw2ZxSG0csbm17K6sbeNgeXKoujg3YTEK2ssY9IyFMihtLBlBF7OOTDzHjWjiM3YcrD76gc94mAndb+wdPvHP76r2O4k1DY060ydZ69DYWIBI1k9mHHbwtyVx1B2+wjl9lTXB2ZYeXDgYa6hCdaMburMSxLH6VyWOrrXHMzxxJ51s8CZ20GYRWPdlYROPEMbD7G0n3Hxp3QYcp1bTsVLd3XxCd5rRzjAdrFZTZ1IeNvqyKbg+nQ+RNbMmJVfaZQfMgfjUTHxhhjiGw5lCyKQAGICtcA91uR58udQQNe6jSfPNhIsZv5Vj+2iDW0tcq6dVdTZl9xB+6qRxTxaWxpwDxkxM8WpowWkZCiu0egc9RIBI+jfY1IZ5xVFgMYRZnEyhpEW3dcbBxfbvKLEfog+snlWLwLu2JjeLtJdOtmYBwAoULYm67KNhV0wqS1r5ZeRg9OoKYLZX59f8AZPINttqq3Hp7uHHQzCrB8rQ/lov4i/zqs8b46N0h0yIwEoLaWDWFvAGs2dTvBlIbSy7o5y414a1PliD8tF++v86q3FXwgQx6oYyWcgAyLYql+ZBv3mAvyqIRibTrQGpcILnykxD/AGrE6+cOHJCfpzdW9F5DzJqdrUyqJFhjEVtGkaSOoIvf33v7626Ha5y0k0UqM9ecUpSkjxSlKIRSlKIRWvjinZP2myaTr/Vsb/detioLMf7TOIB/dx2ec+JvdYvfzPkKdFuYjvhGWvKVvhT4O0DJiJWLLuyQso5EnTrJ9raxtYVcf9n8N+bw/wANP5VvgV7WmoxORlKjNVsamZErXE+TwJhJWWCJSALEIqkHUBsQKy8P5JA2FhZoImYxqSTGhJNupI3rY4ta2Cm/VH3sorJw0tsHAP8Ahr+FVxNudefxOPAu/tb/AJ+ZDcXtgcLhz2sEV5AVRERFdj4hgO6Bz1dPurSyXhGHB4qNyxkSZWRGYABXIvpPQ6l1AennWbirhqHG42KJgQwid5ZFNmCexGovcbsWPL6PnVkxOVB8P2JY7KoD9QygaX9QQDWllCrcm51+J0LUqKGVMh06/wC6SOh4GwqYkTpEFNmBSwMZv10EWBHlapqLBIpuqIp5XCgG3htWvk+NaSPvgCRGKSActYtcjyIIYeRFb9RdmJsxgmEi4nEeOkaHHzA3sza1Pirb/jqHuqu/Hq7ZxpwfHjohdhHKl9EltgOqt4qfu5+vIcz4Ex0DWbDSOOjRgyKfO67j3gVdalxafR0NsFSmFJsRIifEXqU4JwDTZhh1UX0yB28kQ6ifuA9SK9y/gbHTNpXDSL+lIDGo87va/uBPlXVOAuFocH2qhxJiBpEzWI03UOqJf6Nje/UjysMZrDKT2jaURSAczLBjOH8PK2uXDwyMQAWeJGaw5C5F6hU+DfBjEPM0YYMRpi0hYksAPYXZtxffbflVqrRzjMOyjuo1SMdMafWc8h6dSfAGpI7+FSZ8+4UC7CVPiPhBMbjPm37Ps41ErBdQvfuoBcd7Tc+Qt41K4SfCYSSPBNpDdmCjOF792Ye19a6nbzFqmcqy8Qxhb6mJLO/VnO7N9v2C1Vnjbgr40/bg3aKMBYbWEmly+ktfa4LAW6mqIUZsLGw6x3q1mpBTnblLWMFH+TT90fyqr8dYRFjhKoo+dF7KASLHbYVYsmxUckEbxf3ZQaRvcC1tJvvcWsfMVBcfj5qE+Ey7eOxooXFUCc20gbkmWEZdF+Sj/cX+VVDif4N1nkeaJ9DEXMekWZgOhuNN7Dxq7ihqIcg3nbTdqRuhsZoZBOjYaPsxZVULp6qVABU+YItUhUGL4fFW27LEk/sz2v8AY4H2ipwUOLG40MijFvFrzilKUkeKUpRCKUrUzTNI8PE0sraVXmeZudgAOpNE0Ak2E+M4zIQxFramNlRerOdgo99fOS5cYYgGN3Yl5G8XY3J9Og8hUJkOcx4/EtKp7sAtHGws12G8pH/SPfVrqjcIw+8mabBzjFrZAd9+8UpSpx5CcZLfBTei/wDmtbPDz3wkJ/4a/gK1eIsYjRyQawHdbHrpB8fdWHL5x8V+LRSKJhEVRjcDVpPe232O9qvrSt5xNzU3m8tlh+Z98MjtXxGJ5iWQpGf+DFeNSPIt2jftCp+tXLMCsEMcSezGoUe4Wv6nn762b1NzdriaosJDY8fF51nBtHKQkw6A8kl8rGynyI8KmawzIksbKbMrAqbG/iCLjrzqBwXE0UJ+LYiZVljbQC1++tgUckCwJUre9t71p4h5jvv0mIpxWUXvn99/macmfR5k64aFjouWxN+6dCNbsh4625kfRv41b1W3KqvwvwBBhCJD87N+UPJSeehenqbmrTemrFL2TQTEDWu2s9qm8XcQx4HFxTEks6FJYlHeeMXZHBO11e458pD5Vcb1oZ1kkWKiMcyalPI8mU/WU9DS0mVW4tOc1wSMtZlyzG9tBHLbT2iK+m97alDWvte1+daGXH4xOZ+ccd0g8+QeUepGkeQPjUA3FOHIiwEMrfQgMxFhpVdJ0n6xtpva12qx5nneHwMQ7RwiqAEQbsQBYBV5nlzp8NslGZ0/EKlN1Ixiw1z77MlRXpqCwvG2EaJHbERIXUNoaRNa3F9JAPMUPG2E6Slv1I5X/wDFTSbp+hm416zFg/7LjGi5Q4omSLwWYC8kf7Q74HiHrB8IB/s8Y8ZV/Bq+swx8eNTsY1xCvcNFMcPIqxyr3lcsygAXFrdQSOte8XwGWKOMMnaB1Y72sNJuRztuRtV0yqKWyPP7kKiF6bKgvLKg2Fe1rYTHI+ytcgbjr61s1yTqIIyM081y4TRFCSDsVYc1cbhh5g1hyPMTLF39pEJSVfBxz9x2I9akSKrmeY5MFOuIZrRy/NyjmSQCVcLzJG4PkaovEMPtJFWxgqL3yPfl/EslK08qzeLExiSFwynbqCD4EHcGtypypBBsYpSlEyKieKMhGMw5iLaTcMrWvZhyuOo51LUrQbZxlYqQw1lH4G4e+J4iZJGvKVXRbZWjvuVv11bHwtV4qJz/AArFVljHzkBLqPrLbvJ71+8Ct/BYtZY1kQ3VwCPfTvmA0Rqz1Khx6/H9TPSlKnNnD+LMwlgzHEB77uWXzQi6keVrD3Vr5DnzNjYCX0gSKWJ5BQdyfK1dkzvhrD4sAYiJX0+ydww9GFjWDL+DMJCjJHh0s/tE3Zj+029dAqi1jPUP/oHdYQOK1vKeNk0jkumPxAViSoXsGUAm9lPZ8hXnyDiOmYT++PDn/wDnWhJw9PhSXwTlk5mBzce4k/yPma3cq4ujlbs5QYZRsUfa58ifwNjTENa6EEfgX9RPBWoL4XFj+cvQyvcL8GYyHEPK+KMaNIzGMWcyAsTqdfYUnntvv0qJzXg6XGY2d4GUxmWxdmtZrDUAOoBJG1X/AD/MGRViit20x0p+iPpSHyUffat3LcAsMSxpyUW8yerHzJuaGqseNtTpOnZqzUHIp+t+/X2kfhMmgHzQkkZo1UMPjEwI22JUPtf0tWz8gxeMv/yJ/wCuqlxvwriJcYuJw2pdEQ1FH0yEq57qeLFTtfbberllOLSWGN43LqyizH2j0736V73Hjele4UMGvfXykgFZiComL5Bi8Zf/AJE/9dY58nhVSzNIFUEsTiJ7BQNybycrVK1SfhIy6fECCGKUASuV7G1tRCs5dnv7KheVuZHPa2UyzsAWtB1VRcKJB4vgQYaVMR2mvDCRGNgdYQsCCehF7XP3Ves44aw2MUGaNXNu7INnA57ON7b3tyrJlWAPxOKKdRcRKki3uLhAp391anDMzRl8LKe9DvGT9OE+yfO3I+6tubXU5j+JStXeqwFXMEZfn+5u5PkUeHhWJACEFgxC6iLk7kDfnUjavmSQKCSQABckmwA9arGN4vaRjFgozI/LtCO4PPz9TYetIqPUN/cxHqJTGftJ/H5lHCuqVwo6X5k+AHM1xTG8Vv8AGpmLGxkYi+3dv3f+m1dPwHCJZ+1xj9tJ0X6A93X05etfXEPwf4XFkM6lHAADxkKdI5AixBt6U4KJkDc/qdewbS1NyziwI9Zz7hLP5ZcxgVCSCx1fqaTe/lXZqgOGuCsPgbmJWLsLGRzqa3gLAAD0FT9TdsRldqris4IGgtFUz4QcmOKMEUZ+duxAPs6LDUzEchcKKtuKxKxozubKoJJ8hUZkWGZi2IkBDy+yp+hED3V9TzPmaEy4jONarU3GDX47ymtwVwy2CgKu4Z3bU1r6RtYAX5+tWKlKQm5uZR3LsWbUxSlKyJFKUohPCKg8Afi+JaE7RzEyQ+Ab6cf294etTtR2eYAywnSbOhDxt4Ou493MHyNOhGh0MnUU+Iaju0kaVAZHxnh8SwRXAlIuUII3HMK1rNbfl0qfvSkEGxlSpXUW/MUpSsmRUZneUQTITMosoJ18mUfreHkdqkXcAEkgAC5J5AeNVfFZvHjpVw0EgeP28QRfdARZBe19Rte3SqU74rg284lRSUPDeROVLiYLYlYzPEQVXUSZVhDEggfRB52F/dVsyfiGHED5tu91Q7MPd1HmKklQAWHIVC5xwpFMda3il5iRNjfxI6+ux86q1RKh4xbzHzOdaT0hwG46H4P3Ju9VvFf2Gcyj/wDWnb54dIZSbCYeCNsG8DY+Na6Z1icGdOLTtI+QnTe363/ux9asGHxcWJjOllkRgQw57EWKsp5ehpcJp5nMHp3rKLUWploRyOs3L1A4X57MJH+hhkEK+HavaSQ+oXsR7zWzk2Bkw8Txlu0RCew37/Z2uI2J2JU3UG/IC9R2X45MDhV+MsBNIWlkUd5jI5LsNuguFvy7o3rFXULmdBGZgLFshLNeqXxVnkaTxvC2qeIkMALqUIN1Yj/Dlc1kMuLxwso+LwN9L6bL+J91h5mp7Ksghw6aUUbizMbFm9T4eXKqKFom7ZnoPmQYtXFkyHU/A+ZAYPJJsaFlxU3zZGpI4zYWPj0H3n0q1YLAJEgSNQqjoPxJ6nzNVrCZtHgJnw8zhIye0gY3sFY7pte1jff1q1RShgCpBBFwQbgjxB60lZmJty5StGjhUORmeZ+590pel6hLxSvL1B5xxZBDqjEitOBZYgbkudgD0G5Gx6VoBJsIWNiQNJ7mJ+MTiAf3cZDznoTzSL3ncjwAqcrQybLuxisTqdiWkb60h5n/AAHkK36ZyNBoJOmD4jqe7RSlKSUilKUQilKUQisWLw4kjZCbB1KkjnYgjb7ay0ohpObZJ8GMseJDyTAIhurRkhybG3Md376uwyh/zqf/ALX+XUnSqGoxj16jV2xP9SN+SX/Op/8Atf5dPkl/zqf/ALX+XUlSsxnsCQ3a9kyBzbhx5YXj+NTd9SO92en0OlAbehqo8HcLS4XHocQQl0fRY6g5tYrfpsdVj4V0yo/O8t7aIhdnUho2+q43Hu6HyNMr3yOhl1rPSpMic5IUrSyjMO2iD2sdw6/VcGzL9tbtTIINjJqQwuJ8sgIsQCDzB3qsZrwsI9U+FcwOoLFR7BAF7W6em48qtNeOtwQdweYpkqMhyivTV/EJynD8fNJu5ufsHuHSpDg/NYsTjmDxqz9mWVjvYqQOXLkRv5VDZ78E+JSVjhSrxMSVBfSygn2TfY25XvVr+D7gNsFqlmYNM402XdUW9yL9SSB9lWLqBwz2tofZnpGwHlLoBSva1sxxywxNI/JRfzJ6AeZNh765wL5CeOSALmUDjvheXE45ewIZjGCyk2CAGwN/A35eVWXJuEuxgRDPMGVQG0SMq38h0Fb2RYFlVpJbdrMdT/oi3dQeSj/GpWqs5XhB0jms9akEfQafEivkH/mMT/GP8qfIP/MYn+Mf5VK0pN43WR3SdJFfIP8AzGJ/jH+VULG/BpiGxZKuDGz6u1Zu+ATc3HMt59fKupUrd406NnqHZySnOfKLYWr6pSpycUpSiEUpSiEUpSiEUpSiEUpSiEUpSiEUpSiEg3/s+LDcosTs3gs45Hy1Db1FTYrWzLALNE0bcmHPqD0YeYNjUblPECaRFPIiTqdDIzBSzD6SgncMLH31U8S35jWSQENhGhzHz9ycpSlSlYpSlEINQUn9pxQXnFhjdvBprbD9gb+pFbWd5iY0Cx2MsjBIx4MfpEeCi5rPleXrDEsa72G7dWbqx8STVF4Ri58pFuNsPLn8CbYr2lKnLRSlKIRSlKIRSlKIRSlKIRSlKIRSlKIRSlKIRSlKIRSlKIRSlKITw1y3irgbFy413jXWkrXD6gAosBZrm4t5dBXU68plYqcpehXaibrIjDYDFKir8Yiawtcwkk+pEg/CsvxbFfl4f4Df5lSdK3GfL2E5SgOefuZGfFsV+Xh/gN/mV8SYbF2Np4b22+Zbn/EqWpRjPl7CZux5+5nIOGsjxi5ijNHIGV7yyMDYr9LvHZrjl6114Ur2hmxTsr1zWIJFopSlJOeKUpRCKUpRCKUpRCKUpRCKUpR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5" name="AutoShape 4" descr="data:image/jpeg;base64,/9j/4AAQSkZJRgABAQAAAQABAAD/2wCEAAkGBhQSEBUUEhIUFRUUFxkYFRQYFRYVFxgVHBQWFx0WGBYYHCYgGBkjGxYSIC8gJCcpLSwtFx4xNTAqNSYrLCkBCQoKDgwOGg8PGi0kHyQsLCspKioyLCwsNTQuLCwsLDAvLCwsLCwsLC8uLCwwLCksLCwtLCwsLCwsLCwsLCwsLP/AABEIANwA5QMBIgACEQEDEQH/xAAbAAEAAgMBAQAAAAAAAAAAAAAABQYDBAcBAv/EAEoQAAIBAgQDBQIJCQUIAgMAAAECAwARBAUSIQYxQRMiUWFxMoEHFBUjQlKRobFTVGJygpKT0dIkM8HT8BZDY2Sio7LhlPElNMP/xAAaAQADAQEBAQAAAAAAAAAAAAAAAgMBBAUG/8QALhEAAgECAwYGAgMBAQAAAAAAAQIAAxESITEEEyJBUfAyYYGRwdFxobHh8UIF/9oADAMBAAIRAxEAPwDuNKUohFKUohFKUohFKUohFKUohFL14a5hxPx9ioca6RlVSJraCoOobG5J338rUyqW0l6NBqxss6hSojD5tMyK3xSTcA/3kXUX6sDWX5Sm/NJP4kP9dbgPl7icpcDLP2MkqVG/KU35pJ/Eh/rrz5Sm/NJP4kP9dGA+XuJm8Hn7H6knelcqzj4Q8WmLZQAixvp7EqrXsd7tzufI9RXUoXuoNrXANvDblQyFdZ11aDUgC3OfdKUpJCKUpRCKUpRCKUpRCKUpRCKUpRCKUpRCKUpRCKUpRCKUpRCKUpRCYcXiljRnc2VQST5CoTKsiSUnE4iJDLIwdQwBMaAAIvrYA+tZMX/acQIucUBDS+DSWusfoPaPuqcFVPAtuZk1YlsQOQy+/r3ntqUpUpSKUpRCQefcPJKO1SNO3QhkcgXJU3CnxB5b1JZZjhNEsi7ahcjqDyKnzBuK2jUFHbD4sryixO48BOOY8tS2PqDVBxLbppJuxDAk5afUnaV4K9qcpFKUohFKUohFKUohFKUohFKUohFKUohFKV8yPYEnoL0Qn1Suc5f8KjviQpgBjdtKhbmTc2HM2J5bbVcflxvzXE/uJ/XVN20evTagQH5yVpUV8un81xP7if10+XT+a4n9xP66zdtIb1e7yVqPznMuxjuo1SMQsa/Wc7D3DmfIVoZnxQYoXk+K4juKT3lUL7yGNh7qqnB/FkmLzBe3VSdD9npFgh5k2ubkgWvTKls25Sy0nq02enyl8yfLuxiCk6mJLSN1ZzuT/rwrepSpkkm5iKoUWEV8s4G52r6rnXwi8TvDiY4gbLo1keLFiN/QAfbWquI2l6FE1nwA2nQUxCnkwPvrJXFcVxu4AKNYjcHzrr+VY3tYI5Nu+isbbi5UEj3G4pnTDK7TspoAG+s260s3y4TQsl7E7q31XG6sPQ2rdrw0gJBuJxkBhYzQyXMTLFdhaRCUkXwddj7jzHrUhXPOLuLGwWObsUBLRr2oa+km5sRbrba9WTK+KzNCkgw2Iswv3VVlvyNjqFxcHpVGS+a6RjSelSD1NDzk/Sor5dP5rif3E/rp8un81xP7if10u7aS3q93krXl6i/lw/muJ/cT+uqPnXwmzx4llSJVjjNijr3zbncg90+laKbTooUzXJCcp02lY8PLqRWtbUAbHmLi+9ZKnJxSlKIRSlKIRSlKIRUfnWY9lHdRqkc6I18XPL3DmfSt8moPK1+MTHEsO4t0w48rkNJ+0dh5Dzp0A1Ogk3Y+FdTMGTcC4eBkl0apVG7XJXX1YKdh1qxgV7SlJJNzLFmbU3/MUpSsiz4liDAhgCCLEEXBB5gjwqpYvJo8vlTEwRhY/YnW5NlZh3he9gDb7quFYMXAroyuAVYEMDytanRsJz05xXxFCqm0yq196xYzGpEuqRwq+JP+r1TMDxO8SHDQoZ5EYpE43Ux32Jt4Cw8POpDCcKyTOJcc/aEezED3B62/AfaasaIQ8ZsP2ZzDaC4tTFz+h6/UxzcQT4tymCXSg9qZh+F+X3n0rSzf4N4ZMOzTTsJRd2xB9kdTcE7r5k3/AAq7QwKihVUKo5ACwFV4f/kJP+Tib3YiRT98KkftEeAoD3yXJefXvylKatTcVCbty6D0lJyT4OYQ8EmJxBeOYjskETxhzbUFdm9kEDYfS6GrjNwxLh2MmBkI6mBjdD6X/wAd/OrBmWWpPE0UgurD0II3DA9GBsQfEVH5FmL6mw2IPz8QuG5CWK9llHn0YdD6isFQ2uvqDK7QzVyN4fwRlaYMs4vRm7PEKYJRsQ2yk+RPK/n9pqw3rTzLKIp10yoG8DyYeh6VUswwmJwnzUErSpIrWS15EUW1Mvha4Fxtc8q0IlU8OR6HT3nMXqUhxZjqNfUfU3MRkEWYYh5ZVvFH83GVJBdgbs1xzUG6j31aMNhVjRURQqqAFUcgB0qJ4czzDyRrHF3Cgt2TbMLeH1vXn41N3qdW4NiLTop1C6DiuP1PaUpUo8VCZvwhhsQzO8Q7QiwkFwQbbMQNiRtzqboa0EjMTQxGhkbkOOaSKzi0kR7OQfpADceRFj76kqg80HYTpiBsjkRz+FvoOfCx2v4GpsGncDxDQyNMnwnUT2lKVOVilKUQilKr/GvETYPDh0UMzMEW/sjYm5tz5cq0C5sI6IXYKNTM+eTs5XDRmzyi7sPoRD2m9T7I9TUrh8OqKqqLKoAA8ABaqZ8HWeHEtiGkUdrdSXHIqQQFA+iBY7edXenfLhiNRam5D6/EUpXy5Njbw2qcJilxiKbFgD4V9xTBhdSCPKuI4fjKTUxdjqJJN/G+9SXDOdYnFYkwwyFA6nW3gotv67ge+ujc+c9GtsJp02cG9hedEzni2KAlB85JyEa+PgT09OflUX8l4zGb4h+xiNvml5kc9x09/wBlTGT8Ow4ZbgAt9KRrXPoT7I9K+8fxJh4lYtPCCAbKZFBJtsOdaGC5Uhc9frpPDNNnzqnLoPk85GZpk64REnwyAGC+sdZIj7Wo9SLXv03qxYXECRFdTdWAIPkarPDfwhQY1hEEkSQj2Chdbde+twB5taqtgOPTBK8AS+H7RlXciRELEd0jbbmBatdHIs/iE6dmoNUYmiMrZ+X+/Ek8NxiMxnODuIkLvqYMdUsSnaNPqlh7R8Abc9r9DAqKFUAKoAUDYADYACq/k8mX4ZbQmKPxJuHP6xbvX9akv9o8N+Xj/erKoubIpAkkdRmzC8kqgeLolWDt9fZyYfvxyWJ35FGA3KP7JHv6Vuf7R4b8vH+9Xh4iw35eP94VNVdTexjGohFriQ3CPHIxiTu6iJYdJ56joKElifVW5eVSmR4dnLYmQWeW2hfqQjdV9TcsfM+Vc4xPE8Axp7PDIsLSKJdNwZVVjYlfZ5961t+RNdcLAC5NgOZqlXCvhFryj7PVplTV9JFZzwvDiO8Rok6SLs1/P63v+2okZlisFtiFM8I/3q+0B+l/7+2rDgM2in19jIH7NtLFdwGte1+R91bhFIKhXhcXHQyLUgTiQ2PUfPWamXZtFOuqJww6jkR6jmK3BVczLhBS3a4ZjBL4rsp9QOXu28jUbFxnJGzQz6O1Q2Zl3vt4cr/6sKDTUi6H05ytBatRsGHPqNP6l1pVXwHGiNMsbkd86VP6R5A+tWiplSNZepSekbMJixOHWRGRhdWBBHkajOH8QyhsPIbvBYA/WjPsP9mx8xUxVN49zr4m8E0agynWu/smOwuGtvzKke+mTO6yIpNUcYNfj+tZcqVX+DeJzjYS7IFdG0sBcg7XBF/wqwUhFjYyjoUYq2sUpSsiRWtmOXRzxmOVA6HmD+IPQ+dbNKJoJBuJW8lwCYKdoFUCOa7xN11ADVGx5mw3HvqyVHZ5lxmiIXaRTribwcbj3HkfWsmU5iJole1juGXqrjZl+2qNxDF7yQY4yGN75ibteV7Spyk5rx98HsOmTFRu0bE3ZAAUZi25H1TzPhUhkHD8OBSFdLk40aHxGvQyuU1qi6QCoazAEG9wOfSc43a2Bl/Z/wDMfyr6lyrtsvWIHS3ZIUb6sihWRvcwU10rbACetv18RW2mqzGnfKwy9TC8F4S92h1nxkeSU/8AWxrfw2TQR/3cMSfqxov4CvjIcz+MYdJCNLG4kX6sikq6n0YMKkKkzPezEwULqBIrLspw+Bhbs1WNACztzJt1ZuZ/1aoHC8KQ2fGyxfOHVMsV7KuxZQQObbAnzPlUzjB8YnEP+6hKvN+k/NI/QbMf2fGpXE4cOjITYMpUn1BH+NMWI11Osym7AnAbDTLvvORHDPFsGNS8Zs4Hfia2pf6h5j7qm7VTslyGLLsYsardMQlo5GsXEqC7JqtsHXvAeKmrlWVQobg05QQkji1nlqhuIuKsPg1vM3eIusa7u3TYdB5mwqZJqp5tlceZYlo3HzOGBVnGzNOy+wr9FjUgnoWYA8jRSVS3Hpzg5IHDrNZuFop448dHDpmcJP2Ra6MSA+kjbcg8/HpU7jsthzDDKH1aHAYaWKkG3W2xI32NxUjgsGIokjUkiNFQE87KoUX+yo3Cf2fEmP8A3c5LxeCyWu6eV/bH7VMGv4dRmIVHYkYzcaZ995SHyH4OI4BIrySOC90KySRELYCzBGAJvff8Klf9jYej4kemKn/rqdr4llCqWYgBQSSeQAFyTSmtUY3vAU1A0kHhssggxEaibEmRgzKjTzSKVUAEspYi3eHPrXNPhHymXDY15gCYpzqVh0aw1KfA339DXTOGojKXxbizT2EQPNMOvsDyLXLn9YeFaXHm3xY+Ew36dOf2VVLmoFvHpbUdlBqKPSc34IyifF4uJwrCOJ1d5CDp7rBgoPUkgbV3OvAte1BmxTo2jaDWa5i9VriPL0xsyYZhdY/nJWHNRuFQHoW/AVMZtmAhiZ7XOwVerOTZVHqax5LlpijJc3lkOuVvFz0HkOQ9K1eEYvacmNg4Cm1s799Z95PksWFj7OFdK3ud7knxJPM1vUpU5Qkk3MUpSiZFKUohFQbn4tir/wC6xLAH9Ce2x9HA+0VOVpZvhFkhdXNltfV9UjcN6gi/up0IBsdDJupIy1Gk3K9qlcP/AAjwyFY5SUa1u0NgjEdfEX86tQzaH8tH++v86CjA6Srqadg4sfORfHCXwUm17aT/ANYH+NSWUPfDxG97xpv+yKiOMMxjbByBJEYnTsGUn216XreyTMYhhoh2qbRqCCwBHdHME1Uqd0MuZ/gTkDDfnPkP5MqsvFow2Zvhoo2IxEsWoOCgSRmCO6gjvqy6GBFhe/nVyzXMOxj1AanYhY0+s7bAenU+QNRuf/E2CzzMhbDkSIysusFTq0i3MEi2n/7qEyDjOLF428imPs427IMQVHV3Y8g2mw8hfxpmwtY20GfnOhaVVkZkzHXpLblOX9jHpJ1OSWkf6znmf8B4ACt6q3Fx/hGxAhWUHYkykhYxboGa2ony2qaw2ZxSG0csbm17K6sbeNgeXKoujg3YTEK2ssY9IyFMihtLBlBF7OOTDzHjWjiM3YcrD76gc94mAndb+wdPvHP76r2O4k1DY060ydZ69DYWIBI1k9mHHbwtyVx1B2+wjl9lTXB2ZYeXDgYa6hCdaMburMSxLH6VyWOrrXHMzxxJ51s8CZ20GYRWPdlYROPEMbD7G0n3Hxp3QYcp1bTsVLd3XxCd5rRzjAdrFZTZ1IeNvqyKbg+nQ+RNbMmJVfaZQfMgfjUTHxhhjiGw5lCyKQAGICtcA91uR58udQQNe6jSfPNhIsZv5Vj+2iDW0tcq6dVdTZl9xB+6qRxTxaWxpwDxkxM8WpowWkZCiu0egc9RIBI+jfY1IZ5xVFgMYRZnEyhpEW3dcbBxfbvKLEfog+snlWLwLu2JjeLtJdOtmYBwAoULYm67KNhV0wqS1r5ZeRg9OoKYLZX59f8AZPINttqq3Hp7uHHQzCrB8rQ/lov4i/zqs8b46N0h0yIwEoLaWDWFvAGs2dTvBlIbSy7o5y414a1PliD8tF++v86q3FXwgQx6oYyWcgAyLYql+ZBv3mAvyqIRibTrQGpcILnykxD/AGrE6+cOHJCfpzdW9F5DzJqdrUyqJFhjEVtGkaSOoIvf33v7626Ha5y0k0UqM9ecUpSkjxSlKIRSlKIRWvjinZP2myaTr/Vsb/detioLMf7TOIB/dx2ec+JvdYvfzPkKdFuYjvhGWvKVvhT4O0DJiJWLLuyQso5EnTrJ9raxtYVcf9n8N+bw/wANP5VvgV7WmoxORlKjNVsamZErXE+TwJhJWWCJSALEIqkHUBsQKy8P5JA2FhZoImYxqSTGhJNupI3rY4ta2Cm/VH3sorJw0tsHAP8Ahr+FVxNudefxOPAu/tb/AJ+ZDcXtgcLhz2sEV5AVRERFdj4hgO6Bz1dPurSyXhGHB4qNyxkSZWRGYABXIvpPQ6l1AennWbirhqHG42KJgQwid5ZFNmCexGovcbsWPL6PnVkxOVB8P2JY7KoD9QygaX9QQDWllCrcm51+J0LUqKGVMh06/wC6SOh4GwqYkTpEFNmBSwMZv10EWBHlapqLBIpuqIp5XCgG3htWvk+NaSPvgCRGKSActYtcjyIIYeRFb9RdmJsxgmEi4nEeOkaHHzA3sza1Pirb/jqHuqu/Hq7ZxpwfHjohdhHKl9EltgOqt4qfu5+vIcz4Ex0DWbDSOOjRgyKfO67j3gVdalxafR0NsFSmFJsRIifEXqU4JwDTZhh1UX0yB28kQ6ifuA9SK9y/gbHTNpXDSL+lIDGo87va/uBPlXVOAuFocH2qhxJiBpEzWI03UOqJf6Nje/UjysMZrDKT2jaURSAczLBjOH8PK2uXDwyMQAWeJGaw5C5F6hU+DfBjEPM0YYMRpi0hYksAPYXZtxffbflVqrRzjMOyjuo1SMdMafWc8h6dSfAGpI7+FSZ8+4UC7CVPiPhBMbjPm37Ps41ErBdQvfuoBcd7Tc+Qt41K4SfCYSSPBNpDdmCjOF792Ye19a6nbzFqmcqy8Qxhb6mJLO/VnO7N9v2C1Vnjbgr40/bg3aKMBYbWEmly+ktfa4LAW6mqIUZsLGw6x3q1mpBTnblLWMFH+TT90fyqr8dYRFjhKoo+dF7KASLHbYVYsmxUckEbxf3ZQaRvcC1tJvvcWsfMVBcfj5qE+Ey7eOxooXFUCc20gbkmWEZdF+Sj/cX+VVDif4N1nkeaJ9DEXMekWZgOhuNN7Dxq7ihqIcg3nbTdqRuhsZoZBOjYaPsxZVULp6qVABU+YItUhUGL4fFW27LEk/sz2v8AY4H2ipwUOLG40MijFvFrzilKUkeKUpRCKUrUzTNI8PE0sraVXmeZudgAOpNE0Ak2E+M4zIQxFramNlRerOdgo99fOS5cYYgGN3Yl5G8XY3J9Og8hUJkOcx4/EtKp7sAtHGws12G8pH/SPfVrqjcIw+8mabBzjFrZAd9+8UpSpx5CcZLfBTei/wDmtbPDz3wkJ/4a/gK1eIsYjRyQawHdbHrpB8fdWHL5x8V+LRSKJhEVRjcDVpPe232O9qvrSt5xNzU3m8tlh+Z98MjtXxGJ5iWQpGf+DFeNSPIt2jftCp+tXLMCsEMcSezGoUe4Wv6nn762b1NzdriaosJDY8fF51nBtHKQkw6A8kl8rGynyI8KmawzIksbKbMrAqbG/iCLjrzqBwXE0UJ+LYiZVljbQC1++tgUckCwJUre9t71p4h5jvv0mIpxWUXvn99/macmfR5k64aFjouWxN+6dCNbsh4625kfRv41b1W3KqvwvwBBhCJD87N+UPJSeehenqbmrTemrFL2TQTEDWu2s9qm8XcQx4HFxTEks6FJYlHeeMXZHBO11e458pD5Vcb1oZ1kkWKiMcyalPI8mU/WU9DS0mVW4tOc1wSMtZlyzG9tBHLbT2iK+m97alDWvte1+daGXH4xOZ+ccd0g8+QeUepGkeQPjUA3FOHIiwEMrfQgMxFhpVdJ0n6xtpva12qx5nneHwMQ7RwiqAEQbsQBYBV5nlzp8NslGZ0/EKlN1Ixiw1z77MlRXpqCwvG2EaJHbERIXUNoaRNa3F9JAPMUPG2E6Slv1I5X/wDFTSbp+hm416zFg/7LjGi5Q4omSLwWYC8kf7Q74HiHrB8IB/s8Y8ZV/Bq+swx8eNTsY1xCvcNFMcPIqxyr3lcsygAXFrdQSOte8XwGWKOMMnaB1Y72sNJuRztuRtV0yqKWyPP7kKiF6bKgvLKg2Fe1rYTHI+ytcgbjr61s1yTqIIyM081y4TRFCSDsVYc1cbhh5g1hyPMTLF39pEJSVfBxz9x2I9akSKrmeY5MFOuIZrRy/NyjmSQCVcLzJG4PkaovEMPtJFWxgqL3yPfl/EslK08qzeLExiSFwynbqCD4EHcGtypypBBsYpSlEyKieKMhGMw5iLaTcMrWvZhyuOo51LUrQbZxlYqQw1lH4G4e+J4iZJGvKVXRbZWjvuVv11bHwtV4qJz/AArFVljHzkBLqPrLbvJ71+8Ct/BYtZY1kQ3VwCPfTvmA0Rqz1Khx6/H9TPSlKnNnD+LMwlgzHEB77uWXzQi6keVrD3Vr5DnzNjYCX0gSKWJ5BQdyfK1dkzvhrD4sAYiJX0+ydww9GFjWDL+DMJCjJHh0s/tE3Zj+029dAqi1jPUP/oHdYQOK1vKeNk0jkumPxAViSoXsGUAm9lPZ8hXnyDiOmYT++PDn/wDnWhJw9PhSXwTlk5mBzce4k/yPma3cq4ujlbs5QYZRsUfa58ifwNjTENa6EEfgX9RPBWoL4XFj+cvQyvcL8GYyHEPK+KMaNIzGMWcyAsTqdfYUnntvv0qJzXg6XGY2d4GUxmWxdmtZrDUAOoBJG1X/AD/MGRViit20x0p+iPpSHyUffat3LcAsMSxpyUW8yerHzJuaGqseNtTpOnZqzUHIp+t+/X2kfhMmgHzQkkZo1UMPjEwI22JUPtf0tWz8gxeMv/yJ/wCuqlxvwriJcYuJw2pdEQ1FH0yEq57qeLFTtfbberllOLSWGN43LqyizH2j0736V73Hjele4UMGvfXykgFZiComL5Bi8Zf/AJE/9dY58nhVSzNIFUEsTiJ7BQNybycrVK1SfhIy6fECCGKUASuV7G1tRCs5dnv7KheVuZHPa2UyzsAWtB1VRcKJB4vgQYaVMR2mvDCRGNgdYQsCCehF7XP3Ves44aw2MUGaNXNu7INnA57ON7b3tyrJlWAPxOKKdRcRKki3uLhAp391anDMzRl8LKe9DvGT9OE+yfO3I+6tubXU5j+JStXeqwFXMEZfn+5u5PkUeHhWJACEFgxC6iLk7kDfnUjavmSQKCSQABckmwA9arGN4vaRjFgozI/LtCO4PPz9TYetIqPUN/cxHqJTGftJ/H5lHCuqVwo6X5k+AHM1xTG8Vv8AGpmLGxkYi+3dv3f+m1dPwHCJZ+1xj9tJ0X6A93X05etfXEPwf4XFkM6lHAADxkKdI5AixBt6U4KJkDc/qdewbS1NyziwI9Zz7hLP5ZcxgVCSCx1fqaTe/lXZqgOGuCsPgbmJWLsLGRzqa3gLAAD0FT9TdsRldqris4IGgtFUz4QcmOKMEUZ+duxAPs6LDUzEchcKKtuKxKxozubKoJJ8hUZkWGZi2IkBDy+yp+hED3V9TzPmaEy4jONarU3GDX47ymtwVwy2CgKu4Z3bU1r6RtYAX5+tWKlKQm5uZR3LsWbUxSlKyJFKUohPCKg8Afi+JaE7RzEyQ+Ab6cf294etTtR2eYAywnSbOhDxt4Ou493MHyNOhGh0MnUU+Iaju0kaVAZHxnh8SwRXAlIuUII3HMK1rNbfl0qfvSkEGxlSpXUW/MUpSsmRUZneUQTITMosoJ18mUfreHkdqkXcAEkgAC5J5AeNVfFZvHjpVw0EgeP28QRfdARZBe19Rte3SqU74rg284lRSUPDeROVLiYLYlYzPEQVXUSZVhDEggfRB52F/dVsyfiGHED5tu91Q7MPd1HmKklQAWHIVC5xwpFMda3il5iRNjfxI6+ux86q1RKh4xbzHzOdaT0hwG46H4P3Ju9VvFf2Gcyj/wDWnb54dIZSbCYeCNsG8DY+Na6Z1icGdOLTtI+QnTe363/ux9asGHxcWJjOllkRgQw57EWKsp5ehpcJp5nMHp3rKLUWploRyOs3L1A4X57MJH+hhkEK+HavaSQ+oXsR7zWzk2Bkw8Txlu0RCew37/Z2uI2J2JU3UG/IC9R2X45MDhV+MsBNIWlkUd5jI5LsNuguFvy7o3rFXULmdBGZgLFshLNeqXxVnkaTxvC2qeIkMALqUIN1Yj/Dlc1kMuLxwso+LwN9L6bL+J91h5mp7Ksghw6aUUbizMbFm9T4eXKqKFom7ZnoPmQYtXFkyHU/A+ZAYPJJsaFlxU3zZGpI4zYWPj0H3n0q1YLAJEgSNQqjoPxJ6nzNVrCZtHgJnw8zhIye0gY3sFY7pte1jff1q1RShgCpBBFwQbgjxB60lZmJty5StGjhUORmeZ+590pel6hLxSvL1B5xxZBDqjEitOBZYgbkudgD0G5Gx6VoBJsIWNiQNJ7mJ+MTiAf3cZDznoTzSL3ncjwAqcrQybLuxisTqdiWkb60h5n/AAHkK36ZyNBoJOmD4jqe7RSlKSUilKUQilKUQisWLw4kjZCbB1KkjnYgjb7ay0ohpObZJ8GMseJDyTAIhurRkhybG3Md376uwyh/zqf/ALX+XUnSqGoxj16jV2xP9SN+SX/Op/8Atf5dPkl/zqf/ALX+XUlSsxnsCQ3a9kyBzbhx5YXj+NTd9SO92en0OlAbehqo8HcLS4XHocQQl0fRY6g5tYrfpsdVj4V0yo/O8t7aIhdnUho2+q43Hu6HyNMr3yOhl1rPSpMic5IUrSyjMO2iD2sdw6/VcGzL9tbtTIINjJqQwuJ8sgIsQCDzB3qsZrwsI9U+FcwOoLFR7BAF7W6em48qtNeOtwQdweYpkqMhyivTV/EJynD8fNJu5ufsHuHSpDg/NYsTjmDxqz9mWVjvYqQOXLkRv5VDZ78E+JSVjhSrxMSVBfSygn2TfY25XvVr+D7gNsFqlmYNM402XdUW9yL9SSB9lWLqBwz2tofZnpGwHlLoBSva1sxxywxNI/JRfzJ6AeZNh765wL5CeOSALmUDjvheXE45ewIZjGCyk2CAGwN/A35eVWXJuEuxgRDPMGVQG0SMq38h0Fb2RYFlVpJbdrMdT/oi3dQeSj/GpWqs5XhB0jms9akEfQafEivkH/mMT/GP8qfIP/MYn+Mf5VK0pN43WR3SdJFfIP8AzGJ/jH+VULG/BpiGxZKuDGz6u1Zu+ATc3HMt59fKupUrd406NnqHZySnOfKLYWr6pSpycUpSiEUpSiEUpSiEUpSiEUpSiEUpSiEUpSiEg3/s+LDcosTs3gs45Hy1Db1FTYrWzLALNE0bcmHPqD0YeYNjUblPECaRFPIiTqdDIzBSzD6SgncMLH31U8S35jWSQENhGhzHz9ycpSlSlYpSlEINQUn9pxQXnFhjdvBprbD9gb+pFbWd5iY0Cx2MsjBIx4MfpEeCi5rPleXrDEsa72G7dWbqx8STVF4Ri58pFuNsPLn8CbYr2lKnLRSlKIRSlKIRSlKIRSlKIRSlKIRSlKIRSlKIRSlKIRSlKIRSlKITw1y3irgbFy413jXWkrXD6gAosBZrm4t5dBXU68plYqcpehXaibrIjDYDFKir8Yiawtcwkk+pEg/CsvxbFfl4f4Df5lSdK3GfL2E5SgOefuZGfFsV+Xh/gN/mV8SYbF2Np4b22+Zbn/EqWpRjPl7CZux5+5nIOGsjxi5ijNHIGV7yyMDYr9LvHZrjl6114Ur2hmxTsr1zWIJFopSlJOeKUpRCKUpRCKUpRCKUpRCKUpRC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75782" name="Picture 6" descr="http://upload.wikimedia.org/wikipedia/commons/6/63/Christaller_mode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91190"/>
            <a:ext cx="285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kfandra.files.wordpress.com/2008/06/christall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210646" cy="812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03" y="5462790"/>
            <a:ext cx="9607198" cy="504056"/>
          </a:xfrm>
        </p:spPr>
        <p:txBody>
          <a:bodyPr/>
          <a:lstStyle/>
          <a:p>
            <a:r>
              <a:rPr lang="et-EE" sz="3200" dirty="0" err="1" smtClean="0"/>
              <a:t>Das</a:t>
            </a:r>
            <a:r>
              <a:rPr lang="et-EE" sz="3200" dirty="0" smtClean="0"/>
              <a:t> </a:t>
            </a:r>
            <a:r>
              <a:rPr lang="et-EE" sz="3200" dirty="0" err="1" smtClean="0"/>
              <a:t>System</a:t>
            </a:r>
            <a:r>
              <a:rPr lang="et-EE" sz="3200" dirty="0" smtClean="0"/>
              <a:t> </a:t>
            </a:r>
            <a:r>
              <a:rPr lang="et-EE" sz="3200" dirty="0" err="1" smtClean="0"/>
              <a:t>der</a:t>
            </a:r>
            <a:r>
              <a:rPr lang="et-EE" sz="3200" dirty="0" smtClean="0"/>
              <a:t> </a:t>
            </a:r>
            <a:r>
              <a:rPr lang="et-EE" sz="3200" dirty="0" err="1" smtClean="0"/>
              <a:t>zetralen</a:t>
            </a:r>
            <a:r>
              <a:rPr lang="et-EE" sz="3200" dirty="0" smtClean="0"/>
              <a:t> </a:t>
            </a:r>
            <a:r>
              <a:rPr lang="et-EE" sz="3200" dirty="0" err="1" smtClean="0"/>
              <a:t>Orte</a:t>
            </a:r>
            <a:r>
              <a:rPr lang="et-EE" sz="3200" dirty="0" smtClean="0"/>
              <a:t> in </a:t>
            </a:r>
            <a:r>
              <a:rPr lang="et-EE" sz="3200" dirty="0" err="1" smtClean="0"/>
              <a:t>Süd-Deutschland</a:t>
            </a:r>
            <a:endParaRPr lang="et-E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61207" y="653805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i="1" dirty="0" smtClean="0"/>
              <a:t>Allikas: </a:t>
            </a:r>
            <a:r>
              <a:rPr lang="et-EE" sz="1400" i="1" dirty="0" err="1" smtClean="0"/>
              <a:t>Christaller</a:t>
            </a:r>
            <a:r>
              <a:rPr lang="et-EE" sz="1400" i="1" dirty="0" smtClean="0"/>
              <a:t> 1933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6633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518"/>
            <a:ext cx="9296400" cy="6021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3364" y="5964870"/>
            <a:ext cx="91440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t-EE" sz="1600" dirty="0"/>
              <a:t>Täislinn</a:t>
            </a:r>
            <a:r>
              <a:rPr lang="en-US" sz="1600" dirty="0"/>
              <a:t>; </a:t>
            </a:r>
            <a:r>
              <a:rPr lang="en-US" sz="1600" b="1" dirty="0"/>
              <a:t>2.</a:t>
            </a:r>
            <a:r>
              <a:rPr lang="en-US" sz="1600" dirty="0"/>
              <a:t> </a:t>
            </a:r>
            <a:r>
              <a:rPr lang="et-EE" sz="1600" dirty="0"/>
              <a:t>Väikelinnad</a:t>
            </a:r>
            <a:r>
              <a:rPr lang="en-US" sz="1600" dirty="0"/>
              <a:t>; </a:t>
            </a:r>
            <a:r>
              <a:rPr lang="en-US" sz="1600" b="1" dirty="0"/>
              <a:t>3.</a:t>
            </a:r>
            <a:r>
              <a:rPr lang="en-US" sz="1600" dirty="0"/>
              <a:t> </a:t>
            </a:r>
            <a:r>
              <a:rPr lang="et-EE" sz="1600" dirty="0"/>
              <a:t>Maalinn</a:t>
            </a:r>
            <a:r>
              <a:rPr lang="en-US" sz="1600" dirty="0"/>
              <a:t>;</a:t>
            </a:r>
            <a:r>
              <a:rPr lang="en-US" sz="1600" b="1" dirty="0"/>
              <a:t> 4.</a:t>
            </a:r>
            <a:r>
              <a:rPr lang="en-US" sz="1600" dirty="0"/>
              <a:t> </a:t>
            </a:r>
            <a:r>
              <a:rPr lang="et-EE" sz="1600" dirty="0"/>
              <a:t>Alev</a:t>
            </a:r>
            <a:r>
              <a:rPr lang="en-US" sz="1600" dirty="0"/>
              <a:t>    </a:t>
            </a:r>
            <a:endParaRPr lang="et-EE" sz="1600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t-EE" sz="1600" dirty="0"/>
              <a:t>Tagamaad: I – Täislinna teenuste kaugeim piir, II &amp; III linnateenuste </a:t>
            </a:r>
            <a:r>
              <a:rPr lang="et-EE" sz="1600" dirty="0" err="1"/>
              <a:t>välis</a:t>
            </a:r>
            <a:r>
              <a:rPr lang="et-EE" sz="1600" dirty="0"/>
              <a:t>- ja vahepiir</a:t>
            </a:r>
            <a:endParaRPr lang="en-US" sz="1600" dirty="0"/>
          </a:p>
          <a:p>
            <a:pPr>
              <a:spcBef>
                <a:spcPct val="50000"/>
              </a:spcBef>
            </a:pPr>
            <a:endParaRPr lang="en-US" sz="1400" dirty="0"/>
          </a:p>
          <a:p>
            <a:pPr>
              <a:spcBef>
                <a:spcPct val="50000"/>
              </a:spcBef>
            </a:pPr>
            <a:endParaRPr lang="en-US" sz="1400" b="1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61245"/>
            <a:ext cx="3043238" cy="3508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t-EE" sz="2000" b="1" dirty="0" smtClean="0">
                <a:solidFill>
                  <a:schemeClr val="tx1"/>
                </a:solidFill>
              </a:rPr>
              <a:t>Eesti keskuskohad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236296" y="5964870"/>
            <a:ext cx="167866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t-EE" sz="1400" i="1" dirty="0" smtClean="0"/>
              <a:t>Allikas: </a:t>
            </a:r>
            <a:r>
              <a:rPr lang="en-US" sz="1400" i="1" dirty="0" smtClean="0"/>
              <a:t>Kant 1934</a:t>
            </a:r>
            <a:endParaRPr lang="en-US" sz="14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3790734"/>
            <a:ext cx="1440160" cy="19104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3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77"/>
            <a:ext cx="3563888" cy="72008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127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t-EE" sz="2400" b="1" dirty="0" smtClean="0">
                <a:solidFill>
                  <a:schemeClr val="tx1"/>
                </a:solidFill>
              </a:rPr>
              <a:t>Kaugus Eesti linnadest</a:t>
            </a:r>
            <a:br>
              <a:rPr lang="et-EE" sz="2400" b="1" dirty="0" smtClean="0">
                <a:solidFill>
                  <a:schemeClr val="tx1"/>
                </a:solidFill>
              </a:rPr>
            </a:br>
            <a:r>
              <a:rPr lang="et-EE" sz="2400" b="1" dirty="0" smtClean="0">
                <a:solidFill>
                  <a:schemeClr val="tx1"/>
                </a:solidFill>
              </a:rPr>
              <a:t>1934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621665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t-EE" sz="2000" b="1" u="sng" dirty="0"/>
              <a:t>1. Suur-Tallinn;</a:t>
            </a:r>
            <a:r>
              <a:rPr lang="en-US" sz="2000" dirty="0"/>
              <a:t>  2. Tartu;  3. </a:t>
            </a:r>
            <a:r>
              <a:rPr lang="en-US" sz="2000" dirty="0" err="1"/>
              <a:t>Narva</a:t>
            </a:r>
            <a:r>
              <a:rPr lang="en-US" sz="2000" dirty="0"/>
              <a:t>;  4. </a:t>
            </a:r>
            <a:r>
              <a:rPr lang="en-US" sz="2000" dirty="0" err="1"/>
              <a:t>Pärnu</a:t>
            </a:r>
            <a:r>
              <a:rPr lang="en-US" sz="2000" dirty="0"/>
              <a:t>; 5. </a:t>
            </a:r>
            <a:r>
              <a:rPr lang="en-US" sz="2000" dirty="0" err="1"/>
              <a:t>Viljandi</a:t>
            </a:r>
            <a:r>
              <a:rPr lang="en-US" sz="2000" dirty="0"/>
              <a:t>;  6. </a:t>
            </a:r>
            <a:r>
              <a:rPr lang="en-US" sz="2000" dirty="0" err="1"/>
              <a:t>Rakvere</a:t>
            </a:r>
            <a:r>
              <a:rPr lang="en-US" sz="2000" dirty="0"/>
              <a:t>;  7. </a:t>
            </a:r>
            <a:r>
              <a:rPr lang="en-US" sz="2000" dirty="0" err="1"/>
              <a:t>Valga</a:t>
            </a:r>
            <a:r>
              <a:rPr lang="en-US" sz="2000" dirty="0"/>
              <a:t>;  8. V</a:t>
            </a:r>
            <a:r>
              <a:rPr lang="et-EE" sz="2000" dirty="0"/>
              <a:t>õ</a:t>
            </a:r>
            <a:r>
              <a:rPr lang="en-US" sz="2000" dirty="0" err="1"/>
              <a:t>ru</a:t>
            </a:r>
            <a:r>
              <a:rPr lang="en-US" sz="2000" dirty="0"/>
              <a:t>;  9. </a:t>
            </a:r>
            <a:r>
              <a:rPr lang="en-US" sz="2000" dirty="0" err="1"/>
              <a:t>Petseri</a:t>
            </a:r>
            <a:r>
              <a:rPr lang="en-US" sz="2000" dirty="0"/>
              <a:t>;  10. </a:t>
            </a:r>
            <a:r>
              <a:rPr lang="en-US" sz="2000" dirty="0" err="1"/>
              <a:t>Haapsalu</a:t>
            </a:r>
            <a:endParaRPr lang="en-US" sz="2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55976" y="5733256"/>
            <a:ext cx="167866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t-EE" sz="1400" i="1" dirty="0" smtClean="0"/>
              <a:t>Allikas: </a:t>
            </a:r>
            <a:r>
              <a:rPr lang="en-US" sz="1400" i="1" dirty="0" smtClean="0"/>
              <a:t>Kant 1934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68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 keskuste tasandid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8" y="1052736"/>
            <a:ext cx="8100392" cy="5373687"/>
          </a:xfrm>
        </p:spPr>
        <p:txBody>
          <a:bodyPr/>
          <a:lstStyle/>
          <a:p>
            <a:r>
              <a:rPr lang="et-EE" dirty="0"/>
              <a:t>Eluküla </a:t>
            </a:r>
            <a:r>
              <a:rPr lang="et-EE" dirty="0" smtClean="0"/>
              <a:t>- 0</a:t>
            </a:r>
            <a:endParaRPr lang="et-EE" dirty="0"/>
          </a:p>
          <a:p>
            <a:r>
              <a:rPr lang="et-EE" dirty="0" smtClean="0"/>
              <a:t>Küla/kogukonnakeskus - 1</a:t>
            </a:r>
            <a:endParaRPr lang="et-EE" dirty="0"/>
          </a:p>
          <a:p>
            <a:r>
              <a:rPr lang="et-EE" dirty="0" smtClean="0"/>
              <a:t>Majandikeskus - 2</a:t>
            </a:r>
            <a:endParaRPr lang="et-EE" dirty="0"/>
          </a:p>
          <a:p>
            <a:r>
              <a:rPr lang="et-EE" dirty="0"/>
              <a:t>Kohalik </a:t>
            </a:r>
            <a:r>
              <a:rPr lang="et-EE" dirty="0" smtClean="0"/>
              <a:t>kesksus - 3</a:t>
            </a:r>
            <a:endParaRPr lang="et-EE" dirty="0"/>
          </a:p>
          <a:p>
            <a:r>
              <a:rPr lang="et-EE" dirty="0"/>
              <a:t>Tööstus-/</a:t>
            </a:r>
            <a:r>
              <a:rPr lang="et-EE" dirty="0" smtClean="0"/>
              <a:t>eriasula - X</a:t>
            </a:r>
            <a:endParaRPr lang="et-EE" dirty="0"/>
          </a:p>
          <a:p>
            <a:r>
              <a:rPr lang="et-EE" dirty="0" smtClean="0"/>
              <a:t>Maakonnalinn - 4</a:t>
            </a:r>
            <a:endParaRPr lang="et-EE" dirty="0"/>
          </a:p>
          <a:p>
            <a:r>
              <a:rPr lang="et-EE" dirty="0"/>
              <a:t>Tartu &amp; </a:t>
            </a:r>
            <a:r>
              <a:rPr lang="et-EE" dirty="0" smtClean="0"/>
              <a:t>Pärnu - 5</a:t>
            </a:r>
            <a:endParaRPr lang="et-EE" dirty="0"/>
          </a:p>
          <a:p>
            <a:r>
              <a:rPr lang="et-EE" dirty="0" smtClean="0"/>
              <a:t>Tallinn - 6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011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133196"/>
            <a:ext cx="2808287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t-EE" sz="3200"/>
              <a:t>Eesti keskused </a:t>
            </a:r>
          </a:p>
          <a:p>
            <a:r>
              <a:rPr lang="en-US" sz="3200"/>
              <a:t>19</a:t>
            </a:r>
            <a:r>
              <a:rPr lang="et-EE" sz="3200"/>
              <a:t>70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292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32132" cy="821610"/>
          </a:xfrm>
        </p:spPr>
        <p:txBody>
          <a:bodyPr/>
          <a:lstStyle/>
          <a:p>
            <a:r>
              <a:rPr lang="et-EE" sz="4400" dirty="0">
                <a:latin typeface="+mn-lt"/>
              </a:rPr>
              <a:t>Eesti tööjõuareaalid, 31.12.2011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1610"/>
            <a:ext cx="9132132" cy="60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53975"/>
            <a:ext cx="8229600" cy="711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t-EE" sz="3600" dirty="0" smtClean="0">
                <a:latin typeface="+mn-lt"/>
              </a:rPr>
              <a:t>Keskused ja nende tagamaad 2013</a:t>
            </a:r>
            <a:endParaRPr lang="en-GB" sz="3600" dirty="0">
              <a:latin typeface="+mn-lt"/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662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4067175" y="6092825"/>
            <a:ext cx="1700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t-EE" sz="2000" i="1"/>
              <a:t>(Ahas jt. 2013)</a:t>
            </a:r>
            <a:endParaRPr lang="en-GB" sz="2000" i="1"/>
          </a:p>
        </p:txBody>
      </p:sp>
    </p:spTree>
    <p:extLst>
      <p:ext uri="{BB962C8B-B14F-4D97-AF65-F5344CB8AC3E}">
        <p14:creationId xmlns:p14="http://schemas.microsoft.com/office/powerpoint/2010/main" val="5382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6361</TotalTime>
  <Words>312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 Narrow</vt:lpstr>
      <vt:lpstr>Times New Roman</vt:lpstr>
      <vt:lpstr>Wingdings</vt:lpstr>
      <vt:lpstr>Generic</vt:lpstr>
      <vt:lpstr>Edgar Kant ja Walter Christaller haldusest ehk miks geograafia on oluline</vt:lpstr>
      <vt:lpstr>Keskused ja nende hierarhia</vt:lpstr>
      <vt:lpstr>Das System der zetralen Orte in Süd-Deutschland</vt:lpstr>
      <vt:lpstr>Eesti keskuskohad</vt:lpstr>
      <vt:lpstr>Kaugus Eesti linnadest 1934</vt:lpstr>
      <vt:lpstr>Eesti keskuste tasandid</vt:lpstr>
      <vt:lpstr>PowerPoint Presentation</vt:lpstr>
      <vt:lpstr>Eesti tööjõuareaalid, 31.12.2011</vt:lpstr>
      <vt:lpstr>Keskused ja nende tagamaad 2013</vt:lpstr>
      <vt:lpstr>Vähemalt 5000 elanikuga toi-mepiirkon- nad</vt:lpstr>
      <vt:lpstr>PowerPoint Presentation</vt:lpstr>
      <vt:lpstr>PowerPoint Presentation</vt:lpstr>
      <vt:lpstr>Neoliberaalsus vs. polütsentraalsus</vt:lpstr>
      <vt:lpstr>PowerPoint Presentation</vt:lpstr>
      <vt:lpstr>Kokkuvõte</vt:lpstr>
    </vt:vector>
  </TitlesOfParts>
  <Company>IRBIS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map of Ida-Virumaa</dc:title>
  <dc:creator>Garri Raagmaa</dc:creator>
  <cp:lastModifiedBy>XXX</cp:lastModifiedBy>
  <cp:revision>286</cp:revision>
  <cp:lastPrinted>2018-02-20T12:32:45Z</cp:lastPrinted>
  <dcterms:created xsi:type="dcterms:W3CDTF">2000-10-22T19:38:31Z</dcterms:created>
  <dcterms:modified xsi:type="dcterms:W3CDTF">2018-12-03T22:27:07Z</dcterms:modified>
</cp:coreProperties>
</file>