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9"/>
  </p:notesMasterIdLst>
  <p:sldIdLst>
    <p:sldId id="265" r:id="rId2"/>
    <p:sldId id="283" r:id="rId3"/>
    <p:sldId id="269" r:id="rId4"/>
    <p:sldId id="270" r:id="rId5"/>
    <p:sldId id="282" r:id="rId6"/>
    <p:sldId id="284" r:id="rId7"/>
    <p:sldId id="272" r:id="rId8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999999"/>
    <a:srgbClr val="004586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36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14.12.2018</a:t>
            </a:r>
            <a:endParaRPr lang="en-US" dirty="0"/>
          </a:p>
        </p:txBody>
      </p:sp>
      <p:pic>
        <p:nvPicPr>
          <p:cNvPr id="4" name="Pil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14.12.2018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 err="1"/>
              <a:t>eesnimi@perenimi@amet.ee</a:t>
            </a:r>
            <a:endParaRPr lang="et-EE" dirty="0"/>
          </a:p>
          <a:p>
            <a:endParaRPr lang="et-EE" dirty="0"/>
          </a:p>
        </p:txBody>
      </p:sp>
      <p:pic>
        <p:nvPicPr>
          <p:cNvPr id="3" name="Pil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 err="1"/>
              <a:t>eesnimi@perenimi@amet.ee</a:t>
            </a:r>
            <a:endParaRPr lang="et-EE" dirty="0"/>
          </a:p>
          <a:p>
            <a:endParaRPr lang="et-EE" dirty="0"/>
          </a:p>
        </p:txBody>
      </p:sp>
      <p:pic>
        <p:nvPicPr>
          <p:cNvPr id="3" name="Pil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1009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1009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</p:sldLayoutIdLst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99369" y="2916213"/>
            <a:ext cx="7488257" cy="1800000"/>
          </a:xfrm>
        </p:spPr>
        <p:txBody>
          <a:bodyPr/>
          <a:lstStyle/>
          <a:p>
            <a:pPr algn="ctr"/>
            <a:r>
              <a:rPr lang="et-EE" sz="3200" dirty="0">
                <a:solidFill>
                  <a:srgbClr val="0084D1"/>
                </a:solidFill>
                <a:latin typeface="Arial Narrow" panose="020B0606020202030204" pitchFamily="34" charset="0"/>
              </a:rPr>
              <a:t>KOV areng Rahandusministeeriumi aspektist</a:t>
            </a:r>
            <a:endParaRPr lang="en-US" sz="3200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Mart Uusjärv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t-E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Rahandusmin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isteeriumi</a:t>
            </a:r>
            <a:r>
              <a:rPr lang="et-E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regionaalhalduspoliitika osakonna juhataja</a:t>
            </a:r>
          </a:p>
          <a:p>
            <a:r>
              <a:rPr lang="et-E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04.12.2018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8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0" dirty="0">
                <a:solidFill>
                  <a:srgbClr val="0084D1"/>
                </a:solidFill>
                <a:latin typeface="Arial Narrow" panose="020B0606020202030204" pitchFamily="34" charset="0"/>
              </a:rPr>
              <a:t>Peamised teemad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KOV otsustusõiguse suurendamine.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KOV finantsautonoomia suurendamine.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t-EE" sz="2400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KOV-ide</a:t>
            </a: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 omavahelise koostöö tugevdamine.</a:t>
            </a:r>
            <a:endParaRPr lang="et-EE" sz="2400" dirty="0">
              <a:solidFill>
                <a:srgbClr val="0084D1"/>
              </a:solidFill>
              <a:latin typeface="Arial Narrow" panose="020B060602020203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928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46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09878" y="476532"/>
            <a:ext cx="0" cy="3648287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lt 25"/>
          <p:cNvPicPr>
            <a:picLocks noChangeAspect="1"/>
          </p:cNvPicPr>
          <p:nvPr/>
        </p:nvPicPr>
        <p:blipFill rotWithShape="1">
          <a:blip r:embed="rId2"/>
          <a:srcRect l="21455" r="17350" b="4"/>
          <a:stretch/>
        </p:blipFill>
        <p:spPr>
          <a:xfrm>
            <a:off x="4618506" y="1186626"/>
            <a:ext cx="1954898" cy="2228100"/>
          </a:xfrm>
          <a:prstGeom prst="rect">
            <a:avLst/>
          </a:prstGeom>
        </p:spPr>
      </p:pic>
      <p:sp>
        <p:nvSpPr>
          <p:cNvPr id="57" name="Rectangle 48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79071" y="4621747"/>
            <a:ext cx="8443557" cy="183956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402" y="4744526"/>
            <a:ext cx="8222895" cy="9280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hangingPunct="1">
              <a:lnSpc>
                <a:spcPct val="90000"/>
              </a:lnSpc>
            </a:pPr>
            <a:r>
              <a:rPr lang="en-US" sz="2900" b="0" dirty="0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Kas </a:t>
            </a:r>
            <a:r>
              <a:rPr lang="en-US" sz="2900" b="0" dirty="0" err="1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läheme</a:t>
            </a:r>
            <a:r>
              <a:rPr lang="en-US" sz="2900" b="0" dirty="0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 </a:t>
            </a:r>
            <a:r>
              <a:rPr lang="en-US" sz="2900" b="0" dirty="0" err="1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päriselt</a:t>
            </a:r>
            <a:r>
              <a:rPr lang="en-US" sz="2900" b="0" dirty="0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 </a:t>
            </a:r>
            <a:r>
              <a:rPr lang="en-US" sz="2900" b="0" dirty="0" err="1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detsentraliseerimise</a:t>
            </a:r>
            <a:r>
              <a:rPr lang="en-US" sz="2900" b="0" dirty="0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  <a:t> teed?</a:t>
            </a:r>
            <a:br>
              <a:rPr lang="en-US" sz="2900" b="0" dirty="0">
                <a:solidFill>
                  <a:srgbClr val="FFFFFF"/>
                </a:solidFill>
                <a:latin typeface="Arial Narrow" panose="020B0606020202030204" pitchFamily="34" charset="0"/>
                <a:cs typeface="+mj-cs"/>
              </a:rPr>
            </a:br>
            <a:endParaRPr lang="en-US" sz="2900" b="0" dirty="0">
              <a:solidFill>
                <a:srgbClr val="FFFFFF"/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28" name="Pilt 27"/>
          <p:cNvPicPr>
            <a:picLocks noChangeAspect="1"/>
          </p:cNvPicPr>
          <p:nvPr/>
        </p:nvPicPr>
        <p:blipFill rotWithShape="1">
          <a:blip r:embed="rId3"/>
          <a:srcRect l="35828" r="6954" b="-3"/>
          <a:stretch/>
        </p:blipFill>
        <p:spPr>
          <a:xfrm>
            <a:off x="236238" y="1335707"/>
            <a:ext cx="1963092" cy="1929938"/>
          </a:xfrm>
          <a:prstGeom prst="rect">
            <a:avLst/>
          </a:prstGeom>
        </p:spPr>
      </p:pic>
      <p:pic>
        <p:nvPicPr>
          <p:cNvPr id="27" name="Pilt 26"/>
          <p:cNvPicPr>
            <a:picLocks noChangeAspect="1"/>
          </p:cNvPicPr>
          <p:nvPr/>
        </p:nvPicPr>
        <p:blipFill rotWithShape="1">
          <a:blip r:embed="rId4"/>
          <a:srcRect l="19215" r="5162" b="-3"/>
          <a:stretch/>
        </p:blipFill>
        <p:spPr>
          <a:xfrm>
            <a:off x="2428622" y="1338329"/>
            <a:ext cx="1953647" cy="1924693"/>
          </a:xfrm>
          <a:prstGeom prst="rect">
            <a:avLst/>
          </a:prstGeom>
        </p:spPr>
      </p:pic>
      <p:cxnSp>
        <p:nvCxnSpPr>
          <p:cNvPr id="58" name="Straight Connector 50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1013" y="476532"/>
            <a:ext cx="0" cy="3648287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2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92148" y="476532"/>
            <a:ext cx="0" cy="3648287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lt 24"/>
          <p:cNvPicPr>
            <a:picLocks noChangeAspect="1"/>
          </p:cNvPicPr>
          <p:nvPr/>
        </p:nvPicPr>
        <p:blipFill rotWithShape="1">
          <a:blip r:embed="rId5"/>
          <a:srcRect l="15891" r="26273" b="-1"/>
          <a:stretch/>
        </p:blipFill>
        <p:spPr>
          <a:xfrm>
            <a:off x="6809641" y="1207498"/>
            <a:ext cx="1954899" cy="223087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166" y="5724078"/>
            <a:ext cx="573720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5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52" y="395933"/>
            <a:ext cx="8640960" cy="575276"/>
          </a:xfrm>
        </p:spPr>
        <p:txBody>
          <a:bodyPr/>
          <a:lstStyle/>
          <a:p>
            <a:pPr algn="ctr"/>
            <a:r>
              <a:rPr lang="et-EE" sz="3200" b="0" dirty="0">
                <a:solidFill>
                  <a:srgbClr val="0084D1"/>
                </a:solidFill>
                <a:latin typeface="Arial Narrow" panose="020B0606020202030204" pitchFamily="34" charset="0"/>
              </a:rPr>
              <a:t>KOV finantsautonoomia suurendamine</a:t>
            </a:r>
            <a:endParaRPr lang="en-US" sz="3200" b="0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37" y="1404045"/>
            <a:ext cx="7740948" cy="485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t-EE" sz="2400" dirty="0" err="1">
                <a:latin typeface="Arial Narrow" panose="020B0606020202030204" pitchFamily="34" charset="0"/>
              </a:rPr>
              <a:t>KOV-idele</a:t>
            </a:r>
            <a:r>
              <a:rPr lang="et-EE" sz="2400" dirty="0">
                <a:latin typeface="Arial Narrow" panose="020B0606020202030204" pitchFamily="34" charset="0"/>
              </a:rPr>
              <a:t> eraldatavatelt sihtotstarbelistelt toetustelt „siltide“ võtmine ning vahendite suunamine KOV tulubaasi ja tasandusfondi.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t-EE" sz="2400" dirty="0">
                <a:latin typeface="Arial Narrow" panose="020B0606020202030204" pitchFamily="34" charset="0"/>
              </a:rPr>
              <a:t>Kas kohalike maksude nimekiri on täna piisav?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t-EE" sz="2400" dirty="0">
                <a:latin typeface="Arial Narrow" panose="020B0606020202030204" pitchFamily="34" charset="0"/>
              </a:rPr>
              <a:t>Kuidas suurendada KOV motivatsiooni tegelemaks ettevõtluskeskkonna arendamisega?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t-EE" sz="2400" dirty="0">
                <a:latin typeface="Arial Narrow" panose="020B0606020202030204" pitchFamily="34" charset="0"/>
              </a:rPr>
              <a:t>Kas saame vähendada </a:t>
            </a:r>
            <a:r>
              <a:rPr lang="et-EE" sz="2400" dirty="0" err="1">
                <a:latin typeface="Arial Narrow" panose="020B0606020202030204" pitchFamily="34" charset="0"/>
              </a:rPr>
              <a:t>KOV-idele</a:t>
            </a:r>
            <a:r>
              <a:rPr lang="et-EE" sz="2400" dirty="0">
                <a:latin typeface="Arial Narrow" panose="020B0606020202030204" pitchFamily="34" charset="0"/>
              </a:rPr>
              <a:t> suunatud EL toetusrahade meetmete killustatust ehk viia </a:t>
            </a:r>
            <a:r>
              <a:rPr lang="et-EE" sz="2400" dirty="0" err="1">
                <a:latin typeface="Arial Narrow" panose="020B0606020202030204" pitchFamily="34" charset="0"/>
              </a:rPr>
              <a:t>valdkondlikke</a:t>
            </a:r>
            <a:r>
              <a:rPr lang="et-EE" sz="2400" dirty="0">
                <a:latin typeface="Arial Narrow" panose="020B0606020202030204" pitchFamily="34" charset="0"/>
              </a:rPr>
              <a:t> meetmeid kokku?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478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0" dirty="0">
                <a:solidFill>
                  <a:srgbClr val="0084D1"/>
                </a:solidFill>
                <a:latin typeface="Arial Narrow" panose="020B0606020202030204" pitchFamily="34" charset="0"/>
              </a:rPr>
              <a:t>KOV koostöö tugevdamine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Rohkem KOV koostööd ülesannete täitmisel (läbi KOV </a:t>
            </a:r>
            <a:r>
              <a:rPr lang="et-EE" sz="2400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ühisasutuste</a:t>
            </a: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, läbi regionaalsete liitude).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KOV tugiteenuste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võimalik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konsolideerimine (raamatupidamine, IT töökoha haldus).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</a:rPr>
              <a:t>Üleriigilis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</a:rPr>
              <a:t>e KOV liitu uute võimalike kompetentside loomine (KOV IT, koolitused, õpetajate palgaläbirääkimised).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endParaRPr lang="et-EE" sz="2400" dirty="0">
              <a:solidFill>
                <a:schemeClr val="tx1"/>
              </a:solidFill>
              <a:latin typeface="Arial Narrow" panose="020B0606020202030204" pitchFamily="34" charset="0"/>
              <a:ea typeface="+mj-ea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endParaRPr lang="et-EE" sz="2400" dirty="0">
              <a:solidFill>
                <a:srgbClr val="0084D1"/>
              </a:solidFill>
              <a:latin typeface="Arial Narrow" panose="020B060602020203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693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A close up of a sig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5" y="1246880"/>
            <a:ext cx="8049586" cy="4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>
                <a:solidFill>
                  <a:srgbClr val="0084D1"/>
                </a:solidFill>
                <a:latin typeface="Arial Narrow" panose="020B0606020202030204" pitchFamily="34" charset="0"/>
              </a:rPr>
              <a:t>Aitäh!</a:t>
            </a:r>
            <a:endParaRPr lang="en-US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b="1" dirty="0">
              <a:latin typeface="Arial" pitchFamily="34" charset="0"/>
              <a:cs typeface="Arial" pitchFamily="34" charset="0"/>
            </a:endParaRPr>
          </a:p>
          <a:p>
            <a:r>
              <a:rPr lang="et-EE" dirty="0">
                <a:solidFill>
                  <a:srgbClr val="0084D1"/>
                </a:solidFill>
                <a:latin typeface="Arial Narrow" panose="020B0606020202030204" pitchFamily="34" charset="0"/>
              </a:rPr>
              <a:t>mart.uusjarv@fin.ee</a:t>
            </a:r>
            <a:endParaRPr lang="en-US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2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Roboto Condensed</vt:lpstr>
      <vt:lpstr>Times New Roman</vt:lpstr>
      <vt:lpstr>Office Theme</vt:lpstr>
      <vt:lpstr>KOV areng Rahandusministeeriumi aspektist</vt:lpstr>
      <vt:lpstr>Peamised teemad</vt:lpstr>
      <vt:lpstr>Kas läheme päriselt detsentraliseerimise teed? </vt:lpstr>
      <vt:lpstr>KOV finantsautonoomia suurendamine</vt:lpstr>
      <vt:lpstr>KOV koostöö tugevdamine</vt:lpstr>
      <vt:lpstr>PowerPoint Presentation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2014-05-22T10:54:41Z</dcterms:created>
  <dcterms:modified xsi:type="dcterms:W3CDTF">2018-12-03T19:39:58Z</dcterms:modified>
</cp:coreProperties>
</file>