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89" r:id="rId6"/>
    <p:sldMasterId id="214748372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</p:sldIdLst>
  <p:sldSz cy="5715000" cx="9144000"/>
  <p:notesSz cx="6858000" cy="9144000"/>
  <p:embeddedFontLst>
    <p:embeddedFont>
      <p:font typeface="EB Garamond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63" roundtripDataSignature="AMtx7mjduUWGy1ot1e41JGHnViddxBHw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C23CD4-49A4-441A-93D7-865469399093}">
  <a:tblStyle styleId="{73C23CD4-49A4-441A-93D7-86546939909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5F6EB414-E80B-4353-B9F4-923DB72EF145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font" Target="fonts/EBGaramond-boldItalic.fntdata"/><Relationship Id="rId61" Type="http://schemas.openxmlformats.org/officeDocument/2006/relationships/font" Target="fonts/EBGaramond-italic.fntdata"/><Relationship Id="rId20" Type="http://schemas.openxmlformats.org/officeDocument/2006/relationships/slide" Target="slides/slide12.xml"/><Relationship Id="rId63" Type="http://customschemas.google.com/relationships/presentationmetadata" Target="meta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60" Type="http://schemas.openxmlformats.org/officeDocument/2006/relationships/font" Target="fonts/EBGaramond-bold.fntdata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font" Target="fonts/EBGaramond-regular.fntdata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de54b937e9_0_3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2de54b937e9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g2de54b937e9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e21f9796fe_0_12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g1e21f9796f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e21f9796fe_0_20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g1e21f9796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e21f9796fe_0_26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g1e21f9796f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df8c901823_1_33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df8c901823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df8c901823_1_43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df8c901823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3e60dc56dd_1_0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g23e60dc56d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df820c19e0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2df820c19e0_1_3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df820c19e0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g2df820c19e0_1_8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df820c19e0_1_22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g2df820c19e0_1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g2df820c19e0_1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df820c19e0_1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2df820c19e0_1_28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3" name="Google Shape;453;p12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df820c19e0_1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g2df820c19e0_1_33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df820c19e0_1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g2df820c19e0_1_38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df820c19e0_1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g2df820c19e0_1_43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df820c19e0_1_47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4" name="Google Shape;594;g2df820c19e0_1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g2df820c19e0_1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df820c19e0_1_56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g2df820c19e0_1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g2df820c19e0_1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df820c19e0_1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g2df820c19e0_1_63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df820c19e0_1_69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" name="Google Shape;619;g2df820c19e0_1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g2df820c19e0_1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df820c19e0_1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g2df820c19e0_1_78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df8c901823_1_58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df8c901823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de54b937e9_0_532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3" name="Google Shape;643;g2de54b937e9_0_5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4" name="Google Shape;644;g2de54b937e9_0_5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e21f9796fe_0_0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g1e21f9796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df8c901823_1_66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1" name="Google Shape;651;g2df8c901823_1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2" name="Google Shape;652;g2df8c901823_1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0d9cc13744_1_0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20d9cc1374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df8c901823_1_3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2df8c901823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df8c901823_1_8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df8c90182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df8c901823_1_14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2df8c901823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df8c901823_1_19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df8c901823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de54b937e9_0_201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2de54b937e9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dfdb08036f_3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g2dfdb08036f_3_75:notes"/>
          <p:cNvSpPr/>
          <p:nvPr>
            <p:ph idx="2" type="sldImg"/>
          </p:nvPr>
        </p:nvSpPr>
        <p:spPr>
          <a:xfrm>
            <a:off x="960120" y="1143000"/>
            <a:ext cx="493776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dfdb08036f_3_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g2dfdb08036f_3_82:notes"/>
          <p:cNvSpPr/>
          <p:nvPr>
            <p:ph idx="2" type="sldImg"/>
          </p:nvPr>
        </p:nvSpPr>
        <p:spPr>
          <a:xfrm>
            <a:off x="960120" y="1143000"/>
            <a:ext cx="493776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dfdb08036f_3_86:notes"/>
          <p:cNvSpPr/>
          <p:nvPr>
            <p:ph idx="2" type="sldImg"/>
          </p:nvPr>
        </p:nvSpPr>
        <p:spPr>
          <a:xfrm>
            <a:off x="960120" y="1143000"/>
            <a:ext cx="493776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6" name="Google Shape;706;g2dfdb08036f_3_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g2dfdb08036f_3_8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3e60dc56dd_0_21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23e60dc56d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dfdb08036f_3_91:notes"/>
          <p:cNvSpPr/>
          <p:nvPr>
            <p:ph idx="2" type="sldImg"/>
          </p:nvPr>
        </p:nvSpPr>
        <p:spPr>
          <a:xfrm>
            <a:off x="960120" y="1143000"/>
            <a:ext cx="493776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g2dfdb08036f_3_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Me soovisime teada saada, kui paljud õpilased on igapäevaselt vähemalt tund aega aktiivsed nii nagu seda soovitab WHO. Siia alla läheb näiteks igapäevane liikumine jalg- või tõukerattaga, treening, kehalise kasvatuse tund, aktiivne mängimine vabal ajal või vahetunnis.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Kui mööndusega arvestada sisse ka need, kes endi sõnul on aktiivsed vaid 6 päeval nädalas, siis on pilt veidi positiivsem, kuid igapäevase ehk 7 päeva vähemalt 1 tund mõõdukat aktiivsust on ainult 12% vastanuist, mis on veelgi madalam varajasematest uuringutest. Ootuspäraselt on põhikooli õpilastel aktiivsus suurem. Siin on põhjuseks nii endiselt veel treeningutel osalemine kui ka väiksem õppemaht, mis võimaldab vabamat ajakasutust.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3" name="Google Shape;713;g2dfdb08036f_3_9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dfdb08036f_3_98:notes"/>
          <p:cNvSpPr/>
          <p:nvPr>
            <p:ph idx="2" type="sldImg"/>
          </p:nvPr>
        </p:nvSpPr>
        <p:spPr>
          <a:xfrm>
            <a:off x="960120" y="1143000"/>
            <a:ext cx="493776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0" name="Google Shape;720;g2dfdb08036f_3_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Kui võrrelda põhikooli ja gümnaasiumiastet ning noormehi ja neide, siis ootuspäraselt selgus, et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põhikooli õpilased, eriti poisid on nädala jooksul rohkem päevi aktiivsed, pikemalt ning peavad tervise seisukohast oluliseks liikuda päeva jooksul pikemat aega</a:t>
            </a:r>
            <a:endParaRPr/>
          </a:p>
        </p:txBody>
      </p:sp>
      <p:sp>
        <p:nvSpPr>
          <p:cNvPr id="721" name="Google Shape;721;g2dfdb08036f_3_9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2dfdb08036f_3_104:notes"/>
          <p:cNvSpPr/>
          <p:nvPr>
            <p:ph idx="2" type="sldImg"/>
          </p:nvPr>
        </p:nvSpPr>
        <p:spPr>
          <a:xfrm>
            <a:off x="960120" y="1143000"/>
            <a:ext cx="493776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7" name="Google Shape;727;g2dfdb08036f_3_1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Gümnaasiumi õpilastele pakub sportimine ja aktiivne liikumine statistiliselt oluliselt rohkem rõõmu (p&lt;0,01) kui põhikooli õpilastele.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Noormeestele pakub sportimine ja aktiivne liikumine statistiliselt oluliselt rohkem rõõmu (p&lt;0,01) kui tütarlastele. Samuti tunnevad noormehed end füüsilise tegevuse käigus oluliselt paremini (p&lt;0,01).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g2dfdb08036f_3_10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dfdb08036f_3_110:notes"/>
          <p:cNvSpPr/>
          <p:nvPr>
            <p:ph idx="2" type="sldImg"/>
          </p:nvPr>
        </p:nvSpPr>
        <p:spPr>
          <a:xfrm>
            <a:off x="960120" y="1143000"/>
            <a:ext cx="493776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g2dfdb08036f_3_1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g2dfdb08036f_3_1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dfdb08036f_3_115:notes"/>
          <p:cNvSpPr/>
          <p:nvPr>
            <p:ph idx="2" type="sldImg"/>
          </p:nvPr>
        </p:nvSpPr>
        <p:spPr>
          <a:xfrm>
            <a:off x="960120" y="1143000"/>
            <a:ext cx="493776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g2dfdb08036f_3_1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Küsisime, kui mitmel päeval nädalas liigub vähemalt 1 tund nii et higistaks ja või hingeldaks.</a:t>
            </a:r>
            <a:endParaRPr/>
          </a:p>
        </p:txBody>
      </p:sp>
      <p:sp>
        <p:nvSpPr>
          <p:cNvPr id="741" name="Google Shape;741;g2dfdb08036f_3_1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dfdb08036f_3_121:notes"/>
          <p:cNvSpPr/>
          <p:nvPr>
            <p:ph idx="2" type="sldImg"/>
          </p:nvPr>
        </p:nvSpPr>
        <p:spPr>
          <a:xfrm>
            <a:off x="960120" y="1143000"/>
            <a:ext cx="493776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g2dfdb08036f_3_1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Õpilastel oli võimalus märkida ära mitu õppeainet.			</a:t>
            </a:r>
            <a:br>
              <a:rPr lang="en-US"/>
            </a:br>
            <a:r>
              <a:rPr lang="en-US"/>
              <a:t>Ühe lemmikõppeainena  on kehalise kasvatuse märkinud 46,8% õpilastest.						</a:t>
            </a:r>
            <a:br>
              <a:rPr lang="en-US"/>
            </a:br>
            <a:r>
              <a:rPr lang="en-US"/>
              <a:t>Ühe õppeainena, mis pigem ei meeldi, on kehalise kasvatuse märkinud 13,87% vastanuist - nende pärast tegelikult liikumisõpetusele üle mindigi.						</a:t>
            </a:r>
            <a:br>
              <a:rPr lang="en-US"/>
            </a:br>
            <a:r>
              <a:rPr lang="en-US"/>
              <a:t>Huvitav, et 79 õpilast ehk 0,54% õpilastest on olnud segaduses ning märkinud kehalise nii meeldiva õppeainena, kui ka aineks mis pigem ei meeldi</a:t>
            </a:r>
            <a:endParaRPr/>
          </a:p>
        </p:txBody>
      </p:sp>
      <p:sp>
        <p:nvSpPr>
          <p:cNvPr id="748" name="Google Shape;748;g2dfdb08036f_3_1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dfdb08036f_3_1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g2dfdb08036f_3_126:notes"/>
          <p:cNvSpPr/>
          <p:nvPr>
            <p:ph idx="2" type="sldImg"/>
          </p:nvPr>
        </p:nvSpPr>
        <p:spPr>
          <a:xfrm>
            <a:off x="960120" y="1143000"/>
            <a:ext cx="493776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23e60dc56dd_0_9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9" name="Google Shape;759;g23e60dc56d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2dfd797d22f_1_0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2dfd797d22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03115fe531_0_1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203115fe53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e21f9796fe_0_7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1e21f9796f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23e60dc6042_0_0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g23e60dc60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df8c901823_0_8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df8c90182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e21f9796fe_0_31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g1e21f9796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df8c901823_0_0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df8c9018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e21f9796fe_0_36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g1e21f9796f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must)">
  <p:cSld name="Esislaid (must)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3"/>
          <p:cNvSpPr txBox="1"/>
          <p:nvPr>
            <p:ph type="ctrTitle"/>
          </p:nvPr>
        </p:nvSpPr>
        <p:spPr>
          <a:xfrm>
            <a:off x="818703" y="2172757"/>
            <a:ext cx="77724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Times New Roman"/>
              <a:buNone/>
              <a:defRPr sz="8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43"/>
          <p:cNvSpPr txBox="1"/>
          <p:nvPr>
            <p:ph idx="1" type="subTitle"/>
          </p:nvPr>
        </p:nvSpPr>
        <p:spPr>
          <a:xfrm>
            <a:off x="808069" y="3429000"/>
            <a:ext cx="71823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>
            <a:lvl1pPr lv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cap="small">
                <a:solidFill>
                  <a:srgbClr val="FFFFF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HTI-est-valge.png" id="11" name="Google Shape;1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48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" name="Google Shape;45;p48"/>
          <p:cNvSpPr txBox="1"/>
          <p:nvPr>
            <p:ph type="title"/>
          </p:nvPr>
        </p:nvSpPr>
        <p:spPr>
          <a:xfrm>
            <a:off x="2526526" y="1388212"/>
            <a:ext cx="59445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8"/>
          <p:cNvSpPr txBox="1"/>
          <p:nvPr>
            <p:ph idx="1" type="body"/>
          </p:nvPr>
        </p:nvSpPr>
        <p:spPr>
          <a:xfrm>
            <a:off x="2529640" y="2651738"/>
            <a:ext cx="59286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7" name="Google Shape;4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49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" name="Google Shape;50;p49"/>
          <p:cNvSpPr txBox="1"/>
          <p:nvPr>
            <p:ph idx="1" type="body"/>
          </p:nvPr>
        </p:nvSpPr>
        <p:spPr>
          <a:xfrm>
            <a:off x="2555720" y="1486680"/>
            <a:ext cx="5724600" cy="21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" name="Google Shape;5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 (must)">
  <p:cSld name="pealkiri 01 (must)">
    <p:bg>
      <p:bgPr>
        <a:solidFill>
          <a:schemeClr val="dk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0"/>
          <p:cNvSpPr txBox="1"/>
          <p:nvPr>
            <p:ph type="title"/>
          </p:nvPr>
        </p:nvSpPr>
        <p:spPr>
          <a:xfrm>
            <a:off x="330200" y="304272"/>
            <a:ext cx="84708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TI-est-valge.png" id="54" name="Google Shape;5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3"/>
          <p:cNvSpPr/>
          <p:nvPr>
            <p:ph idx="2" type="pic"/>
          </p:nvPr>
        </p:nvSpPr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sp>
      <p:pic>
        <p:nvPicPr>
          <p:cNvPr id="57" name="Google Shape;5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4"/>
          <p:cNvSpPr txBox="1"/>
          <p:nvPr>
            <p:ph type="title"/>
          </p:nvPr>
        </p:nvSpPr>
        <p:spPr>
          <a:xfrm>
            <a:off x="628650" y="304272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4"/>
          <p:cNvSpPr txBox="1"/>
          <p:nvPr>
            <p:ph idx="1" type="body"/>
          </p:nvPr>
        </p:nvSpPr>
        <p:spPr>
          <a:xfrm>
            <a:off x="622300" y="1549136"/>
            <a:ext cx="3724200" cy="3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54"/>
          <p:cNvSpPr txBox="1"/>
          <p:nvPr>
            <p:ph idx="2" type="body"/>
          </p:nvPr>
        </p:nvSpPr>
        <p:spPr>
          <a:xfrm>
            <a:off x="4810125" y="1549136"/>
            <a:ext cx="3724200" cy="3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5"/>
          <p:cNvSpPr txBox="1"/>
          <p:nvPr>
            <p:ph idx="1" type="body"/>
          </p:nvPr>
        </p:nvSpPr>
        <p:spPr>
          <a:xfrm>
            <a:off x="622300" y="1549136"/>
            <a:ext cx="3724200" cy="3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5"/>
          <p:cNvSpPr txBox="1"/>
          <p:nvPr>
            <p:ph idx="2" type="body"/>
          </p:nvPr>
        </p:nvSpPr>
        <p:spPr>
          <a:xfrm>
            <a:off x="4810125" y="1549136"/>
            <a:ext cx="3724200" cy="3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55"/>
          <p:cNvSpPr txBox="1"/>
          <p:nvPr>
            <p:ph type="title"/>
          </p:nvPr>
        </p:nvSpPr>
        <p:spPr>
          <a:xfrm>
            <a:off x="596900" y="262145"/>
            <a:ext cx="79629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7" name="Google Shape;67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6"/>
          <p:cNvSpPr txBox="1"/>
          <p:nvPr>
            <p:ph idx="1" type="body"/>
          </p:nvPr>
        </p:nvSpPr>
        <p:spPr>
          <a:xfrm>
            <a:off x="211807" y="594013"/>
            <a:ext cx="3127800" cy="554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5000"/>
              <a:buNone/>
              <a:defRPr b="0" i="1" sz="45000">
                <a:solidFill>
                  <a:srgbClr val="F68D2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56"/>
          <p:cNvSpPr txBox="1"/>
          <p:nvPr>
            <p:ph idx="2" type="body"/>
          </p:nvPr>
        </p:nvSpPr>
        <p:spPr>
          <a:xfrm>
            <a:off x="3698721" y="1846513"/>
            <a:ext cx="47517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1" name="Google Shape;7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7"/>
          <p:cNvSpPr/>
          <p:nvPr/>
        </p:nvSpPr>
        <p:spPr>
          <a:xfrm>
            <a:off x="749300" y="571500"/>
            <a:ext cx="2349600" cy="1958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57"/>
          <p:cNvSpPr txBox="1"/>
          <p:nvPr>
            <p:ph type="title"/>
          </p:nvPr>
        </p:nvSpPr>
        <p:spPr>
          <a:xfrm>
            <a:off x="755576" y="1534583"/>
            <a:ext cx="2340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7"/>
          <p:cNvSpPr/>
          <p:nvPr>
            <p:ph idx="2" type="pic"/>
          </p:nvPr>
        </p:nvSpPr>
        <p:spPr>
          <a:xfrm>
            <a:off x="3455876" y="577247"/>
            <a:ext cx="1950000" cy="1950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57"/>
          <p:cNvSpPr/>
          <p:nvPr>
            <p:ph idx="3" type="pic"/>
          </p:nvPr>
        </p:nvSpPr>
        <p:spPr>
          <a:xfrm>
            <a:off x="6156176" y="577247"/>
            <a:ext cx="1950000" cy="1950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57"/>
          <p:cNvSpPr txBox="1"/>
          <p:nvPr>
            <p:ph idx="1" type="body"/>
          </p:nvPr>
        </p:nvSpPr>
        <p:spPr>
          <a:xfrm>
            <a:off x="762000" y="2719917"/>
            <a:ext cx="7772400" cy="21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57"/>
          <p:cNvSpPr txBox="1"/>
          <p:nvPr/>
        </p:nvSpPr>
        <p:spPr>
          <a:xfrm>
            <a:off x="755576" y="697260"/>
            <a:ext cx="1656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1" sz="6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8"/>
          <p:cNvSpPr/>
          <p:nvPr>
            <p:ph idx="2" type="pic"/>
          </p:nvPr>
        </p:nvSpPr>
        <p:spPr>
          <a:xfrm>
            <a:off x="763476" y="577247"/>
            <a:ext cx="1950000" cy="1950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58"/>
          <p:cNvSpPr/>
          <p:nvPr>
            <p:ph idx="3" type="pic"/>
          </p:nvPr>
        </p:nvSpPr>
        <p:spPr>
          <a:xfrm>
            <a:off x="6156176" y="577247"/>
            <a:ext cx="1950000" cy="19500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58"/>
          <p:cNvSpPr txBox="1"/>
          <p:nvPr>
            <p:ph idx="1" type="body"/>
          </p:nvPr>
        </p:nvSpPr>
        <p:spPr>
          <a:xfrm>
            <a:off x="762000" y="2719917"/>
            <a:ext cx="7772400" cy="21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58"/>
          <p:cNvSpPr/>
          <p:nvPr/>
        </p:nvSpPr>
        <p:spPr>
          <a:xfrm>
            <a:off x="3479800" y="571500"/>
            <a:ext cx="2349600" cy="1958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58"/>
          <p:cNvSpPr txBox="1"/>
          <p:nvPr>
            <p:ph type="title"/>
          </p:nvPr>
        </p:nvSpPr>
        <p:spPr>
          <a:xfrm>
            <a:off x="3486076" y="1534583"/>
            <a:ext cx="2340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8"/>
          <p:cNvSpPr txBox="1"/>
          <p:nvPr/>
        </p:nvSpPr>
        <p:spPr>
          <a:xfrm>
            <a:off x="3486076" y="697260"/>
            <a:ext cx="1656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1" sz="6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9"/>
          <p:cNvSpPr/>
          <p:nvPr>
            <p:ph idx="2" type="pic"/>
          </p:nvPr>
        </p:nvSpPr>
        <p:spPr>
          <a:xfrm>
            <a:off x="3455876" y="577247"/>
            <a:ext cx="1950000" cy="19500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59"/>
          <p:cNvSpPr/>
          <p:nvPr>
            <p:ph idx="3" type="pic"/>
          </p:nvPr>
        </p:nvSpPr>
        <p:spPr>
          <a:xfrm>
            <a:off x="758676" y="577247"/>
            <a:ext cx="1950000" cy="19500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59"/>
          <p:cNvSpPr txBox="1"/>
          <p:nvPr>
            <p:ph idx="1" type="body"/>
          </p:nvPr>
        </p:nvSpPr>
        <p:spPr>
          <a:xfrm>
            <a:off x="762000" y="2719917"/>
            <a:ext cx="7772400" cy="21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59"/>
          <p:cNvSpPr/>
          <p:nvPr/>
        </p:nvSpPr>
        <p:spPr>
          <a:xfrm>
            <a:off x="6184900" y="571500"/>
            <a:ext cx="2349600" cy="1958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59"/>
          <p:cNvSpPr txBox="1"/>
          <p:nvPr>
            <p:ph type="title"/>
          </p:nvPr>
        </p:nvSpPr>
        <p:spPr>
          <a:xfrm>
            <a:off x="6191176" y="1534583"/>
            <a:ext cx="2340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9"/>
          <p:cNvSpPr txBox="1"/>
          <p:nvPr/>
        </p:nvSpPr>
        <p:spPr>
          <a:xfrm>
            <a:off x="6191176" y="697260"/>
            <a:ext cx="1656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1" sz="6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1"/>
          <p:cNvSpPr txBox="1"/>
          <p:nvPr>
            <p:ph type="title"/>
          </p:nvPr>
        </p:nvSpPr>
        <p:spPr>
          <a:xfrm>
            <a:off x="628650" y="304272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1"/>
          <p:cNvSpPr txBox="1"/>
          <p:nvPr>
            <p:ph idx="1" type="body"/>
          </p:nvPr>
        </p:nvSpPr>
        <p:spPr>
          <a:xfrm>
            <a:off x="625320" y="1529013"/>
            <a:ext cx="7909200" cy="3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0"/>
          <p:cNvSpPr/>
          <p:nvPr>
            <p:ph idx="2" type="pic"/>
          </p:nvPr>
        </p:nvSpPr>
        <p:spPr>
          <a:xfrm>
            <a:off x="566445" y="863570"/>
            <a:ext cx="3510000" cy="351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8" name="Google Shape;98;p60"/>
          <p:cNvSpPr txBox="1"/>
          <p:nvPr>
            <p:ph idx="1" type="body"/>
          </p:nvPr>
        </p:nvSpPr>
        <p:spPr>
          <a:xfrm>
            <a:off x="5143500" y="1958392"/>
            <a:ext cx="35646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9" name="Google Shape;9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1"/>
          <p:cNvSpPr txBox="1"/>
          <p:nvPr>
            <p:ph idx="1" type="body"/>
          </p:nvPr>
        </p:nvSpPr>
        <p:spPr>
          <a:xfrm>
            <a:off x="477330" y="2848405"/>
            <a:ext cx="34665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61"/>
          <p:cNvSpPr/>
          <p:nvPr>
            <p:ph idx="2" type="pic"/>
          </p:nvPr>
        </p:nvSpPr>
        <p:spPr>
          <a:xfrm>
            <a:off x="4187176" y="-402976"/>
            <a:ext cx="6546900" cy="65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3" name="Google Shape;103;p61"/>
          <p:cNvSpPr txBox="1"/>
          <p:nvPr>
            <p:ph type="title"/>
          </p:nvPr>
        </p:nvSpPr>
        <p:spPr>
          <a:xfrm>
            <a:off x="470287" y="1121812"/>
            <a:ext cx="34521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4" name="Google Shape;10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2"/>
          <p:cNvSpPr/>
          <p:nvPr>
            <p:ph idx="2" type="pic"/>
          </p:nvPr>
        </p:nvSpPr>
        <p:spPr>
          <a:xfrm>
            <a:off x="4187176" y="-402976"/>
            <a:ext cx="6546900" cy="65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62"/>
          <p:cNvSpPr txBox="1"/>
          <p:nvPr>
            <p:ph idx="1" type="body"/>
          </p:nvPr>
        </p:nvSpPr>
        <p:spPr>
          <a:xfrm>
            <a:off x="451930" y="2181655"/>
            <a:ext cx="34665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8" name="Google Shape;108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3"/>
          <p:cNvSpPr/>
          <p:nvPr>
            <p:ph idx="2" type="pic"/>
          </p:nvPr>
        </p:nvSpPr>
        <p:spPr>
          <a:xfrm>
            <a:off x="4850089" y="0"/>
            <a:ext cx="4293900" cy="57150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63"/>
          <p:cNvSpPr txBox="1"/>
          <p:nvPr>
            <p:ph type="title"/>
          </p:nvPr>
        </p:nvSpPr>
        <p:spPr>
          <a:xfrm>
            <a:off x="470287" y="1121812"/>
            <a:ext cx="39210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63"/>
          <p:cNvSpPr txBox="1"/>
          <p:nvPr>
            <p:ph idx="1" type="body"/>
          </p:nvPr>
        </p:nvSpPr>
        <p:spPr>
          <a:xfrm>
            <a:off x="515430" y="2848405"/>
            <a:ext cx="38787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3" name="Google Shape;11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4"/>
          <p:cNvSpPr/>
          <p:nvPr>
            <p:ph idx="2" type="pic"/>
          </p:nvPr>
        </p:nvSpPr>
        <p:spPr>
          <a:xfrm>
            <a:off x="4850089" y="0"/>
            <a:ext cx="4293900" cy="57150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64"/>
          <p:cNvSpPr txBox="1"/>
          <p:nvPr>
            <p:ph idx="1" type="body"/>
          </p:nvPr>
        </p:nvSpPr>
        <p:spPr>
          <a:xfrm>
            <a:off x="515430" y="2213405"/>
            <a:ext cx="38787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7" name="Google Shape;117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5"/>
          <p:cNvSpPr/>
          <p:nvPr>
            <p:ph idx="2" type="pic"/>
          </p:nvPr>
        </p:nvSpPr>
        <p:spPr>
          <a:xfrm>
            <a:off x="381000" y="285750"/>
            <a:ext cx="8356500" cy="44556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65"/>
          <p:cNvSpPr txBox="1"/>
          <p:nvPr>
            <p:ph idx="1" type="body"/>
          </p:nvPr>
        </p:nvSpPr>
        <p:spPr>
          <a:xfrm>
            <a:off x="2755900" y="4910667"/>
            <a:ext cx="59691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1" name="Google Shape;12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6"/>
          <p:cNvSpPr txBox="1"/>
          <p:nvPr>
            <p:ph type="title"/>
          </p:nvPr>
        </p:nvSpPr>
        <p:spPr>
          <a:xfrm>
            <a:off x="375566" y="230395"/>
            <a:ext cx="83631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7"/>
          <p:cNvSpPr/>
          <p:nvPr>
            <p:ph idx="2" type="pic"/>
          </p:nvPr>
        </p:nvSpPr>
        <p:spPr>
          <a:xfrm>
            <a:off x="985545" y="1195917"/>
            <a:ext cx="891900" cy="89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7" name="Google Shape;127;p67"/>
          <p:cNvSpPr/>
          <p:nvPr>
            <p:ph idx="3" type="pic"/>
          </p:nvPr>
        </p:nvSpPr>
        <p:spPr>
          <a:xfrm>
            <a:off x="3474745" y="1195917"/>
            <a:ext cx="891900" cy="89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8" name="Google Shape;128;p67"/>
          <p:cNvSpPr/>
          <p:nvPr>
            <p:ph idx="4" type="pic"/>
          </p:nvPr>
        </p:nvSpPr>
        <p:spPr>
          <a:xfrm>
            <a:off x="5887745" y="1195917"/>
            <a:ext cx="891900" cy="89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67"/>
          <p:cNvSpPr/>
          <p:nvPr>
            <p:ph idx="5" type="pic"/>
          </p:nvPr>
        </p:nvSpPr>
        <p:spPr>
          <a:xfrm>
            <a:off x="6891045" y="3227917"/>
            <a:ext cx="891900" cy="89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67"/>
          <p:cNvSpPr/>
          <p:nvPr>
            <p:ph idx="6" type="pic"/>
          </p:nvPr>
        </p:nvSpPr>
        <p:spPr>
          <a:xfrm>
            <a:off x="4414545" y="3227917"/>
            <a:ext cx="891900" cy="89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67"/>
          <p:cNvSpPr/>
          <p:nvPr>
            <p:ph idx="7" type="pic"/>
          </p:nvPr>
        </p:nvSpPr>
        <p:spPr>
          <a:xfrm>
            <a:off x="1963445" y="3227917"/>
            <a:ext cx="891900" cy="89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" name="Google Shape;132;p67"/>
          <p:cNvSpPr txBox="1"/>
          <p:nvPr>
            <p:ph idx="1" type="body"/>
          </p:nvPr>
        </p:nvSpPr>
        <p:spPr>
          <a:xfrm>
            <a:off x="787400" y="2106083"/>
            <a:ext cx="14985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67"/>
          <p:cNvSpPr txBox="1"/>
          <p:nvPr>
            <p:ph idx="8" type="body"/>
          </p:nvPr>
        </p:nvSpPr>
        <p:spPr>
          <a:xfrm>
            <a:off x="3251200" y="2106083"/>
            <a:ext cx="14985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67"/>
          <p:cNvSpPr txBox="1"/>
          <p:nvPr>
            <p:ph idx="9" type="body"/>
          </p:nvPr>
        </p:nvSpPr>
        <p:spPr>
          <a:xfrm>
            <a:off x="5676900" y="2106083"/>
            <a:ext cx="14985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67"/>
          <p:cNvSpPr txBox="1"/>
          <p:nvPr>
            <p:ph idx="13" type="body"/>
          </p:nvPr>
        </p:nvSpPr>
        <p:spPr>
          <a:xfrm>
            <a:off x="6680200" y="4138083"/>
            <a:ext cx="14985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67"/>
          <p:cNvSpPr txBox="1"/>
          <p:nvPr>
            <p:ph idx="14" type="body"/>
          </p:nvPr>
        </p:nvSpPr>
        <p:spPr>
          <a:xfrm>
            <a:off x="4203700" y="4138083"/>
            <a:ext cx="14985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7"/>
          <p:cNvSpPr txBox="1"/>
          <p:nvPr>
            <p:ph idx="15" type="body"/>
          </p:nvPr>
        </p:nvSpPr>
        <p:spPr>
          <a:xfrm>
            <a:off x="1752600" y="4138083"/>
            <a:ext cx="14985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67"/>
          <p:cNvSpPr txBox="1"/>
          <p:nvPr>
            <p:ph type="title"/>
          </p:nvPr>
        </p:nvSpPr>
        <p:spPr>
          <a:xfrm>
            <a:off x="375566" y="-140022"/>
            <a:ext cx="83631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9" name="Google Shape;139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(must)">
  <p:cSld name="tees (must)"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9"/>
          <p:cNvSpPr txBox="1"/>
          <p:nvPr>
            <p:ph type="title"/>
          </p:nvPr>
        </p:nvSpPr>
        <p:spPr>
          <a:xfrm>
            <a:off x="2529640" y="1390812"/>
            <a:ext cx="5928600" cy="23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" name="Google Shape;142;p69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TI-est-valge.png" id="143" name="Google Shape;143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1 (must)">
  <p:cSld name="tees + selgitus 01 (must)">
    <p:bg>
      <p:bgPr>
        <a:solidFill>
          <a:schemeClr val="dk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70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" name="Google Shape;146;p70"/>
          <p:cNvSpPr txBox="1"/>
          <p:nvPr>
            <p:ph type="title"/>
          </p:nvPr>
        </p:nvSpPr>
        <p:spPr>
          <a:xfrm>
            <a:off x="2529640" y="1390812"/>
            <a:ext cx="59286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70"/>
          <p:cNvSpPr txBox="1"/>
          <p:nvPr>
            <p:ph idx="1" type="body"/>
          </p:nvPr>
        </p:nvSpPr>
        <p:spPr>
          <a:xfrm>
            <a:off x="2529640" y="2651738"/>
            <a:ext cx="59286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HTI-est-valge.png" id="148" name="Google Shape;14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2"/>
          <p:cNvSpPr txBox="1"/>
          <p:nvPr>
            <p:ph type="title"/>
          </p:nvPr>
        </p:nvSpPr>
        <p:spPr>
          <a:xfrm>
            <a:off x="596900" y="262145"/>
            <a:ext cx="79629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2"/>
          <p:cNvSpPr txBox="1"/>
          <p:nvPr>
            <p:ph idx="1" type="body"/>
          </p:nvPr>
        </p:nvSpPr>
        <p:spPr>
          <a:xfrm>
            <a:off x="625320" y="1529013"/>
            <a:ext cx="7909200" cy="3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" name="Google Shape;19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2 (must)">
  <p:cSld name="tees + selgitus 02 (must)"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71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p71"/>
          <p:cNvSpPr txBox="1"/>
          <p:nvPr>
            <p:ph type="title"/>
          </p:nvPr>
        </p:nvSpPr>
        <p:spPr>
          <a:xfrm>
            <a:off x="2526526" y="1388212"/>
            <a:ext cx="59316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i="0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71"/>
          <p:cNvSpPr txBox="1"/>
          <p:nvPr>
            <p:ph idx="1" type="body"/>
          </p:nvPr>
        </p:nvSpPr>
        <p:spPr>
          <a:xfrm>
            <a:off x="2529640" y="2651738"/>
            <a:ext cx="59286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HTI-est-valge.png" id="153" name="Google Shape;153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 (must)">
  <p:cSld name="pealkiri 02 (must)"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2"/>
          <p:cNvSpPr txBox="1"/>
          <p:nvPr>
            <p:ph type="title"/>
          </p:nvPr>
        </p:nvSpPr>
        <p:spPr>
          <a:xfrm>
            <a:off x="362866" y="473812"/>
            <a:ext cx="83631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i="0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TI-est-valge.png" id="156" name="Google Shape;15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punane)">
  <p:cSld name="Esislaid (punane)">
    <p:bg>
      <p:bgPr>
        <a:solidFill>
          <a:srgbClr val="F68D2E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3"/>
          <p:cNvSpPr txBox="1"/>
          <p:nvPr>
            <p:ph type="ctrTitle"/>
          </p:nvPr>
        </p:nvSpPr>
        <p:spPr>
          <a:xfrm>
            <a:off x="818703" y="2172757"/>
            <a:ext cx="77724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Times New Roman"/>
              <a:buNone/>
              <a:defRPr sz="8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73"/>
          <p:cNvSpPr txBox="1"/>
          <p:nvPr>
            <p:ph idx="1" type="subTitle"/>
          </p:nvPr>
        </p:nvSpPr>
        <p:spPr>
          <a:xfrm>
            <a:off x="808069" y="3429000"/>
            <a:ext cx="71823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>
            <a:lvl1pPr lv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cap="small">
                <a:solidFill>
                  <a:srgbClr val="FFFFF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HTI-est-valge.png" id="160" name="Google Shape;160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(punane)">
  <p:cSld name="tees (punane)">
    <p:bg>
      <p:bgPr>
        <a:solidFill>
          <a:srgbClr val="F68D2E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4"/>
          <p:cNvSpPr txBox="1"/>
          <p:nvPr>
            <p:ph type="title"/>
          </p:nvPr>
        </p:nvSpPr>
        <p:spPr>
          <a:xfrm>
            <a:off x="2529640" y="1390812"/>
            <a:ext cx="5928600" cy="23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3" name="Google Shape;163;p74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TI-est-valge.png" id="164" name="Google Shape;164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1 (punane)">
  <p:cSld name="tees + selgitus 01 (punane)">
    <p:bg>
      <p:bgPr>
        <a:solidFill>
          <a:srgbClr val="F68D2E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Google Shape;166;p75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p75"/>
          <p:cNvSpPr txBox="1"/>
          <p:nvPr>
            <p:ph type="title"/>
          </p:nvPr>
        </p:nvSpPr>
        <p:spPr>
          <a:xfrm>
            <a:off x="2529640" y="1390812"/>
            <a:ext cx="59286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75"/>
          <p:cNvSpPr txBox="1"/>
          <p:nvPr>
            <p:ph idx="1" type="body"/>
          </p:nvPr>
        </p:nvSpPr>
        <p:spPr>
          <a:xfrm>
            <a:off x="2529640" y="2651738"/>
            <a:ext cx="59286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HTI-est-valge.png" id="169" name="Google Shape;16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2 (punane)">
  <p:cSld name="tees + selgitus 02 (punane)">
    <p:bg>
      <p:bgPr>
        <a:solidFill>
          <a:srgbClr val="F68D2E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76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2" name="Google Shape;172;p76"/>
          <p:cNvSpPr txBox="1"/>
          <p:nvPr>
            <p:ph type="title"/>
          </p:nvPr>
        </p:nvSpPr>
        <p:spPr>
          <a:xfrm>
            <a:off x="2526526" y="1388212"/>
            <a:ext cx="5603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i="0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76"/>
          <p:cNvSpPr txBox="1"/>
          <p:nvPr>
            <p:ph idx="1" type="body"/>
          </p:nvPr>
        </p:nvSpPr>
        <p:spPr>
          <a:xfrm>
            <a:off x="2529640" y="2651738"/>
            <a:ext cx="59286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HTI-est-valge.png" id="174" name="Google Shape;17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 (punane)">
  <p:cSld name="pealkiri 01 (punane)">
    <p:bg>
      <p:bgPr>
        <a:solidFill>
          <a:srgbClr val="F68D2E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7"/>
          <p:cNvSpPr txBox="1"/>
          <p:nvPr>
            <p:ph type="title"/>
          </p:nvPr>
        </p:nvSpPr>
        <p:spPr>
          <a:xfrm>
            <a:off x="330200" y="304272"/>
            <a:ext cx="84708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TI-est-valge.png" id="177" name="Google Shape;177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 (punane)">
  <p:cSld name="pealkiri 02 (punane)">
    <p:bg>
      <p:bgPr>
        <a:solidFill>
          <a:srgbClr val="F68D2E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8"/>
          <p:cNvSpPr txBox="1"/>
          <p:nvPr>
            <p:ph type="title"/>
          </p:nvPr>
        </p:nvSpPr>
        <p:spPr>
          <a:xfrm>
            <a:off x="362866" y="473812"/>
            <a:ext cx="83631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i="0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TI-est-valge.png" id="180" name="Google Shape;180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de54b937e9_0_6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200" y="4614138"/>
            <a:ext cx="1401324" cy="99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f820c19e0_1_161"/>
          <p:cNvSpPr txBox="1"/>
          <p:nvPr>
            <p:ph type="ctrTitle"/>
          </p:nvPr>
        </p:nvSpPr>
        <p:spPr>
          <a:xfrm>
            <a:off x="1143000" y="935303"/>
            <a:ext cx="6858000" cy="198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2df820c19e0_1_161"/>
          <p:cNvSpPr txBox="1"/>
          <p:nvPr>
            <p:ph idx="1" type="subTitle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6" name="Google Shape;186;g2df820c19e0_1_161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87" name="Google Shape;187;g2df820c19e0_1_161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88" name="Google Shape;188;g2df820c19e0_1_161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f820c19e0_1_167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1" name="Google Shape;191;g2df820c19e0_1_167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2" name="Google Shape;192;g2df820c19e0_1_167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3e4729be57_2_7"/>
          <p:cNvSpPr txBox="1"/>
          <p:nvPr>
            <p:ph type="title"/>
          </p:nvPr>
        </p:nvSpPr>
        <p:spPr>
          <a:xfrm>
            <a:off x="628650" y="304272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23e4729be57_2_7"/>
          <p:cNvSpPr txBox="1"/>
          <p:nvPr>
            <p:ph idx="1" type="body"/>
          </p:nvPr>
        </p:nvSpPr>
        <p:spPr>
          <a:xfrm>
            <a:off x="625320" y="1529013"/>
            <a:ext cx="7909200" cy="3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9" name="Google Shape;199;g23e4729be57_2_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must)">
  <p:cSld name="Esislaid (must)">
    <p:bg>
      <p:bgPr>
        <a:solidFill>
          <a:schemeClr val="dk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3e4729be57_2_3"/>
          <p:cNvSpPr txBox="1"/>
          <p:nvPr>
            <p:ph type="ctrTitle"/>
          </p:nvPr>
        </p:nvSpPr>
        <p:spPr>
          <a:xfrm>
            <a:off x="818703" y="2172757"/>
            <a:ext cx="77724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Times New Roman"/>
              <a:buNone/>
              <a:defRPr sz="8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g23e4729be57_2_3"/>
          <p:cNvSpPr txBox="1"/>
          <p:nvPr>
            <p:ph idx="1" type="subTitle"/>
          </p:nvPr>
        </p:nvSpPr>
        <p:spPr>
          <a:xfrm>
            <a:off x="808069" y="3429000"/>
            <a:ext cx="71823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>
            <a:lvl1pPr lv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cap="small">
                <a:solidFill>
                  <a:srgbClr val="FFFFFF"/>
                </a:solidFill>
              </a:defRPr>
            </a:lvl1pPr>
            <a:lvl2pPr lvl="1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HTI-est-valge.png" id="203" name="Google Shape;203;g23e4729be57_2_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3e4729be57_2_11"/>
          <p:cNvSpPr txBox="1"/>
          <p:nvPr>
            <p:ph type="title"/>
          </p:nvPr>
        </p:nvSpPr>
        <p:spPr>
          <a:xfrm>
            <a:off x="596900" y="262145"/>
            <a:ext cx="79629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23e4729be57_2_11"/>
          <p:cNvSpPr txBox="1"/>
          <p:nvPr>
            <p:ph idx="1" type="body"/>
          </p:nvPr>
        </p:nvSpPr>
        <p:spPr>
          <a:xfrm>
            <a:off x="625320" y="1529013"/>
            <a:ext cx="7909200" cy="3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7" name="Google Shape;207;g23e4729be57_2_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23e4729be57_2_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3e4729be57_2_17"/>
          <p:cNvSpPr/>
          <p:nvPr>
            <p:ph idx="2" type="pic"/>
          </p:nvPr>
        </p:nvSpPr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2" name="Google Shape;212;g23e4729be57_2_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3e4729be57_2_20"/>
          <p:cNvSpPr txBox="1"/>
          <p:nvPr>
            <p:ph type="title"/>
          </p:nvPr>
        </p:nvSpPr>
        <p:spPr>
          <a:xfrm>
            <a:off x="628650" y="304272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g23e4729be57_2_20"/>
          <p:cNvSpPr txBox="1"/>
          <p:nvPr>
            <p:ph idx="1" type="body"/>
          </p:nvPr>
        </p:nvSpPr>
        <p:spPr>
          <a:xfrm>
            <a:off x="622300" y="1549136"/>
            <a:ext cx="3724200" cy="3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g23e4729be57_2_20"/>
          <p:cNvSpPr txBox="1"/>
          <p:nvPr>
            <p:ph idx="2" type="body"/>
          </p:nvPr>
        </p:nvSpPr>
        <p:spPr>
          <a:xfrm>
            <a:off x="4810125" y="1549136"/>
            <a:ext cx="3724200" cy="3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7" name="Google Shape;217;g23e4729be57_2_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3e4729be57_2_25"/>
          <p:cNvSpPr txBox="1"/>
          <p:nvPr>
            <p:ph idx="1" type="body"/>
          </p:nvPr>
        </p:nvSpPr>
        <p:spPr>
          <a:xfrm>
            <a:off x="622300" y="1549136"/>
            <a:ext cx="3724200" cy="3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g23e4729be57_2_25"/>
          <p:cNvSpPr txBox="1"/>
          <p:nvPr>
            <p:ph idx="2" type="body"/>
          </p:nvPr>
        </p:nvSpPr>
        <p:spPr>
          <a:xfrm>
            <a:off x="4810125" y="1549136"/>
            <a:ext cx="3724200" cy="3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g23e4729be57_2_25"/>
          <p:cNvSpPr txBox="1"/>
          <p:nvPr>
            <p:ph type="title"/>
          </p:nvPr>
        </p:nvSpPr>
        <p:spPr>
          <a:xfrm>
            <a:off x="596900" y="262145"/>
            <a:ext cx="79629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2" name="Google Shape;222;g23e4729be57_2_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 (must)">
  <p:cSld name="pealkiri 01 (must)">
    <p:bg>
      <p:bgPr>
        <a:solidFill>
          <a:schemeClr val="dk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3e4729be57_2_30"/>
          <p:cNvSpPr txBox="1"/>
          <p:nvPr>
            <p:ph type="title"/>
          </p:nvPr>
        </p:nvSpPr>
        <p:spPr>
          <a:xfrm>
            <a:off x="330200" y="304272"/>
            <a:ext cx="84708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TI-est-valge.png" id="225" name="Google Shape;225;g23e4729be57_2_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3e4729be57_2_33"/>
          <p:cNvSpPr txBox="1"/>
          <p:nvPr>
            <p:ph idx="1" type="body"/>
          </p:nvPr>
        </p:nvSpPr>
        <p:spPr>
          <a:xfrm>
            <a:off x="211807" y="594013"/>
            <a:ext cx="3127800" cy="554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5000"/>
              <a:buNone/>
              <a:defRPr b="0" i="1" sz="45000">
                <a:solidFill>
                  <a:srgbClr val="F68D2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g23e4729be57_2_33"/>
          <p:cNvSpPr txBox="1"/>
          <p:nvPr>
            <p:ph idx="2" type="body"/>
          </p:nvPr>
        </p:nvSpPr>
        <p:spPr>
          <a:xfrm>
            <a:off x="3698721" y="1846513"/>
            <a:ext cx="47517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" name="Google Shape;229;g23e4729be57_2_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2"/>
          <p:cNvSpPr txBox="1"/>
          <p:nvPr>
            <p:ph type="ctrTitle"/>
          </p:nvPr>
        </p:nvSpPr>
        <p:spPr>
          <a:xfrm>
            <a:off x="818703" y="2172757"/>
            <a:ext cx="77724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imes New Roman"/>
              <a:buNone/>
              <a:defRPr sz="8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2"/>
          <p:cNvSpPr txBox="1"/>
          <p:nvPr>
            <p:ph idx="1" type="subTitle"/>
          </p:nvPr>
        </p:nvSpPr>
        <p:spPr>
          <a:xfrm>
            <a:off x="808069" y="3429000"/>
            <a:ext cx="71823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>
            <a:lvl1pPr lv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cap="small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3e4729be57_2_37"/>
          <p:cNvSpPr/>
          <p:nvPr/>
        </p:nvSpPr>
        <p:spPr>
          <a:xfrm>
            <a:off x="749300" y="571500"/>
            <a:ext cx="2349600" cy="1958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g23e4729be57_2_37"/>
          <p:cNvSpPr txBox="1"/>
          <p:nvPr>
            <p:ph type="title"/>
          </p:nvPr>
        </p:nvSpPr>
        <p:spPr>
          <a:xfrm>
            <a:off x="755576" y="1534583"/>
            <a:ext cx="2340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g23e4729be57_2_37"/>
          <p:cNvSpPr/>
          <p:nvPr>
            <p:ph idx="2" type="pic"/>
          </p:nvPr>
        </p:nvSpPr>
        <p:spPr>
          <a:xfrm>
            <a:off x="3455876" y="577247"/>
            <a:ext cx="1950000" cy="1950000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g23e4729be57_2_37"/>
          <p:cNvSpPr/>
          <p:nvPr>
            <p:ph idx="3" type="pic"/>
          </p:nvPr>
        </p:nvSpPr>
        <p:spPr>
          <a:xfrm>
            <a:off x="6156176" y="577247"/>
            <a:ext cx="1950000" cy="19500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g23e4729be57_2_37"/>
          <p:cNvSpPr txBox="1"/>
          <p:nvPr>
            <p:ph idx="1" type="body"/>
          </p:nvPr>
        </p:nvSpPr>
        <p:spPr>
          <a:xfrm>
            <a:off x="762000" y="2719917"/>
            <a:ext cx="7772400" cy="21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g23e4729be57_2_37"/>
          <p:cNvSpPr txBox="1"/>
          <p:nvPr/>
        </p:nvSpPr>
        <p:spPr>
          <a:xfrm>
            <a:off x="755576" y="697260"/>
            <a:ext cx="1656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1" sz="6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g23e4729be57_2_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3e4729be57_2_45"/>
          <p:cNvSpPr/>
          <p:nvPr>
            <p:ph idx="2" type="pic"/>
          </p:nvPr>
        </p:nvSpPr>
        <p:spPr>
          <a:xfrm>
            <a:off x="763476" y="577247"/>
            <a:ext cx="1950000" cy="19500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g23e4729be57_2_45"/>
          <p:cNvSpPr/>
          <p:nvPr>
            <p:ph idx="3" type="pic"/>
          </p:nvPr>
        </p:nvSpPr>
        <p:spPr>
          <a:xfrm>
            <a:off x="6156176" y="577247"/>
            <a:ext cx="1950000" cy="19500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g23e4729be57_2_45"/>
          <p:cNvSpPr txBox="1"/>
          <p:nvPr>
            <p:ph idx="1" type="body"/>
          </p:nvPr>
        </p:nvSpPr>
        <p:spPr>
          <a:xfrm>
            <a:off x="762000" y="2719917"/>
            <a:ext cx="7772400" cy="21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g23e4729be57_2_45"/>
          <p:cNvSpPr/>
          <p:nvPr/>
        </p:nvSpPr>
        <p:spPr>
          <a:xfrm>
            <a:off x="3479800" y="571500"/>
            <a:ext cx="2349600" cy="1958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g23e4729be57_2_45"/>
          <p:cNvSpPr txBox="1"/>
          <p:nvPr>
            <p:ph type="title"/>
          </p:nvPr>
        </p:nvSpPr>
        <p:spPr>
          <a:xfrm>
            <a:off x="3486076" y="1534583"/>
            <a:ext cx="2340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g23e4729be57_2_45"/>
          <p:cNvSpPr txBox="1"/>
          <p:nvPr/>
        </p:nvSpPr>
        <p:spPr>
          <a:xfrm>
            <a:off x="3486076" y="697260"/>
            <a:ext cx="1656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1" sz="6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5" name="Google Shape;245;g23e4729be57_2_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3e4729be57_2_53"/>
          <p:cNvSpPr/>
          <p:nvPr>
            <p:ph idx="2" type="pic"/>
          </p:nvPr>
        </p:nvSpPr>
        <p:spPr>
          <a:xfrm>
            <a:off x="3455876" y="577247"/>
            <a:ext cx="1950000" cy="1950000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g23e4729be57_2_53"/>
          <p:cNvSpPr/>
          <p:nvPr>
            <p:ph idx="3" type="pic"/>
          </p:nvPr>
        </p:nvSpPr>
        <p:spPr>
          <a:xfrm>
            <a:off x="758676" y="577247"/>
            <a:ext cx="1950000" cy="195000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g23e4729be57_2_53"/>
          <p:cNvSpPr txBox="1"/>
          <p:nvPr>
            <p:ph idx="1" type="body"/>
          </p:nvPr>
        </p:nvSpPr>
        <p:spPr>
          <a:xfrm>
            <a:off x="762000" y="2719917"/>
            <a:ext cx="7772400" cy="21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g23e4729be57_2_53"/>
          <p:cNvSpPr/>
          <p:nvPr/>
        </p:nvSpPr>
        <p:spPr>
          <a:xfrm>
            <a:off x="6184900" y="571500"/>
            <a:ext cx="2349600" cy="1958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g23e4729be57_2_53"/>
          <p:cNvSpPr txBox="1"/>
          <p:nvPr>
            <p:ph type="title"/>
          </p:nvPr>
        </p:nvSpPr>
        <p:spPr>
          <a:xfrm>
            <a:off x="6191176" y="1534583"/>
            <a:ext cx="2340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g23e4729be57_2_53"/>
          <p:cNvSpPr txBox="1"/>
          <p:nvPr/>
        </p:nvSpPr>
        <p:spPr>
          <a:xfrm>
            <a:off x="6191176" y="697260"/>
            <a:ext cx="1656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1" sz="6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3" name="Google Shape;253;g23e4729be57_2_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3e4729be57_2_61"/>
          <p:cNvSpPr/>
          <p:nvPr>
            <p:ph idx="2" type="pic"/>
          </p:nvPr>
        </p:nvSpPr>
        <p:spPr>
          <a:xfrm>
            <a:off x="566445" y="863570"/>
            <a:ext cx="3510000" cy="351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6" name="Google Shape;256;g23e4729be57_2_61"/>
          <p:cNvSpPr txBox="1"/>
          <p:nvPr>
            <p:ph idx="1" type="body"/>
          </p:nvPr>
        </p:nvSpPr>
        <p:spPr>
          <a:xfrm>
            <a:off x="5143500" y="1958392"/>
            <a:ext cx="35646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57" name="Google Shape;257;g23e4729be57_2_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3e4729be57_2_65"/>
          <p:cNvSpPr txBox="1"/>
          <p:nvPr>
            <p:ph idx="1" type="body"/>
          </p:nvPr>
        </p:nvSpPr>
        <p:spPr>
          <a:xfrm>
            <a:off x="477330" y="2848405"/>
            <a:ext cx="34665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g23e4729be57_2_65"/>
          <p:cNvSpPr/>
          <p:nvPr>
            <p:ph idx="2" type="pic"/>
          </p:nvPr>
        </p:nvSpPr>
        <p:spPr>
          <a:xfrm>
            <a:off x="4187176" y="-402976"/>
            <a:ext cx="6546900" cy="65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1" name="Google Shape;261;g23e4729be57_2_65"/>
          <p:cNvSpPr txBox="1"/>
          <p:nvPr>
            <p:ph type="title"/>
          </p:nvPr>
        </p:nvSpPr>
        <p:spPr>
          <a:xfrm>
            <a:off x="470287" y="1121812"/>
            <a:ext cx="34521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62" name="Google Shape;262;g23e4729be57_2_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3e4729be57_2_70"/>
          <p:cNvSpPr/>
          <p:nvPr>
            <p:ph idx="2" type="pic"/>
          </p:nvPr>
        </p:nvSpPr>
        <p:spPr>
          <a:xfrm>
            <a:off x="4187176" y="-402976"/>
            <a:ext cx="6546900" cy="65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5" name="Google Shape;265;g23e4729be57_2_70"/>
          <p:cNvSpPr txBox="1"/>
          <p:nvPr>
            <p:ph idx="1" type="body"/>
          </p:nvPr>
        </p:nvSpPr>
        <p:spPr>
          <a:xfrm>
            <a:off x="451930" y="2181655"/>
            <a:ext cx="34665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6" name="Google Shape;266;g23e4729be57_2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e4729be57_2_74"/>
          <p:cNvSpPr/>
          <p:nvPr>
            <p:ph idx="2" type="pic"/>
          </p:nvPr>
        </p:nvSpPr>
        <p:spPr>
          <a:xfrm>
            <a:off x="4850089" y="0"/>
            <a:ext cx="4293900" cy="5715000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g23e4729be57_2_74"/>
          <p:cNvSpPr txBox="1"/>
          <p:nvPr>
            <p:ph type="title"/>
          </p:nvPr>
        </p:nvSpPr>
        <p:spPr>
          <a:xfrm>
            <a:off x="470287" y="1121812"/>
            <a:ext cx="39210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g23e4729be57_2_74"/>
          <p:cNvSpPr txBox="1"/>
          <p:nvPr>
            <p:ph idx="1" type="body"/>
          </p:nvPr>
        </p:nvSpPr>
        <p:spPr>
          <a:xfrm>
            <a:off x="515430" y="2848405"/>
            <a:ext cx="38787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1" name="Google Shape;271;g23e4729be57_2_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3e4729be57_2_79"/>
          <p:cNvSpPr/>
          <p:nvPr>
            <p:ph idx="2" type="pic"/>
          </p:nvPr>
        </p:nvSpPr>
        <p:spPr>
          <a:xfrm>
            <a:off x="4850089" y="0"/>
            <a:ext cx="4293900" cy="5715000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g23e4729be57_2_79"/>
          <p:cNvSpPr txBox="1"/>
          <p:nvPr>
            <p:ph idx="1" type="body"/>
          </p:nvPr>
        </p:nvSpPr>
        <p:spPr>
          <a:xfrm>
            <a:off x="515430" y="2213405"/>
            <a:ext cx="38787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5" name="Google Shape;275;g23e4729be57_2_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3e4729be57_2_83"/>
          <p:cNvSpPr/>
          <p:nvPr>
            <p:ph idx="2" type="pic"/>
          </p:nvPr>
        </p:nvSpPr>
        <p:spPr>
          <a:xfrm>
            <a:off x="381000" y="285750"/>
            <a:ext cx="8356500" cy="4455600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g23e4729be57_2_83"/>
          <p:cNvSpPr txBox="1"/>
          <p:nvPr>
            <p:ph idx="1" type="body"/>
          </p:nvPr>
        </p:nvSpPr>
        <p:spPr>
          <a:xfrm>
            <a:off x="2755900" y="4910667"/>
            <a:ext cx="59691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9" name="Google Shape;279;g23e4729be57_2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3e4729be57_2_87"/>
          <p:cNvSpPr txBox="1"/>
          <p:nvPr>
            <p:ph type="title"/>
          </p:nvPr>
        </p:nvSpPr>
        <p:spPr>
          <a:xfrm>
            <a:off x="375566" y="230395"/>
            <a:ext cx="83631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2" name="Google Shape;282;g23e4729be57_2_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4"/>
          <p:cNvSpPr txBox="1"/>
          <p:nvPr>
            <p:ph type="title"/>
          </p:nvPr>
        </p:nvSpPr>
        <p:spPr>
          <a:xfrm>
            <a:off x="393700" y="304272"/>
            <a:ext cx="83565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" name="Google Shape;2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3e4729be57_2_90"/>
          <p:cNvSpPr/>
          <p:nvPr>
            <p:ph idx="2" type="pic"/>
          </p:nvPr>
        </p:nvSpPr>
        <p:spPr>
          <a:xfrm>
            <a:off x="985545" y="1195917"/>
            <a:ext cx="891900" cy="89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5" name="Google Shape;285;g23e4729be57_2_90"/>
          <p:cNvSpPr/>
          <p:nvPr>
            <p:ph idx="3" type="pic"/>
          </p:nvPr>
        </p:nvSpPr>
        <p:spPr>
          <a:xfrm>
            <a:off x="3474745" y="1195917"/>
            <a:ext cx="891900" cy="89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6" name="Google Shape;286;g23e4729be57_2_90"/>
          <p:cNvSpPr/>
          <p:nvPr>
            <p:ph idx="4" type="pic"/>
          </p:nvPr>
        </p:nvSpPr>
        <p:spPr>
          <a:xfrm>
            <a:off x="5887745" y="1195917"/>
            <a:ext cx="891900" cy="89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7" name="Google Shape;287;g23e4729be57_2_90"/>
          <p:cNvSpPr/>
          <p:nvPr>
            <p:ph idx="5" type="pic"/>
          </p:nvPr>
        </p:nvSpPr>
        <p:spPr>
          <a:xfrm>
            <a:off x="6891045" y="3227917"/>
            <a:ext cx="891900" cy="89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8" name="Google Shape;288;g23e4729be57_2_90"/>
          <p:cNvSpPr/>
          <p:nvPr>
            <p:ph idx="6" type="pic"/>
          </p:nvPr>
        </p:nvSpPr>
        <p:spPr>
          <a:xfrm>
            <a:off x="4414545" y="3227917"/>
            <a:ext cx="891900" cy="89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9" name="Google Shape;289;g23e4729be57_2_90"/>
          <p:cNvSpPr/>
          <p:nvPr>
            <p:ph idx="7" type="pic"/>
          </p:nvPr>
        </p:nvSpPr>
        <p:spPr>
          <a:xfrm>
            <a:off x="1963445" y="3227917"/>
            <a:ext cx="891900" cy="89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0" name="Google Shape;290;g23e4729be57_2_90"/>
          <p:cNvSpPr txBox="1"/>
          <p:nvPr>
            <p:ph idx="1" type="body"/>
          </p:nvPr>
        </p:nvSpPr>
        <p:spPr>
          <a:xfrm>
            <a:off x="787400" y="2106083"/>
            <a:ext cx="14985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g23e4729be57_2_90"/>
          <p:cNvSpPr txBox="1"/>
          <p:nvPr>
            <p:ph idx="8" type="body"/>
          </p:nvPr>
        </p:nvSpPr>
        <p:spPr>
          <a:xfrm>
            <a:off x="3251200" y="2106083"/>
            <a:ext cx="14985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g23e4729be57_2_90"/>
          <p:cNvSpPr txBox="1"/>
          <p:nvPr>
            <p:ph idx="9" type="body"/>
          </p:nvPr>
        </p:nvSpPr>
        <p:spPr>
          <a:xfrm>
            <a:off x="5676900" y="2106083"/>
            <a:ext cx="14985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g23e4729be57_2_90"/>
          <p:cNvSpPr txBox="1"/>
          <p:nvPr>
            <p:ph idx="13" type="body"/>
          </p:nvPr>
        </p:nvSpPr>
        <p:spPr>
          <a:xfrm>
            <a:off x="6680200" y="4138083"/>
            <a:ext cx="14985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g23e4729be57_2_90"/>
          <p:cNvSpPr txBox="1"/>
          <p:nvPr>
            <p:ph idx="14" type="body"/>
          </p:nvPr>
        </p:nvSpPr>
        <p:spPr>
          <a:xfrm>
            <a:off x="4203700" y="4138083"/>
            <a:ext cx="14985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g23e4729be57_2_90"/>
          <p:cNvSpPr txBox="1"/>
          <p:nvPr>
            <p:ph idx="15" type="body"/>
          </p:nvPr>
        </p:nvSpPr>
        <p:spPr>
          <a:xfrm>
            <a:off x="1752600" y="4138083"/>
            <a:ext cx="14985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g23e4729be57_2_90"/>
          <p:cNvSpPr txBox="1"/>
          <p:nvPr>
            <p:ph type="title"/>
          </p:nvPr>
        </p:nvSpPr>
        <p:spPr>
          <a:xfrm>
            <a:off x="375566" y="-140022"/>
            <a:ext cx="83631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7" name="Google Shape;297;g23e4729be57_2_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3e4729be57_2_105"/>
          <p:cNvSpPr txBox="1"/>
          <p:nvPr>
            <p:ph type="ctrTitle"/>
          </p:nvPr>
        </p:nvSpPr>
        <p:spPr>
          <a:xfrm>
            <a:off x="818703" y="2172757"/>
            <a:ext cx="77724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imes New Roman"/>
              <a:buNone/>
              <a:defRPr sz="8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g23e4729be57_2_105"/>
          <p:cNvSpPr txBox="1"/>
          <p:nvPr>
            <p:ph idx="1" type="subTitle"/>
          </p:nvPr>
        </p:nvSpPr>
        <p:spPr>
          <a:xfrm>
            <a:off x="808069" y="3429000"/>
            <a:ext cx="71823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>
            <a:lvl1pPr lv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cap="small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1" name="Google Shape;301;g23e4729be57_2_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3e4729be57_2_109"/>
          <p:cNvSpPr txBox="1"/>
          <p:nvPr>
            <p:ph type="title"/>
          </p:nvPr>
        </p:nvSpPr>
        <p:spPr>
          <a:xfrm>
            <a:off x="393700" y="304272"/>
            <a:ext cx="83565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04" name="Google Shape;304;g23e4729be57_2_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3e4729be57_2_112"/>
          <p:cNvSpPr txBox="1"/>
          <p:nvPr>
            <p:ph type="title"/>
          </p:nvPr>
        </p:nvSpPr>
        <p:spPr>
          <a:xfrm>
            <a:off x="2529640" y="1390812"/>
            <a:ext cx="5928600" cy="23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7" name="Google Shape;307;g23e4729be57_2_112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g23e4729be57_2_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g23e4729be57_2_116"/>
          <p:cNvCxnSpPr/>
          <p:nvPr/>
        </p:nvCxnSpPr>
        <p:spPr>
          <a:xfrm flipH="1">
            <a:off x="1374605" y="1167503"/>
            <a:ext cx="612000" cy="2610000"/>
          </a:xfrm>
          <a:prstGeom prst="straightConnector1">
            <a:avLst/>
          </a:prstGeom>
          <a:noFill/>
          <a:ln cap="flat" cmpd="sng" w="984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1" name="Google Shape;311;g23e4729be57_2_116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2" name="Google Shape;312;g23e4729be57_2_116"/>
          <p:cNvSpPr txBox="1"/>
          <p:nvPr>
            <p:ph type="title"/>
          </p:nvPr>
        </p:nvSpPr>
        <p:spPr>
          <a:xfrm>
            <a:off x="2526526" y="1388212"/>
            <a:ext cx="5944500" cy="22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3" name="Google Shape;313;g23e4729be57_2_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3e4729be57_2_121"/>
          <p:cNvSpPr txBox="1"/>
          <p:nvPr>
            <p:ph type="title"/>
          </p:nvPr>
        </p:nvSpPr>
        <p:spPr>
          <a:xfrm>
            <a:off x="2529640" y="1390812"/>
            <a:ext cx="59286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g23e4729be57_2_121"/>
          <p:cNvSpPr txBox="1"/>
          <p:nvPr>
            <p:ph idx="1" type="body"/>
          </p:nvPr>
        </p:nvSpPr>
        <p:spPr>
          <a:xfrm>
            <a:off x="2529640" y="2651738"/>
            <a:ext cx="59286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17" name="Google Shape;317;g23e4729be57_2_121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g23e4729be57_2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g23e4729be57_2_126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1" name="Google Shape;321;g23e4729be57_2_126"/>
          <p:cNvSpPr txBox="1"/>
          <p:nvPr>
            <p:ph type="title"/>
          </p:nvPr>
        </p:nvSpPr>
        <p:spPr>
          <a:xfrm>
            <a:off x="2526526" y="1388212"/>
            <a:ext cx="59445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g23e4729be57_2_126"/>
          <p:cNvSpPr txBox="1"/>
          <p:nvPr>
            <p:ph idx="1" type="body"/>
          </p:nvPr>
        </p:nvSpPr>
        <p:spPr>
          <a:xfrm>
            <a:off x="2529640" y="2651738"/>
            <a:ext cx="59286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23" name="Google Shape;323;g23e4729be57_2_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5" name="Google Shape;325;g23e4729be57_2_131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6" name="Google Shape;326;g23e4729be57_2_131"/>
          <p:cNvSpPr txBox="1"/>
          <p:nvPr>
            <p:ph idx="1" type="body"/>
          </p:nvPr>
        </p:nvSpPr>
        <p:spPr>
          <a:xfrm>
            <a:off x="2555720" y="1486680"/>
            <a:ext cx="5724600" cy="21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27" name="Google Shape;327;g23e4729be57_2_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(must)">
  <p:cSld name="tees (must)">
    <p:bg>
      <p:bgPr>
        <a:solidFill>
          <a:schemeClr val="dk1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3e4729be57_2_135"/>
          <p:cNvSpPr txBox="1"/>
          <p:nvPr>
            <p:ph type="title"/>
          </p:nvPr>
        </p:nvSpPr>
        <p:spPr>
          <a:xfrm>
            <a:off x="2529640" y="1390812"/>
            <a:ext cx="5928600" cy="23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0" name="Google Shape;330;g23e4729be57_2_135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TI-est-valge.png" id="331" name="Google Shape;331;g23e4729be57_2_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1 (must)">
  <p:cSld name="tees + selgitus 01 (must)">
    <p:bg>
      <p:bgPr>
        <a:solidFill>
          <a:schemeClr val="dk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3" name="Google Shape;333;g23e4729be57_2_139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4" name="Google Shape;334;g23e4729be57_2_139"/>
          <p:cNvSpPr txBox="1"/>
          <p:nvPr>
            <p:ph type="title"/>
          </p:nvPr>
        </p:nvSpPr>
        <p:spPr>
          <a:xfrm>
            <a:off x="2529640" y="1390812"/>
            <a:ext cx="59286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g23e4729be57_2_139"/>
          <p:cNvSpPr txBox="1"/>
          <p:nvPr>
            <p:ph idx="1" type="body"/>
          </p:nvPr>
        </p:nvSpPr>
        <p:spPr>
          <a:xfrm>
            <a:off x="2529640" y="2651738"/>
            <a:ext cx="59286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HTI-est-valge.png" id="336" name="Google Shape;336;g23e4729be57_2_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 txBox="1"/>
          <p:nvPr>
            <p:ph type="title"/>
          </p:nvPr>
        </p:nvSpPr>
        <p:spPr>
          <a:xfrm>
            <a:off x="2529640" y="1390812"/>
            <a:ext cx="5928600" cy="23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1" name="Google Shape;31;p45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" name="Google Shape;3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2 (must)">
  <p:cSld name="tees + selgitus 02 (must)">
    <p:bg>
      <p:bgPr>
        <a:solidFill>
          <a:schemeClr val="dk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8" name="Google Shape;338;g23e4729be57_2_144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9" name="Google Shape;339;g23e4729be57_2_144"/>
          <p:cNvSpPr txBox="1"/>
          <p:nvPr>
            <p:ph type="title"/>
          </p:nvPr>
        </p:nvSpPr>
        <p:spPr>
          <a:xfrm>
            <a:off x="2526526" y="1388212"/>
            <a:ext cx="59316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i="0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g23e4729be57_2_144"/>
          <p:cNvSpPr txBox="1"/>
          <p:nvPr>
            <p:ph idx="1" type="body"/>
          </p:nvPr>
        </p:nvSpPr>
        <p:spPr>
          <a:xfrm>
            <a:off x="2529640" y="2651738"/>
            <a:ext cx="59286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HTI-est-valge.png" id="341" name="Google Shape;341;g23e4729be57_2_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 (must)">
  <p:cSld name="pealkiri 02 (must)">
    <p:bg>
      <p:bgPr>
        <a:solidFill>
          <a:schemeClr val="dk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3e4729be57_2_149"/>
          <p:cNvSpPr txBox="1"/>
          <p:nvPr>
            <p:ph type="title"/>
          </p:nvPr>
        </p:nvSpPr>
        <p:spPr>
          <a:xfrm>
            <a:off x="362866" y="473812"/>
            <a:ext cx="83631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i="0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TI-est-valge.png" id="344" name="Google Shape;344;g23e4729be57_2_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punane)">
  <p:cSld name="Esislaid (punane)">
    <p:bg>
      <p:bgPr>
        <a:solidFill>
          <a:srgbClr val="F68D2E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3e4729be57_2_152"/>
          <p:cNvSpPr txBox="1"/>
          <p:nvPr>
            <p:ph type="ctrTitle"/>
          </p:nvPr>
        </p:nvSpPr>
        <p:spPr>
          <a:xfrm>
            <a:off x="818703" y="2172757"/>
            <a:ext cx="77724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Times New Roman"/>
              <a:buNone/>
              <a:defRPr sz="8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g23e4729be57_2_152"/>
          <p:cNvSpPr txBox="1"/>
          <p:nvPr>
            <p:ph idx="1" type="subTitle"/>
          </p:nvPr>
        </p:nvSpPr>
        <p:spPr>
          <a:xfrm>
            <a:off x="808069" y="3429000"/>
            <a:ext cx="71823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>
            <a:lvl1pPr lv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cap="small">
                <a:solidFill>
                  <a:srgbClr val="FFFFFF"/>
                </a:solidFill>
              </a:defRPr>
            </a:lvl1pPr>
            <a:lvl2pPr lvl="1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HTI-est-valge.png" id="348" name="Google Shape;348;g23e4729be57_2_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(punane)">
  <p:cSld name="tees (punane)">
    <p:bg>
      <p:bgPr>
        <a:solidFill>
          <a:srgbClr val="F68D2E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3e4729be57_2_156"/>
          <p:cNvSpPr txBox="1"/>
          <p:nvPr>
            <p:ph type="title"/>
          </p:nvPr>
        </p:nvSpPr>
        <p:spPr>
          <a:xfrm>
            <a:off x="2529640" y="1390812"/>
            <a:ext cx="5928600" cy="23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51" name="Google Shape;351;g23e4729be57_2_156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TI-est-valge.png" id="352" name="Google Shape;352;g23e4729be57_2_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1 (punane)">
  <p:cSld name="tees + selgitus 01 (punane)">
    <p:bg>
      <p:bgPr>
        <a:solidFill>
          <a:srgbClr val="F68D2E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4" name="Google Shape;354;g23e4729be57_2_160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5" name="Google Shape;355;g23e4729be57_2_160"/>
          <p:cNvSpPr txBox="1"/>
          <p:nvPr>
            <p:ph type="title"/>
          </p:nvPr>
        </p:nvSpPr>
        <p:spPr>
          <a:xfrm>
            <a:off x="2529640" y="1390812"/>
            <a:ext cx="59286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g23e4729be57_2_160"/>
          <p:cNvSpPr txBox="1"/>
          <p:nvPr>
            <p:ph idx="1" type="body"/>
          </p:nvPr>
        </p:nvSpPr>
        <p:spPr>
          <a:xfrm>
            <a:off x="2529640" y="2651738"/>
            <a:ext cx="59286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HTI-est-valge.png" id="357" name="Google Shape;357;g23e4729be57_2_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2 (punane)">
  <p:cSld name="tees + selgitus 02 (punane)">
    <p:bg>
      <p:bgPr>
        <a:solidFill>
          <a:srgbClr val="F68D2E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9" name="Google Shape;359;g23e4729be57_2_165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0" name="Google Shape;360;g23e4729be57_2_165"/>
          <p:cNvSpPr txBox="1"/>
          <p:nvPr>
            <p:ph type="title"/>
          </p:nvPr>
        </p:nvSpPr>
        <p:spPr>
          <a:xfrm>
            <a:off x="2526526" y="1388212"/>
            <a:ext cx="5603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i="0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g23e4729be57_2_165"/>
          <p:cNvSpPr txBox="1"/>
          <p:nvPr>
            <p:ph idx="1" type="body"/>
          </p:nvPr>
        </p:nvSpPr>
        <p:spPr>
          <a:xfrm>
            <a:off x="2529640" y="2651738"/>
            <a:ext cx="59286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HTI-est-valge.png" id="362" name="Google Shape;362;g23e4729be57_2_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 (punane)">
  <p:cSld name="pealkiri 01 (punane)">
    <p:bg>
      <p:bgPr>
        <a:solidFill>
          <a:srgbClr val="F68D2E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3e4729be57_2_170"/>
          <p:cNvSpPr txBox="1"/>
          <p:nvPr>
            <p:ph type="title"/>
          </p:nvPr>
        </p:nvSpPr>
        <p:spPr>
          <a:xfrm>
            <a:off x="330200" y="304272"/>
            <a:ext cx="84708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TI-est-valge.png" id="365" name="Google Shape;365;g23e4729be57_2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 (punane)">
  <p:cSld name="pealkiri 02 (punane)">
    <p:bg>
      <p:bgPr>
        <a:solidFill>
          <a:srgbClr val="F68D2E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3e4729be57_2_173"/>
          <p:cNvSpPr txBox="1"/>
          <p:nvPr>
            <p:ph type="title"/>
          </p:nvPr>
        </p:nvSpPr>
        <p:spPr>
          <a:xfrm>
            <a:off x="362866" y="473812"/>
            <a:ext cx="83631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i="0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TI-est-valge.png" id="368" name="Google Shape;368;g23e4729be57_2_1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501" y="4973048"/>
            <a:ext cx="1351740" cy="45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dfdb08036f_3_6"/>
          <p:cNvSpPr txBox="1"/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7" name="Google Shape;377;g2dfdb08036f_3_6"/>
          <p:cNvSpPr txBox="1"/>
          <p:nvPr>
            <p:ph idx="1" type="subTitle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78" name="Google Shape;378;g2dfdb08036f_3_6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9" name="Google Shape;379;g2dfdb08036f_3_6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0" name="Google Shape;380;g2dfdb08036f_3_6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dfdb08036f_3_12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3" name="Google Shape;383;g2dfdb08036f_3_12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4" name="Google Shape;384;g2dfdb08036f_3_12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5" name="Google Shape;385;g2dfdb08036f_3_12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46"/>
          <p:cNvCxnSpPr/>
          <p:nvPr/>
        </p:nvCxnSpPr>
        <p:spPr>
          <a:xfrm flipH="1">
            <a:off x="1374605" y="1167503"/>
            <a:ext cx="612000" cy="2610000"/>
          </a:xfrm>
          <a:prstGeom prst="straightConnector1">
            <a:avLst/>
          </a:prstGeom>
          <a:noFill/>
          <a:ln cap="flat" cmpd="sng" w="984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" name="Google Shape;35;p46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46"/>
          <p:cNvSpPr txBox="1"/>
          <p:nvPr>
            <p:ph type="title"/>
          </p:nvPr>
        </p:nvSpPr>
        <p:spPr>
          <a:xfrm>
            <a:off x="2526526" y="1388212"/>
            <a:ext cx="5944500" cy="22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7" name="Google Shape;3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dfdb08036f_3_17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8" name="Google Shape;388;g2dfdb08036f_3_17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9" name="Google Shape;389;g2dfdb08036f_3_17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dfdb08036f_3_21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2" name="Google Shape;392;g2dfdb08036f_3_21"/>
          <p:cNvSpPr txBox="1"/>
          <p:nvPr>
            <p:ph idx="1" type="body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3" name="Google Shape;393;g2dfdb08036f_3_21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4" name="Google Shape;394;g2dfdb08036f_3_21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5" name="Google Shape;395;g2dfdb08036f_3_21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dfdb08036f_3_27"/>
          <p:cNvSpPr txBox="1"/>
          <p:nvPr>
            <p:ph type="title"/>
          </p:nvPr>
        </p:nvSpPr>
        <p:spPr>
          <a:xfrm>
            <a:off x="623888" y="1424782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8" name="Google Shape;398;g2dfdb08036f_3_27"/>
          <p:cNvSpPr txBox="1"/>
          <p:nvPr>
            <p:ph idx="1" type="body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9" name="Google Shape;399;g2dfdb08036f_3_27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0" name="Google Shape;400;g2dfdb08036f_3_27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1" name="Google Shape;401;g2dfdb08036f_3_27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dfdb08036f_3_33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4" name="Google Shape;404;g2dfdb08036f_3_33"/>
          <p:cNvSpPr txBox="1"/>
          <p:nvPr>
            <p:ph idx="1" type="body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5" name="Google Shape;405;g2dfdb08036f_3_33"/>
          <p:cNvSpPr txBox="1"/>
          <p:nvPr>
            <p:ph idx="2" type="body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6" name="Google Shape;406;g2dfdb08036f_3_33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7" name="Google Shape;407;g2dfdb08036f_3_33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8" name="Google Shape;408;g2dfdb08036f_3_33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dfdb08036f_3_40"/>
          <p:cNvSpPr txBox="1"/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1" name="Google Shape;411;g2dfdb08036f_3_40"/>
          <p:cNvSpPr txBox="1"/>
          <p:nvPr>
            <p:ph idx="1" type="body"/>
          </p:nvPr>
        </p:nvSpPr>
        <p:spPr>
          <a:xfrm>
            <a:off x="629841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2" name="Google Shape;412;g2dfdb08036f_3_40"/>
          <p:cNvSpPr txBox="1"/>
          <p:nvPr>
            <p:ph idx="2" type="body"/>
          </p:nvPr>
        </p:nvSpPr>
        <p:spPr>
          <a:xfrm>
            <a:off x="629841" y="2087563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3" name="Google Shape;413;g2dfdb08036f_3_40"/>
          <p:cNvSpPr txBox="1"/>
          <p:nvPr>
            <p:ph idx="3" type="body"/>
          </p:nvPr>
        </p:nvSpPr>
        <p:spPr>
          <a:xfrm>
            <a:off x="4629150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4" name="Google Shape;414;g2dfdb08036f_3_40"/>
          <p:cNvSpPr txBox="1"/>
          <p:nvPr>
            <p:ph idx="4" type="body"/>
          </p:nvPr>
        </p:nvSpPr>
        <p:spPr>
          <a:xfrm>
            <a:off x="4629150" y="2087563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5" name="Google Shape;415;g2dfdb08036f_3_40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6" name="Google Shape;416;g2dfdb08036f_3_40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7" name="Google Shape;417;g2dfdb08036f_3_40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dfdb08036f_3_49"/>
          <p:cNvSpPr txBox="1"/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0" name="Google Shape;420;g2dfdb08036f_3_49"/>
          <p:cNvSpPr txBox="1"/>
          <p:nvPr>
            <p:ph idx="1" type="body"/>
          </p:nvPr>
        </p:nvSpPr>
        <p:spPr>
          <a:xfrm>
            <a:off x="3887391" y="822854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873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indent="-3683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92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1" name="Google Shape;421;g2dfdb08036f_3_49"/>
          <p:cNvSpPr txBox="1"/>
          <p:nvPr>
            <p:ph idx="2" type="body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22" name="Google Shape;422;g2dfdb08036f_3_49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3" name="Google Shape;423;g2dfdb08036f_3_49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4" name="Google Shape;424;g2dfdb08036f_3_49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dfdb08036f_3_56"/>
          <p:cNvSpPr txBox="1"/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7" name="Google Shape;427;g2dfdb08036f_3_56"/>
          <p:cNvSpPr/>
          <p:nvPr>
            <p:ph idx="2" type="pic"/>
          </p:nvPr>
        </p:nvSpPr>
        <p:spPr>
          <a:xfrm>
            <a:off x="3887391" y="822854"/>
            <a:ext cx="462915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g2dfdb08036f_3_56"/>
          <p:cNvSpPr txBox="1"/>
          <p:nvPr>
            <p:ph idx="1" type="body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29" name="Google Shape;429;g2dfdb08036f_3_56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0" name="Google Shape;430;g2dfdb08036f_3_56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1" name="Google Shape;431;g2dfdb08036f_3_56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dfdb08036f_3_63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4" name="Google Shape;434;g2dfdb08036f_3_63"/>
          <p:cNvSpPr txBox="1"/>
          <p:nvPr>
            <p:ph idx="1" type="body"/>
          </p:nvPr>
        </p:nvSpPr>
        <p:spPr>
          <a:xfrm rot="5400000">
            <a:off x="2758943" y="-608938"/>
            <a:ext cx="3626115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5" name="Google Shape;435;g2dfdb08036f_3_63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6" name="Google Shape;436;g2dfdb08036f_3_63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7" name="Google Shape;437;g2dfdb08036f_3_63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dfdb08036f_3_69"/>
          <p:cNvSpPr txBox="1"/>
          <p:nvPr>
            <p:ph type="title"/>
          </p:nvPr>
        </p:nvSpPr>
        <p:spPr>
          <a:xfrm rot="5400000">
            <a:off x="5107913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0" name="Google Shape;440;g2dfdb08036f_3_69"/>
          <p:cNvSpPr txBox="1"/>
          <p:nvPr>
            <p:ph idx="1" type="body"/>
          </p:nvPr>
        </p:nvSpPr>
        <p:spPr>
          <a:xfrm rot="5400000">
            <a:off x="1107413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1" name="Google Shape;441;g2dfdb08036f_3_69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2" name="Google Shape;442;g2dfdb08036f_3_69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3" name="Google Shape;443;g2dfdb08036f_3_69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/>
          <p:nvPr>
            <p:ph type="title"/>
          </p:nvPr>
        </p:nvSpPr>
        <p:spPr>
          <a:xfrm>
            <a:off x="2529640" y="1390812"/>
            <a:ext cx="59286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1" type="body"/>
          </p:nvPr>
        </p:nvSpPr>
        <p:spPr>
          <a:xfrm>
            <a:off x="2529640" y="2651738"/>
            <a:ext cx="59286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1" name="Google Shape;41;p47"/>
          <p:cNvCxnSpPr/>
          <p:nvPr/>
        </p:nvCxnSpPr>
        <p:spPr>
          <a:xfrm flipH="1">
            <a:off x="1175893" y="1167503"/>
            <a:ext cx="612000" cy="26100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" name="Google Shape;4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9" y="4969034"/>
            <a:ext cx="1354091" cy="45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2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6.xml"/><Relationship Id="rId38" Type="http://schemas.openxmlformats.org/officeDocument/2006/relationships/theme" Target="../theme/theme4.xml"/><Relationship Id="rId19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5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/>
          <p:nvPr>
            <p:ph type="title"/>
          </p:nvPr>
        </p:nvSpPr>
        <p:spPr>
          <a:xfrm>
            <a:off x="628650" y="304272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1"/>
          <p:cNvSpPr txBox="1"/>
          <p:nvPr>
            <p:ph idx="1" type="body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3e4729be57_2_0"/>
          <p:cNvSpPr txBox="1"/>
          <p:nvPr>
            <p:ph type="title"/>
          </p:nvPr>
        </p:nvSpPr>
        <p:spPr>
          <a:xfrm>
            <a:off x="628650" y="304272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g23e4729be57_2_0"/>
          <p:cNvSpPr txBox="1"/>
          <p:nvPr>
            <p:ph idx="1" type="body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dfdb08036f_3_0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71" name="Google Shape;371;g2dfdb08036f_3_0"/>
          <p:cNvSpPr txBox="1"/>
          <p:nvPr>
            <p:ph idx="1" type="body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g2dfdb08036f_3_0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g2dfdb08036f_3_0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4" name="Google Shape;374;g2dfdb08036f_3_0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g2de54b937e9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65925" y="-198583"/>
            <a:ext cx="9865702" cy="6016664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2de54b937e9_0_3"/>
          <p:cNvSpPr txBox="1"/>
          <p:nvPr/>
        </p:nvSpPr>
        <p:spPr>
          <a:xfrm>
            <a:off x="-245400" y="1026800"/>
            <a:ext cx="90042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ÕPILASUURIMUS 2024</a:t>
            </a:r>
            <a:endParaRPr b="1" i="1" sz="6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ÜMARLAUD</a:t>
            </a:r>
            <a:endParaRPr i="1" sz="5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24. mai 2024</a:t>
            </a:r>
            <a:endParaRPr i="1" sz="5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e21f9796fe_0_12"/>
          <p:cNvSpPr txBox="1"/>
          <p:nvPr>
            <p:ph type="title"/>
          </p:nvPr>
        </p:nvSpPr>
        <p:spPr>
          <a:xfrm>
            <a:off x="628650" y="304272"/>
            <a:ext cx="78867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/>
              <a:t>Teemad seekordses uuringus</a:t>
            </a:r>
            <a:endParaRPr sz="4800"/>
          </a:p>
        </p:txBody>
      </p:sp>
      <p:sp>
        <p:nvSpPr>
          <p:cNvPr id="502" name="Google Shape;502;g1e21f9796fe_0_12"/>
          <p:cNvSpPr txBox="1"/>
          <p:nvPr>
            <p:ph idx="1" type="body"/>
          </p:nvPr>
        </p:nvSpPr>
        <p:spPr>
          <a:xfrm>
            <a:off x="382125" y="918646"/>
            <a:ext cx="8527200" cy="3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Korduvad teemad varasematest õpilasuurimustest: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koolikliima </a:t>
            </a:r>
            <a:r>
              <a:rPr lang="en-US"/>
              <a:t>(suhted kaasõpilaste ja õpetajatega), </a:t>
            </a:r>
            <a:r>
              <a:rPr b="1" lang="en-US"/>
              <a:t>vaimne tervis </a:t>
            </a:r>
            <a:r>
              <a:rPr lang="en-US"/>
              <a:t>(läbipõlemine, meeleoluhäired), </a:t>
            </a:r>
            <a:r>
              <a:rPr b="1" lang="en-US"/>
              <a:t>agentsus</a:t>
            </a:r>
            <a:r>
              <a:rPr lang="en-US"/>
              <a:t>, </a:t>
            </a:r>
            <a:r>
              <a:rPr b="1" lang="en-US"/>
              <a:t>digisõltuvuse sümptomid</a:t>
            </a:r>
            <a:r>
              <a:rPr lang="en-US"/>
              <a:t>, </a:t>
            </a:r>
            <a:r>
              <a:rPr b="1" lang="en-US"/>
              <a:t>õpiraskused</a:t>
            </a:r>
            <a:r>
              <a:rPr lang="en-US"/>
              <a:t>, </a:t>
            </a:r>
            <a:r>
              <a:rPr b="1" lang="en-US"/>
              <a:t>õpistrateegiad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Uued teemad: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kodused suhted</a:t>
            </a:r>
            <a:r>
              <a:rPr lang="en-US"/>
              <a:t>, füüsiline tervis (aktiivsus), tehisintellekti kasutamine, tõhusate õpistrateegiate väärtustamine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e21f9796fe_0_20"/>
          <p:cNvSpPr txBox="1"/>
          <p:nvPr>
            <p:ph type="title"/>
          </p:nvPr>
        </p:nvSpPr>
        <p:spPr>
          <a:xfrm>
            <a:off x="233475" y="127071"/>
            <a:ext cx="78867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/>
              <a:t>Koolidele tagasiside</a:t>
            </a:r>
            <a:endParaRPr sz="4800"/>
          </a:p>
        </p:txBody>
      </p:sp>
      <p:sp>
        <p:nvSpPr>
          <p:cNvPr id="508" name="Google Shape;508;g1e21f9796fe_0_20"/>
          <p:cNvSpPr txBox="1"/>
          <p:nvPr>
            <p:ph idx="1" type="body"/>
          </p:nvPr>
        </p:nvSpPr>
        <p:spPr>
          <a:xfrm>
            <a:off x="138450" y="775300"/>
            <a:ext cx="8638800" cy="493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700"/>
              <a:t>Igale koolile: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AutoNum type="arabicParenR"/>
            </a:pPr>
            <a:r>
              <a:rPr lang="en-US" sz="2700"/>
              <a:t>Tagasisideraamat pilvejoonistega ja tulpdiagrammidega (koos 95% usalduspiiridega). Pilvejoonisel punktike koos numbriga tähistab ühte kooli (iga kool teab vaid oma numbrit!)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AutoNum type="arabicParenR"/>
            </a:pPr>
            <a:r>
              <a:rPr lang="en-US" sz="2700"/>
              <a:t>Exceli fail avatud küsimuste vastustega</a:t>
            </a:r>
            <a:endParaRPr sz="27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i="1" lang="en-US" sz="2200"/>
              <a:t>Lemmikaine ja õppeaine, mis pigem ei meeldi</a:t>
            </a:r>
            <a:endParaRPr i="1"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i="1" lang="en-US" sz="2200"/>
              <a:t>Mis on Sinu arvates kõige olulisem, mis peaks Eesti haridussüsteemis lähiaastatel muutuma? </a:t>
            </a:r>
            <a:endParaRPr i="1"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i="1" lang="en-US" sz="2200"/>
              <a:t>Mis on Sinu arvates kõige olulisem asi, mis peaks Sinu koolis lähiaastatel muutuma?</a:t>
            </a:r>
            <a:endParaRPr i="1"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i="1" lang="en-US" sz="2200"/>
              <a:t>Mis on see, millega oled oma koolis rahul? </a:t>
            </a:r>
            <a:endParaRPr i="1" sz="2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e21f9796fe_0_26"/>
          <p:cNvSpPr txBox="1"/>
          <p:nvPr>
            <p:ph type="title"/>
          </p:nvPr>
        </p:nvSpPr>
        <p:spPr>
          <a:xfrm>
            <a:off x="621925" y="69646"/>
            <a:ext cx="78867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/>
              <a:t>Tagasisideraamatu kasutamine</a:t>
            </a:r>
            <a:endParaRPr sz="4800"/>
          </a:p>
        </p:txBody>
      </p:sp>
      <p:sp>
        <p:nvSpPr>
          <p:cNvPr id="514" name="Google Shape;514;g1e21f9796fe_0_26"/>
          <p:cNvSpPr txBox="1"/>
          <p:nvPr>
            <p:ph idx="1" type="body"/>
          </p:nvPr>
        </p:nvSpPr>
        <p:spPr>
          <a:xfrm>
            <a:off x="301675" y="804375"/>
            <a:ext cx="8527200" cy="4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Joonised esitatud kooliastmete kaupa ning kooli tüübid eraldi värvidega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Võrdlus teistega, kuid ka iseendaga - Õpilasuurimus 2022 tulemustega. 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Kooliuuring ei paku norme! - ei saa öelda, et 3,5 on halb ja 5,5 on hea.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Küsimustiku kirjeldus ning vastamisskaala on antud iga joonise juures.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Joonistel on nii üksikväidete kui koondtunnuste tulemusi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g2df8c901823_1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6963"/>
            <a:ext cx="9029251" cy="5321074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g2df8c901823_1_33"/>
          <p:cNvSpPr txBox="1"/>
          <p:nvPr/>
        </p:nvSpPr>
        <p:spPr>
          <a:xfrm>
            <a:off x="7000200" y="2130900"/>
            <a:ext cx="2143800" cy="107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1 - ei nõustu üldse; 7 - nõustun täielikult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1" name="Google Shape;521;g2df8c901823_1_33"/>
          <p:cNvSpPr/>
          <p:nvPr/>
        </p:nvSpPr>
        <p:spPr>
          <a:xfrm>
            <a:off x="200175" y="4410550"/>
            <a:ext cx="1239900" cy="852300"/>
          </a:xfrm>
          <a:prstGeom prst="ellipse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g2df8c901823_1_33"/>
          <p:cNvSpPr/>
          <p:nvPr/>
        </p:nvSpPr>
        <p:spPr>
          <a:xfrm>
            <a:off x="81350" y="359050"/>
            <a:ext cx="1239900" cy="852300"/>
          </a:xfrm>
          <a:prstGeom prst="ellipse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Google Shape;523;g2df8c901823_1_33"/>
          <p:cNvSpPr/>
          <p:nvPr/>
        </p:nvSpPr>
        <p:spPr>
          <a:xfrm>
            <a:off x="5760300" y="4521625"/>
            <a:ext cx="1239900" cy="852300"/>
          </a:xfrm>
          <a:prstGeom prst="ellipse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g2df8c901823_1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3999" cy="3899301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g2df8c901823_1_43"/>
          <p:cNvSpPr txBox="1"/>
          <p:nvPr/>
        </p:nvSpPr>
        <p:spPr>
          <a:xfrm>
            <a:off x="0" y="4081225"/>
            <a:ext cx="8918100" cy="14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Iga kooli aritmeetiline keskmine koos 95% usalduspiiridega, ehk 95% tõenäosus on, et kooli keskmine jääb nende piiride sisse.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Kui usalduspiirid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 kattu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siis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koolid üksteisest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erinevad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Kui kattuvad, siis ei ole koolide vahel erinevust.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Google Shape;530;g2df8c901823_1_43"/>
          <p:cNvSpPr/>
          <p:nvPr/>
        </p:nvSpPr>
        <p:spPr>
          <a:xfrm>
            <a:off x="203525" y="1408400"/>
            <a:ext cx="1831800" cy="21819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Google Shape;531;g2df8c901823_1_43"/>
          <p:cNvSpPr/>
          <p:nvPr/>
        </p:nvSpPr>
        <p:spPr>
          <a:xfrm>
            <a:off x="2157375" y="1408400"/>
            <a:ext cx="236100" cy="21819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Google Shape;532;g2df8c901823_1_43"/>
          <p:cNvSpPr/>
          <p:nvPr/>
        </p:nvSpPr>
        <p:spPr>
          <a:xfrm>
            <a:off x="2515625" y="1408400"/>
            <a:ext cx="480300" cy="21819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g2df8c901823_1_43"/>
          <p:cNvSpPr/>
          <p:nvPr/>
        </p:nvSpPr>
        <p:spPr>
          <a:xfrm>
            <a:off x="8767875" y="1009475"/>
            <a:ext cx="274500" cy="25296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g2df8c901823_1_43"/>
          <p:cNvSpPr/>
          <p:nvPr/>
        </p:nvSpPr>
        <p:spPr>
          <a:xfrm>
            <a:off x="8539925" y="1204875"/>
            <a:ext cx="122100" cy="23343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5" name="Google Shape;535;g2df8c901823_1_43"/>
          <p:cNvSpPr/>
          <p:nvPr/>
        </p:nvSpPr>
        <p:spPr>
          <a:xfrm>
            <a:off x="8060950" y="1164175"/>
            <a:ext cx="236100" cy="23751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3e60dc56dd_1_0"/>
          <p:cNvSpPr txBox="1"/>
          <p:nvPr>
            <p:ph type="title"/>
          </p:nvPr>
        </p:nvSpPr>
        <p:spPr>
          <a:xfrm>
            <a:off x="628650" y="2162958"/>
            <a:ext cx="78867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Küsimusi, mõtteid?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df820c19e0_1_3"/>
          <p:cNvSpPr txBox="1"/>
          <p:nvPr>
            <p:ph type="ctrTitle"/>
          </p:nvPr>
        </p:nvSpPr>
        <p:spPr>
          <a:xfrm>
            <a:off x="1143000" y="935303"/>
            <a:ext cx="6858000" cy="198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lang="en-US"/>
              <a:t>Motivatsioonilised uskumused</a:t>
            </a:r>
            <a:endParaRPr/>
          </a:p>
        </p:txBody>
      </p:sp>
      <p:sp>
        <p:nvSpPr>
          <p:cNvPr id="546" name="Google Shape;546;g2df820c19e0_1_3"/>
          <p:cNvSpPr txBox="1"/>
          <p:nvPr>
            <p:ph idx="1" type="subTitle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3600"/>
              <a:t>Eve Kikas 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g2df820c19e0_1_8"/>
          <p:cNvGrpSpPr/>
          <p:nvPr/>
        </p:nvGrpSpPr>
        <p:grpSpPr>
          <a:xfrm>
            <a:off x="689825" y="761999"/>
            <a:ext cx="7786806" cy="4935582"/>
            <a:chOff x="45242" y="-56516"/>
            <a:chExt cx="8862743" cy="3383548"/>
          </a:xfrm>
        </p:grpSpPr>
        <p:sp>
          <p:nvSpPr>
            <p:cNvPr id="552" name="Google Shape;552;g2df820c19e0_1_8"/>
            <p:cNvSpPr txBox="1"/>
            <p:nvPr/>
          </p:nvSpPr>
          <p:spPr>
            <a:xfrm>
              <a:off x="3066351" y="1497092"/>
              <a:ext cx="2185200" cy="43770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anchorCtr="0" anchor="t" bIns="35550" lIns="71100" spcFirstLastPara="1" rIns="71100" wrap="square" tIns="35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Motivatsioonilised</a:t>
              </a:r>
              <a:endPara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uskumused</a:t>
              </a:r>
              <a:endPara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3" name="Google Shape;553;g2df820c19e0_1_8"/>
            <p:cNvSpPr txBox="1"/>
            <p:nvPr/>
          </p:nvSpPr>
          <p:spPr>
            <a:xfrm>
              <a:off x="53035" y="-23095"/>
              <a:ext cx="3892200" cy="929100"/>
            </a:xfrm>
            <a:prstGeom prst="rect">
              <a:avLst/>
            </a:prstGeom>
            <a:solidFill>
              <a:srgbClr val="EDEDE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5550" lIns="71100" spcFirstLastPara="1" rIns="71100" wrap="square" tIns="35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Kuidas ma saan hakkama? </a:t>
              </a:r>
              <a:endPara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Kui pingutan, tulen toime!</a:t>
              </a:r>
              <a:endPara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Mul ei ole mõtet pingutada, sest niikunii ma hakkama ei saa!</a:t>
              </a:r>
              <a:endPara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4" name="Google Shape;554;g2df820c19e0_1_8"/>
            <p:cNvSpPr txBox="1"/>
            <p:nvPr/>
          </p:nvSpPr>
          <p:spPr>
            <a:xfrm>
              <a:off x="45242" y="2404238"/>
              <a:ext cx="3986100" cy="903600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anchorCtr="0" anchor="t" bIns="35550" lIns="71100" spcFirstLastPara="1" rIns="71100" wrap="square" tIns="35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Kui huvitav see teema on?</a:t>
              </a:r>
              <a:endPara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Oi kui põnev! Sellest tahan rohkem teada saada </a:t>
              </a:r>
              <a:endPara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See on nii igav, miks ma peaksin pingutama?</a:t>
              </a:r>
              <a:endPara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5" name="Google Shape;555;g2df820c19e0_1_8"/>
            <p:cNvSpPr txBox="1"/>
            <p:nvPr/>
          </p:nvSpPr>
          <p:spPr>
            <a:xfrm>
              <a:off x="4437684" y="2423432"/>
              <a:ext cx="4470300" cy="903600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anchorCtr="0" anchor="t" bIns="35550" lIns="71100" spcFirstLastPara="1" rIns="71100" wrap="square" tIns="35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Mis selle teema õppimisest kasu on?</a:t>
              </a:r>
              <a:endPara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Mul läheb seda ülikoolis vaja, pean pingutama!</a:t>
              </a:r>
              <a:endPara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Miks me peame sellist jama õppima, </a:t>
              </a:r>
              <a:endPara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seda küll elus vaja ei lähe! </a:t>
              </a:r>
              <a:endPara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6" name="Google Shape;556;g2df820c19e0_1_8"/>
            <p:cNvSpPr txBox="1"/>
            <p:nvPr/>
          </p:nvSpPr>
          <p:spPr>
            <a:xfrm>
              <a:off x="4253745" y="-56516"/>
              <a:ext cx="4470300" cy="9426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t" bIns="35550" lIns="71100" spcFirstLastPara="1" rIns="71100" wrap="square" tIns="35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Mis on õppimise kulu? </a:t>
              </a:r>
              <a:endPara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Selle õppimine võtab nii palju aega, mida võiksin kasutada lugemisele  või filmide vaatamisele</a:t>
              </a:r>
              <a:endPara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Selle õppimine võtab küll aega, </a:t>
              </a:r>
              <a:endPara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aga kui eksam tehtud, on hea tunne</a:t>
              </a:r>
              <a:endPara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57" name="Google Shape;557;g2df820c19e0_1_8"/>
            <p:cNvCxnSpPr>
              <a:stCxn id="552" idx="0"/>
              <a:endCxn id="556" idx="2"/>
            </p:cNvCxnSpPr>
            <p:nvPr/>
          </p:nvCxnSpPr>
          <p:spPr>
            <a:xfrm flipH="1" rot="10800000">
              <a:off x="4158951" y="885992"/>
              <a:ext cx="2329800" cy="6111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58" name="Google Shape;558;g2df820c19e0_1_8"/>
            <p:cNvCxnSpPr>
              <a:stCxn id="552" idx="0"/>
              <a:endCxn id="553" idx="2"/>
            </p:cNvCxnSpPr>
            <p:nvPr/>
          </p:nvCxnSpPr>
          <p:spPr>
            <a:xfrm rot="10800000">
              <a:off x="1999251" y="906092"/>
              <a:ext cx="2159700" cy="59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59" name="Google Shape;559;g2df820c19e0_1_8"/>
            <p:cNvCxnSpPr>
              <a:stCxn id="552" idx="2"/>
              <a:endCxn id="555" idx="0"/>
            </p:cNvCxnSpPr>
            <p:nvPr/>
          </p:nvCxnSpPr>
          <p:spPr>
            <a:xfrm>
              <a:off x="4158951" y="1934792"/>
              <a:ext cx="2514000" cy="4887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60" name="Google Shape;560;g2df820c19e0_1_8"/>
            <p:cNvCxnSpPr>
              <a:stCxn id="552" idx="2"/>
              <a:endCxn id="554" idx="0"/>
            </p:cNvCxnSpPr>
            <p:nvPr/>
          </p:nvCxnSpPr>
          <p:spPr>
            <a:xfrm flipH="1">
              <a:off x="2038251" y="1934792"/>
              <a:ext cx="2120700" cy="4695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561" name="Google Shape;561;g2df820c19e0_1_8"/>
          <p:cNvSpPr txBox="1"/>
          <p:nvPr/>
        </p:nvSpPr>
        <p:spPr>
          <a:xfrm>
            <a:off x="1224175" y="209150"/>
            <a:ext cx="6696000" cy="410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OOTUSED-VÄÄRTUSED-KULU USKUMUSED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df820c19e0_1_22"/>
          <p:cNvSpPr txBox="1"/>
          <p:nvPr>
            <p:ph type="title"/>
          </p:nvPr>
        </p:nvSpPr>
        <p:spPr>
          <a:xfrm>
            <a:off x="238539" y="287132"/>
            <a:ext cx="87963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300"/>
              <a:t>Ainepõhiste uskumuste seosed teiste näitajatega</a:t>
            </a:r>
            <a:endParaRPr sz="3300"/>
          </a:p>
        </p:txBody>
      </p:sp>
      <p:sp>
        <p:nvSpPr>
          <p:cNvPr id="568" name="Google Shape;568;g2df820c19e0_1_22"/>
          <p:cNvSpPr txBox="1"/>
          <p:nvPr>
            <p:ph idx="1" type="body"/>
          </p:nvPr>
        </p:nvSpPr>
        <p:spPr>
          <a:xfrm>
            <a:off x="1913426" y="852150"/>
            <a:ext cx="6652200" cy="4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 lnSpcReduction="20000"/>
          </a:bodyPr>
          <a:lstStyle/>
          <a:p>
            <a:pPr indent="-131445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"/>
              <a:buChar char="-"/>
            </a:pPr>
            <a:r>
              <a:rPr lang="en-US" sz="1979"/>
              <a:t>Ootused-väärtused seotud nii hinnete, testide tulemuste, tegevuste (hobide) valikuga, karjäärivalikutega (Wigfield &amp; Eccles, 2020)</a:t>
            </a:r>
            <a:endParaRPr sz="1979"/>
          </a:p>
          <a:p>
            <a:pPr indent="-131445" lvl="0" marL="177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70"/>
              <a:buChar char="-"/>
            </a:pPr>
            <a:r>
              <a:rPr lang="en-US" sz="1979"/>
              <a:t>Nii lühi- kui pikaajalised uuringud ja erinevates ainevaldkondades</a:t>
            </a:r>
            <a:endParaRPr sz="1979"/>
          </a:p>
          <a:p>
            <a:pPr indent="-131445" lvl="0" marL="177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70"/>
              <a:buChar char="-"/>
            </a:pPr>
            <a:r>
              <a:rPr lang="en-US" sz="1979"/>
              <a:t>Väärtused on tugevamalt seotud eriala, kursuste, ja karjääri valikutega, kooliväliste tegevustega</a:t>
            </a:r>
            <a:endParaRPr sz="1979"/>
          </a:p>
          <a:p>
            <a:pPr indent="-131445" lvl="0" marL="177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70"/>
              <a:buChar char="-"/>
            </a:pPr>
            <a:r>
              <a:rPr lang="en-US" sz="1979"/>
              <a:t>Ootused (tajutud võimekus) on rohkem seotud akadeemiliste väljunditega (hinded, testid)</a:t>
            </a:r>
            <a:endParaRPr sz="1979"/>
          </a:p>
          <a:p>
            <a:pPr indent="-131445" lvl="0" marL="177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70"/>
              <a:buChar char="-"/>
            </a:pPr>
            <a:r>
              <a:rPr lang="en-US" sz="1979"/>
              <a:t>Huvi seotud igapäevaste pingutustega vastavas valdkonnas, klassitegevustes osalemisega</a:t>
            </a:r>
            <a:endParaRPr sz="1979"/>
          </a:p>
          <a:p>
            <a:pPr indent="-131445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70"/>
              <a:buChar char="-"/>
            </a:pPr>
            <a:r>
              <a:rPr lang="en-US" sz="1979"/>
              <a:t>Tajutud hind seotud prokrastineerimise, vältimiskäitumisega </a:t>
            </a:r>
            <a:endParaRPr sz="1979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df820c19e0_1_28"/>
          <p:cNvSpPr txBox="1"/>
          <p:nvPr>
            <p:ph type="title"/>
          </p:nvPr>
        </p:nvSpPr>
        <p:spPr>
          <a:xfrm>
            <a:off x="477762" y="175700"/>
            <a:ext cx="88233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Calibri"/>
              <a:buNone/>
            </a:pPr>
            <a:r>
              <a:rPr lang="en-US" sz="3070"/>
              <a:t>Ootused-väärtused-kulu seoses tõhusa õppimisega </a:t>
            </a:r>
            <a:endParaRPr sz="3070"/>
          </a:p>
        </p:txBody>
      </p:sp>
      <p:sp>
        <p:nvSpPr>
          <p:cNvPr id="574" name="Google Shape;574;g2df820c19e0_1_28"/>
          <p:cNvSpPr txBox="1"/>
          <p:nvPr>
            <p:ph idx="1" type="body"/>
          </p:nvPr>
        </p:nvSpPr>
        <p:spPr>
          <a:xfrm>
            <a:off x="1960474" y="887776"/>
            <a:ext cx="6462300" cy="42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1460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b="1" lang="en-US" sz="1900"/>
              <a:t>Ootused/tajutud võimekus: </a:t>
            </a:r>
            <a:endParaRPr sz="2200"/>
          </a:p>
          <a:p>
            <a:pPr indent="-14605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-US" sz="1900"/>
              <a:t>Tunnen end tõhusaid õppimise viise kasutades kindlalt.</a:t>
            </a:r>
            <a:endParaRPr sz="1800"/>
          </a:p>
          <a:p>
            <a:pPr indent="-1460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b="1" lang="en-US" sz="1900"/>
              <a:t>Tajutud kasu (väärtus):</a:t>
            </a:r>
            <a:endParaRPr sz="2200"/>
          </a:p>
          <a:p>
            <a:pPr indent="-14605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-US" sz="1900"/>
              <a:t>Oskus kasutada tõhusaid õppimise viise aitab mul tulevikus paremini toime tulla.</a:t>
            </a:r>
            <a:endParaRPr sz="1800"/>
          </a:p>
          <a:p>
            <a:pPr indent="-14605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-US" sz="1900"/>
              <a:t>Tõhusate õppimise viiside kasutamine aitab mulõpitavast paremini aru saada.</a:t>
            </a:r>
            <a:endParaRPr sz="1800"/>
          </a:p>
          <a:p>
            <a:pPr indent="-1460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b="1" lang="en-US" sz="1900"/>
              <a:t>Tajutud kulu: </a:t>
            </a:r>
            <a:endParaRPr sz="2200"/>
          </a:p>
          <a:p>
            <a:pPr indent="-14605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-US" sz="1900"/>
              <a:t>Tõhusate õppimise viiside kasutamine nõuab minult liigapalju aega.</a:t>
            </a:r>
            <a:endParaRPr sz="1800"/>
          </a:p>
          <a:p>
            <a:pPr indent="-14605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-US" sz="1900"/>
              <a:t>Tõhusate õppimise viiside kasutamine on minu jaoks liiga kurnav.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2"/>
          <p:cNvSpPr txBox="1"/>
          <p:nvPr>
            <p:ph type="title"/>
          </p:nvPr>
        </p:nvSpPr>
        <p:spPr>
          <a:xfrm>
            <a:off x="281550" y="200084"/>
            <a:ext cx="78867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</a:pPr>
            <a:r>
              <a:rPr lang="en-US" sz="4800"/>
              <a:t>Kava</a:t>
            </a:r>
            <a:endParaRPr sz="4800"/>
          </a:p>
        </p:txBody>
      </p:sp>
      <p:sp>
        <p:nvSpPr>
          <p:cNvPr id="456" name="Google Shape;456;p12"/>
          <p:cNvSpPr txBox="1"/>
          <p:nvPr>
            <p:ph idx="1" type="body"/>
          </p:nvPr>
        </p:nvSpPr>
        <p:spPr>
          <a:xfrm>
            <a:off x="281550" y="893833"/>
            <a:ext cx="8688000" cy="4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15.00-15.15 	Sissejuhatus - tutvustus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15.15-15.40 Õpistrateegiad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15.40-16.05 Tehisintellekt õppetöös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16.05-16.30 Õpilaste füüsiline tervis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16.30-17.00 Üldine arutelu - kuidas neid tulemusi kooli arenduses kasutada?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9" name="Google Shape;579;g2df820c19e0_1_33"/>
          <p:cNvCxnSpPr/>
          <p:nvPr/>
        </p:nvCxnSpPr>
        <p:spPr>
          <a:xfrm>
            <a:off x="4934198" y="415637"/>
            <a:ext cx="9000" cy="499740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g2df820c19e0_1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27000"/>
            <a:ext cx="8624666" cy="4937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g2df820c19e0_1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046" y="188026"/>
            <a:ext cx="6616784" cy="412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g2df820c19e0_1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133" y="0"/>
            <a:ext cx="825573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df820c19e0_1_43"/>
          <p:cNvSpPr txBox="1"/>
          <p:nvPr/>
        </p:nvSpPr>
        <p:spPr>
          <a:xfrm>
            <a:off x="2249100" y="2138800"/>
            <a:ext cx="4828500" cy="13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Õpistrateegiad</a:t>
            </a:r>
            <a:endParaRPr i="1"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Mikk Granström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df820c19e0_1_47"/>
          <p:cNvSpPr txBox="1"/>
          <p:nvPr>
            <p:ph type="title"/>
          </p:nvPr>
        </p:nvSpPr>
        <p:spPr>
          <a:xfrm>
            <a:off x="347869" y="470065"/>
            <a:ext cx="87963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n-US" sz="3100"/>
              <a:t>Hinnangud erinevatele õpistrateegiatele 2022/2024</a:t>
            </a:r>
            <a:endParaRPr sz="3100"/>
          </a:p>
        </p:txBody>
      </p:sp>
      <p:sp>
        <p:nvSpPr>
          <p:cNvPr id="598" name="Google Shape;598;g2df820c19e0_1_47"/>
          <p:cNvSpPr txBox="1"/>
          <p:nvPr>
            <p:ph idx="1" type="body"/>
          </p:nvPr>
        </p:nvSpPr>
        <p:spPr>
          <a:xfrm>
            <a:off x="2111873" y="1702725"/>
            <a:ext cx="52683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/>
          <a:p>
            <a:pPr indent="-13970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US" sz="2200"/>
              <a:t>Hajutamine  - massõppimine</a:t>
            </a:r>
            <a:endParaRPr sz="2200"/>
          </a:p>
          <a:p>
            <a:pPr indent="-1397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US" sz="2200"/>
              <a:t>Korduvlugemine - enesetestimine</a:t>
            </a:r>
            <a:endParaRPr sz="2200"/>
          </a:p>
          <a:p>
            <a:pPr indent="-1397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US" sz="2200"/>
              <a:t>Seostamine - allajoonimine</a:t>
            </a:r>
            <a:endParaRPr sz="2200"/>
          </a:p>
        </p:txBody>
      </p:sp>
      <p:sp>
        <p:nvSpPr>
          <p:cNvPr id="599" name="Google Shape;599;g2df820c19e0_1_47"/>
          <p:cNvSpPr txBox="1"/>
          <p:nvPr/>
        </p:nvSpPr>
        <p:spPr>
          <a:xfrm>
            <a:off x="2123395" y="1241026"/>
            <a:ext cx="87963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US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Kolm erinevat õpistsenaariumit</a:t>
            </a:r>
            <a:endParaRPr sz="23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g2df820c19e0_1_47"/>
          <p:cNvSpPr txBox="1"/>
          <p:nvPr/>
        </p:nvSpPr>
        <p:spPr>
          <a:xfrm>
            <a:off x="1793102" y="3000350"/>
            <a:ext cx="110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Näiteks: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t/>
            </a:r>
            <a:endParaRPr sz="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t/>
            </a:r>
            <a:endParaRPr sz="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1" name="Google Shape;601;g2df820c19e0_1_47"/>
          <p:cNvSpPr txBox="1"/>
          <p:nvPr/>
        </p:nvSpPr>
        <p:spPr>
          <a:xfrm>
            <a:off x="1793095" y="3426588"/>
            <a:ext cx="7350900" cy="20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Õpilastel on kontrolltööks valmistumiseks aega kolm nädalat. Nad peavad ühest peatükist aru saama ja oskama selle kohta käivaid ülesandeid lahendada. Nad õpivad ajaliselt sama kaua, kuid kasutavad erinevaid õpistrateegiaid.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Õpilane A 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jaotab õppimise ja ülesannete lahendamise kolme nädala peale.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Õpilane B 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õpib ja lahendab ülesandeid intensiivselt üks või kaks päeva enne testi.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aph of orange and yellow bars&#10;&#10;Description automatically generated" id="607" name="Google Shape;607;g2df820c19e0_1_56"/>
          <p:cNvPicPr preferRelativeResize="0"/>
          <p:nvPr/>
        </p:nvPicPr>
        <p:blipFill rotWithShape="1">
          <a:blip r:embed="rId3">
            <a:alphaModFix/>
          </a:blip>
          <a:srcRect b="5114" l="10474" r="0" t="0"/>
          <a:stretch/>
        </p:blipFill>
        <p:spPr>
          <a:xfrm>
            <a:off x="4645975" y="941884"/>
            <a:ext cx="4323521" cy="30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g2df820c19e0_1_56"/>
          <p:cNvSpPr txBox="1"/>
          <p:nvPr>
            <p:ph type="title"/>
          </p:nvPr>
        </p:nvSpPr>
        <p:spPr>
          <a:xfrm>
            <a:off x="628650" y="304275"/>
            <a:ext cx="1865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Tulemused</a:t>
            </a:r>
            <a:endParaRPr sz="2800"/>
          </a:p>
        </p:txBody>
      </p:sp>
      <p:pic>
        <p:nvPicPr>
          <p:cNvPr descr="A graph of orange and white bars&#10;&#10;Description automatically generated" id="609" name="Google Shape;609;g2df820c19e0_1_56"/>
          <p:cNvPicPr preferRelativeResize="0"/>
          <p:nvPr/>
        </p:nvPicPr>
        <p:blipFill rotWithShape="1">
          <a:blip r:embed="rId4">
            <a:alphaModFix/>
          </a:blip>
          <a:srcRect b="4780" l="2448" r="0" t="0"/>
          <a:stretch/>
        </p:blipFill>
        <p:spPr>
          <a:xfrm>
            <a:off x="138764" y="1125150"/>
            <a:ext cx="4325134" cy="2793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df820c19e0_1_63"/>
          <p:cNvSpPr txBox="1"/>
          <p:nvPr>
            <p:ph type="title"/>
          </p:nvPr>
        </p:nvSpPr>
        <p:spPr>
          <a:xfrm>
            <a:off x="628650" y="304275"/>
            <a:ext cx="2547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800"/>
              <a:t>Tulemused</a:t>
            </a:r>
            <a:endParaRPr/>
          </a:p>
        </p:txBody>
      </p:sp>
      <p:pic>
        <p:nvPicPr>
          <p:cNvPr descr="A graph with orange lines and numbers&#10;&#10;Description automatically generated" id="615" name="Google Shape;615;g2df820c19e0_1_6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598" l="0" r="0" t="0"/>
          <a:stretch/>
        </p:blipFill>
        <p:spPr>
          <a:xfrm>
            <a:off x="113625" y="767700"/>
            <a:ext cx="6169200" cy="39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g2df820c19e0_1_63"/>
          <p:cNvSpPr txBox="1"/>
          <p:nvPr/>
        </p:nvSpPr>
        <p:spPr>
          <a:xfrm>
            <a:off x="6282813" y="2426682"/>
            <a:ext cx="26031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Hajutamist ja allajoonimist hinnatakse madalamalt võrreldes eelmise uuringuga;</a:t>
            </a:r>
            <a:endParaRPr sz="1100"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Enesetestimist hinnatakse kõrgemalt võrreldes eelmise uuringuga.</a:t>
            </a:r>
            <a:endParaRPr sz="1100"/>
          </a:p>
          <a:p>
            <a:pPr indent="-1397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df820c19e0_1_69"/>
          <p:cNvSpPr txBox="1"/>
          <p:nvPr>
            <p:ph type="title"/>
          </p:nvPr>
        </p:nvSpPr>
        <p:spPr>
          <a:xfrm>
            <a:off x="270423" y="121725"/>
            <a:ext cx="60558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Calibri"/>
              <a:buNone/>
            </a:pPr>
            <a:r>
              <a:rPr lang="en-US" sz="3670"/>
              <a:t>Võrdlus kooliastmetega</a:t>
            </a:r>
            <a:endParaRPr sz="3670"/>
          </a:p>
        </p:txBody>
      </p:sp>
      <p:pic>
        <p:nvPicPr>
          <p:cNvPr descr="A graph with orange lines and white text&#10;&#10;Description automatically generated" id="623" name="Google Shape;623;g2df820c19e0_1_69"/>
          <p:cNvPicPr preferRelativeResize="0"/>
          <p:nvPr/>
        </p:nvPicPr>
        <p:blipFill rotWithShape="1">
          <a:blip r:embed="rId3">
            <a:alphaModFix/>
          </a:blip>
          <a:srcRect b="4351" l="0" r="0" t="0"/>
          <a:stretch/>
        </p:blipFill>
        <p:spPr>
          <a:xfrm>
            <a:off x="0" y="906925"/>
            <a:ext cx="6211901" cy="39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g2df820c19e0_1_69"/>
          <p:cNvSpPr txBox="1"/>
          <p:nvPr/>
        </p:nvSpPr>
        <p:spPr>
          <a:xfrm>
            <a:off x="6326219" y="2011114"/>
            <a:ext cx="26031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Hajutamist, seostamist ja allajoonimist  hinnatakse madalamalt võrreldes eelmise uuringuga.</a:t>
            </a:r>
            <a:endParaRPr sz="1100"/>
          </a:p>
          <a:p>
            <a:pPr indent="-1397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g2df820c19e0_1_69"/>
          <p:cNvSpPr/>
          <p:nvPr/>
        </p:nvSpPr>
        <p:spPr>
          <a:xfrm>
            <a:off x="3750426" y="4288971"/>
            <a:ext cx="58800" cy="5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g2df820c19e0_1_69"/>
          <p:cNvSpPr txBox="1"/>
          <p:nvPr/>
        </p:nvSpPr>
        <p:spPr>
          <a:xfrm>
            <a:off x="4698710" y="4187418"/>
            <a:ext cx="1410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df820c19e0_1_78"/>
          <p:cNvSpPr txBox="1"/>
          <p:nvPr>
            <p:ph type="title"/>
          </p:nvPr>
        </p:nvSpPr>
        <p:spPr>
          <a:xfrm>
            <a:off x="519323" y="123275"/>
            <a:ext cx="61944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Calibri"/>
              <a:buNone/>
            </a:pPr>
            <a:r>
              <a:rPr lang="en-US" sz="3370"/>
              <a:t>Võrdlus kooliastmetega</a:t>
            </a:r>
            <a:endParaRPr sz="3370"/>
          </a:p>
        </p:txBody>
      </p:sp>
      <p:pic>
        <p:nvPicPr>
          <p:cNvPr descr="A graph with orange lines and white text&#10;&#10;Description automatically generated" id="632" name="Google Shape;632;g2df820c19e0_1_78"/>
          <p:cNvPicPr preferRelativeResize="0"/>
          <p:nvPr/>
        </p:nvPicPr>
        <p:blipFill rotWithShape="1">
          <a:blip r:embed="rId3">
            <a:alphaModFix/>
          </a:blip>
          <a:srcRect b="5204" l="0" r="0" t="0"/>
          <a:stretch/>
        </p:blipFill>
        <p:spPr>
          <a:xfrm>
            <a:off x="618440" y="1016461"/>
            <a:ext cx="5829298" cy="3682081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g2df820c19e0_1_78"/>
          <p:cNvSpPr txBox="1"/>
          <p:nvPr/>
        </p:nvSpPr>
        <p:spPr>
          <a:xfrm>
            <a:off x="6447752" y="2175089"/>
            <a:ext cx="26031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Allajoonimist hinnatakse madalamalt võrreldes eelmise uuringuga;</a:t>
            </a:r>
            <a:endParaRPr sz="1100"/>
          </a:p>
        </p:txBody>
      </p:sp>
      <p:sp>
        <p:nvSpPr>
          <p:cNvPr id="634" name="Google Shape;634;g2df820c19e0_1_78"/>
          <p:cNvSpPr/>
          <p:nvPr/>
        </p:nvSpPr>
        <p:spPr>
          <a:xfrm>
            <a:off x="1014005" y="4288972"/>
            <a:ext cx="58800" cy="5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g2df820c19e0_1_78"/>
          <p:cNvSpPr/>
          <p:nvPr/>
        </p:nvSpPr>
        <p:spPr>
          <a:xfrm>
            <a:off x="3986367" y="4288971"/>
            <a:ext cx="58800" cy="5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df8c901823_1_58"/>
          <p:cNvSpPr txBox="1"/>
          <p:nvPr>
            <p:ph type="title"/>
          </p:nvPr>
        </p:nvSpPr>
        <p:spPr>
          <a:xfrm>
            <a:off x="2529640" y="1390812"/>
            <a:ext cx="5928600" cy="110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Küsimused? Mõtted?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de54b937e9_0_532"/>
          <p:cNvSpPr/>
          <p:nvPr/>
        </p:nvSpPr>
        <p:spPr>
          <a:xfrm>
            <a:off x="324750" y="4680278"/>
            <a:ext cx="2546400" cy="793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7" name="Google Shape;647;g2de54b937e9_0_5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027" y="4913454"/>
            <a:ext cx="1936799" cy="368825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g2de54b937e9_0_532"/>
          <p:cNvSpPr txBox="1"/>
          <p:nvPr/>
        </p:nvSpPr>
        <p:spPr>
          <a:xfrm>
            <a:off x="352650" y="1880700"/>
            <a:ext cx="84387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Tehisintellekt õppetöös</a:t>
            </a:r>
            <a:endParaRPr i="1"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e21f9796fe_0_0"/>
          <p:cNvSpPr txBox="1"/>
          <p:nvPr>
            <p:ph type="title"/>
          </p:nvPr>
        </p:nvSpPr>
        <p:spPr>
          <a:xfrm>
            <a:off x="628650" y="304272"/>
            <a:ext cx="78867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/>
              <a:t>Õpilasuurimus 2024</a:t>
            </a:r>
            <a:endParaRPr sz="4800"/>
          </a:p>
        </p:txBody>
      </p:sp>
      <p:sp>
        <p:nvSpPr>
          <p:cNvPr id="462" name="Google Shape;462;g1e21f9796fe_0_0"/>
          <p:cNvSpPr txBox="1"/>
          <p:nvPr>
            <p:ph idx="1" type="body"/>
          </p:nvPr>
        </p:nvSpPr>
        <p:spPr>
          <a:xfrm>
            <a:off x="381650" y="1035834"/>
            <a:ext cx="8373600" cy="3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Toimus juba viiendat korda (varasemalt 2016., 2017., 2020. ja 2022. aastal)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Eesmärk: anda tagasisidet koolidele nende õpilaste suhtumise kohta tänase koolielu aktuaalsetel teemadel ning pakkuda võimalust ka teadlastele koguda andmeid neid huvitavatel teemadel, et nende põhjal tehtud märkamisi ühiskonnas jagada.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df8c901823_1_66"/>
          <p:cNvSpPr/>
          <p:nvPr/>
        </p:nvSpPr>
        <p:spPr>
          <a:xfrm>
            <a:off x="324750" y="4680278"/>
            <a:ext cx="2546400" cy="793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5" name="Google Shape;655;g2df8c901823_1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027" y="4913454"/>
            <a:ext cx="1936799" cy="368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g2df8c901823_1_66"/>
          <p:cNvSpPr txBox="1"/>
          <p:nvPr/>
        </p:nvSpPr>
        <p:spPr>
          <a:xfrm>
            <a:off x="420275" y="488450"/>
            <a:ext cx="84387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Kuidas küsisime?</a:t>
            </a:r>
            <a:endParaRPr i="1"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7" name="Google Shape;657;g2df8c901823_1_66"/>
          <p:cNvSpPr txBox="1"/>
          <p:nvPr/>
        </p:nvSpPr>
        <p:spPr>
          <a:xfrm>
            <a:off x="398900" y="1880575"/>
            <a:ext cx="8417700" cy="26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Viimasel aastal on kuumaks teemaks tõusnud tehisintellekti, täpsemalt tekstiloomerobotite kasutamine. Järgnevad küsimused puudutavad Sinu kogemusi  digivahendite ja tekstiloomerobotitega (nt ChatGPT).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 oled kasutanud mõnda tehisintellekti rakendust? - Jah; Ei (Ei puhul järgmisi küsimusi ei kuvata) 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g20d9cc13744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6750"/>
            <a:ext cx="9143999" cy="5428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df8c901823_1_3"/>
          <p:cNvSpPr txBox="1"/>
          <p:nvPr>
            <p:ph type="title"/>
          </p:nvPr>
        </p:nvSpPr>
        <p:spPr>
          <a:xfrm>
            <a:off x="628650" y="304272"/>
            <a:ext cx="7886700" cy="1104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Muud rakendused, mida õpilased kasutavad:</a:t>
            </a:r>
            <a:endParaRPr sz="4800"/>
          </a:p>
        </p:txBody>
      </p:sp>
      <p:sp>
        <p:nvSpPr>
          <p:cNvPr id="668" name="Google Shape;668;g2df8c901823_1_3"/>
          <p:cNvSpPr txBox="1"/>
          <p:nvPr>
            <p:ph idx="1" type="body"/>
          </p:nvPr>
        </p:nvSpPr>
        <p:spPr>
          <a:xfrm>
            <a:off x="625320" y="1529013"/>
            <a:ext cx="7909200" cy="337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Snapchat AI (üle 2000 vastajat)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Photomath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Microsoft copilot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Midjourney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Character.ai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Bing Chat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g2df8c901823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428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df8c901823_1_14"/>
          <p:cNvSpPr txBox="1"/>
          <p:nvPr>
            <p:ph type="title"/>
          </p:nvPr>
        </p:nvSpPr>
        <p:spPr>
          <a:xfrm>
            <a:off x="238925" y="-1"/>
            <a:ext cx="7886700" cy="735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Mille jaoks veel kasutatud?</a:t>
            </a:r>
            <a:endParaRPr sz="4800"/>
          </a:p>
        </p:txBody>
      </p:sp>
      <p:sp>
        <p:nvSpPr>
          <p:cNvPr id="679" name="Google Shape;679;g2df8c901823_1_14"/>
          <p:cNvSpPr txBox="1"/>
          <p:nvPr>
            <p:ph idx="1" type="body"/>
          </p:nvPr>
        </p:nvSpPr>
        <p:spPr>
          <a:xfrm>
            <a:off x="238925" y="1000925"/>
            <a:ext cx="8295600" cy="389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Rääkimiseks, suhtlemiseks (niisama, igavusest, huvist, meelelahutuseks)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Õppimiseks (ülesannete selgitamiseks, tekstide grammatika kontrollimiseks, õppematerjali koostamiseks, teksti kirjutamiseks/parandamiseks/kontrollimiseks jne)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Tõlkimiseks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Piltide genereerimiseks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Programmeerimiseks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g2df8c901823_1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3738"/>
            <a:ext cx="9144000" cy="5108587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g2df8c901823_1_19"/>
          <p:cNvSpPr txBox="1"/>
          <p:nvPr/>
        </p:nvSpPr>
        <p:spPr>
          <a:xfrm>
            <a:off x="0" y="5191800"/>
            <a:ext cx="81366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1 - ei nõustu üldse … 7 - nõustun täielikult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de54b937e9_0_201"/>
          <p:cNvSpPr txBox="1"/>
          <p:nvPr>
            <p:ph type="title"/>
          </p:nvPr>
        </p:nvSpPr>
        <p:spPr>
          <a:xfrm>
            <a:off x="628650" y="304277"/>
            <a:ext cx="7886700" cy="651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/>
              <a:t>Järeldused (AI)</a:t>
            </a:r>
            <a:endParaRPr sz="5100"/>
          </a:p>
        </p:txBody>
      </p:sp>
      <p:sp>
        <p:nvSpPr>
          <p:cNvPr id="691" name="Google Shape;691;g2de54b937e9_0_201"/>
          <p:cNvSpPr txBox="1"/>
          <p:nvPr>
            <p:ph idx="1" type="body"/>
          </p:nvPr>
        </p:nvSpPr>
        <p:spPr>
          <a:xfrm>
            <a:off x="625320" y="1529013"/>
            <a:ext cx="7909200" cy="337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Õpilased on AI vahendid võtnud kasutusele;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Tuleks mõelda, kuidas neid vahendeid on võimalik siduda õppetööga;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Õpetajate AI vahendite kasutamise oskuste </a:t>
            </a:r>
            <a:r>
              <a:rPr lang="en-US" sz="2500"/>
              <a:t>arendamine</a:t>
            </a:r>
            <a:r>
              <a:rPr lang="en-US" sz="2500"/>
              <a:t>;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Õpilaste </a:t>
            </a:r>
            <a:r>
              <a:rPr lang="en-US" sz="2500"/>
              <a:t>teadlikkuse</a:t>
            </a:r>
            <a:r>
              <a:rPr lang="en-US" sz="2500"/>
              <a:t> tõstmine / AI kui vahendi mõtestamine;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Temaatilise koolitused/töötoad</a:t>
            </a:r>
            <a:endParaRPr sz="25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dfdb08036f_3_75"/>
          <p:cNvSpPr txBox="1"/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b="1" lang="en-US" sz="2500"/>
              <a:t>Õpilasuurimus 2024, kehaline aktiivsus tervise seisukohalt</a:t>
            </a:r>
            <a:endParaRPr/>
          </a:p>
        </p:txBody>
      </p:sp>
      <p:pic>
        <p:nvPicPr>
          <p:cNvPr id="697" name="Google Shape;697;g2dfdb08036f_3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036094" cy="1300163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tallinna ülikooli logo" id="698" name="Google Shape;698;g2dfdb08036f_3_75"/>
          <p:cNvSpPr txBox="1"/>
          <p:nvPr>
            <p:ph idx="1" type="subTitle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/>
              <a:t>Eneli Põld-Mändlo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/>
              <a:t>Liikumisõpetuse didaktika lektor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dfdb08036f_3_82"/>
          <p:cNvSpPr txBox="1"/>
          <p:nvPr>
            <p:ph type="title"/>
          </p:nvPr>
        </p:nvSpPr>
        <p:spPr>
          <a:xfrm>
            <a:off x="649751" y="1464856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/>
              <a:t>Küsitlust alustas 15631 õpilast, kellest 895 läks „tee peal“ kaduma.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dfdb08036f_3_86"/>
          <p:cNvSpPr txBox="1"/>
          <p:nvPr>
            <p:ph type="title"/>
          </p:nvPr>
        </p:nvSpPr>
        <p:spPr>
          <a:xfrm>
            <a:off x="628650" y="304271"/>
            <a:ext cx="7886700" cy="4591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/>
              <a:t>Valim</a:t>
            </a:r>
            <a:r>
              <a:rPr lang="en-US"/>
              <a:t>:</a:t>
            </a:r>
            <a:br>
              <a:rPr lang="en-US"/>
            </a:br>
            <a:r>
              <a:rPr lang="en-US"/>
              <a:t>14736 õpilast 91 koolist; </a:t>
            </a:r>
            <a:br>
              <a:rPr lang="en-US"/>
            </a:br>
            <a:r>
              <a:rPr lang="en-US"/>
              <a:t>8852 põhikooli (al. 6.kl) ja 5884 gümnaasiumiõpilast;</a:t>
            </a:r>
            <a:br>
              <a:rPr lang="en-US"/>
            </a:br>
            <a:r>
              <a:rPr lang="en-US"/>
              <a:t>Tütarlapsi oli uuringus 7769 (52,7%) ja noormehi 6490 (44%);</a:t>
            </a:r>
            <a:br>
              <a:rPr lang="en-US"/>
            </a:br>
            <a:r>
              <a:rPr lang="en-US"/>
              <a:t>Oma sugu ei soovinud avaldada 477 õpilast ehk 3,2%; </a:t>
            </a:r>
            <a:br>
              <a:rPr lang="en-US"/>
            </a:br>
            <a:r>
              <a:rPr lang="en-US"/>
              <a:t>1598 õpilast vastas küsitlusele vene keeles. 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3e60dc56dd_0_21"/>
          <p:cNvSpPr txBox="1"/>
          <p:nvPr>
            <p:ph type="title"/>
          </p:nvPr>
        </p:nvSpPr>
        <p:spPr>
          <a:xfrm>
            <a:off x="628650" y="304271"/>
            <a:ext cx="78867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/>
              <a:t>Ettevalmistusprotsess</a:t>
            </a:r>
            <a:endParaRPr sz="4800"/>
          </a:p>
        </p:txBody>
      </p:sp>
      <p:sp>
        <p:nvSpPr>
          <p:cNvPr id="468" name="Google Shape;468;g23e60dc56dd_0_21"/>
          <p:cNvSpPr txBox="1"/>
          <p:nvPr>
            <p:ph idx="1" type="body"/>
          </p:nvPr>
        </p:nvSpPr>
        <p:spPr>
          <a:xfrm>
            <a:off x="425225" y="1020708"/>
            <a:ext cx="8288400" cy="40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September 2023 - pakkumised TLÜ õppejõudude ja uurijate poolt ja kohtumine koolide esindajatega sisendi saamiseks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Oktoober 2023 - küsimustiku kokkupanek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November - detsember 2023 - eetikakomiteelt loa taotlemine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Detsember 2023 - uuringusse registreerumise algus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Jaanuar 2024 - </a:t>
            </a:r>
            <a:r>
              <a:rPr lang="en-US"/>
              <a:t>küsimustiku tõlkimine, </a:t>
            </a:r>
            <a:r>
              <a:rPr lang="en-US"/>
              <a:t>uuringu algus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dfdb08036f_3_91"/>
          <p:cNvSpPr txBox="1"/>
          <p:nvPr>
            <p:ph type="ctrTitle"/>
          </p:nvPr>
        </p:nvSpPr>
        <p:spPr>
          <a:xfrm>
            <a:off x="1143000" y="7"/>
            <a:ext cx="68580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b="1" lang="en-US" sz="2600">
                <a:latin typeface="Times New Roman"/>
                <a:ea typeface="Times New Roman"/>
                <a:cs typeface="Times New Roman"/>
                <a:sym typeface="Times New Roman"/>
              </a:rPr>
              <a:t>Eesti õpilaste reflekteeritud liikumisaktiivsus kooliastme võrdlusena </a:t>
            </a:r>
            <a:endParaRPr b="1"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716" name="Google Shape;716;g2dfdb08036f_3_91"/>
          <p:cNvGraphicFramePr/>
          <p:nvPr/>
        </p:nvGraphicFramePr>
        <p:xfrm>
          <a:off x="907339" y="91120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{73C23CD4-49A4-441A-93D7-865469399093}</a:tableStyleId>
              </a:tblPr>
              <a:tblGrid>
                <a:gridCol w="2215650"/>
                <a:gridCol w="1909675"/>
                <a:gridCol w="833500"/>
                <a:gridCol w="1645900"/>
                <a:gridCol w="1107825"/>
              </a:tblGrid>
              <a:tr h="419000"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Nädalas vähemalt 1 tund päeva jooksul liikumist nii, et hakkas hingeldama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Kooliaste/ sugu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Keskmine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St. hälve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solidFill>
                      <a:srgbClr val="DDEAF6"/>
                    </a:solidFill>
                  </a:tcPr>
                </a:tc>
              </a:tr>
              <a:tr h="4821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Pk. 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8852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3,91 päeva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2,063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23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Gümn.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5884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3,50 päeva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1,991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03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7769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3,56 päeva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1,954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83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6490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4,00 päeva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2,095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7" name="Google Shape;717;g2dfdb08036f_3_91"/>
          <p:cNvGraphicFramePr/>
          <p:nvPr/>
        </p:nvGraphicFramePr>
        <p:xfrm>
          <a:off x="793764" y="38052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{73C23CD4-49A4-441A-93D7-865469399093}</a:tableStyleId>
              </a:tblPr>
              <a:tblGrid>
                <a:gridCol w="801850"/>
                <a:gridCol w="801850"/>
                <a:gridCol w="706875"/>
                <a:gridCol w="991775"/>
                <a:gridCol w="875700"/>
                <a:gridCol w="939000"/>
                <a:gridCol w="854600"/>
                <a:gridCol w="865150"/>
                <a:gridCol w="875700"/>
              </a:tblGrid>
              <a:tr h="624025">
                <a:tc gridSpan="9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7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Füüsiliselt aktiivne oldud päevade arv </a:t>
                      </a:r>
                      <a:endParaRPr b="0" i="0" sz="27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09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Kokku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</a:tr>
              <a:tr h="309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7,2%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8,6%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13,1%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16,8%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16,6%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15,9%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9,8%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12,1%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7150" marL="715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3" name="Google Shape;723;g2dfdb08036f_3_98"/>
          <p:cNvGraphicFramePr/>
          <p:nvPr/>
        </p:nvGraphicFramePr>
        <p:xfrm>
          <a:off x="664697" y="19655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{73C23CD4-49A4-441A-93D7-865469399093}</a:tableStyleId>
              </a:tblPr>
              <a:tblGrid>
                <a:gridCol w="2289525"/>
                <a:gridCol w="2869800"/>
                <a:gridCol w="2669325"/>
              </a:tblGrid>
              <a:tr h="742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/>
                        <a:t>Aktiivne aeg</a:t>
                      </a:r>
                      <a:endParaRPr b="1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/>
                        <a:t>Kui palju liigub</a:t>
                      </a:r>
                      <a:endParaRPr b="1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/>
                        <a:t>Kui palju arvab, et peaks</a:t>
                      </a:r>
                      <a:endParaRPr b="1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/>
                </a:tc>
              </a:tr>
              <a:tr h="310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kuni 15min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22,1%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1,5%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</a:tr>
              <a:tr h="310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30 min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21,9%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6,1%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</a:tr>
              <a:tr h="310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1 tund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22,4%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37,7%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</a:tr>
              <a:tr h="310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2 tundi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14,5%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32,3%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</a:tr>
              <a:tr h="310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3 tundi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7,5%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12%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</a:tr>
              <a:tr h="310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4 tundi ja rohkem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11,6%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10,4%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</a:tr>
              <a:tr h="310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Kokku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100%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/>
                        <a:t>100%</a:t>
                      </a:r>
                      <a:endParaRPr b="0" i="0" sz="2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950" marB="0" marR="7150" marL="7150" anchor="b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724" name="Google Shape;724;g2dfdb08036f_3_98"/>
          <p:cNvSpPr/>
          <p:nvPr/>
        </p:nvSpPr>
        <p:spPr>
          <a:xfrm>
            <a:off x="548639" y="364440"/>
            <a:ext cx="8060788" cy="948978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Kui palju liigub tavalise päeva (mitte trennipäeva) jooksul kokku nii, et hakkab hingeldama ja higistama?</a:t>
            </a:r>
            <a:endParaRPr b="1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2dfdb08036f_3_104"/>
          <p:cNvSpPr txBox="1"/>
          <p:nvPr>
            <p:ph type="title"/>
          </p:nvPr>
        </p:nvSpPr>
        <p:spPr>
          <a:xfrm>
            <a:off x="628650" y="70663"/>
            <a:ext cx="78867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b="1" lang="en-US" sz="2600">
                <a:latin typeface="Times New Roman"/>
                <a:ea typeface="Times New Roman"/>
                <a:cs typeface="Times New Roman"/>
                <a:sym typeface="Times New Roman"/>
              </a:rPr>
              <a:t>Liikumisel kogetav enesetunne kooliastmeti</a:t>
            </a:r>
            <a:endParaRPr b="1"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731" name="Google Shape;731;g2dfdb08036f_3_104"/>
          <p:cNvGraphicFramePr/>
          <p:nvPr/>
        </p:nvGraphicFramePr>
        <p:xfrm>
          <a:off x="628674" y="7182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{5F6EB414-E80B-4353-B9F4-923DB72EF145}</a:tableStyleId>
              </a:tblPr>
              <a:tblGrid>
                <a:gridCol w="2884750"/>
                <a:gridCol w="1392675"/>
                <a:gridCol w="970650"/>
                <a:gridCol w="1339950"/>
                <a:gridCol w="1298625"/>
              </a:tblGrid>
              <a:tr h="68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Väide</a:t>
                      </a:r>
                      <a:endParaRPr sz="2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Kooliaste/ sugu</a:t>
                      </a:r>
                      <a:endParaRPr sz="2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endParaRPr sz="2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Keskmine</a:t>
                      </a:r>
                      <a:endParaRPr sz="2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St. hälve</a:t>
                      </a:r>
                      <a:endParaRPr sz="2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6875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Sportimine ja/või aktiivne liikumine pakub mulle rõõmu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Pk. </a:t>
                      </a:r>
                      <a:endParaRPr sz="12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Gümn. 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8852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5884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4,05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4,12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1,036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0,993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75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7769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6490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4,04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4,17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1,008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0,994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75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Tunnen end hästi kui hakkan füüsilise tegevuse ajal /jooksmise ajal hingeldama ja higistama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Pk. </a:t>
                      </a:r>
                      <a:endParaRPr sz="12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Güm. 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8852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5884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3,20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3,38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1,232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1,259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75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7769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6490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3,09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3,53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1,233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1,201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925" marB="52925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" name="Google Shape;737;g2dfdb08036f_3_110"/>
          <p:cNvGraphicFramePr/>
          <p:nvPr/>
        </p:nvGraphicFramePr>
        <p:xfrm>
          <a:off x="554795" y="55557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{73C23CD4-49A4-441A-93D7-865469399093}</a:tableStyleId>
              </a:tblPr>
              <a:tblGrid>
                <a:gridCol w="2042175"/>
                <a:gridCol w="1380675"/>
                <a:gridCol w="1171125"/>
                <a:gridCol w="105500"/>
                <a:gridCol w="917925"/>
                <a:gridCol w="126600"/>
                <a:gridCol w="875700"/>
                <a:gridCol w="1266975"/>
              </a:tblGrid>
              <a:tr h="71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Väide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1-Ei 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nõustu üldse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33350" marL="33350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DDEAF6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DDEAF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5-Täiesti nõus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DDEAF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Sportimine ja/või aktiivne liikumine pakub mulle rõõmu</a:t>
                      </a:r>
                      <a:endParaRPr sz="12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2,7%</a:t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33350" marL="333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4,9%</a:t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33350" marL="3335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17,4%</a:t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33350" marL="33350" anchor="ctr"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31,7%</a:t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33350" marL="3335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43,3%</a:t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33350" marL="33350" anchor="ctr">
                    <a:solidFill>
                      <a:schemeClr val="lt1"/>
                    </a:solidFill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Tunnen ennast hästi kui higistan ja hingeldan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10,6%</a:t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33350" marL="333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16,1%</a:t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33350" marL="3335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28,2%</a:t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33350" marL="33350" anchor="ctr"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25,4%</a:t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33350" marL="3335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19,7%</a:t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7950" marB="0" marR="33350" marL="333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dfdb08036f_3_115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Kõrgeimate skaala-keskmistega koolid </a:t>
            </a:r>
            <a:endParaRPr/>
          </a:p>
        </p:txBody>
      </p:sp>
      <p:graphicFrame>
        <p:nvGraphicFramePr>
          <p:cNvPr id="744" name="Google Shape;744;g2dfdb08036f_3_115"/>
          <p:cNvGraphicFramePr/>
          <p:nvPr/>
        </p:nvGraphicFramePr>
        <p:xfrm>
          <a:off x="337623" y="12857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{73C23CD4-49A4-441A-93D7-865469399093}</a:tableStyleId>
              </a:tblPr>
              <a:tblGrid>
                <a:gridCol w="806725"/>
                <a:gridCol w="1324375"/>
                <a:gridCol w="2922150"/>
                <a:gridCol w="3429525"/>
              </a:tblGrid>
              <a:tr h="478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Kooli</a:t>
                      </a:r>
                      <a:endParaRPr sz="12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kood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Vastajate 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arv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Mõõduka intensiivsusega päevade arv nädalas </a:t>
                      </a:r>
                      <a:endParaRPr sz="1200"/>
                    </a:p>
                  </a:txBody>
                  <a:tcPr marT="0" marB="0" marR="51425" marL="5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Tavalisel päeval liigub keskmiselt (4,75= 2h 45min)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rgbClr val="DDEAF6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386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4,71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4,57 päeval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121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4,82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259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4,52 päeval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4,57 päeval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391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4,74*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158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4,72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4,72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dfdb08036f_3_121"/>
          <p:cNvSpPr txBox="1"/>
          <p:nvPr>
            <p:ph type="title"/>
          </p:nvPr>
        </p:nvSpPr>
        <p:spPr>
          <a:xfrm>
            <a:off x="628650" y="621324"/>
            <a:ext cx="7886700" cy="4630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1428"/>
              <a:buFont typeface="Calibri"/>
              <a:buNone/>
            </a:pPr>
            <a:br>
              <a:rPr lang="en-US"/>
            </a:br>
            <a:r>
              <a:rPr b="1" lang="en-US" sz="3100">
                <a:latin typeface="Times New Roman"/>
                <a:ea typeface="Times New Roman"/>
                <a:cs typeface="Times New Roman"/>
                <a:sym typeface="Times New Roman"/>
              </a:rPr>
              <a:t>Suhtumine kehalise kasvatuse tundi</a:t>
            </a:r>
            <a:br>
              <a:rPr lang="en-US"/>
            </a:br>
            <a:br>
              <a:rPr lang="en-US"/>
            </a:b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46,8% õpilaste jaoks on kehaline kasvatus üks lemmikainetest;</a:t>
            </a:r>
            <a:b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13,9% õpilastele on kehaline kasvatus üks ainetest, mis pigem ei meeldi.	</a:t>
            </a:r>
            <a:b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- nende pärast tegelikult liikumisõpetusele üle mindigi;						</a:t>
            </a:r>
            <a:b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79 õpilast ehk 0,54% õpilastest olid ning märkisid kehalise ühtaegu nii meeldivaks kui ka pigem mitte meeldivaks tunniks.</a:t>
            </a:r>
            <a:b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dfdb08036f_3_126"/>
          <p:cNvSpPr txBox="1"/>
          <p:nvPr>
            <p:ph type="title"/>
          </p:nvPr>
        </p:nvSpPr>
        <p:spPr>
          <a:xfrm>
            <a:off x="551278" y="1136610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Tänan kuulamast!</a:t>
            </a:r>
            <a:br>
              <a:rPr lang="en-US"/>
            </a:br>
            <a:r>
              <a:rPr lang="en-US"/>
              <a:t>Soovi korral saab minuga kontakti enelip@tlu.ee</a:t>
            </a:r>
            <a:endParaRPr/>
          </a:p>
        </p:txBody>
      </p:sp>
      <p:pic>
        <p:nvPicPr>
          <p:cNvPr id="756" name="Google Shape;756;g2dfdb08036f_3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1967" y="2781113"/>
            <a:ext cx="3208753" cy="2399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23e60dc56dd_0_9"/>
          <p:cNvSpPr txBox="1"/>
          <p:nvPr>
            <p:ph type="title"/>
          </p:nvPr>
        </p:nvSpPr>
        <p:spPr>
          <a:xfrm>
            <a:off x="628650" y="304271"/>
            <a:ext cx="78867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600"/>
              <a:t>Individuaalkonsultatsioon</a:t>
            </a:r>
            <a:endParaRPr sz="3600"/>
          </a:p>
        </p:txBody>
      </p:sp>
      <p:sp>
        <p:nvSpPr>
          <p:cNvPr id="762" name="Google Shape;762;g23e60dc56dd_0_9"/>
          <p:cNvSpPr txBox="1"/>
          <p:nvPr>
            <p:ph idx="1" type="body"/>
          </p:nvPr>
        </p:nvSpPr>
        <p:spPr>
          <a:xfrm>
            <a:off x="196325" y="726275"/>
            <a:ext cx="8691900" cy="488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Detailsem sissevaade kooli andmetesse lähtuvalt kooli uurimishuvist (gruppide võrdlus, seoseanalüüsid jms)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Kohtumise pikkus ligi 2 tundi - osalejad ülikoolipoolsed uuringu läbiviijad ja kooli esindajad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Pärast kohtumise lõppu kirjalik kokkuvõte analüüsidest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Konsultatsioonide toimumisajad: juuni 2024 kuni …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Arvestada, et analüüside tegemine võtab vähemalt ühe nädala - seega soovime teid huvitavaid teemasid ja küsimusi vähemalt nädal enne kohtumist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Konsultatsiooni hind 600 EUR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Individuaalkonsultatsioonis osalemiseks palun kirjutada: </a:t>
            </a:r>
            <a:r>
              <a:rPr lang="en-US" sz="2600" u="sng"/>
              <a:t>kooliuuring@tlu.ee</a:t>
            </a:r>
            <a:endParaRPr sz="2600"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2dfd797d22f_1_0"/>
          <p:cNvSpPr txBox="1"/>
          <p:nvPr>
            <p:ph type="title"/>
          </p:nvPr>
        </p:nvSpPr>
        <p:spPr>
          <a:xfrm>
            <a:off x="628650" y="304272"/>
            <a:ext cx="7886700" cy="1104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Õpetajauurimus 2024</a:t>
            </a:r>
            <a:endParaRPr/>
          </a:p>
        </p:txBody>
      </p:sp>
      <p:sp>
        <p:nvSpPr>
          <p:cNvPr id="768" name="Google Shape;768;g2dfd797d22f_1_0"/>
          <p:cNvSpPr txBox="1"/>
          <p:nvPr>
            <p:ph idx="1" type="body"/>
          </p:nvPr>
        </p:nvSpPr>
        <p:spPr>
          <a:xfrm>
            <a:off x="625320" y="1529013"/>
            <a:ext cx="7909200" cy="337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Seekord sügisel - november-detsember 2024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Registreerumine - september-oktoober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03115fe531_0_1"/>
          <p:cNvSpPr txBox="1"/>
          <p:nvPr>
            <p:ph type="title"/>
          </p:nvPr>
        </p:nvSpPr>
        <p:spPr>
          <a:xfrm>
            <a:off x="628650" y="304272"/>
            <a:ext cx="7886700" cy="1104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Lõpuarutelu</a:t>
            </a:r>
            <a:endParaRPr/>
          </a:p>
        </p:txBody>
      </p:sp>
      <p:sp>
        <p:nvSpPr>
          <p:cNvPr id="774" name="Google Shape;774;g203115fe531_0_1"/>
          <p:cNvSpPr txBox="1"/>
          <p:nvPr>
            <p:ph idx="1" type="body"/>
          </p:nvPr>
        </p:nvSpPr>
        <p:spPr>
          <a:xfrm>
            <a:off x="625320" y="1529013"/>
            <a:ext cx="7909200" cy="337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e21f9796fe_0_7"/>
          <p:cNvSpPr txBox="1"/>
          <p:nvPr>
            <p:ph type="title"/>
          </p:nvPr>
        </p:nvSpPr>
        <p:spPr>
          <a:xfrm>
            <a:off x="365525" y="65471"/>
            <a:ext cx="78867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/>
              <a:t>Osalemine</a:t>
            </a:r>
            <a:endParaRPr sz="4800"/>
          </a:p>
        </p:txBody>
      </p:sp>
      <p:sp>
        <p:nvSpPr>
          <p:cNvPr id="474" name="Google Shape;474;g1e21f9796fe_0_7"/>
          <p:cNvSpPr txBox="1"/>
          <p:nvPr>
            <p:ph idx="1" type="body"/>
          </p:nvPr>
        </p:nvSpPr>
        <p:spPr>
          <a:xfrm>
            <a:off x="359700" y="708974"/>
            <a:ext cx="82896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Vabatahtlik - oodatud kõik Eesti üldhariduskoolid, tasuline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Registreerumine kuni 12. jaanuarini 2024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Küsimustikule vastamine 22. jaanuar kuni 29. veebruar - iga kool sai valida 2-nädalase vastamisperioodi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Vastamine kahes keeles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Igale koolile personaalne link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23e60dc6042_0_0"/>
          <p:cNvSpPr txBox="1"/>
          <p:nvPr>
            <p:ph idx="1" type="body"/>
          </p:nvPr>
        </p:nvSpPr>
        <p:spPr>
          <a:xfrm>
            <a:off x="625320" y="1529013"/>
            <a:ext cx="7909200" cy="3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Aitäh!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Küsimuste ja mõtete korral kirjutage: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kooliuuring@tlu.ee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df8c901823_0_8"/>
          <p:cNvSpPr txBox="1"/>
          <p:nvPr>
            <p:ph type="title"/>
          </p:nvPr>
        </p:nvSpPr>
        <p:spPr>
          <a:xfrm>
            <a:off x="628650" y="304274"/>
            <a:ext cx="7886700" cy="890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Küsimustiku täitmine</a:t>
            </a:r>
            <a:endParaRPr/>
          </a:p>
        </p:txBody>
      </p:sp>
      <p:sp>
        <p:nvSpPr>
          <p:cNvPr id="480" name="Google Shape;480;g2df8c901823_0_8"/>
          <p:cNvSpPr txBox="1"/>
          <p:nvPr>
            <p:ph idx="1" type="body"/>
          </p:nvPr>
        </p:nvSpPr>
        <p:spPr>
          <a:xfrm>
            <a:off x="625320" y="1529013"/>
            <a:ext cx="7909200" cy="337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Uuringu läbiviimiseks saadeti koolile uuringu läbiviija infoleht juhistega (nt õpilane võib iga hetk küsimustiku täitmise pooleli jätta)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Küsimustikule vastamine võttis keskmiselt 20 minutit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Vastamine toimus peamiselt koolis (mõne tunni ajal)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Kõik vastajad jäid anonüümseks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e21f9796fe_0_31"/>
          <p:cNvSpPr txBox="1"/>
          <p:nvPr>
            <p:ph type="title"/>
          </p:nvPr>
        </p:nvSpPr>
        <p:spPr>
          <a:xfrm>
            <a:off x="628650" y="304271"/>
            <a:ext cx="78867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/>
              <a:t>Osalejad</a:t>
            </a:r>
            <a:endParaRPr sz="4800"/>
          </a:p>
        </p:txBody>
      </p:sp>
      <p:sp>
        <p:nvSpPr>
          <p:cNvPr id="486" name="Google Shape;486;g1e21f9796fe_0_31"/>
          <p:cNvSpPr txBox="1"/>
          <p:nvPr>
            <p:ph idx="1" type="body"/>
          </p:nvPr>
        </p:nvSpPr>
        <p:spPr>
          <a:xfrm>
            <a:off x="625325" y="1092709"/>
            <a:ext cx="79092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Küsimustikule vastas õpilasi 91-st koolist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Põhikoole 52, täistsüklikoolid/keskkoolid 20 ja riigigümnaasiumeid 19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Põhikooliosast (6.-9. klass) vastas 9400 õpilast ning gümnaasiumiosast (10.-12. klass) vastas 6231 õpilast.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Õpilasest 8247 olid naissoost, 6871 meessoost ning oma sugu ei soovinud avaldada 513 õpilast.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g2df8c90182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5425"/>
            <a:ext cx="9144000" cy="496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g1e21f9796fe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6550"/>
            <a:ext cx="9144000" cy="517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LU Esitlus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LU Esitlus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2017-11-28T11:48:14Z</dcterms:created>
</cp:coreProperties>
</file>