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kzFs+qwBiBfOJNkpSEsrWGLMQX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sutaj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0-12T20:44:04.778">
    <p:pos x="10" y="10"/>
    <p:text/>
    <p:extLst>
      <p:ext uri="{C676402C-5697-4E1C-873F-D02D1690AC5C}">
        <p15:threadingInfo timeZoneBias="0"/>
      </p:ext>
      <p:ext uri="http://customooxmlschemas.google.com/">
        <go:slidesCustomData xmlns:go="http://customooxmlschemas.google.com/" commentPostId="AAAA7aFi6H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p:nvPr>
            <p:ph idx="2" type="pic"/>
          </p:nvPr>
        </p:nvSpPr>
        <p:spPr>
          <a:xfrm>
            <a:off x="5183188" y="987425"/>
            <a:ext cx="6172200" cy="4873625"/>
          </a:xfrm>
          <a:prstGeom prst="rect">
            <a:avLst/>
          </a:prstGeom>
          <a:noFill/>
          <a:ln>
            <a:noFill/>
          </a:ln>
        </p:spPr>
      </p:sp>
      <p:sp>
        <p:nvSpPr>
          <p:cNvPr id="64" name="Google Shape;64;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Õppimise loodusseadused</a:t>
            </a:r>
            <a:br>
              <a:rPr lang="en-US"/>
            </a:br>
            <a:r>
              <a:rPr lang="en-US" sz="3600"/>
              <a:t>Mis peaks olema hariduse prioriteedid?</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(1) Et olla rohkem ühel lehel, igaks juhuks lükkaks ümber paar müüti:</a:t>
            </a:r>
            <a:endParaRPr/>
          </a:p>
        </p:txBody>
      </p:sp>
      <p:sp>
        <p:nvSpPr>
          <p:cNvPr id="146" name="Google Shape;146;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Char char="-"/>
            </a:pPr>
            <a:r>
              <a:rPr lang="en-US"/>
              <a:t>“Lastel on hea olla siis, kui nad ei pea pingutama” (Halloo, kellel on hea olla, kui ei pea pingutama?) See on vale. Miks see on vale?</a:t>
            </a:r>
            <a:endParaRPr/>
          </a:p>
          <a:p>
            <a:pPr indent="-50800" lvl="0" marL="228600" rtl="0" algn="l">
              <a:lnSpc>
                <a:spcPct val="90000"/>
              </a:lnSpc>
              <a:spcBef>
                <a:spcPts val="1000"/>
              </a:spcBef>
              <a:spcAft>
                <a:spcPts val="0"/>
              </a:spcAft>
              <a:buClr>
                <a:schemeClr val="dk1"/>
              </a:buClr>
              <a:buSzPts val="2800"/>
              <a:buFont typeface="Calibri"/>
              <a:buNone/>
            </a:pPr>
            <a:r>
              <a:t/>
            </a:r>
            <a:endParaRPr/>
          </a:p>
        </p:txBody>
      </p:sp>
      <p:pic>
        <p:nvPicPr>
          <p:cNvPr id="147" name="Google Shape;147;p10"/>
          <p:cNvPicPr preferRelativeResize="0"/>
          <p:nvPr/>
        </p:nvPicPr>
        <p:blipFill rotWithShape="1">
          <a:blip r:embed="rId3">
            <a:alphaModFix/>
          </a:blip>
          <a:srcRect b="0" l="0" r="0" t="0"/>
          <a:stretch/>
        </p:blipFill>
        <p:spPr>
          <a:xfrm>
            <a:off x="3428682" y="2690882"/>
            <a:ext cx="4709765" cy="3728772"/>
          </a:xfrm>
          <a:prstGeom prst="rect">
            <a:avLst/>
          </a:prstGeom>
          <a:noFill/>
          <a:ln>
            <a:noFill/>
          </a:ln>
        </p:spPr>
      </p:pic>
      <p:sp>
        <p:nvSpPr>
          <p:cNvPr id="148" name="Google Shape;148;p10"/>
          <p:cNvSpPr txBox="1"/>
          <p:nvPr/>
        </p:nvSpPr>
        <p:spPr>
          <a:xfrm>
            <a:off x="1" y="6419654"/>
            <a:ext cx="1204745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Hohnen, B., &amp; Murphy, T. (2016). The optimum context for learning: Drawing on neuroscience to inform best practice in the classroom. </a:t>
            </a:r>
            <a:r>
              <a:rPr i="1" lang="en-US" sz="1400">
                <a:solidFill>
                  <a:schemeClr val="dk1"/>
                </a:solidFill>
                <a:latin typeface="Calibri"/>
                <a:ea typeface="Calibri"/>
                <a:cs typeface="Calibri"/>
                <a:sym typeface="Calibri"/>
              </a:rPr>
              <a:t>Educational &amp; Child Psychology</a:t>
            </a:r>
            <a:r>
              <a:rPr lang="en-US" sz="1400">
                <a:solidFill>
                  <a:schemeClr val="dk1"/>
                </a:solidFill>
                <a:latin typeface="Calibri"/>
                <a:ea typeface="Calibri"/>
                <a:cs typeface="Calibri"/>
                <a:sym typeface="Calibri"/>
              </a:rPr>
              <a:t>, </a:t>
            </a:r>
            <a:r>
              <a:rPr i="1" lang="en-US" sz="1400">
                <a:solidFill>
                  <a:schemeClr val="dk1"/>
                </a:solidFill>
                <a:latin typeface="Calibri"/>
                <a:ea typeface="Calibri"/>
                <a:cs typeface="Calibri"/>
                <a:sym typeface="Calibri"/>
              </a:rPr>
              <a:t>33</a:t>
            </a:r>
            <a:r>
              <a:rPr lang="en-US" sz="1400">
                <a:solidFill>
                  <a:schemeClr val="dk1"/>
                </a:solidFill>
                <a:latin typeface="Calibri"/>
                <a:ea typeface="Calibri"/>
                <a:cs typeface="Calibri"/>
                <a:sym typeface="Calibri"/>
              </a:rPr>
              <a:t>(1), 75-90.</a:t>
            </a:r>
            <a:endParaRPr sz="1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(2) Et olla rohkem ühel lehel, igaks juhuks lükkaks ümber paar müüti:</a:t>
            </a:r>
            <a:endParaRPr/>
          </a:p>
        </p:txBody>
      </p:sp>
      <p:sp>
        <p:nvSpPr>
          <p:cNvPr id="154" name="Google Shape;154;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Calibri"/>
              <a:buChar char="-"/>
            </a:pPr>
            <a:r>
              <a:rPr lang="en-US"/>
              <a:t>“Psühholoogiline heaolu ja õppimine ei ole seotud; s.t. pole vahet, kuidas lapsed end tunnevad, kuni tulemused on head.” See on vale. Miks see on vale?</a:t>
            </a:r>
            <a:endParaRPr/>
          </a:p>
          <a:p>
            <a:pPr indent="-50800" lvl="0" marL="228600" rtl="0" algn="l">
              <a:lnSpc>
                <a:spcPct val="90000"/>
              </a:lnSpc>
              <a:spcBef>
                <a:spcPts val="1000"/>
              </a:spcBef>
              <a:spcAft>
                <a:spcPts val="0"/>
              </a:spcAft>
              <a:buClr>
                <a:schemeClr val="dk1"/>
              </a:buClr>
              <a:buSzPts val="2800"/>
              <a:buFont typeface="Calibri"/>
              <a:buNone/>
            </a:pPr>
            <a:r>
              <a:t/>
            </a:r>
            <a:endParaRPr/>
          </a:p>
          <a:p>
            <a:pPr indent="-50800" lvl="0" marL="228600" rtl="0" algn="l">
              <a:lnSpc>
                <a:spcPct val="90000"/>
              </a:lnSpc>
              <a:spcBef>
                <a:spcPts val="1000"/>
              </a:spcBef>
              <a:spcAft>
                <a:spcPts val="0"/>
              </a:spcAft>
              <a:buClr>
                <a:schemeClr val="dk1"/>
              </a:buClr>
              <a:buSzPts val="2800"/>
              <a:buFont typeface="Calibri"/>
              <a:buNone/>
            </a:pPr>
            <a:r>
              <a:t/>
            </a:r>
            <a:endParaRPr/>
          </a:p>
        </p:txBody>
      </p:sp>
      <p:pic>
        <p:nvPicPr>
          <p:cNvPr id="155" name="Google Shape;155;p11"/>
          <p:cNvPicPr preferRelativeResize="0"/>
          <p:nvPr/>
        </p:nvPicPr>
        <p:blipFill rotWithShape="1">
          <a:blip r:embed="rId3">
            <a:alphaModFix/>
          </a:blip>
          <a:srcRect b="0" l="0" r="0" t="0"/>
          <a:stretch/>
        </p:blipFill>
        <p:spPr>
          <a:xfrm>
            <a:off x="2898611" y="3039982"/>
            <a:ext cx="5453538" cy="38180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2"/>
          <p:cNvSpPr txBox="1"/>
          <p:nvPr>
            <p:ph type="title"/>
          </p:nvPr>
        </p:nvSpPr>
        <p:spPr>
          <a:xfrm>
            <a:off x="803569" y="1640264"/>
            <a:ext cx="10515600" cy="407228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Miks on legaalne, et meil on koolid, kus lastel ei ole hea olla?</a:t>
            </a:r>
            <a:br>
              <a:rPr lang="en-US" sz="4000"/>
            </a:br>
            <a:br>
              <a:rPr lang="en-US" sz="4000"/>
            </a:br>
            <a:r>
              <a:rPr lang="en-US" sz="4000"/>
              <a:t>Kuidas haridusmaailm suures pildis saaks teha sammu vastu nendele noortele, kes tahavad näha, et tulevik on olemas?</a:t>
            </a:r>
            <a:br>
              <a:rPr lang="en-US" sz="4000"/>
            </a:br>
            <a:endParaRPr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a:t>Kolm ideed</a:t>
            </a:r>
            <a:endParaRPr/>
          </a:p>
        </p:txBody>
      </p:sp>
      <p:sp>
        <p:nvSpPr>
          <p:cNvPr id="166" name="Google Shape;166;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Eesmärkide sisu teooria kui üks isemääramisteooria miniteooriatest</a:t>
            </a:r>
            <a:endParaRPr/>
          </a:p>
        </p:txBody>
      </p:sp>
      <p:pic>
        <p:nvPicPr>
          <p:cNvPr id="172" name="Google Shape;172;p14"/>
          <p:cNvPicPr preferRelativeResize="0"/>
          <p:nvPr>
            <p:ph idx="1" type="body"/>
          </p:nvPr>
        </p:nvPicPr>
        <p:blipFill rotWithShape="1">
          <a:blip r:embed="rId3">
            <a:alphaModFix/>
          </a:blip>
          <a:srcRect b="0" l="0" r="0" t="0"/>
          <a:stretch/>
        </p:blipFill>
        <p:spPr>
          <a:xfrm>
            <a:off x="0" y="2560399"/>
            <a:ext cx="12101742" cy="1946524"/>
          </a:xfrm>
          <a:prstGeom prst="rect">
            <a:avLst/>
          </a:prstGeom>
          <a:noFill/>
          <a:ln>
            <a:noFill/>
          </a:ln>
        </p:spPr>
      </p:pic>
      <p:sp>
        <p:nvSpPr>
          <p:cNvPr id="173" name="Google Shape;173;p14"/>
          <p:cNvSpPr txBox="1"/>
          <p:nvPr/>
        </p:nvSpPr>
        <p:spPr>
          <a:xfrm>
            <a:off x="263951" y="5948313"/>
            <a:ext cx="1161382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Ryan, R. M., &amp; Deci, E. L. (2017). </a:t>
            </a:r>
            <a:r>
              <a:rPr i="1" lang="en-US" sz="1800">
                <a:solidFill>
                  <a:schemeClr val="dk1"/>
                </a:solidFill>
                <a:latin typeface="Calibri"/>
                <a:ea typeface="Calibri"/>
                <a:cs typeface="Calibri"/>
                <a:sym typeface="Calibri"/>
              </a:rPr>
              <a:t>Self-determination theory: Basic psychological needs in motivation, development, and wellness</a:t>
            </a:r>
            <a:r>
              <a:rPr lang="en-US" sz="1800">
                <a:solidFill>
                  <a:schemeClr val="dk1"/>
                </a:solidFill>
                <a:latin typeface="Calibri"/>
                <a:ea typeface="Calibri"/>
                <a:cs typeface="Calibri"/>
                <a:sym typeface="Calibri"/>
              </a:rPr>
              <a:t>. Guilford publications.</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t>Mida leiavad eesmärkide uurijad (nt Williams, Cox, Kouides, and Deci (1999); Kasser, Ryan, Zax, and Sameroff (1995); Unanue et al, 2016; Bradshaw, Conigrawe, Steward &amp; Ferber, 2022)</a:t>
            </a:r>
            <a:endParaRPr sz="3200"/>
          </a:p>
        </p:txBody>
      </p:sp>
      <p:grpSp>
        <p:nvGrpSpPr>
          <p:cNvPr id="179" name="Google Shape;179;p15"/>
          <p:cNvGrpSpPr/>
          <p:nvPr/>
        </p:nvGrpSpPr>
        <p:grpSpPr>
          <a:xfrm>
            <a:off x="1067230" y="1827643"/>
            <a:ext cx="10057538" cy="4347301"/>
            <a:chOff x="229030" y="2018"/>
            <a:chExt cx="10057538" cy="4347301"/>
          </a:xfrm>
        </p:grpSpPr>
        <p:sp>
          <p:nvSpPr>
            <p:cNvPr id="180" name="Google Shape;180;p15"/>
            <p:cNvSpPr/>
            <p:nvPr/>
          </p:nvSpPr>
          <p:spPr>
            <a:xfrm>
              <a:off x="229030" y="2018"/>
              <a:ext cx="4699784" cy="1174946"/>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txBox="1"/>
            <p:nvPr/>
          </p:nvSpPr>
          <p:spPr>
            <a:xfrm>
              <a:off x="263443" y="36431"/>
              <a:ext cx="4630958" cy="110612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Konkurentsile ja võistluslikkusele suunatud, s.t. kontrolliv keskkond</a:t>
              </a:r>
              <a:endParaRPr sz="2400">
                <a:solidFill>
                  <a:schemeClr val="lt1"/>
                </a:solidFill>
                <a:latin typeface="Calibri"/>
                <a:ea typeface="Calibri"/>
                <a:cs typeface="Calibri"/>
                <a:sym typeface="Calibri"/>
              </a:endParaRPr>
            </a:p>
          </p:txBody>
        </p:sp>
        <p:sp>
          <p:nvSpPr>
            <p:cNvPr id="182" name="Google Shape;182;p15"/>
            <p:cNvSpPr/>
            <p:nvPr/>
          </p:nvSpPr>
          <p:spPr>
            <a:xfrm rot="5400000">
              <a:off x="2476114" y="1279772"/>
              <a:ext cx="205615" cy="205615"/>
            </a:xfrm>
            <a:prstGeom prst="rightArrow">
              <a:avLst>
                <a:gd fmla="val 667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229030" y="1588195"/>
              <a:ext cx="4699784" cy="1174946"/>
            </a:xfrm>
            <a:prstGeom prst="roundRect">
              <a:avLst>
                <a:gd fmla="val 10000" name="adj"/>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txBox="1"/>
            <p:nvPr/>
          </p:nvSpPr>
          <p:spPr>
            <a:xfrm>
              <a:off x="263443" y="1622608"/>
              <a:ext cx="4630958" cy="11061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dk1"/>
                  </a:solidFill>
                  <a:latin typeface="Calibri"/>
                  <a:ea typeface="Calibri"/>
                  <a:cs typeface="Calibri"/>
                  <a:sym typeface="Calibri"/>
                </a:rPr>
                <a:t>Väliste (hedooniliste) eesmärkide kujunemine – rikkus, võim, välimus JA suurem negatiivne keskkonnamõju</a:t>
              </a:r>
              <a:endParaRPr sz="1800">
                <a:solidFill>
                  <a:schemeClr val="dk1"/>
                </a:solidFill>
                <a:latin typeface="Calibri"/>
                <a:ea typeface="Calibri"/>
                <a:cs typeface="Calibri"/>
                <a:sym typeface="Calibri"/>
              </a:endParaRPr>
            </a:p>
          </p:txBody>
        </p:sp>
        <p:sp>
          <p:nvSpPr>
            <p:cNvPr id="185" name="Google Shape;185;p15"/>
            <p:cNvSpPr/>
            <p:nvPr/>
          </p:nvSpPr>
          <p:spPr>
            <a:xfrm rot="5400000">
              <a:off x="2476114" y="2865949"/>
              <a:ext cx="205615" cy="205615"/>
            </a:xfrm>
            <a:prstGeom prst="rightArrow">
              <a:avLst>
                <a:gd fmla="val 667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229030" y="3174373"/>
              <a:ext cx="4699784" cy="1174946"/>
            </a:xfrm>
            <a:prstGeom prst="roundRect">
              <a:avLst>
                <a:gd fmla="val 10000" name="adj"/>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txBox="1"/>
            <p:nvPr/>
          </p:nvSpPr>
          <p:spPr>
            <a:xfrm>
              <a:off x="263443" y="3208786"/>
              <a:ext cx="4630958" cy="11061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dk1"/>
                  </a:solidFill>
                  <a:latin typeface="Calibri"/>
                  <a:ea typeface="Calibri"/>
                  <a:cs typeface="Calibri"/>
                  <a:sym typeface="Calibri"/>
                </a:rPr>
                <a:t>Viletsam vaimne tervis, s.t. psühholoogilise heaolu ↓, ärevuse ↑, depressiooni ↑, vitaalsuse ↓, üksinduse ↑ näitajad</a:t>
              </a:r>
              <a:endParaRPr sz="1800">
                <a:solidFill>
                  <a:schemeClr val="dk1"/>
                </a:solidFill>
                <a:latin typeface="Calibri"/>
                <a:ea typeface="Calibri"/>
                <a:cs typeface="Calibri"/>
                <a:sym typeface="Calibri"/>
              </a:endParaRPr>
            </a:p>
          </p:txBody>
        </p:sp>
        <p:sp>
          <p:nvSpPr>
            <p:cNvPr id="188" name="Google Shape;188;p15"/>
            <p:cNvSpPr/>
            <p:nvPr/>
          </p:nvSpPr>
          <p:spPr>
            <a:xfrm>
              <a:off x="5586784" y="2018"/>
              <a:ext cx="4699784" cy="1174946"/>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txBox="1"/>
            <p:nvPr/>
          </p:nvSpPr>
          <p:spPr>
            <a:xfrm>
              <a:off x="5621197" y="36431"/>
              <a:ext cx="4630958" cy="1106120"/>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lang="en-US" sz="2400">
                  <a:solidFill>
                    <a:schemeClr val="lt1"/>
                  </a:solidFill>
                  <a:latin typeface="Calibri"/>
                  <a:ea typeface="Calibri"/>
                  <a:cs typeface="Calibri"/>
                  <a:sym typeface="Calibri"/>
                </a:rPr>
                <a:t>Mõtestamisele ja individuaalsele arengule suunatud ja soojust pakkuv, s.t. autonoomiat toetav keskkond</a:t>
              </a:r>
              <a:endParaRPr sz="2400">
                <a:solidFill>
                  <a:schemeClr val="lt1"/>
                </a:solidFill>
                <a:latin typeface="Calibri"/>
                <a:ea typeface="Calibri"/>
                <a:cs typeface="Calibri"/>
                <a:sym typeface="Calibri"/>
              </a:endParaRPr>
            </a:p>
          </p:txBody>
        </p:sp>
        <p:sp>
          <p:nvSpPr>
            <p:cNvPr id="190" name="Google Shape;190;p15"/>
            <p:cNvSpPr/>
            <p:nvPr/>
          </p:nvSpPr>
          <p:spPr>
            <a:xfrm rot="5400000">
              <a:off x="7833869" y="1279772"/>
              <a:ext cx="205615" cy="205615"/>
            </a:xfrm>
            <a:prstGeom prst="rightArrow">
              <a:avLst>
                <a:gd fmla="val 667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5586784" y="1588195"/>
              <a:ext cx="4699784" cy="1174946"/>
            </a:xfrm>
            <a:prstGeom prst="roundRect">
              <a:avLst>
                <a:gd fmla="val 10000" name="adj"/>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txBox="1"/>
            <p:nvPr/>
          </p:nvSpPr>
          <p:spPr>
            <a:xfrm>
              <a:off x="5621197" y="1622608"/>
              <a:ext cx="4630958" cy="11061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dk1"/>
                  </a:solidFill>
                  <a:latin typeface="Calibri"/>
                  <a:ea typeface="Calibri"/>
                  <a:cs typeface="Calibri"/>
                  <a:sym typeface="Calibri"/>
                </a:rPr>
                <a:t>Seesmiste (eudaimooniliste) eesmärkide kujunemine – eneseareng, suhted, kogukonna heaks tegutsemine JA väiksem negatiivne keskkonnamõju</a:t>
              </a:r>
              <a:endParaRPr sz="1800">
                <a:solidFill>
                  <a:schemeClr val="dk1"/>
                </a:solidFill>
                <a:latin typeface="Calibri"/>
                <a:ea typeface="Calibri"/>
                <a:cs typeface="Calibri"/>
                <a:sym typeface="Calibri"/>
              </a:endParaRPr>
            </a:p>
          </p:txBody>
        </p:sp>
        <p:sp>
          <p:nvSpPr>
            <p:cNvPr id="193" name="Google Shape;193;p15"/>
            <p:cNvSpPr/>
            <p:nvPr/>
          </p:nvSpPr>
          <p:spPr>
            <a:xfrm rot="5400000">
              <a:off x="7833869" y="2865949"/>
              <a:ext cx="205615" cy="205615"/>
            </a:xfrm>
            <a:prstGeom prst="rightArrow">
              <a:avLst>
                <a:gd fmla="val 66700" name="adj1"/>
                <a:gd fmla="val 50000" name="adj2"/>
              </a:avLst>
            </a:prstGeom>
            <a:solidFill>
              <a:srgbClr val="B3CA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5586784" y="3174373"/>
              <a:ext cx="4699784" cy="1174946"/>
            </a:xfrm>
            <a:prstGeom prst="roundRect">
              <a:avLst>
                <a:gd fmla="val 10000" name="adj"/>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txBox="1"/>
            <p:nvPr/>
          </p:nvSpPr>
          <p:spPr>
            <a:xfrm>
              <a:off x="5621197" y="3208786"/>
              <a:ext cx="4630958" cy="110612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lang="en-US" sz="1800">
                  <a:solidFill>
                    <a:schemeClr val="dk1"/>
                  </a:solidFill>
                  <a:latin typeface="Calibri"/>
                  <a:ea typeface="Calibri"/>
                  <a:cs typeface="Calibri"/>
                  <a:sym typeface="Calibri"/>
                </a:rPr>
                <a:t>Parem vaimne tervis, s.t. psühholoogilise heaolu ↑, ärevuse ↓, depressiooni ↓, vitaalsuse ↑, üksinduse ↓ näitajad</a:t>
              </a:r>
              <a:endParaRPr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160256" y="365125"/>
            <a:ext cx="1119354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lang="en-US" sz="2000"/>
              <a:t>(ja kui keegi omab väärmõistet, et “inimesi on liiga palju”, siis kahjuks jah – see rikas ja omaarust hästi nutikas miljard, mille hulka meiegi kuulume, on Maa taluvuspiiride vaates selgelt ülearune)</a:t>
            </a:r>
            <a:endParaRPr sz="2000"/>
          </a:p>
        </p:txBody>
      </p:sp>
      <p:pic>
        <p:nvPicPr>
          <p:cNvPr id="201" name="Google Shape;201;p16"/>
          <p:cNvPicPr preferRelativeResize="0"/>
          <p:nvPr>
            <p:ph idx="1" type="body"/>
          </p:nvPr>
        </p:nvPicPr>
        <p:blipFill rotWithShape="1">
          <a:blip r:embed="rId3">
            <a:alphaModFix/>
          </a:blip>
          <a:srcRect b="0" l="0" r="0" t="0"/>
          <a:stretch/>
        </p:blipFill>
        <p:spPr>
          <a:xfrm>
            <a:off x="3075634" y="1457978"/>
            <a:ext cx="5892278" cy="53246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t>Teiseks: mõiste arengut toetava õpetamise tõsiseltvõtmine</a:t>
            </a:r>
            <a:endParaRPr sz="3200"/>
          </a:p>
        </p:txBody>
      </p:sp>
      <p:pic>
        <p:nvPicPr>
          <p:cNvPr id="207" name="Google Shape;207;p17"/>
          <p:cNvPicPr preferRelativeResize="0"/>
          <p:nvPr>
            <p:ph idx="1" type="body"/>
          </p:nvPr>
        </p:nvPicPr>
        <p:blipFill rotWithShape="1">
          <a:blip r:embed="rId3">
            <a:alphaModFix/>
          </a:blip>
          <a:srcRect b="0" l="0" r="0" t="0"/>
          <a:stretch/>
        </p:blipFill>
        <p:spPr>
          <a:xfrm>
            <a:off x="2478747" y="1366887"/>
            <a:ext cx="7409819" cy="51470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8"/>
          <p:cNvSpPr txBox="1"/>
          <p:nvPr>
            <p:ph type="title"/>
          </p:nvPr>
        </p:nvSpPr>
        <p:spPr>
          <a:xfrm>
            <a:off x="211756" y="365125"/>
            <a:ext cx="119802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Mis peab juhtuma õppimise ajal, et mõisteareng toimuks?</a:t>
            </a:r>
            <a:endParaRPr/>
          </a:p>
        </p:txBody>
      </p:sp>
      <p:sp>
        <p:nvSpPr>
          <p:cNvPr id="213" name="Google Shape;213;p18"/>
          <p:cNvSpPr txBox="1"/>
          <p:nvPr>
            <p:ph idx="1" type="body"/>
          </p:nvPr>
        </p:nvSpPr>
        <p:spPr>
          <a:xfrm>
            <a:off x="282804" y="1825624"/>
            <a:ext cx="11070996" cy="4786931"/>
          </a:xfrm>
          <a:prstGeom prst="rect">
            <a:avLst/>
          </a:prstGeom>
          <a:noFill/>
          <a:ln>
            <a:noFill/>
          </a:ln>
        </p:spPr>
        <p:txBody>
          <a:bodyPr anchorCtr="0" anchor="t" bIns="45700" lIns="91425" spcFirstLastPara="1" rIns="91425" wrap="square" tIns="45700">
            <a:normAutofit fontScale="92500" lnSpcReduction="20000"/>
          </a:bodyPr>
          <a:lstStyle/>
          <a:p>
            <a:pPr indent="-457200" lvl="0" marL="590550" rtl="0" algn="l">
              <a:lnSpc>
                <a:spcPct val="90000"/>
              </a:lnSpc>
              <a:spcBef>
                <a:spcPts val="0"/>
              </a:spcBef>
              <a:spcAft>
                <a:spcPts val="0"/>
              </a:spcAft>
              <a:buClr>
                <a:schemeClr val="dk1"/>
              </a:buClr>
              <a:buSzPct val="54054"/>
              <a:buChar char="•"/>
            </a:pPr>
            <a:r>
              <a:rPr lang="en-US" sz="3000">
                <a:solidFill>
                  <a:schemeClr val="dk1"/>
                </a:solidFill>
              </a:rPr>
              <a:t>Õppija saab võimaluse oma </a:t>
            </a:r>
            <a:r>
              <a:rPr b="1" lang="en-US" sz="3000">
                <a:solidFill>
                  <a:schemeClr val="dk1"/>
                </a:solidFill>
              </a:rPr>
              <a:t>eelteadmiste aktiveerimiseks</a:t>
            </a:r>
            <a:endParaRPr b="1" sz="3000">
              <a:solidFill>
                <a:schemeClr val="dk1"/>
              </a:solidFill>
            </a:endParaRPr>
          </a:p>
          <a:p>
            <a:pPr indent="-457200" lvl="0" marL="590550" rtl="0" algn="l">
              <a:lnSpc>
                <a:spcPct val="90000"/>
              </a:lnSpc>
              <a:spcBef>
                <a:spcPts val="1000"/>
              </a:spcBef>
              <a:spcAft>
                <a:spcPts val="0"/>
              </a:spcAft>
              <a:buClr>
                <a:schemeClr val="dk1"/>
              </a:buClr>
              <a:buSzPct val="54054"/>
              <a:buChar char="•"/>
            </a:pPr>
            <a:r>
              <a:rPr lang="en-US" sz="3000"/>
              <a:t>Õppija </a:t>
            </a:r>
            <a:r>
              <a:rPr b="1" lang="en-US" sz="3000"/>
              <a:t>konstrueerib</a:t>
            </a:r>
            <a:r>
              <a:rPr lang="en-US" sz="3000"/>
              <a:t> uue teadmise </a:t>
            </a:r>
            <a:r>
              <a:rPr b="1" lang="en-US" sz="3000"/>
              <a:t>oma peas</a:t>
            </a:r>
            <a:endParaRPr/>
          </a:p>
          <a:p>
            <a:pPr indent="-457200" lvl="0" marL="590550" rtl="0" algn="l">
              <a:lnSpc>
                <a:spcPct val="90000"/>
              </a:lnSpc>
              <a:spcBef>
                <a:spcPts val="1000"/>
              </a:spcBef>
              <a:spcAft>
                <a:spcPts val="0"/>
              </a:spcAft>
              <a:buClr>
                <a:schemeClr val="dk1"/>
              </a:buClr>
              <a:buSzPct val="57915"/>
              <a:buChar char="•"/>
            </a:pPr>
            <a:r>
              <a:rPr lang="en-US"/>
              <a:t>Õppija </a:t>
            </a:r>
            <a:r>
              <a:rPr b="1" lang="en-US"/>
              <a:t>mõtlemine </a:t>
            </a:r>
            <a:r>
              <a:rPr lang="en-US"/>
              <a:t>on </a:t>
            </a:r>
            <a:r>
              <a:rPr b="1" lang="en-US"/>
              <a:t>tehtud nähtavaks </a:t>
            </a:r>
            <a:r>
              <a:rPr lang="en-US"/>
              <a:t>– toimub pidev mõtete </a:t>
            </a:r>
            <a:r>
              <a:rPr b="1" lang="en-US"/>
              <a:t>sõnastamine, suhtlemine, dialoog, arutelu, vaidlus</a:t>
            </a:r>
            <a:endParaRPr b="1"/>
          </a:p>
          <a:p>
            <a:pPr indent="-457200" lvl="0" marL="590550" rtl="0" algn="l">
              <a:lnSpc>
                <a:spcPct val="90000"/>
              </a:lnSpc>
              <a:spcBef>
                <a:spcPts val="1000"/>
              </a:spcBef>
              <a:spcAft>
                <a:spcPts val="0"/>
              </a:spcAft>
              <a:buClr>
                <a:schemeClr val="dk1"/>
              </a:buClr>
              <a:buSzPct val="57915"/>
              <a:buChar char="•"/>
            </a:pPr>
            <a:r>
              <a:rPr b="1" lang="en-US">
                <a:solidFill>
                  <a:srgbClr val="FF0000"/>
                </a:solidFill>
              </a:rPr>
              <a:t>Õppija teadvustab paremini õpitavate nähtuste kriitilisi, sügavaid, defineerivaid tunnuseid</a:t>
            </a:r>
            <a:endParaRPr b="1">
              <a:solidFill>
                <a:srgbClr val="FF0000"/>
              </a:solidFill>
            </a:endParaRPr>
          </a:p>
          <a:p>
            <a:pPr indent="-457200" lvl="0" marL="590550" rtl="0" algn="l">
              <a:lnSpc>
                <a:spcPct val="90000"/>
              </a:lnSpc>
              <a:spcBef>
                <a:spcPts val="1000"/>
              </a:spcBef>
              <a:spcAft>
                <a:spcPts val="0"/>
              </a:spcAft>
              <a:buClr>
                <a:schemeClr val="dk1"/>
              </a:buClr>
              <a:buSzPct val="57915"/>
              <a:buChar char="•"/>
            </a:pPr>
            <a:r>
              <a:rPr lang="en-US"/>
              <a:t>Õppijal on ülesanded, mis </a:t>
            </a:r>
            <a:r>
              <a:rPr b="1" lang="en-US"/>
              <a:t>võimaldavad teha vigu, </a:t>
            </a:r>
            <a:r>
              <a:rPr lang="en-US"/>
              <a:t>et ta saaks neid vigu </a:t>
            </a:r>
            <a:r>
              <a:rPr b="1" lang="en-US"/>
              <a:t>analüüsida - &gt; õppija teadvustab oma teadmistelünki</a:t>
            </a:r>
            <a:endParaRPr b="1"/>
          </a:p>
          <a:p>
            <a:pPr indent="-457200" lvl="0" marL="590550" rtl="0" algn="l">
              <a:lnSpc>
                <a:spcPct val="90000"/>
              </a:lnSpc>
              <a:spcBef>
                <a:spcPts val="1000"/>
              </a:spcBef>
              <a:spcAft>
                <a:spcPts val="0"/>
              </a:spcAft>
              <a:buClr>
                <a:schemeClr val="dk1"/>
              </a:buClr>
              <a:buSzPct val="57915"/>
              <a:buChar char="•"/>
            </a:pPr>
            <a:r>
              <a:rPr lang="en-US"/>
              <a:t>Ülesanded on mõtlemisele pigem </a:t>
            </a:r>
            <a:r>
              <a:rPr b="1" lang="en-US"/>
              <a:t>väljakutsuvad-keerukad</a:t>
            </a:r>
            <a:r>
              <a:rPr lang="en-US"/>
              <a:t> kui lihtsad</a:t>
            </a:r>
            <a:endParaRPr/>
          </a:p>
          <a:p>
            <a:pPr indent="-457200" lvl="0" marL="590550" rtl="0" algn="l">
              <a:lnSpc>
                <a:spcPct val="90000"/>
              </a:lnSpc>
              <a:spcBef>
                <a:spcPts val="1000"/>
              </a:spcBef>
              <a:spcAft>
                <a:spcPts val="0"/>
              </a:spcAft>
              <a:buClr>
                <a:schemeClr val="dk1"/>
              </a:buClr>
              <a:buSzPct val="57915"/>
              <a:buChar char="•"/>
            </a:pPr>
            <a:r>
              <a:rPr lang="en-US"/>
              <a:t>Õppija </a:t>
            </a:r>
            <a:r>
              <a:rPr b="1" lang="en-US"/>
              <a:t>teadvustab, </a:t>
            </a:r>
            <a:r>
              <a:rPr lang="en-US"/>
              <a:t>et ta peaks oma intuitiivseid arusaamu ja ideid </a:t>
            </a:r>
            <a:r>
              <a:rPr b="1" lang="en-US"/>
              <a:t>pidurdama</a:t>
            </a:r>
            <a:endParaRPr b="1"/>
          </a:p>
          <a:p>
            <a:pPr indent="-457200" lvl="0" marL="590550" rtl="0" algn="l">
              <a:lnSpc>
                <a:spcPct val="90000"/>
              </a:lnSpc>
              <a:spcBef>
                <a:spcPts val="1000"/>
              </a:spcBef>
              <a:spcAft>
                <a:spcPts val="0"/>
              </a:spcAft>
              <a:buClr>
                <a:schemeClr val="dk1"/>
              </a:buClr>
              <a:buSzPct val="57915"/>
              <a:buChar char="•"/>
            </a:pPr>
            <a:r>
              <a:rPr lang="en-US"/>
              <a:t>Õpisituatsioonis </a:t>
            </a:r>
            <a:r>
              <a:rPr b="1" lang="en-US"/>
              <a:t>puudub</a:t>
            </a:r>
            <a:r>
              <a:rPr lang="en-US"/>
              <a:t> igasugune kiirustamine, </a:t>
            </a:r>
            <a:r>
              <a:rPr b="1" lang="en-US"/>
              <a:t>stress</a:t>
            </a:r>
            <a:r>
              <a:rPr lang="en-US"/>
              <a:t>, hirm, pinge või ärevus</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type="title"/>
          </p:nvPr>
        </p:nvSpPr>
        <p:spPr>
          <a:xfrm>
            <a:off x="828773" y="24257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Kolmandaks: loodusega seotuse toetamine õppekavadesse </a:t>
            </a:r>
            <a:endParaRPr/>
          </a:p>
        </p:txBody>
      </p:sp>
      <p:pic>
        <p:nvPicPr>
          <p:cNvPr id="219" name="Google Shape;219;p19"/>
          <p:cNvPicPr preferRelativeResize="0"/>
          <p:nvPr>
            <p:ph idx="1" type="body"/>
          </p:nvPr>
        </p:nvPicPr>
        <p:blipFill rotWithShape="1">
          <a:blip r:embed="rId3">
            <a:alphaModFix/>
          </a:blip>
          <a:srcRect b="0" l="0" r="0" t="0"/>
          <a:stretch/>
        </p:blipFill>
        <p:spPr>
          <a:xfrm>
            <a:off x="2540899" y="1423448"/>
            <a:ext cx="6763165" cy="54345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Millist tulevikukeskkonda me noortele tahame pakkuda?</a:t>
            </a:r>
            <a:endParaRPr/>
          </a:p>
        </p:txBody>
      </p:sp>
      <p:sp>
        <p:nvSpPr>
          <p:cNvPr id="91" name="Google Shape;9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838200" y="32741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t>Huvitav, et mõlemas teemas me teame, mida teha, aga ei tee:</a:t>
            </a:r>
            <a:endParaRPr sz="3200"/>
          </a:p>
        </p:txBody>
      </p:sp>
      <p:pic>
        <p:nvPicPr>
          <p:cNvPr id="225" name="Google Shape;225;p20"/>
          <p:cNvPicPr preferRelativeResize="0"/>
          <p:nvPr>
            <p:ph idx="1" type="body"/>
          </p:nvPr>
        </p:nvPicPr>
        <p:blipFill rotWithShape="1">
          <a:blip r:embed="rId3">
            <a:alphaModFix/>
          </a:blip>
          <a:srcRect b="0" l="0" r="0" t="0"/>
          <a:stretch/>
        </p:blipFill>
        <p:spPr>
          <a:xfrm>
            <a:off x="512076" y="1919893"/>
            <a:ext cx="5115839" cy="4351338"/>
          </a:xfrm>
          <a:prstGeom prst="rect">
            <a:avLst/>
          </a:prstGeom>
          <a:noFill/>
          <a:ln>
            <a:noFill/>
          </a:ln>
        </p:spPr>
      </p:pic>
      <p:pic>
        <p:nvPicPr>
          <p:cNvPr id="226" name="Google Shape;226;p20"/>
          <p:cNvPicPr preferRelativeResize="0"/>
          <p:nvPr/>
        </p:nvPicPr>
        <p:blipFill rotWithShape="1">
          <a:blip r:embed="rId4">
            <a:alphaModFix/>
          </a:blip>
          <a:srcRect b="0" l="0" r="0" t="0"/>
          <a:stretch/>
        </p:blipFill>
        <p:spPr>
          <a:xfrm>
            <a:off x="5863585" y="1919893"/>
            <a:ext cx="5929347" cy="4291500"/>
          </a:xfrm>
          <a:prstGeom prst="rect">
            <a:avLst/>
          </a:prstGeom>
          <a:noFill/>
          <a:ln>
            <a:noFill/>
          </a:ln>
        </p:spPr>
      </p:pic>
      <p:sp>
        <p:nvSpPr>
          <p:cNvPr id="227" name="Google Shape;227;p20"/>
          <p:cNvSpPr/>
          <p:nvPr/>
        </p:nvSpPr>
        <p:spPr>
          <a:xfrm>
            <a:off x="1065229" y="2017337"/>
            <a:ext cx="3619893" cy="3799002"/>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Järgida kõiki IPCC ja IPBESi soovitusi energia, maakasutuse, looduskaitse, tootmise-tarbimise, mobiilsuse, toidutootmise-raiskamise jne kohta</a:t>
            </a:r>
            <a:endParaRPr sz="1800">
              <a:solidFill>
                <a:schemeClr val="dk1"/>
              </a:solidFill>
              <a:latin typeface="Calibri"/>
              <a:ea typeface="Calibri"/>
              <a:cs typeface="Calibri"/>
              <a:sym typeface="Calibri"/>
            </a:endParaRPr>
          </a:p>
        </p:txBody>
      </p:sp>
      <p:sp>
        <p:nvSpPr>
          <p:cNvPr id="228" name="Google Shape;228;p20"/>
          <p:cNvSpPr/>
          <p:nvPr/>
        </p:nvSpPr>
        <p:spPr>
          <a:xfrm>
            <a:off x="6817149" y="1800519"/>
            <a:ext cx="4447882" cy="4553147"/>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Järgida kõiki teaduspõhiseid soovitusi õppija edenemise ja heaolu toetamiseks:</a:t>
            </a:r>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Teadmine, et siiras ja väljendatud austus ja soojus õpilase vastu on professionaalsuse olulisim komponent</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Loo mittekontrolliv õhkkond</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Loo autonoomiat toetav õhkkond</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Toeta metakognitsiooni ja tõhusaid õpioskusi</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Kujunda õpe teadmisi konstrueerivaks, mitte retsiteerivaks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Toeta arenguuskumusi</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Toeta sotsiaal-emotsionaalseid oskusi</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jne</a:t>
            </a:r>
            <a:endParaRPr sz="1800">
              <a:solidFill>
                <a:schemeClr val="dk1"/>
              </a:solidFill>
              <a:latin typeface="Calibri"/>
              <a:ea typeface="Calibri"/>
              <a:cs typeface="Calibri"/>
              <a:sym typeface="Calibri"/>
            </a:endParaRPr>
          </a:p>
          <a:p>
            <a:pPr indent="-171450" lvl="0" marL="28575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Äkki me ei peaks nii väga muretsema hariduse tulevikutrendide pärast, vaid mõtlema sellele, kuidas täna teadaolev teaduslik teadmine praktikasse viia?</a:t>
            </a:r>
            <a:endParaRPr sz="4000"/>
          </a:p>
        </p:txBody>
      </p:sp>
      <p:sp>
        <p:nvSpPr>
          <p:cNvPr id="234" name="Google Shape;234;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rPr lang="en-US"/>
              <a:t>Aitäh!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791066" y="9174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11. veebruar 2022 versus 13. oktoober 2023</a:t>
            </a:r>
            <a:endParaRPr/>
          </a:p>
        </p:txBody>
      </p:sp>
      <p:pic>
        <p:nvPicPr>
          <p:cNvPr id="97" name="Google Shape;97;p3"/>
          <p:cNvPicPr preferRelativeResize="0"/>
          <p:nvPr>
            <p:ph idx="1" type="body"/>
          </p:nvPr>
        </p:nvPicPr>
        <p:blipFill rotWithShape="1">
          <a:blip r:embed="rId3">
            <a:alphaModFix/>
          </a:blip>
          <a:srcRect b="0" l="0" r="0" t="0"/>
          <a:stretch/>
        </p:blipFill>
        <p:spPr>
          <a:xfrm>
            <a:off x="0" y="1690688"/>
            <a:ext cx="6519049" cy="4351338"/>
          </a:xfrm>
          <a:prstGeom prst="rect">
            <a:avLst/>
          </a:prstGeom>
          <a:noFill/>
          <a:ln>
            <a:noFill/>
          </a:ln>
        </p:spPr>
      </p:pic>
      <p:pic>
        <p:nvPicPr>
          <p:cNvPr descr="https://reaalteadused.ut.ee/sites/default/files/2023-09/taluvuspiirid.png" id="98" name="Google Shape;98;p3"/>
          <p:cNvPicPr preferRelativeResize="0"/>
          <p:nvPr/>
        </p:nvPicPr>
        <p:blipFill rotWithShape="1">
          <a:blip r:embed="rId4">
            <a:alphaModFix/>
          </a:blip>
          <a:srcRect b="0" l="0" r="0" t="0"/>
          <a:stretch/>
        </p:blipFill>
        <p:spPr>
          <a:xfrm>
            <a:off x="6583052" y="1036949"/>
            <a:ext cx="5608948" cy="56089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4"/>
          <p:cNvPicPr preferRelativeResize="0"/>
          <p:nvPr/>
        </p:nvPicPr>
        <p:blipFill rotWithShape="1">
          <a:blip r:embed="rId3">
            <a:alphaModFix/>
          </a:blip>
          <a:srcRect b="0" l="0" r="0" t="0"/>
          <a:stretch/>
        </p:blipFill>
        <p:spPr>
          <a:xfrm>
            <a:off x="522636" y="4950811"/>
            <a:ext cx="10553858" cy="1685769"/>
          </a:xfrm>
          <a:prstGeom prst="rect">
            <a:avLst/>
          </a:prstGeom>
          <a:noFill/>
          <a:ln>
            <a:noFill/>
          </a:ln>
        </p:spPr>
      </p:pic>
      <p:sp>
        <p:nvSpPr>
          <p:cNvPr id="104" name="Google Shape;10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05" name="Google Shape;105;p4"/>
          <p:cNvPicPr preferRelativeResize="0"/>
          <p:nvPr>
            <p:ph idx="1" type="body"/>
          </p:nvPr>
        </p:nvPicPr>
        <p:blipFill rotWithShape="1">
          <a:blip r:embed="rId4">
            <a:alphaModFix/>
          </a:blip>
          <a:srcRect b="0" l="0" r="0" t="0"/>
          <a:stretch/>
        </p:blipFill>
        <p:spPr>
          <a:xfrm>
            <a:off x="2328421" y="150830"/>
            <a:ext cx="6306532" cy="4912535"/>
          </a:xfrm>
          <a:prstGeom prst="rect">
            <a:avLst/>
          </a:prstGeom>
          <a:noFill/>
          <a:ln>
            <a:noFill/>
          </a:ln>
        </p:spPr>
      </p:pic>
      <p:sp>
        <p:nvSpPr>
          <p:cNvPr id="106" name="Google Shape;106;p4"/>
          <p:cNvSpPr txBox="1"/>
          <p:nvPr/>
        </p:nvSpPr>
        <p:spPr>
          <a:xfrm>
            <a:off x="673465" y="6535089"/>
            <a:ext cx="92134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https://climatecasino.net/2023/01/how-many-hirsohima-bombs-per-second/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527900" y="412259"/>
            <a:ext cx="1206945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Tulemus? Ei ole pelgalt muutuv ilm, vaid kliimasüsteemi murdepunktid</a:t>
            </a:r>
            <a:endParaRPr/>
          </a:p>
        </p:txBody>
      </p:sp>
      <p:pic>
        <p:nvPicPr>
          <p:cNvPr descr="https://lh4.googleusercontent.com/aePLh-TyPnKlP79-nUlc-q_Azo2-Tu5cZ-65mq55hEF7mAeAG9c6r-41wi8T4ldriXW4i2qugI44EU5dQeZRFrgCdv_OlguhW5gkxFQYm4ruqwkPiUr-LQgTgErNUWtzv6PwRgYe16EPBXzrKH6Yig=s2048" id="112" name="Google Shape;112;p5"/>
          <p:cNvPicPr preferRelativeResize="0"/>
          <p:nvPr>
            <p:ph idx="1" type="body"/>
          </p:nvPr>
        </p:nvPicPr>
        <p:blipFill rotWithShape="1">
          <a:blip r:embed="rId3">
            <a:alphaModFix/>
          </a:blip>
          <a:srcRect b="0" l="0" r="0" t="0"/>
          <a:stretch/>
        </p:blipFill>
        <p:spPr>
          <a:xfrm>
            <a:off x="1319213" y="1574276"/>
            <a:ext cx="8835079" cy="5283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US" sz="2400"/>
              <a:t>https://www.theguardian.com/environment/2022/sep/08/world-on-brink-five-climate-tipping-points-study-finds</a:t>
            </a:r>
            <a:endParaRPr/>
          </a:p>
        </p:txBody>
      </p:sp>
      <p:sp>
        <p:nvSpPr>
          <p:cNvPr id="118" name="Google Shape;118;p6"/>
          <p:cNvSpPr txBox="1"/>
          <p:nvPr>
            <p:ph idx="1" type="body"/>
          </p:nvPr>
        </p:nvSpPr>
        <p:spPr>
          <a:xfrm>
            <a:off x="838200" y="1825625"/>
            <a:ext cx="10515600" cy="47731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i="1" lang="en-US"/>
              <a:t>“Kliimakriis on viinud maailma mitme katastroofilise murdepunkti äärele, selgub ulatuslikust uuringust.</a:t>
            </a:r>
            <a:endParaRPr/>
          </a:p>
          <a:p>
            <a:pPr indent="0" lvl="0" marL="0" rtl="0" algn="l">
              <a:lnSpc>
                <a:spcPct val="90000"/>
              </a:lnSpc>
              <a:spcBef>
                <a:spcPts val="1000"/>
              </a:spcBef>
              <a:spcAft>
                <a:spcPts val="0"/>
              </a:spcAft>
              <a:buClr>
                <a:schemeClr val="dk1"/>
              </a:buClr>
              <a:buSzPct val="100000"/>
              <a:buNone/>
            </a:pPr>
            <a:r>
              <a:rPr i="1" lang="en-US"/>
              <a:t>See näitab, et viis ohtlikku murdepunkti võib olla juba ületatud, sest inimkonna põhjustatud globaalne soojenemine on praeguseks 1,1C. </a:t>
            </a:r>
            <a:endParaRPr/>
          </a:p>
          <a:p>
            <a:pPr indent="0" lvl="0" marL="0" rtl="0" algn="l">
              <a:lnSpc>
                <a:spcPct val="90000"/>
              </a:lnSpc>
              <a:spcBef>
                <a:spcPts val="1000"/>
              </a:spcBef>
              <a:spcAft>
                <a:spcPts val="0"/>
              </a:spcAft>
              <a:buClr>
                <a:schemeClr val="dk1"/>
              </a:buClr>
              <a:buSzPct val="100000"/>
              <a:buNone/>
            </a:pPr>
            <a:r>
              <a:rPr i="1" lang="en-US"/>
              <a:t>Nende hulka kuuluvad Gröönimaa jääkilbi kokkuvarisemine, mis põhjustab lõpuks tohutu meretaseme tõusu; olulise hoovuse (AMOC) kokkuvarisemine Atlandi ookeani põhjaosas, mis muudab sademeid, millest sõltub miljardite inimeste toidu tootmine, ja süsinikurikka igikeltsa järsk sulamine.</a:t>
            </a:r>
            <a:endParaRPr/>
          </a:p>
          <a:p>
            <a:pPr indent="0" lvl="0" marL="0" rtl="0" algn="l">
              <a:lnSpc>
                <a:spcPct val="90000"/>
              </a:lnSpc>
              <a:spcBef>
                <a:spcPts val="1000"/>
              </a:spcBef>
              <a:spcAft>
                <a:spcPts val="0"/>
              </a:spcAft>
              <a:buClr>
                <a:schemeClr val="dk1"/>
              </a:buClr>
              <a:buSzPct val="100000"/>
              <a:buNone/>
            </a:pPr>
            <a:r>
              <a:rPr i="1" lang="en-US"/>
              <a:t>Praegu oodatava minimaalse tõusu 1,5 kraadi juures on neli viiest pöördepunktist võimalikust tõenäoliseks muutumas. Lisaks on sellise temperatuuritõusu juures võimalikud täiendavad viis pöördepunkti, sealhulgas ulatuslikud muutused boreaalsetes metsades ja peaaegu kõigi mägiliustike kadu.”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7"/>
          <p:cNvSpPr txBox="1"/>
          <p:nvPr>
            <p:ph type="title"/>
          </p:nvPr>
        </p:nvSpPr>
        <p:spPr>
          <a:xfrm>
            <a:off x="113122" y="1"/>
            <a:ext cx="12078878" cy="71394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Font typeface="Calibri"/>
              <a:buNone/>
            </a:pPr>
            <a:r>
              <a:rPr lang="en-US" sz="2000"/>
              <a:t>https://www.oecd-ilibrary.org/sites/abc5a69e-en/1/3/2/index.html?itemId=/content/publication/abc5a69e-en&amp;_csp_=6d00888f3885b1fcadfb107c6ede4c51&amp;itemIGO=oecd&amp;itemContentType=book</a:t>
            </a:r>
            <a:endParaRPr sz="2000"/>
          </a:p>
        </p:txBody>
      </p:sp>
      <p:pic>
        <p:nvPicPr>
          <p:cNvPr id="124" name="Google Shape;124;p7"/>
          <p:cNvPicPr preferRelativeResize="0"/>
          <p:nvPr>
            <p:ph idx="1" type="body"/>
          </p:nvPr>
        </p:nvPicPr>
        <p:blipFill rotWithShape="1">
          <a:blip r:embed="rId4">
            <a:alphaModFix/>
          </a:blip>
          <a:srcRect b="0" l="0" r="0" t="0"/>
          <a:stretch/>
        </p:blipFill>
        <p:spPr>
          <a:xfrm>
            <a:off x="2149311" y="713945"/>
            <a:ext cx="7727729" cy="6210043"/>
          </a:xfrm>
          <a:prstGeom prst="rect">
            <a:avLst/>
          </a:prstGeom>
          <a:noFill/>
          <a:ln>
            <a:noFill/>
          </a:ln>
        </p:spPr>
      </p:pic>
      <p:sp>
        <p:nvSpPr>
          <p:cNvPr id="125" name="Google Shape;125;p7"/>
          <p:cNvSpPr/>
          <p:nvPr/>
        </p:nvSpPr>
        <p:spPr>
          <a:xfrm>
            <a:off x="5410985" y="1065229"/>
            <a:ext cx="5476973" cy="2535810"/>
          </a:xfrm>
          <a:prstGeom prst="cloudCallout">
            <a:avLst>
              <a:gd fmla="val -20833" name="adj1"/>
              <a:gd fmla="val 625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Kellel tekkis tunne, et “Stopp, ma ei taha siit edasi mõelda”?</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Miks ma seda kõike räägin? Siin?</a:t>
            </a:r>
            <a:endParaRPr/>
          </a:p>
        </p:txBody>
      </p:sp>
      <p:sp>
        <p:nvSpPr>
          <p:cNvPr id="131" name="Google Shape;131;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sz="3200"/>
              <a:t>Ja siis on meil (mõned) sellised noored, kes teevad täna absoluutselt ainuõiget asja; ja kuidagi me teeme nii, et suur osa noortest tunneb ennast koolis halvasti.</a:t>
            </a:r>
            <a:endParaRPr sz="3200"/>
          </a:p>
        </p:txBody>
      </p:sp>
      <p:pic>
        <p:nvPicPr>
          <p:cNvPr id="137" name="Google Shape;137;p9"/>
          <p:cNvPicPr preferRelativeResize="0"/>
          <p:nvPr>
            <p:ph idx="1" type="body"/>
          </p:nvPr>
        </p:nvPicPr>
        <p:blipFill rotWithShape="1">
          <a:blip r:embed="rId3">
            <a:alphaModFix/>
          </a:blip>
          <a:srcRect b="0" l="0" r="0" t="0"/>
          <a:stretch/>
        </p:blipFill>
        <p:spPr>
          <a:xfrm>
            <a:off x="512076" y="1919893"/>
            <a:ext cx="5115839" cy="4351338"/>
          </a:xfrm>
          <a:prstGeom prst="rect">
            <a:avLst/>
          </a:prstGeom>
          <a:noFill/>
          <a:ln>
            <a:noFill/>
          </a:ln>
        </p:spPr>
      </p:pic>
      <p:pic>
        <p:nvPicPr>
          <p:cNvPr id="138" name="Google Shape;138;p9"/>
          <p:cNvPicPr preferRelativeResize="0"/>
          <p:nvPr/>
        </p:nvPicPr>
        <p:blipFill rotWithShape="1">
          <a:blip r:embed="rId4">
            <a:alphaModFix/>
          </a:blip>
          <a:srcRect b="0" l="0" r="0" t="0"/>
          <a:stretch/>
        </p:blipFill>
        <p:spPr>
          <a:xfrm>
            <a:off x="5863585" y="1875786"/>
            <a:ext cx="5929347" cy="4291500"/>
          </a:xfrm>
          <a:prstGeom prst="rect">
            <a:avLst/>
          </a:prstGeom>
          <a:noFill/>
          <a:ln>
            <a:noFill/>
          </a:ln>
        </p:spPr>
      </p:pic>
      <p:sp>
        <p:nvSpPr>
          <p:cNvPr id="139" name="Google Shape;139;p9"/>
          <p:cNvSpPr txBox="1"/>
          <p:nvPr/>
        </p:nvSpPr>
        <p:spPr>
          <a:xfrm>
            <a:off x="6099142" y="6211669"/>
            <a:ext cx="59294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https://novaator.err.ee/1609128842/eesti-laste-kooliroomu-viivad-alla-edu-ootus-ja-kehvad-suhted</a:t>
            </a:r>
            <a:endParaRPr/>
          </a:p>
        </p:txBody>
      </p:sp>
      <p:sp>
        <p:nvSpPr>
          <p:cNvPr id="140" name="Google Shape;140;p9"/>
          <p:cNvSpPr txBox="1"/>
          <p:nvPr/>
        </p:nvSpPr>
        <p:spPr>
          <a:xfrm>
            <a:off x="141402" y="6488668"/>
            <a:ext cx="55995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https://www.facebook.com/kertubirgit.anton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2023-10-03T01:18:09Z</dcterms:created>
  <dc:creator>Kasutaja</dc:creator>
</cp:coreProperties>
</file>