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sldIdLst>
    <p:sldId id="256" r:id="rId2"/>
    <p:sldId id="257" r:id="rId3"/>
    <p:sldId id="275" r:id="rId4"/>
    <p:sldId id="276" r:id="rId5"/>
    <p:sldId id="277" r:id="rId6"/>
    <p:sldId id="278" r:id="rId7"/>
    <p:sldId id="279" r:id="rId8"/>
    <p:sldId id="280" r:id="rId9"/>
    <p:sldId id="258" r:id="rId10"/>
    <p:sldId id="259" r:id="rId11"/>
    <p:sldId id="260" r:id="rId12"/>
    <p:sldId id="266" r:id="rId13"/>
    <p:sldId id="261" r:id="rId14"/>
    <p:sldId id="262" r:id="rId15"/>
    <p:sldId id="263" r:id="rId16"/>
    <p:sldId id="264" r:id="rId17"/>
    <p:sldId id="271" r:id="rId18"/>
    <p:sldId id="272" r:id="rId19"/>
    <p:sldId id="273" r:id="rId20"/>
    <p:sldId id="286" r:id="rId21"/>
    <p:sldId id="274" r:id="rId22"/>
    <p:sldId id="267" r:id="rId23"/>
    <p:sldId id="265" r:id="rId24"/>
    <p:sldId id="269" r:id="rId25"/>
    <p:sldId id="270" r:id="rId26"/>
    <p:sldId id="282" r:id="rId27"/>
    <p:sldId id="281" r:id="rId28"/>
  </p:sldIdLst>
  <p:sldSz cx="12192000" cy="6858000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7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1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716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32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63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45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6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72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10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2169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2" r:id="rId6"/>
    <p:sldLayoutId id="2147483698" r:id="rId7"/>
    <p:sldLayoutId id="2147483699" r:id="rId8"/>
    <p:sldLayoutId id="2147483700" r:id="rId9"/>
    <p:sldLayoutId id="2147483701" r:id="rId10"/>
    <p:sldLayoutId id="2147483703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peaasi.ee/" TargetMode="External"/><Relationship Id="rId2" Type="http://schemas.openxmlformats.org/officeDocument/2006/relationships/hyperlink" Target="https://www.palunabi.e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alunabi.ee/kriisiabi/blogi/tagged/enesehoid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5D67320-FCFD-4931-AAF7-C6C85332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ealkiri 1">
            <a:extLst>
              <a:ext uri="{FF2B5EF4-FFF2-40B4-BE49-F238E27FC236}">
                <a16:creationId xmlns:a16="http://schemas.microsoft.com/office/drawing/2014/main" id="{08013F25-5720-41AE-A56C-8D8F12CD2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908651"/>
            <a:ext cx="3620882" cy="3640345"/>
          </a:xfrm>
        </p:spPr>
        <p:txBody>
          <a:bodyPr anchor="t">
            <a:normAutofit/>
          </a:bodyPr>
          <a:lstStyle/>
          <a:p>
            <a:r>
              <a:rPr lang="et-EE" sz="2800" dirty="0">
                <a:solidFill>
                  <a:schemeClr val="bg1"/>
                </a:solidFill>
              </a:rPr>
              <a:t>Ennastsäästev kommunikatsioon ja vaimse tervise esmaabi</a:t>
            </a:r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DC87513E-0C44-4F27-BEDC-8D4EF1CD6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5934" y="5220450"/>
            <a:ext cx="3380437" cy="570748"/>
          </a:xfrm>
        </p:spPr>
        <p:txBody>
          <a:bodyPr anchor="b">
            <a:normAutofit/>
          </a:bodyPr>
          <a:lstStyle/>
          <a:p>
            <a:r>
              <a:rPr lang="et-EE" sz="1800" dirty="0">
                <a:solidFill>
                  <a:schemeClr val="bg1"/>
                </a:solidFill>
              </a:rPr>
              <a:t>Marianne Annion</a:t>
            </a:r>
            <a:r>
              <a:rPr lang="et-EE" sz="1800">
                <a:solidFill>
                  <a:schemeClr val="bg1"/>
                </a:solidFill>
              </a:rPr>
              <a:t>. </a:t>
            </a:r>
            <a:endParaRPr lang="et-EE" sz="1800" dirty="0">
              <a:solidFill>
                <a:schemeClr val="bg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lt 3" descr="Koroonaviirus">
            <a:extLst>
              <a:ext uri="{FF2B5EF4-FFF2-40B4-BE49-F238E27FC236}">
                <a16:creationId xmlns:a16="http://schemas.microsoft.com/office/drawing/2014/main" id="{F852A14F-B9BD-4A08-A171-3C77A7B3945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58" r="7370"/>
          <a:stretch/>
        </p:blipFill>
        <p:spPr bwMode="auto">
          <a:xfrm>
            <a:off x="4876158" y="10"/>
            <a:ext cx="7315841" cy="685799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73327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9FC46FB-54BA-4763-B851-3FE994D7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4780FF1-84B5-46EC-B975-3AE39C51DB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/>
              <a:t>Lahenduste leidmine algab </a:t>
            </a:r>
            <a:r>
              <a:rPr lang="et-EE" dirty="0">
                <a:solidFill>
                  <a:srgbClr val="C00000"/>
                </a:solidFill>
              </a:rPr>
              <a:t>mõistmisest.</a:t>
            </a:r>
            <a:r>
              <a:rPr lang="et-EE" dirty="0"/>
              <a:t> </a:t>
            </a:r>
          </a:p>
          <a:p>
            <a:r>
              <a:rPr lang="et-EE" dirty="0">
                <a:solidFill>
                  <a:srgbClr val="C00000"/>
                </a:solidFill>
              </a:rPr>
              <a:t>Inimese probleemid on omavahel seotud. </a:t>
            </a:r>
          </a:p>
          <a:p>
            <a:r>
              <a:rPr lang="et-EE" dirty="0">
                <a:solidFill>
                  <a:srgbClr val="C00000"/>
                </a:solidFill>
              </a:rPr>
              <a:t>Inimene on terviklik.</a:t>
            </a:r>
          </a:p>
          <a:p>
            <a:r>
              <a:rPr lang="et-EE" dirty="0"/>
              <a:t>Mis mõjutavad: </a:t>
            </a:r>
            <a:r>
              <a:rPr lang="et-EE" dirty="0">
                <a:solidFill>
                  <a:srgbClr val="C00000"/>
                </a:solidFill>
              </a:rPr>
              <a:t>teadmised, oskused, kogemused – isiksuslik küpsus.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824438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66FB449-A1FB-4CEF-A999-3718D9939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681AA6E-1049-403B-9058-9AC9FDB2E5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endParaRPr lang="et-EE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Mis tunded ja mõtted mind selle inimesega kohtudes valdavad?</a:t>
            </a:r>
          </a:p>
          <a:p>
            <a:pPr>
              <a:lnSpc>
                <a:spcPct val="80000"/>
              </a:lnSpc>
            </a:pPr>
            <a:r>
              <a:rPr lang="et-EE" altLang="et-EE" dirty="0"/>
              <a:t>Millised on minu ootused? </a:t>
            </a:r>
          </a:p>
          <a:p>
            <a:pPr>
              <a:lnSpc>
                <a:spcPct val="80000"/>
              </a:lnSpc>
            </a:pPr>
            <a:r>
              <a:rPr lang="et-EE" altLang="et-EE" dirty="0"/>
              <a:t>Millised ootused on mul endale ? </a:t>
            </a:r>
          </a:p>
          <a:p>
            <a:pPr>
              <a:lnSpc>
                <a:spcPct val="80000"/>
              </a:lnSpc>
            </a:pPr>
            <a:r>
              <a:rPr lang="et-EE" altLang="et-EE" dirty="0"/>
              <a:t>Kas ma eeldan, et kõik inimesed on alati mõistlikud ja koostöövalmid? </a:t>
            </a:r>
          </a:p>
          <a:p>
            <a:pPr>
              <a:lnSpc>
                <a:spcPct val="80000"/>
              </a:lnSpc>
            </a:pPr>
            <a:r>
              <a:rPr lang="et-EE" altLang="et-EE" dirty="0"/>
              <a:t>Kas ma pean suutma mõista kõiki inimesi?</a:t>
            </a:r>
          </a:p>
          <a:p>
            <a:pPr>
              <a:lnSpc>
                <a:spcPct val="80000"/>
              </a:lnSpc>
            </a:pPr>
            <a:r>
              <a:rPr lang="et-EE" altLang="et-EE" dirty="0"/>
              <a:t>Kas see inimene kõigutab minu arusaama sellest, milline inimene ma olen?</a:t>
            </a:r>
          </a:p>
          <a:p>
            <a:pPr>
              <a:lnSpc>
                <a:spcPct val="80000"/>
              </a:lnSpc>
            </a:pPr>
            <a:r>
              <a:rPr lang="et-EE" altLang="et-EE" dirty="0"/>
              <a:t>Millest võivad minu reaktsioonid veel põhjustatud olla?</a:t>
            </a:r>
          </a:p>
          <a:p>
            <a:pPr marL="0" indent="0">
              <a:lnSpc>
                <a:spcPct val="80000"/>
              </a:lnSpc>
              <a:buNone/>
            </a:pPr>
            <a:endParaRPr lang="et-EE" alt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5680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88BEA11-14E2-4013-926E-EB400740A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050665A-BC34-4794-B0AF-59EA7D97E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" name="Kuva 19">
            <a:extLst>
              <a:ext uri="{FF2B5EF4-FFF2-40B4-BE49-F238E27FC236}">
                <a16:creationId xmlns:a16="http://schemas.microsoft.com/office/drawing/2014/main" id="{6D2F80CF-2637-47DF-8D8C-CBB0E0AF29E8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7261" y="1133907"/>
            <a:ext cx="5665727" cy="4187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40998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A5F33D7-F7F3-4479-B871-F04241904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rgbClr val="C00000"/>
                </a:solidFill>
              </a:rPr>
              <a:t>Ei anna tulemusi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CBAA735-72E8-48DD-A4EA-A9A7473C5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t-EE" altLang="et-EE" dirty="0"/>
              <a:t>Käsutamine, kamandamine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Hoiatamine, ähvardamine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Moraalilugemine, manitsemine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Nõuandmine, lahenduste pakkumine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Loogika kasutamine, argumenteerimine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Kritiseerimine, süüdistamine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Kiitmine, nõustumine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Sildistamine, naeruvääristamine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Analüüsimine, diagnoosimine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Küsitlemine, usutlemine</a:t>
            </a:r>
            <a:endParaRPr lang="en-GB" altLang="et-EE" dirty="0"/>
          </a:p>
          <a:p>
            <a:pPr>
              <a:lnSpc>
                <a:spcPct val="80000"/>
              </a:lnSpc>
            </a:pPr>
            <a:r>
              <a:rPr lang="et-EE" altLang="et-EE" dirty="0"/>
              <a:t>Sarkasm, teema vahetamine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3253216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22BBE95-0F24-424F-A808-34637A6B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016CF2B-ABFF-49DC-89A5-52F3812A5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t-EE" altLang="et-EE" dirty="0"/>
              <a:t>1.Selgus-lihtsus ja arusaadavus.</a:t>
            </a:r>
          </a:p>
          <a:p>
            <a:pPr>
              <a:buFontTx/>
              <a:buNone/>
            </a:pPr>
            <a:endParaRPr lang="et-EE" altLang="et-EE" dirty="0"/>
          </a:p>
          <a:p>
            <a:pPr>
              <a:buFontTx/>
              <a:buNone/>
            </a:pPr>
            <a:r>
              <a:rPr lang="et-EE" altLang="et-EE" dirty="0"/>
              <a:t>2.Kehakeele ja sõnade kooskõlalisus.</a:t>
            </a:r>
          </a:p>
          <a:p>
            <a:pPr>
              <a:buFontTx/>
              <a:buNone/>
            </a:pPr>
            <a:endParaRPr lang="et-EE" altLang="et-EE" dirty="0"/>
          </a:p>
          <a:p>
            <a:pPr>
              <a:buFontTx/>
              <a:buNone/>
            </a:pPr>
            <a:r>
              <a:rPr lang="et-EE" altLang="et-EE" dirty="0"/>
              <a:t>3.Ühendatuse loomine.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75514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E412CC6-1A76-4057-918E-19540B417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133BF9E9-F060-4585-A982-084490BB1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Sina võidad</a:t>
            </a:r>
          </a:p>
          <a:p>
            <a:r>
              <a:rPr lang="et-EE" dirty="0"/>
              <a:t>Tema võidab</a:t>
            </a:r>
          </a:p>
          <a:p>
            <a:r>
              <a:rPr lang="et-EE" dirty="0"/>
              <a:t>Keegi kaotab</a:t>
            </a:r>
          </a:p>
          <a:p>
            <a:endParaRPr lang="et-EE" dirty="0"/>
          </a:p>
          <a:p>
            <a:r>
              <a:rPr lang="et-EE" u="sng" dirty="0">
                <a:solidFill>
                  <a:srgbClr val="C00000"/>
                </a:solidFill>
              </a:rPr>
              <a:t>Võitjad on mõlemad</a:t>
            </a:r>
          </a:p>
          <a:p>
            <a:endParaRPr lang="et-EE" dirty="0"/>
          </a:p>
        </p:txBody>
      </p:sp>
      <p:pic>
        <p:nvPicPr>
          <p:cNvPr id="4" name="Picture 2" descr="Pildiotsingu winner tulemus">
            <a:extLst>
              <a:ext uri="{FF2B5EF4-FFF2-40B4-BE49-F238E27FC236}">
                <a16:creationId xmlns:a16="http://schemas.microsoft.com/office/drawing/2014/main" id="{D2EE1025-0321-498C-8E88-BC86898607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99695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5462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0E9F80E-100E-4EE6-A298-2BA7C5985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Jäämägi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F8B8539-7F08-4D49-9C2F-F570AE190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b="1" dirty="0"/>
              <a:t>WHO (Maailma Tervishoiuorganisatsiooni) määratluse kohaselt sõltub inimese vaimne tervis:</a:t>
            </a:r>
            <a:endParaRPr lang="et-EE" dirty="0"/>
          </a:p>
          <a:p>
            <a:pPr marL="0" indent="0">
              <a:buNone/>
            </a:pPr>
            <a:r>
              <a:rPr lang="et-EE" dirty="0">
                <a:solidFill>
                  <a:srgbClr val="0070C0"/>
                </a:solidFill>
              </a:rPr>
              <a:t>   50%</a:t>
            </a:r>
            <a:r>
              <a:rPr lang="et-EE" dirty="0"/>
              <a:t> eluviisist </a:t>
            </a:r>
          </a:p>
          <a:p>
            <a:pPr marL="0" indent="0">
              <a:buNone/>
            </a:pPr>
            <a:r>
              <a:rPr lang="et-EE" dirty="0">
                <a:solidFill>
                  <a:srgbClr val="0070C0"/>
                </a:solidFill>
              </a:rPr>
              <a:t>   20%</a:t>
            </a:r>
            <a:r>
              <a:rPr lang="et-EE" dirty="0"/>
              <a:t> geneetilisest foonist </a:t>
            </a:r>
          </a:p>
          <a:p>
            <a:pPr marL="0" indent="0">
              <a:buNone/>
            </a:pPr>
            <a:r>
              <a:rPr lang="et-EE" dirty="0">
                <a:solidFill>
                  <a:srgbClr val="0070C0"/>
                </a:solidFill>
              </a:rPr>
              <a:t>   20%</a:t>
            </a:r>
            <a:r>
              <a:rPr lang="et-EE" dirty="0"/>
              <a:t> vaimsest ja füüsilisest keskkonnast </a:t>
            </a:r>
          </a:p>
          <a:p>
            <a:pPr marL="0" indent="0">
              <a:buNone/>
            </a:pPr>
            <a:r>
              <a:rPr lang="et-EE" dirty="0">
                <a:solidFill>
                  <a:srgbClr val="0070C0"/>
                </a:solidFill>
              </a:rPr>
              <a:t>   10%</a:t>
            </a:r>
            <a:r>
              <a:rPr lang="et-EE" dirty="0"/>
              <a:t> arstiabist </a:t>
            </a:r>
          </a:p>
          <a:p>
            <a:r>
              <a:rPr lang="et-EE">
                <a:solidFill>
                  <a:srgbClr val="0070C0"/>
                </a:solidFill>
              </a:rPr>
              <a:t>Kuni 70</a:t>
            </a:r>
            <a:r>
              <a:rPr lang="et-EE" dirty="0">
                <a:solidFill>
                  <a:srgbClr val="0070C0"/>
                </a:solidFill>
              </a:rPr>
              <a:t>% </a:t>
            </a:r>
            <a:r>
              <a:rPr lang="et-EE" dirty="0"/>
              <a:t>kõigist somaatilistest kaebustest ja tervisehäiretest on hingelist algupära.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24F09DC4-0472-48D3-843E-3A8EE78BA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7893" y="2988296"/>
            <a:ext cx="2381250" cy="2940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9581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AD6341B-87EE-4DB9-B82D-F54721D2A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4" name="Pilt 3" descr="Pildiotsingu stress tulemus">
            <a:extLst>
              <a:ext uri="{FF2B5EF4-FFF2-40B4-BE49-F238E27FC236}">
                <a16:creationId xmlns:a16="http://schemas.microsoft.com/office/drawing/2014/main" id="{938D652B-A095-4FA2-A5B3-DC326396428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294449"/>
            <a:ext cx="2265680" cy="18778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D850F95D-3D6E-4224-AAB3-19482D47A97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245" y="2262208"/>
            <a:ext cx="6781800" cy="207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71318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ADD2DC3-0B54-47D1-A4C0-D6116F4F92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Mida teha?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408519D-91CF-48F7-ADE5-33CBC49000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Alustuseks võiks </a:t>
            </a:r>
            <a:r>
              <a:rPr lang="et-EE" sz="1800" b="1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piirata telefonis või internetis surfamist </a:t>
            </a:r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ning seada endale kindlad kellaajad, näiteks päevas kaks aega. </a:t>
            </a:r>
            <a:r>
              <a:rPr lang="et-EE" sz="1800" b="1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Liigne informatsioon </a:t>
            </a:r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enesetunnet ei paranda ja siin võib tekkida vastuolu soovi vahel teavet saada ja teisalt võimendada ärevust ja hirmuolukorda. </a:t>
            </a:r>
            <a:r>
              <a:rPr lang="et-EE" sz="1800" b="1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Kõik algab ikkagi teadlikust otsusest.</a:t>
            </a:r>
          </a:p>
          <a:p>
            <a:r>
              <a:rPr lang="et-EE" sz="1800" b="1" dirty="0">
                <a:solidFill>
                  <a:srgbClr val="525252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t-EE" sz="1800" b="1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eadmatuse talumine </a:t>
            </a:r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on meie elus üks ebameeldivamaid asju, ent sellega peab paratamatult harjuma. Tasub keskenduda pigem faktoritele, mida me saame muuta ja kontrollida ja teisalt peame </a:t>
            </a:r>
            <a:r>
              <a:rPr lang="et-EE" sz="1800" b="1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aktsepteerima asju, mis meie kontrolli alla ei kuulu</a:t>
            </a:r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105050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3B789B2C-6BEC-425C-B510-5BCBDEEE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F79DAFB-6E3A-46C1-93CA-B45A100AD7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1800" b="1" dirty="0">
                <a:solidFill>
                  <a:srgbClr val="525252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Lõdvestumis- ja hingamisharjutusi, samuti ka </a:t>
            </a:r>
            <a:r>
              <a:rPr lang="et-EE" sz="1800" b="1" dirty="0" err="1">
                <a:solidFill>
                  <a:srgbClr val="525252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teadveloleku</a:t>
            </a:r>
            <a:r>
              <a:rPr lang="et-EE" sz="1800" b="1" dirty="0">
                <a:solidFill>
                  <a:srgbClr val="525252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 harjutused</a:t>
            </a:r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Muretsemise vastu on efektiivne meetod määrata endale kindel kellaaeg, millal on lubatud muretseda. </a:t>
            </a:r>
            <a:r>
              <a:rPr lang="et-EE" sz="1800" b="1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Inimene teeb endaga kokkuleppe</a:t>
            </a:r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, et näiteks 17.00-17.30 tohib muretseda, ent praegu lükkan halvad mõtted eemale. Selline metoodika aitab vähendada ärevust ning me ei raiska aega tühjale muretsemisele. </a:t>
            </a:r>
          </a:p>
          <a:p>
            <a:r>
              <a:rPr lang="et-EE" sz="1800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Lisaks peame endale teadvustama, et </a:t>
            </a:r>
            <a:r>
              <a:rPr lang="et-EE" sz="1800" b="1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ärevus on tegelikult normaalne emotsioon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1800" b="1" dirty="0">
                <a:solidFill>
                  <a:srgbClr val="525252"/>
                </a:solidFill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t-EE" sz="1800" b="1" dirty="0">
                <a:solidFill>
                  <a:srgbClr val="525252"/>
                </a:solidFill>
                <a:effectLst/>
                <a:latin typeface="Open Sans"/>
                <a:ea typeface="Times New Roman" panose="02020603050405020304" pitchFamily="18" charset="0"/>
                <a:cs typeface="Times New Roman" panose="02020603050405020304" pitchFamily="18" charset="0"/>
              </a:rPr>
              <a:t>oida unerütmi stabiilsena</a:t>
            </a:r>
            <a:endParaRPr lang="et-EE" sz="1800" b="1" dirty="0">
              <a:solidFill>
                <a:srgbClr val="525252"/>
              </a:solidFill>
              <a:latin typeface="Open Sans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1800" b="1" dirty="0">
                <a:solidFill>
                  <a:srgbClr val="525252"/>
                </a:solidFill>
                <a:latin typeface="Open Sans"/>
                <a:cs typeface="Times New Roman" panose="02020603050405020304" pitchFamily="18" charset="0"/>
              </a:rPr>
              <a:t>Tasakaalu säilitamine igas aspektis, meelelahutus, liikumine jne.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364054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46E427C-5BD2-4DCD-8DFA-992201EEA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24786D02-5AE8-4553-98F6-EBFD89203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/>
              <a:t>Ei ole olemas kahte inimest, </a:t>
            </a:r>
            <a:r>
              <a:rPr lang="et-EE" dirty="0">
                <a:solidFill>
                  <a:srgbClr val="C00000"/>
                </a:solidFill>
              </a:rPr>
              <a:t>kes kogeksid maailma ühel ja samal moel</a:t>
            </a:r>
          </a:p>
          <a:p>
            <a:r>
              <a:rPr lang="et-EE" dirty="0"/>
              <a:t>Maailma ei kogeta otseselt, kogetakse enda subjektiivset pilti maailmast. </a:t>
            </a:r>
          </a:p>
          <a:p>
            <a:r>
              <a:rPr lang="et-EE" dirty="0"/>
              <a:t>Kõik mida näed, kuuled ja tunned, muutub mõtteks või tõlgenduseks. </a:t>
            </a:r>
          </a:p>
          <a:p>
            <a:r>
              <a:rPr lang="et-EE" dirty="0"/>
              <a:t>Teie maailmamudel määrab ka selle, kui hästi te oskate teisi kuulata ja suhelda. </a:t>
            </a:r>
          </a:p>
          <a:p>
            <a:r>
              <a:rPr lang="et-EE" dirty="0">
                <a:solidFill>
                  <a:srgbClr val="C00000"/>
                </a:solidFill>
              </a:rPr>
              <a:t>Moonutamist põhjustavad eelkõige: </a:t>
            </a:r>
          </a:p>
          <a:p>
            <a:r>
              <a:rPr lang="et-EE" dirty="0">
                <a:solidFill>
                  <a:srgbClr val="C00000"/>
                </a:solidFill>
              </a:rPr>
              <a:t>mõtete lugemine</a:t>
            </a:r>
          </a:p>
          <a:p>
            <a:r>
              <a:rPr lang="et-EE" dirty="0">
                <a:solidFill>
                  <a:srgbClr val="C00000"/>
                </a:solidFill>
              </a:rPr>
              <a:t>millegi eeldamine.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7549825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iagram&#10;&#10;Description automatically generated">
            <a:extLst>
              <a:ext uri="{FF2B5EF4-FFF2-40B4-BE49-F238E27FC236}">
                <a16:creationId xmlns:a16="http://schemas.microsoft.com/office/drawing/2014/main" id="{140EE548-E615-CCF4-2BBF-4A64C4EA8F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4000" y="-161969"/>
            <a:ext cx="6804000" cy="680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80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49CEECC3-F4FF-4D50-A844-5D8615AB0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DD3B611-D031-4B94-936A-C87C0AAE8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t-EE" dirty="0"/>
          </a:p>
          <a:p>
            <a:r>
              <a:rPr lang="et-EE" b="1" dirty="0"/>
              <a:t>Proovida keskenduda hetkelisele olukorrale, püüda mitte ette (üle) mõelda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63234629-FCBB-48C9-ABD4-AF3FEFF96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055" y="3573994"/>
            <a:ext cx="3314700" cy="222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82235F02-981E-45CF-B0BB-0F9DE336F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0838" y="3450169"/>
            <a:ext cx="3295650" cy="235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29664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A8F4E55-80D6-4863-A3A5-4F837E6A9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>
                <a:solidFill>
                  <a:schemeClr val="accent6">
                    <a:lumMod val="50000"/>
                  </a:schemeClr>
                </a:solidFill>
              </a:rPr>
              <a:t>Ole enda sõber, mitte vaenlane!!!</a:t>
            </a: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E78EAA32-2CD0-49E3-AF78-3E1E9E75FC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" name="Sisu kohatäide 3" descr="Kasutaja Peaasi foto.">
            <a:extLst>
              <a:ext uri="{FF2B5EF4-FFF2-40B4-BE49-F238E27FC236}">
                <a16:creationId xmlns:a16="http://schemas.microsoft.com/office/drawing/2014/main" id="{C5DE876F-5352-48FE-A21E-DD632856EAAE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" y="1741389"/>
            <a:ext cx="4187825" cy="4187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 descr="http://www.hkhk.edu.ee/stress/i_love_myself.JPG">
            <a:extLst>
              <a:ext uri="{FF2B5EF4-FFF2-40B4-BE49-F238E27FC236}">
                <a16:creationId xmlns:a16="http://schemas.microsoft.com/office/drawing/2014/main" id="{4118AB91-5B8B-41A2-9000-9850213E21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2" b="15382"/>
          <a:stretch>
            <a:fillRect/>
          </a:stretch>
        </p:blipFill>
        <p:spPr bwMode="auto">
          <a:xfrm>
            <a:off x="5073921" y="1636040"/>
            <a:ext cx="6048000" cy="4398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5403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32B663A-B13E-404F-A318-440C9936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37D42250-EC5A-48BF-9977-61ABA1EF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t-EE" b="1" dirty="0"/>
              <a:t>Paar reeglit </a:t>
            </a:r>
            <a:r>
              <a:rPr lang="et-EE" dirty="0"/>
              <a:t>millega tagad parema vaimse tervise endale ja teistele:</a:t>
            </a:r>
          </a:p>
          <a:p>
            <a:pPr marL="0" indent="0">
              <a:buNone/>
            </a:pPr>
            <a:r>
              <a:rPr lang="et-EE" b="1" dirty="0"/>
              <a:t>Märka inimest enda kõrval!</a:t>
            </a:r>
          </a:p>
          <a:p>
            <a:pPr marL="0" indent="0">
              <a:buNone/>
            </a:pPr>
            <a:r>
              <a:rPr lang="et-EE" b="1" dirty="0"/>
              <a:t>Armasta ennast ja teisi!</a:t>
            </a:r>
          </a:p>
          <a:p>
            <a:pPr marL="0" indent="0">
              <a:buNone/>
            </a:pPr>
            <a:r>
              <a:rPr lang="et-EE" b="1" dirty="0"/>
              <a:t>Kui oled hädas, otsi abi!</a:t>
            </a:r>
          </a:p>
          <a:p>
            <a:pPr marL="0" indent="0">
              <a:buNone/>
            </a:pPr>
            <a:r>
              <a:rPr lang="et-EE" b="1" dirty="0"/>
              <a:t>Ära jäta teist üksi, kui ta vajab abi!</a:t>
            </a:r>
          </a:p>
          <a:p>
            <a:pPr marL="0" indent="0">
              <a:buNone/>
            </a:pPr>
            <a:r>
              <a:rPr lang="et-EE" b="1" i="1" dirty="0">
                <a:solidFill>
                  <a:srgbClr val="C00000"/>
                </a:solidFill>
              </a:rPr>
              <a:t>Ainult südamega näed hästi</a:t>
            </a:r>
            <a:r>
              <a:rPr lang="et-EE" sz="1800" i="1" dirty="0"/>
              <a:t>!(</a:t>
            </a:r>
            <a:r>
              <a:rPr lang="et-EE" sz="1800" dirty="0" err="1"/>
              <a:t>Antoine</a:t>
            </a:r>
            <a:r>
              <a:rPr lang="et-EE" sz="1800" dirty="0"/>
              <a:t> De Saint-</a:t>
            </a:r>
            <a:r>
              <a:rPr lang="et-EE" sz="1800" dirty="0" err="1"/>
              <a:t>Exupery</a:t>
            </a:r>
            <a:r>
              <a:rPr lang="et-EE" sz="1800" dirty="0"/>
              <a:t>)…</a:t>
            </a:r>
            <a:r>
              <a:rPr lang="et-EE" sz="1800" i="1" dirty="0">
                <a:solidFill>
                  <a:srgbClr val="C00000"/>
                </a:solidFill>
              </a:rPr>
              <a:t>ka veealust jäämäge</a:t>
            </a:r>
            <a:r>
              <a:rPr lang="et-EE" sz="1800" dirty="0">
                <a:solidFill>
                  <a:srgbClr val="C00000"/>
                </a:solidFill>
                <a:sym typeface="Wingdings" pitchFamily="2" charset="2"/>
              </a:rPr>
              <a:t></a:t>
            </a:r>
            <a:endParaRPr lang="et-EE" sz="1800" dirty="0">
              <a:solidFill>
                <a:srgbClr val="C00000"/>
              </a:solidFill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95733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CCE6AB7-1F02-49BF-9B51-935ED4715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5332C64-7F90-4FF3-A333-4C441221E6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000" b="1" kern="0" dirty="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Kui ma hakkasin </a:t>
            </a:r>
            <a:r>
              <a:rPr lang="et-EE" sz="2000" b="1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ennast armastama,</a:t>
            </a:r>
            <a:br>
              <a:rPr lang="et-EE" sz="2000" b="1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t-EE" sz="2000" b="1" kern="0" dirty="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Mõistsin, et olen igas olukorras </a:t>
            </a:r>
            <a:r>
              <a:rPr lang="et-EE" sz="2000" b="1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õigel ajal ja õiges kohas.</a:t>
            </a:r>
            <a:br>
              <a:rPr lang="et-EE" sz="2000" b="1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t-EE" sz="2000" b="1" kern="0" dirty="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Ja ma mõistsin, </a:t>
            </a:r>
            <a:r>
              <a:rPr lang="et-EE" sz="2000" b="1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et kõik, mis juhtub, on hea </a:t>
            </a:r>
            <a:r>
              <a:rPr lang="et-EE" sz="2000" b="1" kern="0" dirty="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– sellest ajast peale ma suudan </a:t>
            </a:r>
            <a:r>
              <a:rPr lang="et-EE" sz="2000" b="1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säilitada meelerahu.</a:t>
            </a:r>
            <a:br>
              <a:rPr lang="et-EE" sz="2000" b="1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</a:br>
            <a:r>
              <a:rPr lang="et-EE" sz="2000" b="1" kern="0" dirty="0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Täna ma tean: see on </a:t>
            </a:r>
            <a:r>
              <a:rPr lang="et-EE" sz="2000" b="1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USALDUS</a:t>
            </a:r>
            <a:r>
              <a:rPr lang="et-EE" sz="1600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.</a:t>
            </a:r>
          </a:p>
          <a:p>
            <a:r>
              <a:rPr lang="et-EE" sz="2000" kern="0" dirty="0">
                <a:solidFill>
                  <a:srgbClr val="C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Charlie Chaplin 1959..</a:t>
            </a:r>
          </a:p>
          <a:p>
            <a:endParaRPr lang="et-EE" dirty="0"/>
          </a:p>
        </p:txBody>
      </p:sp>
      <p:pic>
        <p:nvPicPr>
          <p:cNvPr id="4" name="Shape 298" descr="Charlie Chaplin: Kui ma hakkasin ennast armastama">
            <a:extLst>
              <a:ext uri="{FF2B5EF4-FFF2-40B4-BE49-F238E27FC236}">
                <a16:creationId xmlns:a16="http://schemas.microsoft.com/office/drawing/2014/main" id="{D40FAE18-E90A-4E02-AFFA-2D5271D91ADF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13995" y="3429000"/>
            <a:ext cx="4711618" cy="26277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455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B5C1B143-D9AB-47E0-B00A-736EDF7C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32447C4-CA77-4047-AC60-6D15B50D9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4000" b="1" dirty="0"/>
              <a:t>Aitäh kuulamast, oleme terved, eelkõige vaimselt!!!</a:t>
            </a:r>
          </a:p>
          <a:p>
            <a:endParaRPr lang="et-EE" dirty="0"/>
          </a:p>
        </p:txBody>
      </p:sp>
      <p:pic>
        <p:nvPicPr>
          <p:cNvPr id="4" name="Picture 2" descr="Pildiotsingu jook pildid tulemus">
            <a:extLst>
              <a:ext uri="{FF2B5EF4-FFF2-40B4-BE49-F238E27FC236}">
                <a16:creationId xmlns:a16="http://schemas.microsoft.com/office/drawing/2014/main" id="{1F85B3F2-1280-4ECB-AFDA-EFD8C0891D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25212" y="3124940"/>
            <a:ext cx="188595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028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705CAF51-2BEA-432D-A642-2068935E3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Kuhu pöörduda?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96BE5863-4E97-4B49-8838-E5B53CCFD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z="1800" b="1" dirty="0" err="1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Psühhosotsiaalse</a:t>
            </a:r>
            <a:r>
              <a:rPr lang="et-EE" sz="1800" b="1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abi kanalid</a:t>
            </a:r>
            <a:b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Psühholoogiline esmaabi kriisiinfotelefon 1247.</a:t>
            </a:r>
            <a:b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Veebivestluse võimalus </a:t>
            </a:r>
            <a:r>
              <a:rPr lang="et-EE" sz="1800" u="sng" dirty="0">
                <a:solidFill>
                  <a:srgbClr val="5792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www.palunabi.ee</a:t>
            </a: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kaudu ohvriabi kriisitelefoni spetsialistidega (vestlusakent lehe all paremas nurgas).</a:t>
            </a:r>
            <a:b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Tallinna Lastehaigla LVTK nõustamistelefon COVID-19 kriisi eesliinitöötajatele (tervishoiutöötajad, politseiametnikud), kes on mures oma laste ja enda pärast (E–R 9.00–12.00 telefon 678 7422).</a:t>
            </a:r>
            <a:b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Haiglate ja hooldekodude hingehoiu kriisirühma telefoninõustamine.</a:t>
            </a:r>
            <a:b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Peaasi Facebooki lehe veebiseminarid, </a:t>
            </a:r>
            <a:r>
              <a:rPr lang="et-EE" sz="1800" i="1" dirty="0" err="1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podcast</a:t>
            </a:r>
            <a:r>
              <a:rPr lang="et-EE" sz="1800" dirty="0" err="1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’id</a:t>
            </a: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Eneseabi võtted on leitavad nt veebilehelt </a:t>
            </a:r>
            <a:r>
              <a:rPr lang="et-EE" sz="1800" u="sng" dirty="0">
                <a:solidFill>
                  <a:srgbClr val="5792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www.peaasi.ee</a:t>
            </a: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, sotsiaalkindlustusameti lehelt </a:t>
            </a:r>
            <a:r>
              <a:rPr lang="et-EE" sz="1800" u="sng" dirty="0">
                <a:solidFill>
                  <a:srgbClr val="5792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www.palunabi.ee</a:t>
            </a: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või blogist </a:t>
            </a:r>
            <a:r>
              <a:rPr lang="et-EE" sz="1800" u="sng" dirty="0">
                <a:solidFill>
                  <a:srgbClr val="5792CE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www.palunabi.ee/kriisiabi/blogi/tagged/enesehoid</a:t>
            </a: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b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• Eesti Supervisiooni ja </a:t>
            </a:r>
            <a:r>
              <a:rPr lang="et-EE" sz="1800" dirty="0" err="1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Coachingu</a:t>
            </a:r>
            <a:r>
              <a:rPr lang="et-EE" sz="1800" dirty="0">
                <a:solidFill>
                  <a:srgbClr val="26262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veebileht www.supervisioon.ee või sotsiaalkindlustusameti 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41544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1F242483-9610-4BAD-8F5D-D6909F811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/>
              <a:t>Kirjandust</a:t>
            </a:r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CD32194-19BC-4CB6-9B26-2FF00D45B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Vadi, M. (1995) </a:t>
            </a:r>
            <a:r>
              <a:rPr lang="et-E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Organisatsioonikäitumine,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Tartu</a:t>
            </a:r>
          </a:p>
          <a:p>
            <a:pPr algn="l"/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Fisher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U.;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Ury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W. (1992) </a:t>
            </a:r>
            <a:r>
              <a:rPr lang="et-E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Kuidas võita vaidlusi ja pidada läbirääkimisi,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Tartu</a:t>
            </a:r>
          </a:p>
          <a:p>
            <a:pPr algn="l"/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Adler, R.B.;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Towne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N. (1990) </a:t>
            </a:r>
            <a:r>
              <a:rPr lang="et-E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Looking </a:t>
            </a:r>
            <a:r>
              <a:rPr lang="et-EE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out</a:t>
            </a:r>
            <a:r>
              <a:rPr lang="et-E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looking in: interpersonal </a:t>
            </a:r>
            <a:r>
              <a:rPr lang="et-EE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communication</a:t>
            </a:r>
            <a:r>
              <a:rPr lang="et-E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Fort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Worth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: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Harcourt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Brace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Jovanovich</a:t>
            </a:r>
            <a:endParaRPr lang="et-EE" b="0" i="0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Ivanchevich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J.M.; 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Matteson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M.T. (1996) </a:t>
            </a:r>
            <a:r>
              <a:rPr lang="et-EE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Organizational</a:t>
            </a:r>
            <a:r>
              <a:rPr lang="et-E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et-EE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behavior</a:t>
            </a:r>
            <a:r>
              <a:rPr lang="et-E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and </a:t>
            </a:r>
            <a:r>
              <a:rPr lang="et-EE" b="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management</a:t>
            </a:r>
            <a:r>
              <a:rPr lang="et-EE" b="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et-EE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Irwin</a:t>
            </a:r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Books</a:t>
            </a:r>
          </a:p>
          <a:p>
            <a:r>
              <a:rPr lang="et-EE" dirty="0"/>
              <a:t>http://www.ekka.ee/lugemisnurk/arevushairete-toenduspohine-psuhhoteraapia</a:t>
            </a:r>
          </a:p>
          <a:p>
            <a:pPr algn="l"/>
            <a:r>
              <a:rPr lang="et-EE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https://peaasi.ee/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48335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68B23F27-B307-4968-9F09-E02D535BAE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A274012F-2F4F-4707-8EB5-C0D947372C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>
              <a:lnSpc>
                <a:spcPct val="107000"/>
              </a:lnSpc>
              <a:spcAft>
                <a:spcPts val="800"/>
              </a:spcAft>
            </a:pPr>
            <a:endParaRPr lang="et-EE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t-EE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aljudes situatsioonides võib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konflikt olla hea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sest võib kaasa tuua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positiivseid tulemusi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Enamus meist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kardab konflikte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kuna on näinud, et tõsised lahkarvamused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kahjustavad suhteid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Tegelikult võib konfliktide edukas lahendamine muuta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head suhted veelgi paremaks;</a:t>
            </a:r>
            <a:endParaRPr lang="et-EE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t-EE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</a:t>
            </a:r>
            <a:r>
              <a:rPr lang="et-EE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onflikt iseenesest ei ole ei hea ega halb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ning võib viia nii negatiivsete kui positiivsete tagajärgedeni. Siit tulenevalt on peamiseks</a:t>
            </a:r>
            <a:r>
              <a:rPr lang="et-EE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on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konflikti lahendam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ine (mitte selle vältimine või allasurumine). Mõningatel juhtudel on isegi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kasulik konflikti stimuleerida 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leidmaks uusi ja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paremaid viise edasiminekuks.</a:t>
            </a:r>
            <a:endParaRPr lang="et-EE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760846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9F220D03-6F3C-4CBA-AC5B-4A6C020A2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Kuidas konfliktidega toime tulla?</a:t>
            </a:r>
            <a:br>
              <a:rPr lang="et-E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t-EE" dirty="0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DDB362FD-1CA2-41B6-9125-1D8D8B2014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Kuna </a:t>
            </a:r>
            <a:r>
              <a:rPr lang="et-EE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konfliktid on paratamatud</a:t>
            </a:r>
            <a:r>
              <a:rPr lang="et-EE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siis tuleks meil õppida nendega võimalikult hästi toime tulema. Millised võimalused selleks on?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1. Domineerimine/võitlus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Selle strateegia kasutaja on </a:t>
            </a:r>
            <a:r>
              <a:rPr lang="et-EE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maksimaalselt keskendunud omaenda huvidele ja minimaalselt teise poole huvidele.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Domineeriv konfliktis osaleja peab ülimaks iseenda huve ning kasutab võimu (füüsilist, majanduslikku, intellektuaalset) teise poole mõjutamiseks.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Tasandamine/kohandumine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on eelmisele vastupidine strateegia. Harmoonia säilitamiseks </a:t>
            </a:r>
            <a:r>
              <a:rPr lang="et-EE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võetakse maksimaalselt arvesse teise poole nõudmisi ja surutakse alla enda vajadused</a:t>
            </a:r>
            <a:r>
              <a:rPr lang="et-EE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Kuigi see võib tunduda allaandmisena, on see mõnes olukorras kõige otstarbekam.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743872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C4B77E5-2B4A-4CA7-AF48-627DA4555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54B4084A-2FDF-4793-A70E-4777BB0D51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 Vältimine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Püütakse jääda neutraalseks ja sisuliselt </a:t>
            </a:r>
            <a:r>
              <a:rPr lang="et-EE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ei arvestata ei enda ega teise poole vajadustega</a:t>
            </a:r>
            <a:r>
              <a:rPr lang="et-EE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Mõnikord on otstarbekas kasutada vältimist kui ajutist alternatiivi. Kui konflikt on väga kuum, siis võib ajutine vältimine anda osapooltele aega maha jahtumiseks. Samuti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võib ta anda aega, et osapooled võiks koguda lisainfot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konflikti efektiivseks lahendamiseks. Kahjuks on inimestel kalduvus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liiga sageli ja kergelt otsustada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vältimise kasuks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Probleemilahendamine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võiks olla teoreetiliselt parimaks konfliktiga toimetulekustrateegiaks, samas osutub ta praktikas kõige raskemini teostatavaks. Sel juhul püütakse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lahendada konflikti </a:t>
            </a:r>
            <a:r>
              <a:rPr lang="et-EE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arvestades maksimaalselt kõigi osapoolte huvidega.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Probleemilahendamise puhul tegeldakse erimeelsuste põhjustega ning püütakse leida kõiki osapooli rahuldavat lahendust. Edukaks probleemilahendamiseks on tarvilik, et kõik osapooled oleks valmis maksimaalseks koostööks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1917242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E6892180-2592-498E-BA4E-1DED8B654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7F44112C-C800-4E14-AB51-1429A675B4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t-EE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 Kompromiss</a:t>
            </a:r>
            <a:endParaRPr lang="et-E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See on kõigi eelmiste variantide vahepealne strateegia ja ühtlasi traditsiooniline konfliktiga toimetuleku meetod. Pole kaotajat ega võitjat ning ükski pool ei saavuta sel juhul maksimumi.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Probleeme küll ei väldita aga nendega ei tegelda ka sügavuti.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Kompromiss on heaks lahenduseks juhul kui ressursse on võimalik võrdselt jagada (nt. raha)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t-EE" sz="1800" b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et-EE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t-EE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033465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D6DB693-9901-4563-A525-E29A07C3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6A074530-1AFF-43E1-A8BC-5E77D2FC3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Tee kindlaks oma probleem ja rahuldamata vajadused</a:t>
            </a:r>
            <a:endParaRPr lang="et-EE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Sul tuleb teadvustada, </a:t>
            </a:r>
            <a:r>
              <a:rPr lang="et-EE" sz="2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 probleem on Sinu oma</a:t>
            </a:r>
            <a:r>
              <a:rPr lang="et-E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Miks? </a:t>
            </a:r>
          </a:p>
          <a:p>
            <a:r>
              <a:rPr lang="et-EE" sz="2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Kohtuge võimalusel silmast silma</a:t>
            </a:r>
            <a:endParaRPr lang="et-EE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t-EE" sz="2600" dirty="0">
                <a:solidFill>
                  <a:srgbClr val="000000"/>
                </a:solidFill>
                <a:latin typeface="Times New Roman" panose="02020603050405020304" pitchFamily="18" charset="0"/>
              </a:rPr>
              <a:t>Leidke </a:t>
            </a:r>
            <a:r>
              <a:rPr lang="et-EE" sz="26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sobiv aeg ja koht</a:t>
            </a:r>
          </a:p>
          <a:p>
            <a:r>
              <a:rPr lang="et-EE" sz="2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Kirjelda oma probleemi ja vajadusi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Ära looda, et teine inimene peaks Su vajadusi silmist lugema.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6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Leidke lahendus</a:t>
            </a:r>
            <a:endParaRPr lang="et-EE" sz="26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2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Viige oma otsused ellu!</a:t>
            </a:r>
            <a:endParaRPr lang="et-EE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210794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06F25FA5-CA2C-42B3-853B-0E522651A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49BB95A3-2DD9-4B35-B615-95FB308C2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Muidugi ei ole kogu eelnenud tööst kasu kui leitud lahendusi ei rakendata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Seega, asuge aga julgesti asja kallale!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Nüüd võib tekkida küsimus, et kui probleemilahendus nii hea on, miks seda siis nii vähe rakendatakse?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Sellel on kolm põhjust</a:t>
            </a: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võitmine eeldab tingimata oma vastase löömist ja nad on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harjunud kasutama võitlevat strateegiat. 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Seega teadmatus</a:t>
            </a:r>
            <a:r>
              <a:rPr lang="et-EE" sz="1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, oskamatus..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motsioonid,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mis konfliktsetes olukordades löövad üle pea ning takistavad ratsionaalset mõtlemist. Siin aitab kui osapooled tunnistavad, et nii võib juhtuda ning lubavad üksteisel aeg-ajalt "auru välja lasta" ilma, et ise sellega kaasa läheks. </a:t>
            </a:r>
            <a:endParaRPr lang="et-EE" sz="18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probleemilahendamine vajab teise poole koostööd</a:t>
            </a:r>
            <a:r>
              <a:rPr lang="et-EE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Konstruktiivne arutelu on raske kui teine pool sellele vastu töötab ja konflikti jõuga lahendada üritab. Sel juhul vajame oma parimaid veenmisoskusi selgitamaks, </a:t>
            </a:r>
            <a:r>
              <a:rPr lang="et-EE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et koos tegutsedes on paremad võimalused leida rahuldav lahendus</a:t>
            </a:r>
            <a:endParaRPr lang="et-EE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874348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8FE533D1-0405-45A4-80FD-29019FFD1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>
            <a:extLst>
              <a:ext uri="{FF2B5EF4-FFF2-40B4-BE49-F238E27FC236}">
                <a16:creationId xmlns:a16="http://schemas.microsoft.com/office/drawing/2014/main" id="{016747E6-AE31-4F93-8043-11EF96D67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>
                <a:solidFill>
                  <a:srgbClr val="C00000"/>
                </a:solidFill>
              </a:rPr>
              <a:t>Läbirääkimised </a:t>
            </a:r>
          </a:p>
          <a:p>
            <a:r>
              <a:rPr lang="et-EE" dirty="0"/>
              <a:t>Läbirääkimiste tunnusjooned: </a:t>
            </a:r>
          </a:p>
          <a:p>
            <a:r>
              <a:rPr lang="et-EE" dirty="0"/>
              <a:t>1) Osapooled tahavad vähemalt hetkel leida kokkulepet</a:t>
            </a:r>
          </a:p>
          <a:p>
            <a:r>
              <a:rPr lang="et-EE" dirty="0"/>
              <a:t>2) Läbirääkimistel ollakse valmis millestki loobuma ja samas loodetakse midagi saavutada</a:t>
            </a:r>
          </a:p>
          <a:p>
            <a:r>
              <a:rPr lang="et-EE" dirty="0">
                <a:solidFill>
                  <a:srgbClr val="C00000"/>
                </a:solidFill>
              </a:rPr>
              <a:t>Eristage inimest ja probleemi.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645736815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1393</Words>
  <Application>Microsoft Office PowerPoint</Application>
  <PresentationFormat>Laiekraan</PresentationFormat>
  <Paragraphs>117</Paragraphs>
  <Slides>27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27</vt:i4>
      </vt:variant>
    </vt:vector>
  </HeadingPairs>
  <TitlesOfParts>
    <vt:vector size="35" baseType="lpstr">
      <vt:lpstr>Arial</vt:lpstr>
      <vt:lpstr>Calibri</vt:lpstr>
      <vt:lpstr>Calisto MT</vt:lpstr>
      <vt:lpstr>Century Gothic</vt:lpstr>
      <vt:lpstr>Open Sans</vt:lpstr>
      <vt:lpstr>Times New Roman</vt:lpstr>
      <vt:lpstr>Univers Condensed</vt:lpstr>
      <vt:lpstr>ChronicleVTI</vt:lpstr>
      <vt:lpstr>Ennastsäästev kommunikatsioon ja vaimse tervise esmaabi</vt:lpstr>
      <vt:lpstr>PowerPointi esitlus</vt:lpstr>
      <vt:lpstr>PowerPointi esitlus</vt:lpstr>
      <vt:lpstr>Kuidas konfliktidega toime tulla? 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PowerPointi esitlus</vt:lpstr>
      <vt:lpstr>Ei anna tulemusi</vt:lpstr>
      <vt:lpstr>PowerPointi esitlus</vt:lpstr>
      <vt:lpstr>PowerPointi esitlus</vt:lpstr>
      <vt:lpstr>Jäämägi</vt:lpstr>
      <vt:lpstr>PowerPointi esitlus</vt:lpstr>
      <vt:lpstr>Mida teha?</vt:lpstr>
      <vt:lpstr>PowerPointi esitlus</vt:lpstr>
      <vt:lpstr>PowerPointi esitlus</vt:lpstr>
      <vt:lpstr>PowerPointi esitlus</vt:lpstr>
      <vt:lpstr>Ole enda sõber, mitte vaenlane!!!</vt:lpstr>
      <vt:lpstr>PowerPointi esitlus</vt:lpstr>
      <vt:lpstr>PowerPointi esitlus</vt:lpstr>
      <vt:lpstr>PowerPointi esitlus</vt:lpstr>
      <vt:lpstr>Kuhu pöörduda?</vt:lpstr>
      <vt:lpstr>Kirjandust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PowerPointi esitlus</dc:title>
  <dc:creator>rinaldo karu</dc:creator>
  <cp:lastModifiedBy>Marianne Annion</cp:lastModifiedBy>
  <cp:revision>22</cp:revision>
  <dcterms:created xsi:type="dcterms:W3CDTF">2020-12-08T10:25:39Z</dcterms:created>
  <dcterms:modified xsi:type="dcterms:W3CDTF">2023-10-12T05:39:25Z</dcterms:modified>
</cp:coreProperties>
</file>