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bf2fce982_0_4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8bf2fce982_0_4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99e33e0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99e33e0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99e33e0d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899e33e0d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99e33e0d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899e33e0d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bf2fce982_0_4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28bf2fce982_0_4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bf2fce982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8bf2fce982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bf2fce982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8bf2fce982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bf2fce982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bf2fce982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bf2fce982_0_3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8bf2fce982_0_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bf2fce982_0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8bf2fce982_0_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8bf2fce982_0_3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8bf2fce982_0_3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8bf2fce982_0_3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8bf2fce982_0_4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8bf2fce982_0_4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99e33e0d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899e33e0d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OECD riikide õpetajatest väitis 58,1%, et nad annavad väga sageli õpilastele ülesandeid, mis eeldavad kriitilist mõtlemist. Eestis oli seesuguseid õpetajaid 46,2%. Pooled OECD riikide õpetajatest (50,1%) kasutavad tihti ka tööd väikestes rühmades, et pakkuda õpilastele võimalust lahendada ühiselt probleeme või ülesandeid. Eestis oli selliseid õpetajaid 39,5%. Veidi alla kolmandiku Eesti õpetajatest (29%) laseb õpilastel sageli või alati valida keerukate ülesannete lahendamiseks omaenda meetodi, OECD riikides teeb seda 44% õpetajatest. Peale selle, kolmandik OECD riikide õpetajatest annab õpilastele ülesandeid, millel puudub ilmselge lahendus, Eestis on selliseid õpetajaid kaks korda vähem – 16,4%.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46771" y="2855940"/>
            <a:ext cx="7772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2" type="body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i="0" sz="4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2" type="body"/>
          </p:nvPr>
        </p:nvSpPr>
        <p:spPr>
          <a:xfrm>
            <a:off x="46291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 and content">
  <p:cSld name="Number and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348681" y="1312415"/>
            <a:ext cx="5175600" cy="21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indent="-355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529626" y="37071"/>
            <a:ext cx="2411400" cy="52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i="1" sz="34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1">
  <p:cSld name="3 ideas 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>
            <p:ph idx="2" type="pic"/>
          </p:nvPr>
        </p:nvSpPr>
        <p:spPr>
          <a:xfrm>
            <a:off x="6255912" y="512957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/>
          <p:nvPr>
            <p:ph idx="3" type="pic"/>
          </p:nvPr>
        </p:nvSpPr>
        <p:spPr>
          <a:xfrm>
            <a:off x="3490119" y="512957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5"/>
          <p:cNvSpPr/>
          <p:nvPr/>
        </p:nvSpPr>
        <p:spPr>
          <a:xfrm>
            <a:off x="724326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p15"/>
          <p:cNvSpPr txBox="1"/>
          <p:nvPr/>
        </p:nvSpPr>
        <p:spPr>
          <a:xfrm>
            <a:off x="802383" y="486841"/>
            <a:ext cx="92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t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4" type="body"/>
          </p:nvPr>
        </p:nvSpPr>
        <p:spPr>
          <a:xfrm>
            <a:off x="765312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2">
  <p:cSld name="3 ideas 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/>
          <p:nvPr>
            <p:ph idx="2" type="pic"/>
          </p:nvPr>
        </p:nvSpPr>
        <p:spPr>
          <a:xfrm>
            <a:off x="6255912" y="512957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6"/>
          <p:cNvSpPr/>
          <p:nvPr>
            <p:ph idx="3" type="pic"/>
          </p:nvPr>
        </p:nvSpPr>
        <p:spPr>
          <a:xfrm>
            <a:off x="724326" y="512955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6"/>
          <p:cNvSpPr/>
          <p:nvPr/>
        </p:nvSpPr>
        <p:spPr>
          <a:xfrm>
            <a:off x="3490119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6"/>
          <p:cNvSpPr txBox="1"/>
          <p:nvPr/>
        </p:nvSpPr>
        <p:spPr>
          <a:xfrm>
            <a:off x="3568176" y="486841"/>
            <a:ext cx="92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4" type="body"/>
          </p:nvPr>
        </p:nvSpPr>
        <p:spPr>
          <a:xfrm>
            <a:off x="3546003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deas 3">
  <p:cSld name="3 ideas 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>
            <p:ph idx="2" type="pic"/>
          </p:nvPr>
        </p:nvSpPr>
        <p:spPr>
          <a:xfrm>
            <a:off x="723901" y="512957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7"/>
          <p:cNvSpPr/>
          <p:nvPr>
            <p:ph idx="3" type="pic"/>
          </p:nvPr>
        </p:nvSpPr>
        <p:spPr>
          <a:xfrm>
            <a:off x="3490119" y="512957"/>
            <a:ext cx="2163900" cy="21639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7"/>
          <p:cNvSpPr/>
          <p:nvPr/>
        </p:nvSpPr>
        <p:spPr>
          <a:xfrm>
            <a:off x="6256337" y="512956"/>
            <a:ext cx="2163900" cy="21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7"/>
          <p:cNvSpPr txBox="1"/>
          <p:nvPr/>
        </p:nvSpPr>
        <p:spPr>
          <a:xfrm>
            <a:off x="6334394" y="486841"/>
            <a:ext cx="925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720968" y="2785700"/>
            <a:ext cx="76986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4" type="body"/>
          </p:nvPr>
        </p:nvSpPr>
        <p:spPr>
          <a:xfrm>
            <a:off x="6313900" y="1645017"/>
            <a:ext cx="2048700" cy="98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3">
  <p:cSld name="image and content 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>
            <p:ph idx="2" type="pic"/>
          </p:nvPr>
        </p:nvSpPr>
        <p:spPr>
          <a:xfrm>
            <a:off x="591016" y="941833"/>
            <a:ext cx="3044700" cy="3044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4081344" y="1382360"/>
            <a:ext cx="45024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">
  <p:cSld name="image title and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>
            <p:ph idx="2" type="pic"/>
          </p:nvPr>
        </p:nvSpPr>
        <p:spPr>
          <a:xfrm>
            <a:off x="5140884" y="-947852"/>
            <a:ext cx="6861900" cy="686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" name="Google Shape;75;p19"/>
          <p:cNvSpPr txBox="1"/>
          <p:nvPr>
            <p:ph type="title"/>
          </p:nvPr>
        </p:nvSpPr>
        <p:spPr>
          <a:xfrm>
            <a:off x="628650" y="1161910"/>
            <a:ext cx="38541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628650" y="2527211"/>
            <a:ext cx="388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1">
  <p:cSld name="image and content 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/>
          <p:nvPr>
            <p:ph idx="2" type="pic"/>
          </p:nvPr>
        </p:nvSpPr>
        <p:spPr>
          <a:xfrm>
            <a:off x="5140884" y="-947852"/>
            <a:ext cx="6861900" cy="6861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628650" y="1382362"/>
            <a:ext cx="38805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and content 2">
  <p:cSld name="image title and content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628650" y="1161910"/>
            <a:ext cx="38541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/>
          <p:nvPr>
            <p:ph idx="2" type="pic"/>
          </p:nvPr>
        </p:nvSpPr>
        <p:spPr>
          <a:xfrm>
            <a:off x="5140325" y="0"/>
            <a:ext cx="4003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628650" y="2527211"/>
            <a:ext cx="38805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indent="-3175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content 2">
  <p:cSld name="image and content 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/>
          <p:nvPr>
            <p:ph idx="2" type="pic"/>
          </p:nvPr>
        </p:nvSpPr>
        <p:spPr>
          <a:xfrm>
            <a:off x="5140325" y="0"/>
            <a:ext cx="4003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628650" y="1382362"/>
            <a:ext cx="3880500" cy="21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 and caption">
  <p:cSld name="object and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2910469" y="4482790"/>
            <a:ext cx="55869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indent="-3810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2" type="body"/>
          </p:nvPr>
        </p:nvSpPr>
        <p:spPr>
          <a:xfrm>
            <a:off x="646772" y="534911"/>
            <a:ext cx="78504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4">
  <p:cSld name="1_Title and Content 4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/>
          <p:nvPr>
            <p:ph idx="2" type="pic"/>
          </p:nvPr>
        </p:nvSpPr>
        <p:spPr>
          <a:xfrm>
            <a:off x="1146834" y="682197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2" name="Google Shape;92;p24"/>
          <p:cNvSpPr/>
          <p:nvPr>
            <p:ph idx="3" type="pic"/>
          </p:nvPr>
        </p:nvSpPr>
        <p:spPr>
          <a:xfrm>
            <a:off x="3483015" y="682197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3" name="Google Shape;93;p24"/>
          <p:cNvSpPr/>
          <p:nvPr>
            <p:ph idx="4" type="pic"/>
          </p:nvPr>
        </p:nvSpPr>
        <p:spPr>
          <a:xfrm>
            <a:off x="5819196" y="682197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4" name="Google Shape;94;p24"/>
          <p:cNvSpPr/>
          <p:nvPr>
            <p:ph idx="5" type="pic"/>
          </p:nvPr>
        </p:nvSpPr>
        <p:spPr>
          <a:xfrm>
            <a:off x="2179612" y="2579519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5" name="Google Shape;95;p24"/>
          <p:cNvSpPr/>
          <p:nvPr>
            <p:ph idx="6" type="pic"/>
          </p:nvPr>
        </p:nvSpPr>
        <p:spPr>
          <a:xfrm>
            <a:off x="4515793" y="2579519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24"/>
          <p:cNvSpPr/>
          <p:nvPr>
            <p:ph idx="7" type="pic"/>
          </p:nvPr>
        </p:nvSpPr>
        <p:spPr>
          <a:xfrm>
            <a:off x="6851974" y="2579519"/>
            <a:ext cx="1013100" cy="1013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921554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8" type="body"/>
          </p:nvPr>
        </p:nvSpPr>
        <p:spPr>
          <a:xfrm>
            <a:off x="3268053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9" type="body"/>
          </p:nvPr>
        </p:nvSpPr>
        <p:spPr>
          <a:xfrm>
            <a:off x="5614553" y="1756717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3" type="body"/>
          </p:nvPr>
        </p:nvSpPr>
        <p:spPr>
          <a:xfrm>
            <a:off x="1965483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4" type="body"/>
          </p:nvPr>
        </p:nvSpPr>
        <p:spPr>
          <a:xfrm>
            <a:off x="4311982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5" type="body"/>
          </p:nvPr>
        </p:nvSpPr>
        <p:spPr>
          <a:xfrm>
            <a:off x="6658482" y="3618175"/>
            <a:ext cx="14223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rtl="0">
              <a:spcBef>
                <a:spcPts val="750"/>
              </a:spcBef>
              <a:spcAft>
                <a:spcPts val="0"/>
              </a:spcAft>
              <a:buSzPts val="2100"/>
              <a:buChar char="⎯"/>
              <a:defRPr/>
            </a:lvl1pPr>
            <a:lvl2pPr indent="-342900" lvl="1" marL="914400" rtl="0"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indent="-323850" lvl="2" marL="1371600" rtl="0">
              <a:spcBef>
                <a:spcPts val="375"/>
              </a:spcBef>
              <a:spcAft>
                <a:spcPts val="0"/>
              </a:spcAft>
              <a:buSzPts val="1500"/>
              <a:buChar char="⎯"/>
              <a:defRPr/>
            </a:lvl3pPr>
            <a:lvl4pPr indent="-314325" lvl="3" marL="1828800" rtl="0">
              <a:spcBef>
                <a:spcPts val="375"/>
              </a:spcBef>
              <a:spcAft>
                <a:spcPts val="0"/>
              </a:spcAft>
              <a:buSzPts val="1350"/>
              <a:buChar char="⎯"/>
              <a:defRPr/>
            </a:lvl4pPr>
            <a:lvl5pPr indent="-314325" lvl="4" marL="2286000" rtl="0">
              <a:spcBef>
                <a:spcPts val="375"/>
              </a:spcBef>
              <a:spcAft>
                <a:spcPts val="0"/>
              </a:spcAft>
              <a:buSzPts val="1350"/>
              <a:buChar char="⎯"/>
              <a:defRPr/>
            </a:lvl5pPr>
            <a:lvl6pPr indent="-314325" lvl="5" marL="27432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indent="-314325" lvl="6" marL="32004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indent="-314325" lvl="7" marL="36576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indent="-314325" lvl="8" marL="4114800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 1">
  <p:cSld name="Title and Content 3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628650" y="621020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/>
          <p:nvPr>
            <p:ph type="ctrTitle"/>
          </p:nvPr>
        </p:nvSpPr>
        <p:spPr>
          <a:xfrm>
            <a:off x="646771" y="1224248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" type="subTitle"/>
          </p:nvPr>
        </p:nvSpPr>
        <p:spPr>
          <a:xfrm>
            <a:off x="646771" y="2855940"/>
            <a:ext cx="7772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" name="Google Shape;15;p4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" name="Google Shape;18;p5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2657516" y="1293541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" name="Google Shape;21;p6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2657516" y="1262275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" name="Google Shape;25;p7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7"/>
          <p:cNvSpPr txBox="1"/>
          <p:nvPr>
            <p:ph idx="1" type="body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ly">
  <p:cSld name="Content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8"/>
          <p:cNvCxnSpPr/>
          <p:nvPr/>
        </p:nvCxnSpPr>
        <p:spPr>
          <a:xfrm flipH="1" rot="10800000">
            <a:off x="1360448" y="1271172"/>
            <a:ext cx="468300" cy="23718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2657475" y="1271238"/>
            <a:ext cx="59253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628650" y="585375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628650" y="1595617"/>
            <a:ext cx="78867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indent="-3810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497450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b="0" i="1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595617"/>
            <a:ext cx="7886700" cy="29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joint-research-centre.ec.europa.eu/lifecomp_en" TargetMode="External"/><Relationship Id="rId4" Type="http://schemas.openxmlformats.org/officeDocument/2006/relationships/hyperlink" Target="https://publications.jrc.ec.europa.eu/repository/handle/JRC128040" TargetMode="External"/><Relationship Id="rId9" Type="http://schemas.openxmlformats.org/officeDocument/2006/relationships/hyperlink" Target="https://www.oecd.org/education/future-of-education-brochure.pdf" TargetMode="External"/><Relationship Id="rId5" Type="http://schemas.openxmlformats.org/officeDocument/2006/relationships/hyperlink" Target="https://publications.jrc.ec.europa.eu/repository/handle/JRC128040" TargetMode="External"/><Relationship Id="rId6" Type="http://schemas.openxmlformats.org/officeDocument/2006/relationships/hyperlink" Target="https://xn--ettevtluspe-jfbe.ee/metoodika/" TargetMode="External"/><Relationship Id="rId7" Type="http://schemas.openxmlformats.org/officeDocument/2006/relationships/hyperlink" Target="https://digipadevus.ee/oppija-digipadevusmudel/" TargetMode="External"/><Relationship Id="rId8" Type="http://schemas.openxmlformats.org/officeDocument/2006/relationships/hyperlink" Target="https://www.unesco.org/en/articles/reimagining-our-futures-together-new-social-contract-education?TSPD_101_R0=080713870fab20000b457394ed6cffe5a7b6c31af1abc97005a160560e5b8152a74cafdeeab98a04080b48c8451430004fc4c4913a3d3cec512c02e3a1b61277e0048b16ca681fbb648ac464a11070cc74b6c73e1fcabc96e0c4ba292ca731c6" TargetMode="External"/><Relationship Id="rId11" Type="http://schemas.openxmlformats.org/officeDocument/2006/relationships/hyperlink" Target="https://www.oecd.org/education/2030-project/about/E2030%20Introduction_FINAL_rev.pdf" TargetMode="External"/><Relationship Id="rId10" Type="http://schemas.openxmlformats.org/officeDocument/2006/relationships/hyperlink" Target="https://www.oecd.org/education/future-of-education-brochure.pdf" TargetMode="External"/><Relationship Id="rId12" Type="http://schemas.openxmlformats.org/officeDocument/2006/relationships/hyperlink" Target="https://www.weforum.org/reports/the-future-of-jobs-report-202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ctrTitle"/>
          </p:nvPr>
        </p:nvSpPr>
        <p:spPr>
          <a:xfrm>
            <a:off x="646771" y="874609"/>
            <a:ext cx="77724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</a:pPr>
            <a:r>
              <a:rPr lang="et" sz="6300">
                <a:solidFill>
                  <a:schemeClr val="lt1"/>
                </a:solidFill>
              </a:rPr>
              <a:t>Õpetajate tulevikupädevused muutuval haridusmaastikul</a:t>
            </a:r>
            <a:endParaRPr sz="6300">
              <a:solidFill>
                <a:schemeClr val="lt1"/>
              </a:solidFill>
            </a:endParaRPr>
          </a:p>
        </p:txBody>
      </p:sp>
      <p:sp>
        <p:nvSpPr>
          <p:cNvPr id="120" name="Google Shape;120;p29"/>
          <p:cNvSpPr txBox="1"/>
          <p:nvPr>
            <p:ph idx="1" type="subTitle"/>
          </p:nvPr>
        </p:nvSpPr>
        <p:spPr>
          <a:xfrm>
            <a:off x="857787" y="4051695"/>
            <a:ext cx="77724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t">
                <a:solidFill>
                  <a:schemeClr val="lt1"/>
                </a:solidFill>
              </a:rPr>
              <a:t>Kristi Klaasmägi</a:t>
            </a:r>
            <a:endParaRPr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t">
                <a:solidFill>
                  <a:schemeClr val="lt1"/>
                </a:solidFill>
              </a:rPr>
              <a:t>13.10.2023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675" y="663500"/>
            <a:ext cx="6101224" cy="32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8"/>
          <p:cNvSpPr txBox="1"/>
          <p:nvPr/>
        </p:nvSpPr>
        <p:spPr>
          <a:xfrm>
            <a:off x="3788575" y="4128750"/>
            <a:ext cx="479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2000">
                <a:solidFill>
                  <a:schemeClr val="accent1"/>
                </a:solidFill>
                <a:highlight>
                  <a:srgbClr val="FFFFFF"/>
                </a:highlight>
              </a:rPr>
              <a:t>“..erinevate arvutuste järgi on Eestis puudu 2000 kuni 4000 õde..”</a:t>
            </a:r>
            <a:endParaRPr i="1" sz="200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5050" y="873975"/>
            <a:ext cx="5961274" cy="27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9"/>
          <p:cNvSpPr txBox="1"/>
          <p:nvPr/>
        </p:nvSpPr>
        <p:spPr>
          <a:xfrm>
            <a:off x="4372025" y="4100825"/>
            <a:ext cx="401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2000">
                <a:solidFill>
                  <a:schemeClr val="accent1"/>
                </a:solidFill>
              </a:rPr>
              <a:t>“Lähikümnendil jääb puudu ⅔ inseneridest..” </a:t>
            </a:r>
            <a:endParaRPr i="1"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/>
        </p:nvSpPr>
        <p:spPr>
          <a:xfrm>
            <a:off x="3047075" y="4100825"/>
            <a:ext cx="5498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2000">
                <a:solidFill>
                  <a:schemeClr val="accent1"/>
                </a:solidFill>
              </a:rPr>
              <a:t>“..IKT sektor ja kõik teised majandussektorid kokku vajavad igal aastal vähemalt 2600 uut IKT spetsialisti.” </a:t>
            </a:r>
            <a:endParaRPr i="1" sz="2000">
              <a:solidFill>
                <a:schemeClr val="accent1"/>
              </a:solidFill>
            </a:endParaRPr>
          </a:p>
        </p:txBody>
      </p:sp>
      <p:pic>
        <p:nvPicPr>
          <p:cNvPr id="209" name="Google Shape;2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450" y="1034300"/>
            <a:ext cx="6041276" cy="29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t"/>
              <a:t>Tulevikupädevusi vajavad nii koolis töötavad õpetajad kui veel õpetajaks õppijad </a:t>
            </a:r>
            <a:endParaRPr/>
          </a:p>
        </p:txBody>
      </p:sp>
      <p:sp>
        <p:nvSpPr>
          <p:cNvPr id="215" name="Google Shape;215;p41"/>
          <p:cNvSpPr txBox="1"/>
          <p:nvPr/>
        </p:nvSpPr>
        <p:spPr>
          <a:xfrm>
            <a:off x="4329225" y="3077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/>
          <p:nvPr>
            <p:ph type="title"/>
          </p:nvPr>
        </p:nvSpPr>
        <p:spPr>
          <a:xfrm>
            <a:off x="2657516" y="21103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t" sz="3600"/>
              <a:t>Maastik on inimese ühest punktist avanev vaade või panoraam, nähtav sektor loodusest.</a:t>
            </a:r>
            <a:endParaRPr sz="3600"/>
          </a:p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t"/>
              <a:t>                     </a:t>
            </a:r>
            <a:r>
              <a:rPr i="1" lang="et" sz="2400" cap="none"/>
              <a:t>Hansar 2002</a:t>
            </a:r>
            <a:endParaRPr/>
          </a:p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t"/>
              <a:t>Cynefin raamistik</a:t>
            </a:r>
            <a:endParaRPr/>
          </a:p>
        </p:txBody>
      </p:sp>
      <p:sp>
        <p:nvSpPr>
          <p:cNvPr id="131" name="Google Shape;131;p31"/>
          <p:cNvSpPr txBox="1"/>
          <p:nvPr/>
        </p:nvSpPr>
        <p:spPr>
          <a:xfrm>
            <a:off x="4329225" y="30778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t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Dave Snowden 1999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975" y="360550"/>
            <a:ext cx="5004425" cy="40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2"/>
          <p:cNvSpPr txBox="1"/>
          <p:nvPr/>
        </p:nvSpPr>
        <p:spPr>
          <a:xfrm>
            <a:off x="5242400" y="2510025"/>
            <a:ext cx="1343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SELGE</a:t>
            </a:r>
            <a:endParaRPr sz="20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32"/>
          <p:cNvSpPr txBox="1"/>
          <p:nvPr/>
        </p:nvSpPr>
        <p:spPr>
          <a:xfrm>
            <a:off x="5047175" y="789625"/>
            <a:ext cx="1815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KEERULINE</a:t>
            </a:r>
            <a:endParaRPr sz="20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32"/>
          <p:cNvSpPr txBox="1"/>
          <p:nvPr/>
        </p:nvSpPr>
        <p:spPr>
          <a:xfrm>
            <a:off x="2455050" y="789625"/>
            <a:ext cx="219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KOMPLEKSNE</a:t>
            </a:r>
            <a:endParaRPr sz="20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32"/>
          <p:cNvSpPr txBox="1"/>
          <p:nvPr/>
        </p:nvSpPr>
        <p:spPr>
          <a:xfrm>
            <a:off x="2604450" y="2510025"/>
            <a:ext cx="1815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20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KAOOTILINE</a:t>
            </a:r>
            <a:endParaRPr sz="20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32"/>
          <p:cNvSpPr txBox="1"/>
          <p:nvPr/>
        </p:nvSpPr>
        <p:spPr>
          <a:xfrm>
            <a:off x="5540950" y="1446250"/>
            <a:ext cx="6513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32"/>
          <p:cNvSpPr txBox="1"/>
          <p:nvPr/>
        </p:nvSpPr>
        <p:spPr>
          <a:xfrm>
            <a:off x="5378100" y="1432675"/>
            <a:ext cx="298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>
                <a:latin typeface="Times New Roman"/>
                <a:ea typeface="Times New Roman"/>
                <a:cs typeface="Times New Roman"/>
                <a:sym typeface="Times New Roman"/>
              </a:rPr>
              <a:t>andmepõhine, kriitiline mõtlemine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>
                <a:latin typeface="Times New Roman"/>
                <a:ea typeface="Times New Roman"/>
                <a:cs typeface="Times New Roman"/>
                <a:sym typeface="Times New Roman"/>
              </a:rPr>
              <a:t>valdkondlik ekspertiis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32"/>
          <p:cNvSpPr txBox="1"/>
          <p:nvPr/>
        </p:nvSpPr>
        <p:spPr>
          <a:xfrm>
            <a:off x="5378100" y="3311750"/>
            <a:ext cx="2375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>
                <a:latin typeface="Times New Roman"/>
                <a:ea typeface="Times New Roman"/>
                <a:cs typeface="Times New Roman"/>
                <a:sym typeface="Times New Roman"/>
              </a:rPr>
              <a:t>rutiinsed otsused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>
                <a:latin typeface="Times New Roman"/>
                <a:ea typeface="Times New Roman"/>
                <a:cs typeface="Times New Roman"/>
                <a:sym typeface="Times New Roman"/>
              </a:rPr>
              <a:t>protseduurireeglite järgimine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1568100" y="1432675"/>
            <a:ext cx="298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>
                <a:latin typeface="Times New Roman"/>
                <a:ea typeface="Times New Roman"/>
                <a:cs typeface="Times New Roman"/>
                <a:sym typeface="Times New Roman"/>
              </a:rPr>
              <a:t>süsteemne mõtlemine, mustrite tabamine, kohanemisvõimelisus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32"/>
          <p:cNvSpPr txBox="1"/>
          <p:nvPr/>
        </p:nvSpPr>
        <p:spPr>
          <a:xfrm>
            <a:off x="1771675" y="3311750"/>
            <a:ext cx="298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">
                <a:latin typeface="Times New Roman"/>
                <a:ea typeface="Times New Roman"/>
                <a:cs typeface="Times New Roman"/>
                <a:sym typeface="Times New Roman"/>
              </a:rPr>
              <a:t>vaimne tugevus, võime kiirelt reageerida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32"/>
          <p:cNvSpPr txBox="1"/>
          <p:nvPr/>
        </p:nvSpPr>
        <p:spPr>
          <a:xfrm>
            <a:off x="3988578" y="2047550"/>
            <a:ext cx="169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 sz="2000">
                <a:latin typeface="Times New Roman"/>
                <a:ea typeface="Times New Roman"/>
                <a:cs typeface="Times New Roman"/>
                <a:sym typeface="Times New Roman"/>
              </a:rPr>
              <a:t>KORRATUS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t"/>
              <a:t>Tulevikupädevused</a:t>
            </a:r>
            <a:endParaRPr/>
          </a:p>
        </p:txBody>
      </p:sp>
      <p:sp>
        <p:nvSpPr>
          <p:cNvPr id="152" name="Google Shape;152;p33"/>
          <p:cNvSpPr txBox="1"/>
          <p:nvPr/>
        </p:nvSpPr>
        <p:spPr>
          <a:xfrm>
            <a:off x="4329225" y="3077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 txBox="1"/>
          <p:nvPr>
            <p:ph type="title"/>
          </p:nvPr>
        </p:nvSpPr>
        <p:spPr>
          <a:xfrm>
            <a:off x="628650" y="362352"/>
            <a:ext cx="78867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t"/>
              <a:t>Lähtekohad:</a:t>
            </a:r>
            <a:endParaRPr/>
          </a:p>
        </p:txBody>
      </p:sp>
      <p:sp>
        <p:nvSpPr>
          <p:cNvPr id="158" name="Google Shape;158;p34"/>
          <p:cNvSpPr txBox="1"/>
          <p:nvPr>
            <p:ph idx="1" type="body"/>
          </p:nvPr>
        </p:nvSpPr>
        <p:spPr>
          <a:xfrm>
            <a:off x="628650" y="1596661"/>
            <a:ext cx="38862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1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LifeComp</a:t>
            </a:r>
            <a:r>
              <a:rPr lang="et" sz="2100">
                <a:solidFill>
                  <a:srgbClr val="434343"/>
                </a:solidFill>
              </a:rPr>
              <a:t> (2020)</a:t>
            </a:r>
            <a:endParaRPr sz="2100" u="sng">
              <a:solidFill>
                <a:srgbClr val="0563C1"/>
              </a:solidFill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1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GreenComp</a:t>
            </a:r>
            <a:r>
              <a:rPr lang="et" sz="2100" u="sng"/>
              <a:t> </a:t>
            </a:r>
            <a:r>
              <a:rPr lang="et" sz="2100"/>
              <a:t>(2022)</a:t>
            </a:r>
            <a:endParaRPr sz="21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100" u="sng">
                <a:solidFill>
                  <a:srgbClr val="0563C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Ettevõtluspädevuse mudel</a:t>
            </a:r>
            <a:r>
              <a:rPr lang="et" sz="2100" u="sng"/>
              <a:t> </a:t>
            </a:r>
            <a:r>
              <a:rPr lang="et" sz="2100"/>
              <a:t>(2016)</a:t>
            </a:r>
            <a:endParaRPr sz="21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100" u="sng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Digipädevusmudel</a:t>
            </a:r>
            <a:r>
              <a:rPr lang="et" sz="2100" u="sng"/>
              <a:t> </a:t>
            </a:r>
            <a:r>
              <a:rPr lang="et" sz="2100"/>
              <a:t>(2020)</a:t>
            </a:r>
            <a:r>
              <a:rPr lang="et" sz="2100"/>
              <a:t> </a:t>
            </a:r>
            <a:endParaRPr sz="2100"/>
          </a:p>
        </p:txBody>
      </p:sp>
      <p:sp>
        <p:nvSpPr>
          <p:cNvPr id="159" name="Google Shape;159;p34"/>
          <p:cNvSpPr txBox="1"/>
          <p:nvPr>
            <p:ph idx="2" type="body"/>
          </p:nvPr>
        </p:nvSpPr>
        <p:spPr>
          <a:xfrm>
            <a:off x="4455225" y="1596650"/>
            <a:ext cx="4261500" cy="2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100" u="sng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UNESCO Reimagining our futures together</a:t>
            </a:r>
            <a:r>
              <a:rPr lang="et" sz="2100" u="sng"/>
              <a:t> </a:t>
            </a:r>
            <a:r>
              <a:rPr lang="et" sz="2100">
                <a:solidFill>
                  <a:srgbClr val="434343"/>
                </a:solidFill>
              </a:rPr>
              <a:t>(2021)</a:t>
            </a:r>
            <a:endParaRPr sz="21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100" u="sng">
                <a:solidFill>
                  <a:srgbClr val="0563C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OECD trendid: Building the Future of Education </a:t>
            </a:r>
            <a:r>
              <a:rPr lang="et" sz="2100">
                <a:solidFill>
                  <a:srgbClr val="434343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(2022)</a:t>
            </a:r>
            <a:endParaRPr sz="21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100" u="sng">
                <a:solidFill>
                  <a:srgbClr val="0563C1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OECD Future of Education and Skills 2030</a:t>
            </a:r>
            <a:endParaRPr sz="2100" u="sng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100" u="sng">
                <a:solidFill>
                  <a:srgbClr val="0563C1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World Economic Forum: Future of Jobs Report 2020</a:t>
            </a:r>
            <a:endParaRPr sz="210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/>
          <p:nvPr>
            <p:ph idx="1" type="body"/>
          </p:nvPr>
        </p:nvSpPr>
        <p:spPr>
          <a:xfrm>
            <a:off x="850434" y="1756717"/>
            <a:ext cx="156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t" sz="1700">
                <a:solidFill>
                  <a:schemeClr val="accent3"/>
                </a:solidFill>
              </a:rPr>
              <a:t>Teaduspõhise mõtlemise oskus</a:t>
            </a:r>
            <a:endParaRPr b="1" sz="1700">
              <a:solidFill>
                <a:schemeClr val="accent3"/>
              </a:solidFill>
            </a:endParaRPr>
          </a:p>
        </p:txBody>
      </p:sp>
      <p:sp>
        <p:nvSpPr>
          <p:cNvPr id="166" name="Google Shape;166;p35"/>
          <p:cNvSpPr txBox="1"/>
          <p:nvPr>
            <p:ph idx="8" type="body"/>
          </p:nvPr>
        </p:nvSpPr>
        <p:spPr>
          <a:xfrm>
            <a:off x="2889500" y="1756725"/>
            <a:ext cx="19956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t" sz="1700">
                <a:solidFill>
                  <a:schemeClr val="accent3"/>
                </a:solidFill>
              </a:rPr>
              <a:t>Oskus saavutada vaimset ja füüsilist heaolu</a:t>
            </a:r>
            <a:endParaRPr b="1" sz="1700">
              <a:solidFill>
                <a:schemeClr val="accent3"/>
              </a:solidFill>
            </a:endParaRPr>
          </a:p>
        </p:txBody>
      </p:sp>
      <p:sp>
        <p:nvSpPr>
          <p:cNvPr id="167" name="Google Shape;167;p35"/>
          <p:cNvSpPr txBox="1"/>
          <p:nvPr>
            <p:ph idx="9" type="body"/>
          </p:nvPr>
        </p:nvSpPr>
        <p:spPr>
          <a:xfrm>
            <a:off x="5543433" y="1756717"/>
            <a:ext cx="156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t" sz="1700">
                <a:solidFill>
                  <a:schemeClr val="accent3"/>
                </a:solidFill>
              </a:rPr>
              <a:t>Õppimisoskus</a:t>
            </a:r>
            <a:endParaRPr b="1" sz="1700">
              <a:solidFill>
                <a:schemeClr val="accent3"/>
              </a:solidFill>
            </a:endParaRPr>
          </a:p>
        </p:txBody>
      </p:sp>
      <p:sp>
        <p:nvSpPr>
          <p:cNvPr id="168" name="Google Shape;168;p35"/>
          <p:cNvSpPr txBox="1"/>
          <p:nvPr>
            <p:ph idx="13" type="body"/>
          </p:nvPr>
        </p:nvSpPr>
        <p:spPr>
          <a:xfrm>
            <a:off x="1894363" y="3618175"/>
            <a:ext cx="156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t" sz="1700">
                <a:solidFill>
                  <a:schemeClr val="accent3"/>
                </a:solidFill>
              </a:rPr>
              <a:t>Suhtlusoskus</a:t>
            </a:r>
            <a:endParaRPr b="1" sz="1700">
              <a:solidFill>
                <a:schemeClr val="accent3"/>
              </a:solidFill>
            </a:endParaRPr>
          </a:p>
        </p:txBody>
      </p:sp>
      <p:sp>
        <p:nvSpPr>
          <p:cNvPr id="169" name="Google Shape;169;p35"/>
          <p:cNvSpPr txBox="1"/>
          <p:nvPr>
            <p:ph idx="14" type="body"/>
          </p:nvPr>
        </p:nvSpPr>
        <p:spPr>
          <a:xfrm>
            <a:off x="4240862" y="3618175"/>
            <a:ext cx="156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t" sz="1700">
                <a:solidFill>
                  <a:schemeClr val="accent3"/>
                </a:solidFill>
              </a:rPr>
              <a:t>Toimetulekut toetavad uskumused ja hoiakud</a:t>
            </a:r>
            <a:endParaRPr b="1" sz="1700">
              <a:solidFill>
                <a:schemeClr val="accent3"/>
              </a:solidFill>
            </a:endParaRPr>
          </a:p>
        </p:txBody>
      </p:sp>
      <p:sp>
        <p:nvSpPr>
          <p:cNvPr id="170" name="Google Shape;170;p35"/>
          <p:cNvSpPr txBox="1"/>
          <p:nvPr>
            <p:ph idx="15" type="body"/>
          </p:nvPr>
        </p:nvSpPr>
        <p:spPr>
          <a:xfrm>
            <a:off x="6339098" y="3618175"/>
            <a:ext cx="18126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t" sz="1700">
                <a:solidFill>
                  <a:schemeClr val="accent3"/>
                </a:solidFill>
              </a:rPr>
              <a:t>Väärtuskasvatus</a:t>
            </a:r>
            <a:endParaRPr b="1" sz="1700">
              <a:solidFill>
                <a:schemeClr val="accent3"/>
              </a:solidFill>
            </a:endParaRPr>
          </a:p>
        </p:txBody>
      </p:sp>
      <p:cxnSp>
        <p:nvCxnSpPr>
          <p:cNvPr id="171" name="Google Shape;171;p35"/>
          <p:cNvCxnSpPr/>
          <p:nvPr/>
        </p:nvCxnSpPr>
        <p:spPr>
          <a:xfrm flipH="1" rot="10800000">
            <a:off x="2659705" y="682229"/>
            <a:ext cx="306000" cy="15999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35"/>
          <p:cNvCxnSpPr/>
          <p:nvPr/>
        </p:nvCxnSpPr>
        <p:spPr>
          <a:xfrm flipH="1" rot="10800000">
            <a:off x="5007489" y="682229"/>
            <a:ext cx="306000" cy="15999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35"/>
          <p:cNvCxnSpPr/>
          <p:nvPr/>
        </p:nvCxnSpPr>
        <p:spPr>
          <a:xfrm flipH="1" rot="10800000">
            <a:off x="3685316" y="2622240"/>
            <a:ext cx="306000" cy="15999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35"/>
          <p:cNvCxnSpPr/>
          <p:nvPr/>
        </p:nvCxnSpPr>
        <p:spPr>
          <a:xfrm flipH="1" rot="10800000">
            <a:off x="6033100" y="2622240"/>
            <a:ext cx="306000" cy="15999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5" name="Google Shape;17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7996" y="788268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9931" y="788285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0640" y="2672487"/>
            <a:ext cx="7366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1685" y="2669387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04950" y="2593801"/>
            <a:ext cx="7620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19900" y="823060"/>
            <a:ext cx="5334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2657516" y="1500725"/>
            <a:ext cx="5925300" cy="21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t"/>
              <a:t>Õpetajate</a:t>
            </a:r>
            <a:endParaRPr/>
          </a:p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t"/>
              <a:t>Tulevikupädevused</a:t>
            </a:r>
            <a:endParaRPr/>
          </a:p>
        </p:txBody>
      </p:sp>
      <p:sp>
        <p:nvSpPr>
          <p:cNvPr id="186" name="Google Shape;186;p36"/>
          <p:cNvSpPr txBox="1"/>
          <p:nvPr/>
        </p:nvSpPr>
        <p:spPr>
          <a:xfrm>
            <a:off x="4329225" y="30778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450" y="304800"/>
            <a:ext cx="7017525" cy="41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