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7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9144000" cy="6858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27" autoAdjust="0"/>
  </p:normalViewPr>
  <p:slideViewPr>
    <p:cSldViewPr>
      <p:cViewPr varScale="1">
        <p:scale>
          <a:sx n="55" d="100"/>
          <a:sy n="55" d="100"/>
        </p:scale>
        <p:origin x="18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B83DF-E2C9-4D3D-8271-4C1D6A7A5A8D}" type="datetimeFigureOut">
              <a:rPr lang="et-EE" smtClean="0"/>
              <a:t>26.04.2022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35135-1A63-4AE4-BB00-C5EF1E380EE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5254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5135-1A63-4AE4-BB00-C5EF1E380EEC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342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5135-1A63-4AE4-BB00-C5EF1E380EEC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50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623" y="5961888"/>
            <a:ext cx="1627632" cy="54559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837" y="1435100"/>
            <a:ext cx="1069974" cy="10699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8859" y="1446274"/>
            <a:ext cx="1069975" cy="10699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6538" y="1479712"/>
            <a:ext cx="792462" cy="102536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0740" y="4076673"/>
            <a:ext cx="1069974" cy="106997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97697" y="4076673"/>
            <a:ext cx="1069975" cy="10699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623" y="5964935"/>
            <a:ext cx="1624583" cy="54559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1447" y="5629655"/>
            <a:ext cx="2630424" cy="8808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2370667"/>
            <a:ext cx="3724275" cy="13849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2370667"/>
            <a:ext cx="3724275" cy="13849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55023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t-EE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47" y="5776342"/>
            <a:ext cx="1622088" cy="7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7889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0623" y="5961888"/>
            <a:ext cx="1627632" cy="5455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3990" y="118363"/>
            <a:ext cx="371602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115" y="1424335"/>
            <a:ext cx="8472170" cy="443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VASTUVOTT.HARIDUS@TLU.E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3" y="5964935"/>
              <a:ext cx="1624583" cy="5455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09600" y="685800"/>
            <a:ext cx="4837177" cy="3395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600" dirty="0">
              <a:latin typeface="Palatino Linotype"/>
              <a:cs typeface="Palatino Linotype"/>
            </a:endParaRPr>
          </a:p>
          <a:p>
            <a:pPr marL="44450">
              <a:lnSpc>
                <a:spcPct val="100000"/>
              </a:lnSpc>
              <a:spcBef>
                <a:spcPts val="6920"/>
              </a:spcBef>
            </a:pPr>
            <a:r>
              <a:rPr sz="2800" b="1" spc="-80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2200" b="1" spc="-80" dirty="0">
                <a:solidFill>
                  <a:srgbClr val="FFFFFF"/>
                </a:solidFill>
                <a:latin typeface="Palatino Linotype"/>
                <a:cs typeface="Palatino Linotype"/>
              </a:rPr>
              <a:t>ARIA</a:t>
            </a:r>
            <a:r>
              <a:rPr sz="2200" b="1" spc="114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800" b="1" spc="-90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2200" b="1" spc="-90" dirty="0">
                <a:solidFill>
                  <a:srgbClr val="FFFFFF"/>
                </a:solidFill>
                <a:latin typeface="Palatino Linotype"/>
                <a:cs typeface="Palatino Linotype"/>
              </a:rPr>
              <a:t>RSS</a:t>
            </a:r>
            <a:r>
              <a:rPr sz="2800" b="1" spc="-90" dirty="0">
                <a:solidFill>
                  <a:srgbClr val="FFFFFF"/>
                </a:solidFill>
                <a:latin typeface="Palatino Linotype"/>
                <a:cs typeface="Palatino Linotype"/>
              </a:rPr>
              <a:t>,</a:t>
            </a:r>
            <a:r>
              <a:rPr sz="2800" b="1" spc="-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2200" spc="-70" dirty="0">
                <a:solidFill>
                  <a:srgbClr val="FFFFFF"/>
                </a:solidFill>
                <a:latin typeface="Palatino Linotype"/>
                <a:cs typeface="Palatino Linotype"/>
              </a:rPr>
              <a:t>H</a:t>
            </a:r>
            <a:r>
              <a:rPr sz="2800" spc="-70" dirty="0">
                <a:solidFill>
                  <a:srgbClr val="FFFFFF"/>
                </a:solidFill>
                <a:latin typeface="Palatino Linotype"/>
                <a:cs typeface="Palatino Linotype"/>
              </a:rPr>
              <a:t>D,</a:t>
            </a:r>
            <a:endParaRPr sz="2800" dirty="0">
              <a:latin typeface="Palatino Linotype"/>
              <a:cs typeface="Palatino Linotype"/>
            </a:endParaRPr>
          </a:p>
          <a:p>
            <a:pPr marL="44450">
              <a:lnSpc>
                <a:spcPts val="2470"/>
              </a:lnSpc>
              <a:spcBef>
                <a:spcPts val="525"/>
              </a:spcBef>
            </a:pPr>
            <a:r>
              <a:rPr sz="2200" spc="-60" dirty="0">
                <a:solidFill>
                  <a:srgbClr val="FFFFFF"/>
                </a:solidFill>
                <a:latin typeface="Palatino Linotype"/>
                <a:cs typeface="Palatino Linotype"/>
              </a:rPr>
              <a:t>KASVATUSTEADUSTE</a:t>
            </a:r>
            <a:r>
              <a:rPr sz="2200" spc="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Palatino Linotype"/>
                <a:cs typeface="Palatino Linotype"/>
              </a:rPr>
              <a:t>ÕPPEKAVA</a:t>
            </a:r>
            <a:r>
              <a:rPr sz="2200" spc="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Palatino Linotype"/>
                <a:cs typeface="Palatino Linotype"/>
              </a:rPr>
              <a:t>JUHT</a:t>
            </a:r>
            <a:endParaRPr sz="2200" dirty="0">
              <a:latin typeface="Palatino Linotype"/>
              <a:cs typeface="Palatino Linotype"/>
            </a:endParaRPr>
          </a:p>
          <a:p>
            <a:pPr marL="44450">
              <a:lnSpc>
                <a:spcPts val="2710"/>
              </a:lnSpc>
            </a:pPr>
            <a:r>
              <a:rPr sz="2400" spc="-5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2</a:t>
            </a:r>
            <a:r>
              <a:rPr lang="et-EE" sz="2400" spc="-5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6. </a:t>
            </a:r>
            <a:r>
              <a:rPr sz="2400" spc="-5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0</a:t>
            </a:r>
            <a:r>
              <a:rPr lang="et-EE" sz="2400" spc="-5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4</a:t>
            </a:r>
            <a:r>
              <a:rPr sz="2400" spc="-5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.202</a:t>
            </a:r>
            <a:r>
              <a:rPr lang="et-EE" sz="2400" spc="-5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2</a:t>
            </a:r>
            <a:endParaRPr sz="2400" dirty="0">
              <a:latin typeface="Palatino Linotype"/>
              <a:cs typeface="Palatino Linotype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1447" y="5629655"/>
            <a:ext cx="2630424" cy="88087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18363"/>
            <a:ext cx="7772400" cy="1846659"/>
          </a:xfrm>
        </p:spPr>
        <p:txBody>
          <a:bodyPr/>
          <a:lstStyle/>
          <a:p>
            <a:r>
              <a:rPr lang="et-EE" dirty="0" smtClean="0">
                <a:solidFill>
                  <a:schemeClr val="bg1"/>
                </a:solidFill>
              </a:rPr>
              <a:t>Kasvatusteaduste magistriõppe infotund</a:t>
            </a:r>
            <a:endParaRPr lang="et-E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873" y="419100"/>
            <a:ext cx="8260715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000" spc="229" dirty="0" smtClean="0"/>
              <a:t>M</a:t>
            </a:r>
            <a:r>
              <a:rPr lang="et-EE" sz="5000" spc="145" dirty="0" err="1" smtClean="0"/>
              <a:t>illised</a:t>
            </a:r>
            <a:r>
              <a:rPr lang="et-EE" sz="5000" spc="145" dirty="0" smtClean="0"/>
              <a:t> on lõpetajate</a:t>
            </a:r>
            <a:r>
              <a:rPr lang="et-EE" sz="5000" spc="-175" dirty="0" smtClean="0"/>
              <a:t/>
            </a:r>
            <a:br>
              <a:rPr lang="et-EE" sz="5000" spc="-175" dirty="0" smtClean="0"/>
            </a:br>
            <a:r>
              <a:rPr lang="et-EE" sz="5000" spc="-130" dirty="0"/>
              <a:t>tulevikuväljavaated?</a:t>
            </a:r>
            <a:r>
              <a:rPr lang="et-EE" sz="5000" dirty="0"/>
              <a:t/>
            </a:r>
            <a:br>
              <a:rPr lang="et-EE" sz="5000" dirty="0"/>
            </a:br>
            <a:r>
              <a:rPr lang="et-EE" sz="5000" spc="-175" dirty="0" smtClean="0"/>
              <a:t> 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685799" y="1828800"/>
            <a:ext cx="8305801" cy="4215897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12700" marR="882650">
              <a:lnSpc>
                <a:spcPts val="2590"/>
              </a:lnSpc>
              <a:spcBef>
                <a:spcPts val="1130"/>
              </a:spcBef>
            </a:pPr>
            <a:r>
              <a:rPr lang="et-EE" sz="2400" spc="-165" dirty="0" smtClean="0">
                <a:latin typeface="Palatino Linotype"/>
                <a:cs typeface="Palatino Linotype"/>
              </a:rPr>
              <a:t>-</a:t>
            </a:r>
            <a:r>
              <a:rPr sz="2400" spc="-165" dirty="0" err="1" smtClean="0">
                <a:latin typeface="Palatino Linotype"/>
                <a:cs typeface="Palatino Linotype"/>
              </a:rPr>
              <a:t>Meie</a:t>
            </a:r>
            <a:r>
              <a:rPr sz="2400" spc="-120" dirty="0" smtClean="0">
                <a:latin typeface="Palatino Linotype"/>
                <a:cs typeface="Palatino Linotype"/>
              </a:rPr>
              <a:t> </a:t>
            </a:r>
            <a:r>
              <a:rPr sz="2400" spc="-165" dirty="0">
                <a:latin typeface="Palatino Linotype"/>
                <a:cs typeface="Palatino Linotype"/>
              </a:rPr>
              <a:t>lõpetajad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75" dirty="0">
                <a:latin typeface="Palatino Linotype"/>
                <a:cs typeface="Palatino Linotype"/>
              </a:rPr>
              <a:t>töötavad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85" dirty="0">
                <a:latin typeface="Palatino Linotype"/>
                <a:cs typeface="Palatino Linotype"/>
              </a:rPr>
              <a:t>mitmesugustel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15" dirty="0">
                <a:latin typeface="Palatino Linotype"/>
                <a:cs typeface="Palatino Linotype"/>
              </a:rPr>
              <a:t>haridusega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80" dirty="0">
                <a:latin typeface="Palatino Linotype"/>
                <a:cs typeface="Palatino Linotype"/>
              </a:rPr>
              <a:t>seotud </a:t>
            </a:r>
            <a:r>
              <a:rPr sz="2400" spc="-585" dirty="0">
                <a:latin typeface="Palatino Linotype"/>
                <a:cs typeface="Palatino Linotype"/>
              </a:rPr>
              <a:t> </a:t>
            </a:r>
            <a:r>
              <a:rPr sz="2400" spc="-160" dirty="0">
                <a:latin typeface="Palatino Linotype"/>
                <a:cs typeface="Palatino Linotype"/>
              </a:rPr>
              <a:t>ametikohtadel:</a:t>
            </a:r>
            <a:endParaRPr sz="2400" dirty="0">
              <a:latin typeface="Palatino Linotype"/>
              <a:cs typeface="Palatino Linotype"/>
            </a:endParaRPr>
          </a:p>
          <a:p>
            <a:pPr marL="12700" marR="5080">
              <a:lnSpc>
                <a:spcPts val="2590"/>
              </a:lnSpc>
              <a:spcBef>
                <a:spcPts val="820"/>
              </a:spcBef>
            </a:pPr>
            <a:r>
              <a:rPr sz="2400" spc="-145" dirty="0">
                <a:latin typeface="Palatino Linotype"/>
                <a:cs typeface="Palatino Linotype"/>
              </a:rPr>
              <a:t>-</a:t>
            </a:r>
            <a:r>
              <a:rPr sz="2400" spc="-204" dirty="0">
                <a:latin typeface="Palatino Linotype"/>
                <a:cs typeface="Palatino Linotype"/>
              </a:rPr>
              <a:t>ha</a:t>
            </a:r>
            <a:r>
              <a:rPr sz="2400" spc="-155" dirty="0">
                <a:latin typeface="Palatino Linotype"/>
                <a:cs typeface="Palatino Linotype"/>
              </a:rPr>
              <a:t>r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250" dirty="0">
                <a:latin typeface="Palatino Linotype"/>
                <a:cs typeface="Palatino Linotype"/>
              </a:rPr>
              <a:t>ss</a:t>
            </a:r>
            <a:r>
              <a:rPr sz="2400" spc="-200" dirty="0">
                <a:latin typeface="Palatino Linotype"/>
                <a:cs typeface="Palatino Linotype"/>
              </a:rPr>
              <a:t>p</a:t>
            </a:r>
            <a:r>
              <a:rPr sz="2400" spc="-145" dirty="0">
                <a:latin typeface="Palatino Linotype"/>
                <a:cs typeface="Palatino Linotype"/>
              </a:rPr>
              <a:t>e</a:t>
            </a:r>
            <a:r>
              <a:rPr sz="2400" spc="-105" dirty="0">
                <a:latin typeface="Palatino Linotype"/>
                <a:cs typeface="Palatino Linotype"/>
              </a:rPr>
              <a:t>t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30" dirty="0">
                <a:latin typeface="Palatino Linotype"/>
                <a:cs typeface="Palatino Linotype"/>
              </a:rPr>
              <a:t>l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155" dirty="0">
                <a:latin typeface="Palatino Linotype"/>
                <a:cs typeface="Palatino Linotype"/>
              </a:rPr>
              <a:t>e</a:t>
            </a:r>
            <a:r>
              <a:rPr sz="2400" spc="-200" dirty="0">
                <a:latin typeface="Palatino Linotype"/>
                <a:cs typeface="Palatino Linotype"/>
              </a:rPr>
              <a:t>n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30" dirty="0">
                <a:latin typeface="Palatino Linotype"/>
                <a:cs typeface="Palatino Linotype"/>
              </a:rPr>
              <a:t>o</a:t>
            </a:r>
            <a:r>
              <a:rPr sz="2400" spc="-265" dirty="0">
                <a:latin typeface="Palatino Linotype"/>
                <a:cs typeface="Palatino Linotype"/>
              </a:rPr>
              <a:t>m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310" dirty="0">
                <a:latin typeface="Palatino Linotype"/>
                <a:cs typeface="Palatino Linotype"/>
              </a:rPr>
              <a:t>v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30" dirty="0">
                <a:latin typeface="Palatino Linotype"/>
                <a:cs typeface="Palatino Linotype"/>
              </a:rPr>
              <a:t>l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245" dirty="0">
                <a:latin typeface="Palatino Linotype"/>
                <a:cs typeface="Palatino Linotype"/>
              </a:rPr>
              <a:t>e</a:t>
            </a:r>
            <a:r>
              <a:rPr sz="2400" spc="-220" dirty="0">
                <a:latin typeface="Palatino Linotype"/>
                <a:cs typeface="Palatino Linotype"/>
              </a:rPr>
              <a:t>s</a:t>
            </a:r>
            <a:r>
              <a:rPr sz="2400" spc="-50" dirty="0">
                <a:latin typeface="Palatino Linotype"/>
                <a:cs typeface="Palatino Linotype"/>
              </a:rPr>
              <a:t>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65" dirty="0">
                <a:latin typeface="Palatino Linotype"/>
                <a:cs typeface="Palatino Linotype"/>
              </a:rPr>
              <a:t>m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140" dirty="0">
                <a:latin typeface="Palatino Linotype"/>
                <a:cs typeface="Palatino Linotype"/>
              </a:rPr>
              <a:t>n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204" dirty="0">
                <a:latin typeface="Palatino Linotype"/>
                <a:cs typeface="Palatino Linotype"/>
              </a:rPr>
              <a:t>ee</a:t>
            </a:r>
            <a:r>
              <a:rPr sz="2400" spc="-175" dirty="0">
                <a:latin typeface="Palatino Linotype"/>
                <a:cs typeface="Palatino Linotype"/>
              </a:rPr>
              <a:t>r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265" dirty="0">
                <a:latin typeface="Palatino Linotype"/>
                <a:cs typeface="Palatino Linotype"/>
              </a:rPr>
              <a:t>m</a:t>
            </a:r>
            <a:r>
              <a:rPr sz="2400" spc="-114" dirty="0">
                <a:latin typeface="Palatino Linotype"/>
                <a:cs typeface="Palatino Linotype"/>
              </a:rPr>
              <a:t>i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04" dirty="0">
                <a:latin typeface="Palatino Linotype"/>
                <a:cs typeface="Palatino Linotype"/>
              </a:rPr>
              <a:t>ha</a:t>
            </a:r>
            <a:r>
              <a:rPr sz="2400" spc="-130" dirty="0">
                <a:latin typeface="Palatino Linotype"/>
                <a:cs typeface="Palatino Linotype"/>
              </a:rPr>
              <a:t>ll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310" dirty="0">
                <a:latin typeface="Palatino Linotype"/>
                <a:cs typeface="Palatino Linotype"/>
              </a:rPr>
              <a:t>v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180" dirty="0">
                <a:latin typeface="Palatino Linotype"/>
                <a:cs typeface="Palatino Linotype"/>
              </a:rPr>
              <a:t>es  </a:t>
            </a:r>
            <a:r>
              <a:rPr sz="2400" spc="-245" dirty="0">
                <a:latin typeface="Palatino Linotype"/>
                <a:cs typeface="Palatino Linotype"/>
              </a:rPr>
              <a:t>as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245" dirty="0">
                <a:latin typeface="Palatino Linotype"/>
                <a:cs typeface="Palatino Linotype"/>
              </a:rPr>
              <a:t>s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245" dirty="0">
                <a:latin typeface="Palatino Linotype"/>
                <a:cs typeface="Palatino Linotype"/>
              </a:rPr>
              <a:t>s</a:t>
            </a:r>
            <a:r>
              <a:rPr sz="2400" spc="-50" dirty="0">
                <a:latin typeface="Palatino Linotype"/>
                <a:cs typeface="Palatino Linotype"/>
              </a:rPr>
              <a:t>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35" dirty="0" err="1" smtClean="0">
                <a:latin typeface="Palatino Linotype"/>
                <a:cs typeface="Palatino Linotype"/>
              </a:rPr>
              <a:t>n</a:t>
            </a:r>
            <a:r>
              <a:rPr sz="2400" spc="-30" dirty="0" err="1" smtClean="0">
                <a:latin typeface="Palatino Linotype"/>
                <a:cs typeface="Palatino Linotype"/>
              </a:rPr>
              <a:t>t</a:t>
            </a:r>
            <a:r>
              <a:rPr lang="et-EE" sz="2400" spc="-130" dirty="0">
                <a:latin typeface="Palatino Linotype"/>
                <a:cs typeface="Palatino Linotype"/>
              </a:rPr>
              <a:t> </a:t>
            </a:r>
            <a:r>
              <a:rPr lang="et-EE" sz="2400" spc="-130" dirty="0" err="1" smtClean="0">
                <a:latin typeface="Palatino Linotype"/>
                <a:cs typeface="Palatino Linotype"/>
              </a:rPr>
              <a:t>HARNOs</a:t>
            </a:r>
            <a:r>
              <a:rPr sz="2400" spc="-55" dirty="0" smtClean="0">
                <a:latin typeface="Palatino Linotype"/>
                <a:cs typeface="Palatino Linotype"/>
              </a:rPr>
              <a:t>;</a:t>
            </a:r>
            <a:endParaRPr sz="24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400" spc="-145" dirty="0">
                <a:latin typeface="Palatino Linotype"/>
                <a:cs typeface="Palatino Linotype"/>
              </a:rPr>
              <a:t>-</a:t>
            </a:r>
            <a:r>
              <a:rPr sz="2400" spc="-165" dirty="0">
                <a:latin typeface="Palatino Linotype"/>
                <a:cs typeface="Palatino Linotype"/>
              </a:rPr>
              <a:t>koolid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70" dirty="0">
                <a:latin typeface="Palatino Linotype"/>
                <a:cs typeface="Palatino Linotype"/>
              </a:rPr>
              <a:t>r</a:t>
            </a:r>
            <a:r>
              <a:rPr sz="2400" spc="-200" dirty="0">
                <a:latin typeface="Palatino Linotype"/>
                <a:cs typeface="Palatino Linotype"/>
              </a:rPr>
              <a:t>e</a:t>
            </a:r>
            <a:r>
              <a:rPr sz="2400" spc="-140" dirty="0">
                <a:latin typeface="Palatino Linotype"/>
                <a:cs typeface="Palatino Linotype"/>
              </a:rPr>
              <a:t>n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175" dirty="0">
                <a:latin typeface="Palatino Linotype"/>
                <a:cs typeface="Palatino Linotype"/>
              </a:rPr>
              <a:t>s</a:t>
            </a:r>
            <a:r>
              <a:rPr sz="2400" spc="-105" dirty="0">
                <a:latin typeface="Palatino Linotype"/>
                <a:cs typeface="Palatino Linotype"/>
              </a:rPr>
              <a:t>j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165" dirty="0">
                <a:latin typeface="Palatino Linotype"/>
                <a:cs typeface="Palatino Linotype"/>
              </a:rPr>
              <a:t>h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190" dirty="0">
                <a:latin typeface="Palatino Linotype"/>
                <a:cs typeface="Palatino Linotype"/>
              </a:rPr>
              <a:t>id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40" dirty="0">
                <a:latin typeface="Palatino Linotype"/>
                <a:cs typeface="Palatino Linotype"/>
              </a:rPr>
              <a:t>n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55" dirty="0">
                <a:latin typeface="Palatino Linotype"/>
                <a:cs typeface="Palatino Linotype"/>
              </a:rPr>
              <a:t>;</a:t>
            </a:r>
            <a:endParaRPr sz="24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400" spc="-145" dirty="0">
                <a:latin typeface="Palatino Linotype"/>
                <a:cs typeface="Palatino Linotype"/>
              </a:rPr>
              <a:t>-</a:t>
            </a:r>
            <a:r>
              <a:rPr sz="2400" spc="-160" dirty="0">
                <a:latin typeface="Palatino Linotype"/>
                <a:cs typeface="Palatino Linotype"/>
              </a:rPr>
              <a:t>õ</a:t>
            </a:r>
            <a:r>
              <a:rPr sz="2400" spc="-170" dirty="0">
                <a:latin typeface="Palatino Linotype"/>
                <a:cs typeface="Palatino Linotype"/>
              </a:rPr>
              <a:t>p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30" dirty="0">
                <a:latin typeface="Palatino Linotype"/>
                <a:cs typeface="Palatino Linotype"/>
              </a:rPr>
              <a:t>j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40" dirty="0">
                <a:latin typeface="Palatino Linotype"/>
                <a:cs typeface="Palatino Linotype"/>
              </a:rPr>
              <a:t>n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65" dirty="0">
                <a:latin typeface="Palatino Linotype"/>
                <a:cs typeface="Palatino Linotype"/>
              </a:rPr>
              <a:t>koolid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245" dirty="0">
                <a:latin typeface="Palatino Linotype"/>
                <a:cs typeface="Palatino Linotype"/>
              </a:rPr>
              <a:t>s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30" dirty="0">
                <a:latin typeface="Palatino Linotype"/>
                <a:cs typeface="Palatino Linotype"/>
              </a:rPr>
              <a:t>j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40" dirty="0">
                <a:latin typeface="Palatino Linotype"/>
                <a:cs typeface="Palatino Linotype"/>
              </a:rPr>
              <a:t>l</a:t>
            </a:r>
            <a:r>
              <a:rPr sz="2400" spc="-235" dirty="0">
                <a:latin typeface="Palatino Linotype"/>
                <a:cs typeface="Palatino Linotype"/>
              </a:rPr>
              <a:t>a</a:t>
            </a:r>
            <a:r>
              <a:rPr sz="2400" spc="-145" dirty="0">
                <a:latin typeface="Palatino Linotype"/>
                <a:cs typeface="Palatino Linotype"/>
              </a:rPr>
              <a:t>st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90" dirty="0">
                <a:latin typeface="Palatino Linotype"/>
                <a:cs typeface="Palatino Linotype"/>
              </a:rPr>
              <a:t>s</a:t>
            </a:r>
            <a:r>
              <a:rPr sz="2400" spc="-110" dirty="0">
                <a:latin typeface="Palatino Linotype"/>
                <a:cs typeface="Palatino Linotype"/>
              </a:rPr>
              <a:t>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75" dirty="0">
                <a:latin typeface="Palatino Linotype"/>
                <a:cs typeface="Palatino Linotype"/>
              </a:rPr>
              <a:t>s</a:t>
            </a:r>
            <a:r>
              <a:rPr sz="2400" spc="-235" dirty="0">
                <a:latin typeface="Palatino Linotype"/>
                <a:cs typeface="Palatino Linotype"/>
              </a:rPr>
              <a:t>h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80" dirty="0">
                <a:latin typeface="Palatino Linotype"/>
                <a:cs typeface="Palatino Linotype"/>
              </a:rPr>
              <a:t>r</a:t>
            </a:r>
            <a:r>
              <a:rPr sz="2400" spc="-220" dirty="0">
                <a:latin typeface="Palatino Linotype"/>
                <a:cs typeface="Palatino Linotype"/>
              </a:rPr>
              <a:t>a</a:t>
            </a:r>
            <a:r>
              <a:rPr sz="2400" spc="-165" dirty="0">
                <a:latin typeface="Palatino Linotype"/>
                <a:cs typeface="Palatino Linotype"/>
              </a:rPr>
              <a:t>koolid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55" dirty="0">
                <a:latin typeface="Palatino Linotype"/>
                <a:cs typeface="Palatino Linotype"/>
              </a:rPr>
              <a:t>s;</a:t>
            </a:r>
            <a:endParaRPr sz="24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400" spc="-210" dirty="0">
                <a:latin typeface="Palatino Linotype"/>
                <a:cs typeface="Palatino Linotype"/>
              </a:rPr>
              <a:t>-muuseumides</a:t>
            </a:r>
            <a:endParaRPr sz="24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400" spc="-140" dirty="0">
                <a:latin typeface="Palatino Linotype"/>
                <a:cs typeface="Palatino Linotype"/>
              </a:rPr>
              <a:t>-ja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95" dirty="0">
                <a:latin typeface="Palatino Linotype"/>
                <a:cs typeface="Palatino Linotype"/>
              </a:rPr>
              <a:t>haridusteemalises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00" dirty="0">
                <a:latin typeface="Palatino Linotype"/>
                <a:cs typeface="Palatino Linotype"/>
              </a:rPr>
              <a:t>meedias.</a:t>
            </a:r>
            <a:endParaRPr sz="2400" dirty="0">
              <a:latin typeface="Palatino Linotype"/>
              <a:cs typeface="Palatino Linotype"/>
            </a:endParaRPr>
          </a:p>
          <a:p>
            <a:pPr marL="12700" marR="1118235">
              <a:lnSpc>
                <a:spcPct val="104200"/>
              </a:lnSpc>
              <a:spcBef>
                <a:spcPts val="384"/>
              </a:spcBef>
            </a:pPr>
            <a:r>
              <a:rPr sz="2400" spc="-155" dirty="0">
                <a:latin typeface="Palatino Linotype"/>
                <a:cs typeface="Palatino Linotype"/>
              </a:rPr>
              <a:t>Õ</a:t>
            </a:r>
            <a:r>
              <a:rPr sz="2400" spc="-110" dirty="0">
                <a:latin typeface="Palatino Linotype"/>
                <a:cs typeface="Palatino Linotype"/>
              </a:rPr>
              <a:t>p</a:t>
            </a:r>
            <a:r>
              <a:rPr sz="2400" spc="-200" dirty="0">
                <a:latin typeface="Palatino Linotype"/>
                <a:cs typeface="Palatino Linotype"/>
              </a:rPr>
              <a:t>p</a:t>
            </a:r>
            <a:r>
              <a:rPr sz="2400" spc="-215" dirty="0">
                <a:latin typeface="Palatino Linotype"/>
                <a:cs typeface="Palatino Linotype"/>
              </a:rPr>
              <a:t>ek</a:t>
            </a:r>
            <a:r>
              <a:rPr sz="2400" spc="-240" dirty="0">
                <a:latin typeface="Palatino Linotype"/>
                <a:cs typeface="Palatino Linotype"/>
              </a:rPr>
              <a:t>a</a:t>
            </a:r>
            <a:r>
              <a:rPr sz="2400" spc="-310" dirty="0">
                <a:latin typeface="Palatino Linotype"/>
                <a:cs typeface="Palatino Linotype"/>
              </a:rPr>
              <a:t>v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240" dirty="0">
                <a:latin typeface="Palatino Linotype"/>
                <a:cs typeface="Palatino Linotype"/>
              </a:rPr>
              <a:t>a</a:t>
            </a:r>
            <a:r>
              <a:rPr sz="2400" spc="-135" dirty="0">
                <a:latin typeface="Palatino Linotype"/>
                <a:cs typeface="Palatino Linotype"/>
              </a:rPr>
              <a:t>nn</a:t>
            </a:r>
            <a:r>
              <a:rPr sz="2400" spc="-240" dirty="0">
                <a:latin typeface="Palatino Linotype"/>
                <a:cs typeface="Palatino Linotype"/>
              </a:rPr>
              <a:t>a</a:t>
            </a:r>
            <a:r>
              <a:rPr sz="2400" spc="-95" dirty="0">
                <a:latin typeface="Palatino Linotype"/>
                <a:cs typeface="Palatino Linotype"/>
              </a:rPr>
              <a:t>b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65" dirty="0">
                <a:latin typeface="Palatino Linotype"/>
                <a:cs typeface="Palatino Linotype"/>
              </a:rPr>
              <a:t>h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240" dirty="0">
                <a:latin typeface="Palatino Linotype"/>
                <a:cs typeface="Palatino Linotype"/>
              </a:rPr>
              <a:t>a</a:t>
            </a:r>
            <a:r>
              <a:rPr sz="2400" spc="-254" dirty="0">
                <a:latin typeface="Palatino Linotype"/>
                <a:cs typeface="Palatino Linotype"/>
              </a:rPr>
              <a:t>d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310" dirty="0">
                <a:latin typeface="Palatino Linotype"/>
                <a:cs typeface="Palatino Linotype"/>
              </a:rPr>
              <a:t>v</a:t>
            </a:r>
            <a:r>
              <a:rPr sz="2400" spc="-130" dirty="0">
                <a:latin typeface="Palatino Linotype"/>
                <a:cs typeface="Palatino Linotype"/>
              </a:rPr>
              <a:t>õ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260" dirty="0">
                <a:latin typeface="Palatino Linotype"/>
                <a:cs typeface="Palatino Linotype"/>
              </a:rPr>
              <a:t>m</a:t>
            </a:r>
            <a:r>
              <a:rPr sz="2400" spc="-240" dirty="0">
                <a:latin typeface="Palatino Linotype"/>
                <a:cs typeface="Palatino Linotype"/>
              </a:rPr>
              <a:t>a</a:t>
            </a:r>
            <a:r>
              <a:rPr sz="2400" spc="-130" dirty="0">
                <a:latin typeface="Palatino Linotype"/>
                <a:cs typeface="Palatino Linotype"/>
              </a:rPr>
              <a:t>l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245" dirty="0">
                <a:latin typeface="Palatino Linotype"/>
                <a:cs typeface="Palatino Linotype"/>
              </a:rPr>
              <a:t>s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254" dirty="0">
                <a:latin typeface="Palatino Linotype"/>
                <a:cs typeface="Palatino Linotype"/>
              </a:rPr>
              <a:t>d</a:t>
            </a:r>
            <a:r>
              <a:rPr sz="2400" spc="-130" dirty="0">
                <a:latin typeface="Palatino Linotype"/>
                <a:cs typeface="Palatino Linotype"/>
              </a:rPr>
              <a:t> õ</a:t>
            </a:r>
            <a:r>
              <a:rPr sz="2400" spc="-200" dirty="0">
                <a:latin typeface="Palatino Linotype"/>
                <a:cs typeface="Palatino Linotype"/>
              </a:rPr>
              <a:t>p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135" dirty="0">
                <a:latin typeface="Palatino Linotype"/>
                <a:cs typeface="Palatino Linotype"/>
              </a:rPr>
              <a:t>n</a:t>
            </a:r>
            <a:r>
              <a:rPr sz="2400" spc="-290" dirty="0">
                <a:latin typeface="Palatino Linotype"/>
                <a:cs typeface="Palatino Linotype"/>
              </a:rPr>
              <a:t>g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j</a:t>
            </a:r>
            <a:r>
              <a:rPr sz="2400" spc="-240" dirty="0">
                <a:latin typeface="Palatino Linotype"/>
                <a:cs typeface="Palatino Linotype"/>
              </a:rPr>
              <a:t>ä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215" dirty="0">
                <a:latin typeface="Palatino Linotype"/>
                <a:cs typeface="Palatino Linotype"/>
              </a:rPr>
              <a:t>k</a:t>
            </a:r>
            <a:r>
              <a:rPr sz="2400" spc="-240" dirty="0">
                <a:latin typeface="Palatino Linotype"/>
                <a:cs typeface="Palatino Linotype"/>
              </a:rPr>
              <a:t>a</a:t>
            </a:r>
            <a:r>
              <a:rPr sz="2400" spc="-260" dirty="0">
                <a:latin typeface="Palatino Linotype"/>
                <a:cs typeface="Palatino Linotype"/>
              </a:rPr>
              <a:t>m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245" dirty="0">
                <a:latin typeface="Palatino Linotype"/>
                <a:cs typeface="Palatino Linotype"/>
              </a:rPr>
              <a:t>s</a:t>
            </a:r>
            <a:r>
              <a:rPr sz="2400" spc="-215" dirty="0">
                <a:latin typeface="Palatino Linotype"/>
                <a:cs typeface="Palatino Linotype"/>
              </a:rPr>
              <a:t>ek</a:t>
            </a:r>
            <a:r>
              <a:rPr sz="2400" spc="-180" dirty="0">
                <a:latin typeface="Palatino Linotype"/>
                <a:cs typeface="Palatino Linotype"/>
              </a:rPr>
              <a:t>s  </a:t>
            </a:r>
            <a:r>
              <a:rPr sz="2400" spc="-160" dirty="0">
                <a:latin typeface="Palatino Linotype"/>
                <a:cs typeface="Palatino Linotype"/>
              </a:rPr>
              <a:t>doktorantuuris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45" dirty="0">
                <a:latin typeface="Palatino Linotype"/>
                <a:cs typeface="Palatino Linotype"/>
              </a:rPr>
              <a:t>neile,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35" dirty="0">
                <a:latin typeface="Palatino Linotype"/>
                <a:cs typeface="Palatino Linotype"/>
              </a:rPr>
              <a:t>keda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165" dirty="0">
                <a:latin typeface="Palatino Linotype"/>
                <a:cs typeface="Palatino Linotype"/>
              </a:rPr>
              <a:t>huvitab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80" dirty="0">
                <a:latin typeface="Palatino Linotype"/>
                <a:cs typeface="Palatino Linotype"/>
              </a:rPr>
              <a:t>teaduslik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65" dirty="0">
                <a:latin typeface="Palatino Linotype"/>
                <a:cs typeface="Palatino Linotype"/>
              </a:rPr>
              <a:t>karjäär.</a:t>
            </a:r>
            <a:endParaRPr sz="24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30" y="2673096"/>
            <a:ext cx="2784475" cy="106182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89230" marR="180975" indent="409575">
              <a:lnSpc>
                <a:spcPts val="2020"/>
              </a:lnSpc>
              <a:spcBef>
                <a:spcPts val="180"/>
              </a:spcBef>
            </a:pPr>
            <a:r>
              <a:rPr sz="1700" b="1" spc="-100" dirty="0">
                <a:latin typeface="Palatino Linotype"/>
                <a:cs typeface="Palatino Linotype"/>
              </a:rPr>
              <a:t>A</a:t>
            </a:r>
            <a:r>
              <a:rPr sz="1700" b="1" spc="-70" dirty="0">
                <a:latin typeface="Palatino Linotype"/>
                <a:cs typeface="Palatino Linotype"/>
              </a:rPr>
              <a:t>i</a:t>
            </a:r>
            <a:r>
              <a:rPr sz="1700" b="1" spc="35" dirty="0">
                <a:latin typeface="Palatino Linotype"/>
                <a:cs typeface="Palatino Linotype"/>
              </a:rPr>
              <a:t>r</a:t>
            </a:r>
            <a:r>
              <a:rPr sz="1700" b="1" spc="-65" dirty="0">
                <a:latin typeface="Palatino Linotype"/>
                <a:cs typeface="Palatino Linotype"/>
              </a:rPr>
              <a:t>i</a:t>
            </a:r>
            <a:r>
              <a:rPr sz="1700" b="1" spc="-30" dirty="0">
                <a:latin typeface="Palatino Linotype"/>
                <a:cs typeface="Palatino Linotype"/>
              </a:rPr>
              <a:t> </a:t>
            </a:r>
            <a:r>
              <a:rPr sz="1700" b="1" spc="-35" dirty="0">
                <a:latin typeface="Palatino Linotype"/>
                <a:cs typeface="Palatino Linotype"/>
              </a:rPr>
              <a:t>L</a:t>
            </a:r>
            <a:r>
              <a:rPr sz="1700" b="1" spc="-70" dirty="0">
                <a:latin typeface="Palatino Linotype"/>
                <a:cs typeface="Palatino Linotype"/>
              </a:rPr>
              <a:t>ii</a:t>
            </a:r>
            <a:r>
              <a:rPr sz="1700" b="1" spc="-140" dirty="0">
                <a:latin typeface="Palatino Linotype"/>
                <a:cs typeface="Palatino Linotype"/>
              </a:rPr>
              <a:t>m</a:t>
            </a:r>
            <a:r>
              <a:rPr sz="1700" b="1" spc="-145" dirty="0">
                <a:latin typeface="Palatino Linotype"/>
                <a:cs typeface="Palatino Linotype"/>
              </a:rPr>
              <a:t>e</a:t>
            </a:r>
            <a:r>
              <a:rPr sz="1700" b="1" spc="-40" dirty="0">
                <a:latin typeface="Palatino Linotype"/>
                <a:cs typeface="Palatino Linotype"/>
              </a:rPr>
              <a:t>ts</a:t>
            </a:r>
            <a:r>
              <a:rPr sz="1700" spc="-35" dirty="0">
                <a:latin typeface="Palatino Linotype"/>
                <a:cs typeface="Palatino Linotype"/>
              </a:rPr>
              <a:t>,</a:t>
            </a:r>
            <a:r>
              <a:rPr sz="1700" spc="-95" dirty="0">
                <a:latin typeface="Palatino Linotype"/>
                <a:cs typeface="Palatino Linotype"/>
              </a:rPr>
              <a:t> P</a:t>
            </a:r>
            <a:r>
              <a:rPr sz="1700" spc="-120" dirty="0">
                <a:latin typeface="Palatino Linotype"/>
                <a:cs typeface="Palatino Linotype"/>
              </a:rPr>
              <a:t>h</a:t>
            </a:r>
            <a:r>
              <a:rPr sz="1700" spc="-20" dirty="0">
                <a:latin typeface="Palatino Linotype"/>
                <a:cs typeface="Palatino Linotype"/>
              </a:rPr>
              <a:t>D  </a:t>
            </a:r>
            <a:r>
              <a:rPr sz="1700" spc="-130" dirty="0">
                <a:latin typeface="Palatino Linotype"/>
                <a:cs typeface="Palatino Linotype"/>
              </a:rPr>
              <a:t>E</a:t>
            </a:r>
            <a:r>
              <a:rPr sz="1700" spc="-110" dirty="0">
                <a:latin typeface="Palatino Linotype"/>
                <a:cs typeface="Palatino Linotype"/>
              </a:rPr>
              <a:t>e</a:t>
            </a:r>
            <a:r>
              <a:rPr sz="1700" spc="-175" dirty="0">
                <a:latin typeface="Palatino Linotype"/>
                <a:cs typeface="Palatino Linotype"/>
              </a:rPr>
              <a:t>s</a:t>
            </a:r>
            <a:r>
              <a:rPr sz="1700" spc="-50" dirty="0">
                <a:latin typeface="Palatino Linotype"/>
                <a:cs typeface="Palatino Linotype"/>
              </a:rPr>
              <a:t>ti</a:t>
            </a:r>
            <a:r>
              <a:rPr sz="1700" spc="-95" dirty="0">
                <a:latin typeface="Palatino Linotype"/>
                <a:cs typeface="Palatino Linotype"/>
              </a:rPr>
              <a:t> </a:t>
            </a:r>
            <a:r>
              <a:rPr sz="1700" spc="-130" dirty="0">
                <a:latin typeface="Palatino Linotype"/>
                <a:cs typeface="Palatino Linotype"/>
              </a:rPr>
              <a:t>ai</a:t>
            </a:r>
            <a:r>
              <a:rPr sz="1700" spc="-95" dirty="0">
                <a:latin typeface="Palatino Linotype"/>
                <a:cs typeface="Palatino Linotype"/>
              </a:rPr>
              <a:t>n</a:t>
            </a:r>
            <a:r>
              <a:rPr sz="1700" spc="-130" dirty="0">
                <a:latin typeface="Palatino Linotype"/>
                <a:cs typeface="Palatino Linotype"/>
              </a:rPr>
              <a:t>u</a:t>
            </a:r>
            <a:r>
              <a:rPr sz="1700" spc="-150" dirty="0">
                <a:latin typeface="Palatino Linotype"/>
                <a:cs typeface="Palatino Linotype"/>
              </a:rPr>
              <a:t>k</a:t>
            </a:r>
            <a:r>
              <a:rPr sz="1700" spc="-155" dirty="0">
                <a:latin typeface="Palatino Linotype"/>
                <a:cs typeface="Palatino Linotype"/>
              </a:rPr>
              <a:t>e</a:t>
            </a:r>
            <a:r>
              <a:rPr sz="1700" spc="-90" dirty="0">
                <a:latin typeface="Palatino Linotype"/>
                <a:cs typeface="Palatino Linotype"/>
              </a:rPr>
              <a:t> </a:t>
            </a:r>
            <a:r>
              <a:rPr sz="1700" spc="-170" dirty="0">
                <a:latin typeface="Palatino Linotype"/>
                <a:cs typeface="Palatino Linotype"/>
              </a:rPr>
              <a:t>k</a:t>
            </a:r>
            <a:r>
              <a:rPr sz="1700" spc="-160" dirty="0">
                <a:latin typeface="Palatino Linotype"/>
                <a:cs typeface="Palatino Linotype"/>
              </a:rPr>
              <a:t>a</a:t>
            </a:r>
            <a:r>
              <a:rPr sz="1700" spc="-175" dirty="0">
                <a:latin typeface="Palatino Linotype"/>
                <a:cs typeface="Palatino Linotype"/>
              </a:rPr>
              <a:t>s</a:t>
            </a:r>
            <a:r>
              <a:rPr sz="1700" spc="-215" dirty="0">
                <a:latin typeface="Palatino Linotype"/>
                <a:cs typeface="Palatino Linotype"/>
              </a:rPr>
              <a:t>v</a:t>
            </a:r>
            <a:r>
              <a:rPr sz="1700" spc="-180" dirty="0">
                <a:latin typeface="Palatino Linotype"/>
                <a:cs typeface="Palatino Linotype"/>
              </a:rPr>
              <a:t>a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130" dirty="0">
                <a:latin typeface="Palatino Linotype"/>
                <a:cs typeface="Palatino Linotype"/>
              </a:rPr>
              <a:t>u</a:t>
            </a:r>
            <a:r>
              <a:rPr sz="1700" spc="-175" dirty="0">
                <a:latin typeface="Palatino Linotype"/>
                <a:cs typeface="Palatino Linotype"/>
              </a:rPr>
              <a:t>s</a:t>
            </a:r>
            <a:r>
              <a:rPr sz="1700" spc="-35" dirty="0">
                <a:latin typeface="Palatino Linotype"/>
                <a:cs typeface="Palatino Linotype"/>
              </a:rPr>
              <a:t>f</a:t>
            </a:r>
            <a:r>
              <a:rPr sz="1700" spc="-85" dirty="0">
                <a:latin typeface="Palatino Linotype"/>
                <a:cs typeface="Palatino Linotype"/>
              </a:rPr>
              <a:t>i</a:t>
            </a:r>
            <a:r>
              <a:rPr sz="1700" spc="-90" dirty="0">
                <a:latin typeface="Palatino Linotype"/>
                <a:cs typeface="Palatino Linotype"/>
              </a:rPr>
              <a:t>l</a:t>
            </a:r>
            <a:r>
              <a:rPr sz="1700" spc="-95" dirty="0">
                <a:latin typeface="Palatino Linotype"/>
                <a:cs typeface="Palatino Linotype"/>
              </a:rPr>
              <a:t>o</a:t>
            </a:r>
            <a:r>
              <a:rPr sz="1700" spc="-175" dirty="0">
                <a:latin typeface="Palatino Linotype"/>
                <a:cs typeface="Palatino Linotype"/>
              </a:rPr>
              <a:t>s</a:t>
            </a:r>
            <a:r>
              <a:rPr sz="1700" spc="-95" dirty="0">
                <a:latin typeface="Palatino Linotype"/>
                <a:cs typeface="Palatino Linotype"/>
              </a:rPr>
              <a:t>oo</a:t>
            </a:r>
            <a:r>
              <a:rPr sz="1700" spc="-35" dirty="0">
                <a:latin typeface="Palatino Linotype"/>
                <a:cs typeface="Palatino Linotype"/>
              </a:rPr>
              <a:t>f,</a:t>
            </a:r>
            <a:endParaRPr sz="1700" dirty="0">
              <a:latin typeface="Palatino Linotype"/>
              <a:cs typeface="Palatino Linotype"/>
            </a:endParaRPr>
          </a:p>
          <a:p>
            <a:pPr marL="606425" marR="597535" algn="ctr">
              <a:lnSpc>
                <a:spcPts val="2020"/>
              </a:lnSpc>
              <a:spcBef>
                <a:spcPts val="65"/>
              </a:spcBef>
            </a:pPr>
            <a:r>
              <a:rPr sz="1700" spc="-170" dirty="0">
                <a:latin typeface="Palatino Linotype"/>
                <a:cs typeface="Palatino Linotype"/>
              </a:rPr>
              <a:t>k</a:t>
            </a:r>
            <a:r>
              <a:rPr sz="1700" spc="-160" dirty="0">
                <a:latin typeface="Palatino Linotype"/>
                <a:cs typeface="Palatino Linotype"/>
              </a:rPr>
              <a:t>a</a:t>
            </a:r>
            <a:r>
              <a:rPr sz="1700" spc="-175" dirty="0">
                <a:latin typeface="Palatino Linotype"/>
                <a:cs typeface="Palatino Linotype"/>
              </a:rPr>
              <a:t>s</a:t>
            </a:r>
            <a:r>
              <a:rPr sz="1700" spc="-215" dirty="0">
                <a:latin typeface="Palatino Linotype"/>
                <a:cs typeface="Palatino Linotype"/>
              </a:rPr>
              <a:t>v</a:t>
            </a:r>
            <a:r>
              <a:rPr sz="1700" spc="-180" dirty="0">
                <a:latin typeface="Palatino Linotype"/>
                <a:cs typeface="Palatino Linotype"/>
              </a:rPr>
              <a:t>a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130" dirty="0">
                <a:latin typeface="Palatino Linotype"/>
                <a:cs typeface="Palatino Linotype"/>
              </a:rPr>
              <a:t>u</a:t>
            </a:r>
            <a:r>
              <a:rPr sz="1700" spc="-175" dirty="0">
                <a:latin typeface="Palatino Linotype"/>
                <a:cs typeface="Palatino Linotype"/>
              </a:rPr>
              <a:t>s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160" dirty="0">
                <a:latin typeface="Palatino Linotype"/>
                <a:cs typeface="Palatino Linotype"/>
              </a:rPr>
              <a:t>e</a:t>
            </a:r>
            <a:r>
              <a:rPr sz="1700" spc="-180" dirty="0">
                <a:latin typeface="Palatino Linotype"/>
                <a:cs typeface="Palatino Linotype"/>
              </a:rPr>
              <a:t>a</a:t>
            </a:r>
            <a:r>
              <a:rPr sz="1700" spc="-135" dirty="0">
                <a:latin typeface="Palatino Linotype"/>
                <a:cs typeface="Palatino Linotype"/>
              </a:rPr>
              <a:t>dl</a:t>
            </a:r>
            <a:r>
              <a:rPr sz="1700" spc="-180" dirty="0">
                <a:latin typeface="Palatino Linotype"/>
                <a:cs typeface="Palatino Linotype"/>
              </a:rPr>
              <a:t>a</a:t>
            </a:r>
            <a:r>
              <a:rPr sz="1700" spc="-125" dirty="0">
                <a:latin typeface="Palatino Linotype"/>
                <a:cs typeface="Palatino Linotype"/>
              </a:rPr>
              <a:t>ne</a:t>
            </a:r>
            <a:r>
              <a:rPr sz="1700" spc="-90" dirty="0">
                <a:latin typeface="Palatino Linotype"/>
                <a:cs typeface="Palatino Linotype"/>
              </a:rPr>
              <a:t> </a:t>
            </a:r>
            <a:r>
              <a:rPr sz="1700" spc="-80" dirty="0">
                <a:latin typeface="Palatino Linotype"/>
                <a:cs typeface="Palatino Linotype"/>
              </a:rPr>
              <a:t>ja  </a:t>
            </a:r>
            <a:r>
              <a:rPr sz="1700" spc="-170" dirty="0" err="1">
                <a:latin typeface="Palatino Linotype"/>
                <a:cs typeface="Palatino Linotype"/>
              </a:rPr>
              <a:t>k</a:t>
            </a:r>
            <a:r>
              <a:rPr sz="1700" spc="-160" dirty="0" err="1">
                <a:latin typeface="Palatino Linotype"/>
                <a:cs typeface="Palatino Linotype"/>
              </a:rPr>
              <a:t>a</a:t>
            </a:r>
            <a:r>
              <a:rPr sz="1700" spc="-175" dirty="0" err="1">
                <a:latin typeface="Palatino Linotype"/>
                <a:cs typeface="Palatino Linotype"/>
              </a:rPr>
              <a:t>s</a:t>
            </a:r>
            <a:r>
              <a:rPr sz="1700" spc="-215" dirty="0" err="1">
                <a:latin typeface="Palatino Linotype"/>
                <a:cs typeface="Palatino Linotype"/>
              </a:rPr>
              <a:t>v</a:t>
            </a:r>
            <a:r>
              <a:rPr sz="1700" spc="-180" dirty="0" err="1">
                <a:latin typeface="Palatino Linotype"/>
                <a:cs typeface="Palatino Linotype"/>
              </a:rPr>
              <a:t>a</a:t>
            </a:r>
            <a:r>
              <a:rPr sz="1700" spc="-25" dirty="0" err="1">
                <a:latin typeface="Palatino Linotype"/>
                <a:cs typeface="Palatino Linotype"/>
              </a:rPr>
              <a:t>t</a:t>
            </a:r>
            <a:r>
              <a:rPr sz="1700" spc="-130" dirty="0" err="1">
                <a:latin typeface="Palatino Linotype"/>
                <a:cs typeface="Palatino Linotype"/>
              </a:rPr>
              <a:t>u</a:t>
            </a:r>
            <a:r>
              <a:rPr sz="1700" spc="-175" dirty="0" err="1">
                <a:latin typeface="Palatino Linotype"/>
                <a:cs typeface="Palatino Linotype"/>
              </a:rPr>
              <a:t>ss</a:t>
            </a:r>
            <a:r>
              <a:rPr sz="1700" spc="-95" dirty="0" err="1">
                <a:latin typeface="Palatino Linotype"/>
                <a:cs typeface="Palatino Linotype"/>
              </a:rPr>
              <a:t>o</a:t>
            </a:r>
            <a:r>
              <a:rPr sz="1700" spc="-25" dirty="0" err="1">
                <a:latin typeface="Palatino Linotype"/>
                <a:cs typeface="Palatino Linotype"/>
              </a:rPr>
              <a:t>t</a:t>
            </a:r>
            <a:r>
              <a:rPr sz="1700" spc="-175" dirty="0" err="1">
                <a:latin typeface="Palatino Linotype"/>
                <a:cs typeface="Palatino Linotype"/>
              </a:rPr>
              <a:t>s</a:t>
            </a:r>
            <a:r>
              <a:rPr sz="1700" spc="-85" dirty="0" err="1">
                <a:latin typeface="Palatino Linotype"/>
                <a:cs typeface="Palatino Linotype"/>
              </a:rPr>
              <a:t>i</a:t>
            </a:r>
            <a:r>
              <a:rPr sz="1700" spc="-95" dirty="0" err="1">
                <a:latin typeface="Palatino Linotype"/>
                <a:cs typeface="Palatino Linotype"/>
              </a:rPr>
              <a:t>o</a:t>
            </a:r>
            <a:r>
              <a:rPr sz="1700" spc="-90" dirty="0" err="1">
                <a:latin typeface="Palatino Linotype"/>
                <a:cs typeface="Palatino Linotype"/>
              </a:rPr>
              <a:t>l</a:t>
            </a:r>
            <a:r>
              <a:rPr sz="1700" spc="-95" dirty="0" err="1">
                <a:latin typeface="Palatino Linotype"/>
                <a:cs typeface="Palatino Linotype"/>
              </a:rPr>
              <a:t>oo</a:t>
            </a:r>
            <a:r>
              <a:rPr sz="1700" spc="-215" dirty="0" err="1">
                <a:latin typeface="Palatino Linotype"/>
                <a:cs typeface="Palatino Linotype"/>
              </a:rPr>
              <a:t>g</a:t>
            </a:r>
            <a:r>
              <a:rPr sz="1700" spc="-35" dirty="0" smtClean="0">
                <a:latin typeface="Palatino Linotype"/>
                <a:cs typeface="Palatino Linotype"/>
              </a:rPr>
              <a:t>.</a:t>
            </a:r>
            <a:endParaRPr sz="170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40" y="2685288"/>
            <a:ext cx="2566035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99600"/>
              </a:lnSpc>
              <a:spcBef>
                <a:spcPts val="105"/>
              </a:spcBef>
            </a:pPr>
            <a:r>
              <a:rPr sz="1700" b="1" spc="-10" dirty="0">
                <a:latin typeface="Palatino Linotype"/>
                <a:cs typeface="Palatino Linotype"/>
              </a:rPr>
              <a:t>T</a:t>
            </a:r>
            <a:r>
              <a:rPr sz="1700" b="1" spc="-15" dirty="0">
                <a:latin typeface="Palatino Linotype"/>
                <a:cs typeface="Palatino Linotype"/>
              </a:rPr>
              <a:t>i</a:t>
            </a:r>
            <a:r>
              <a:rPr sz="1700" b="1" spc="-70" dirty="0">
                <a:latin typeface="Palatino Linotype"/>
                <a:cs typeface="Palatino Linotype"/>
              </a:rPr>
              <a:t>i</a:t>
            </a:r>
            <a:r>
              <a:rPr sz="1700" b="1" spc="-105" dirty="0">
                <a:latin typeface="Palatino Linotype"/>
                <a:cs typeface="Palatino Linotype"/>
              </a:rPr>
              <a:t>u</a:t>
            </a:r>
            <a:r>
              <a:rPr sz="1700" b="1" spc="-25" dirty="0">
                <a:latin typeface="Palatino Linotype"/>
                <a:cs typeface="Palatino Linotype"/>
              </a:rPr>
              <a:t> </a:t>
            </a:r>
            <a:r>
              <a:rPr sz="1700" b="1" spc="-15" dirty="0">
                <a:latin typeface="Palatino Linotype"/>
                <a:cs typeface="Palatino Linotype"/>
              </a:rPr>
              <a:t>K</a:t>
            </a:r>
            <a:r>
              <a:rPr sz="1700" b="1" spc="-105" dirty="0">
                <a:latin typeface="Palatino Linotype"/>
                <a:cs typeface="Palatino Linotype"/>
              </a:rPr>
              <a:t>uu</a:t>
            </a:r>
            <a:r>
              <a:rPr sz="1700" b="1" spc="35" dirty="0">
                <a:latin typeface="Palatino Linotype"/>
                <a:cs typeface="Palatino Linotype"/>
              </a:rPr>
              <a:t>r</a:t>
            </a:r>
            <a:r>
              <a:rPr sz="1700" b="1" spc="-140" dirty="0">
                <a:latin typeface="Palatino Linotype"/>
                <a:cs typeface="Palatino Linotype"/>
              </a:rPr>
              <a:t>m</a:t>
            </a:r>
            <a:r>
              <a:rPr sz="1700" b="1" spc="-145" dirty="0">
                <a:latin typeface="Palatino Linotype"/>
                <a:cs typeface="Palatino Linotype"/>
              </a:rPr>
              <a:t>e</a:t>
            </a:r>
            <a:r>
              <a:rPr sz="1700" spc="-35" dirty="0">
                <a:latin typeface="Palatino Linotype"/>
                <a:cs typeface="Palatino Linotype"/>
              </a:rPr>
              <a:t>,</a:t>
            </a:r>
            <a:r>
              <a:rPr sz="1700" spc="-95" dirty="0">
                <a:latin typeface="Palatino Linotype"/>
                <a:cs typeface="Palatino Linotype"/>
              </a:rPr>
              <a:t> P</a:t>
            </a:r>
            <a:r>
              <a:rPr sz="1700" spc="-120" dirty="0">
                <a:latin typeface="Palatino Linotype"/>
                <a:cs typeface="Palatino Linotype"/>
              </a:rPr>
              <a:t>h</a:t>
            </a:r>
            <a:r>
              <a:rPr sz="1700" spc="-20" dirty="0">
                <a:latin typeface="Palatino Linotype"/>
                <a:cs typeface="Palatino Linotype"/>
              </a:rPr>
              <a:t>D  </a:t>
            </a:r>
            <a:r>
              <a:rPr sz="1700" spc="-150" dirty="0">
                <a:latin typeface="Palatino Linotype"/>
                <a:cs typeface="Palatino Linotype"/>
              </a:rPr>
              <a:t>K</a:t>
            </a:r>
            <a:r>
              <a:rPr sz="1700" spc="-110" dirty="0">
                <a:latin typeface="Palatino Linotype"/>
                <a:cs typeface="Palatino Linotype"/>
              </a:rPr>
              <a:t>a</a:t>
            </a:r>
            <a:r>
              <a:rPr sz="1700" spc="-175" dirty="0">
                <a:latin typeface="Palatino Linotype"/>
                <a:cs typeface="Palatino Linotype"/>
              </a:rPr>
              <a:t>s</a:t>
            </a:r>
            <a:r>
              <a:rPr sz="1700" spc="-210" dirty="0">
                <a:latin typeface="Palatino Linotype"/>
                <a:cs typeface="Palatino Linotype"/>
              </a:rPr>
              <a:t>v</a:t>
            </a:r>
            <a:r>
              <a:rPr sz="1700" spc="-190" dirty="0">
                <a:latin typeface="Palatino Linotype"/>
                <a:cs typeface="Palatino Linotype"/>
              </a:rPr>
              <a:t>a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155" dirty="0">
                <a:latin typeface="Palatino Linotype"/>
                <a:cs typeface="Palatino Linotype"/>
              </a:rPr>
              <a:t>us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160" dirty="0">
                <a:latin typeface="Palatino Linotype"/>
                <a:cs typeface="Palatino Linotype"/>
              </a:rPr>
              <a:t>e</a:t>
            </a:r>
            <a:r>
              <a:rPr sz="1700" spc="-180" dirty="0">
                <a:latin typeface="Palatino Linotype"/>
                <a:cs typeface="Palatino Linotype"/>
              </a:rPr>
              <a:t>ad</a:t>
            </a:r>
            <a:r>
              <a:rPr sz="1700" spc="-100" dirty="0">
                <a:latin typeface="Palatino Linotype"/>
                <a:cs typeface="Palatino Linotype"/>
              </a:rPr>
              <a:t>l</a:t>
            </a:r>
            <a:r>
              <a:rPr sz="1700" spc="-170" dirty="0">
                <a:latin typeface="Palatino Linotype"/>
                <a:cs typeface="Palatino Linotype"/>
              </a:rPr>
              <a:t>a</a:t>
            </a:r>
            <a:r>
              <a:rPr sz="1700" spc="-95" dirty="0">
                <a:latin typeface="Palatino Linotype"/>
                <a:cs typeface="Palatino Linotype"/>
              </a:rPr>
              <a:t>n</a:t>
            </a:r>
            <a:r>
              <a:rPr sz="1700" spc="-155" dirty="0">
                <a:latin typeface="Palatino Linotype"/>
                <a:cs typeface="Palatino Linotype"/>
              </a:rPr>
              <a:t>e</a:t>
            </a:r>
            <a:r>
              <a:rPr sz="1700" spc="-90" dirty="0">
                <a:latin typeface="Palatino Linotype"/>
                <a:cs typeface="Palatino Linotype"/>
              </a:rPr>
              <a:t> </a:t>
            </a:r>
            <a:r>
              <a:rPr sz="1700" spc="-15" dirty="0">
                <a:latin typeface="Palatino Linotype"/>
                <a:cs typeface="Palatino Linotype"/>
              </a:rPr>
              <a:t>j</a:t>
            </a:r>
            <a:r>
              <a:rPr sz="1700" spc="-175" dirty="0">
                <a:latin typeface="Palatino Linotype"/>
                <a:cs typeface="Palatino Linotype"/>
              </a:rPr>
              <a:t>a</a:t>
            </a:r>
            <a:r>
              <a:rPr sz="1700" spc="-95" dirty="0">
                <a:latin typeface="Palatino Linotype"/>
                <a:cs typeface="Palatino Linotype"/>
              </a:rPr>
              <a:t> </a:t>
            </a:r>
            <a:r>
              <a:rPr sz="1700" spc="-180" dirty="0">
                <a:latin typeface="Palatino Linotype"/>
                <a:cs typeface="Palatino Linotype"/>
              </a:rPr>
              <a:t>a</a:t>
            </a:r>
            <a:r>
              <a:rPr sz="1700" spc="-15" dirty="0">
                <a:latin typeface="Palatino Linotype"/>
                <a:cs typeface="Palatino Linotype"/>
              </a:rPr>
              <a:t>j</a:t>
            </a:r>
            <a:r>
              <a:rPr sz="1700" spc="-180" dirty="0">
                <a:latin typeface="Palatino Linotype"/>
                <a:cs typeface="Palatino Linotype"/>
              </a:rPr>
              <a:t>a</a:t>
            </a:r>
            <a:r>
              <a:rPr sz="1700" spc="-150" dirty="0">
                <a:latin typeface="Palatino Linotype"/>
                <a:cs typeface="Palatino Linotype"/>
              </a:rPr>
              <a:t>k</a:t>
            </a:r>
            <a:r>
              <a:rPr sz="1700" spc="-85" dirty="0">
                <a:latin typeface="Palatino Linotype"/>
                <a:cs typeface="Palatino Linotype"/>
              </a:rPr>
              <a:t>i</a:t>
            </a:r>
            <a:r>
              <a:rPr sz="1700" spc="-114" dirty="0">
                <a:latin typeface="Palatino Linotype"/>
                <a:cs typeface="Palatino Linotype"/>
              </a:rPr>
              <a:t>r</a:t>
            </a:r>
            <a:r>
              <a:rPr sz="1700" spc="-15" dirty="0">
                <a:latin typeface="Palatino Linotype"/>
                <a:cs typeface="Palatino Linotype"/>
              </a:rPr>
              <a:t>j</a:t>
            </a:r>
            <a:r>
              <a:rPr sz="1700" spc="-180" dirty="0">
                <a:latin typeface="Palatino Linotype"/>
                <a:cs typeface="Palatino Linotype"/>
              </a:rPr>
              <a:t>a</a:t>
            </a:r>
            <a:r>
              <a:rPr sz="1700" spc="-95" dirty="0">
                <a:latin typeface="Palatino Linotype"/>
                <a:cs typeface="Palatino Linotype"/>
              </a:rPr>
              <a:t>n</a:t>
            </a:r>
            <a:r>
              <a:rPr sz="1700" spc="-85" dirty="0">
                <a:latin typeface="Palatino Linotype"/>
                <a:cs typeface="Palatino Linotype"/>
              </a:rPr>
              <a:t>i</a:t>
            </a:r>
            <a:r>
              <a:rPr sz="1700" spc="-150" dirty="0">
                <a:latin typeface="Palatino Linotype"/>
                <a:cs typeface="Palatino Linotype"/>
              </a:rPr>
              <a:t>k</a:t>
            </a:r>
            <a:r>
              <a:rPr sz="1700" spc="-35" dirty="0">
                <a:latin typeface="Palatino Linotype"/>
                <a:cs typeface="Palatino Linotype"/>
              </a:rPr>
              <a:t>.  </a:t>
            </a:r>
            <a:endParaRPr sz="17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8398" y="2673096"/>
            <a:ext cx="3094990" cy="10617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209" marR="21590" indent="769620">
              <a:lnSpc>
                <a:spcPts val="2020"/>
              </a:lnSpc>
              <a:spcBef>
                <a:spcPts val="180"/>
              </a:spcBef>
            </a:pPr>
            <a:r>
              <a:rPr sz="1700" b="1" spc="-165" dirty="0" smtClean="0">
                <a:latin typeface="Palatino Linotype"/>
                <a:cs typeface="Palatino Linotype"/>
              </a:rPr>
              <a:t>M</a:t>
            </a:r>
            <a:r>
              <a:rPr sz="1700" b="1" spc="-80" dirty="0" smtClean="0">
                <a:latin typeface="Palatino Linotype"/>
                <a:cs typeface="Palatino Linotype"/>
              </a:rPr>
              <a:t>a</a:t>
            </a:r>
            <a:r>
              <a:rPr sz="1700" b="1" spc="35" dirty="0" smtClean="0">
                <a:latin typeface="Palatino Linotype"/>
                <a:cs typeface="Palatino Linotype"/>
              </a:rPr>
              <a:t>r</a:t>
            </a:r>
            <a:r>
              <a:rPr sz="1700" b="1" spc="-70" dirty="0" smtClean="0">
                <a:latin typeface="Palatino Linotype"/>
                <a:cs typeface="Palatino Linotype"/>
              </a:rPr>
              <a:t>i</a:t>
            </a:r>
            <a:r>
              <a:rPr lang="et-EE" sz="1700" b="1" spc="-110" dirty="0">
                <a:latin typeface="Palatino Linotype"/>
                <a:cs typeface="Palatino Linotype"/>
              </a:rPr>
              <a:t>t</a:t>
            </a:r>
            <a:r>
              <a:rPr sz="1700" b="1" spc="-25" dirty="0" smtClean="0">
                <a:latin typeface="Palatino Linotype"/>
                <a:cs typeface="Palatino Linotype"/>
              </a:rPr>
              <a:t> </a:t>
            </a:r>
            <a:r>
              <a:rPr sz="1700" b="1" spc="-60" dirty="0">
                <a:latin typeface="Palatino Linotype"/>
                <a:cs typeface="Palatino Linotype"/>
              </a:rPr>
              <a:t>K</a:t>
            </a:r>
            <a:r>
              <a:rPr sz="1700" b="1" spc="-50" dirty="0">
                <a:latin typeface="Palatino Linotype"/>
                <a:cs typeface="Palatino Linotype"/>
              </a:rPr>
              <a:t>o</a:t>
            </a:r>
            <a:r>
              <a:rPr sz="1700" b="1" spc="-70" dirty="0">
                <a:latin typeface="Palatino Linotype"/>
                <a:cs typeface="Palatino Linotype"/>
              </a:rPr>
              <a:t>i</a:t>
            </a:r>
            <a:r>
              <a:rPr sz="1700" b="1" spc="65" dirty="0">
                <a:latin typeface="Palatino Linotype"/>
                <a:cs typeface="Palatino Linotype"/>
              </a:rPr>
              <a:t>t</a:t>
            </a:r>
            <a:r>
              <a:rPr sz="1700" spc="-35" dirty="0">
                <a:latin typeface="Palatino Linotype"/>
                <a:cs typeface="Palatino Linotype"/>
              </a:rPr>
              <a:t>,</a:t>
            </a:r>
            <a:r>
              <a:rPr sz="1700" spc="-95" dirty="0">
                <a:latin typeface="Palatino Linotype"/>
                <a:cs typeface="Palatino Linotype"/>
              </a:rPr>
              <a:t> P</a:t>
            </a:r>
            <a:r>
              <a:rPr sz="1700" spc="-120" dirty="0">
                <a:latin typeface="Palatino Linotype"/>
                <a:cs typeface="Palatino Linotype"/>
              </a:rPr>
              <a:t>h</a:t>
            </a:r>
            <a:r>
              <a:rPr sz="1700" spc="-20" dirty="0">
                <a:latin typeface="Palatino Linotype"/>
                <a:cs typeface="Palatino Linotype"/>
              </a:rPr>
              <a:t>D  </a:t>
            </a:r>
            <a:r>
              <a:rPr sz="1700" spc="-80" dirty="0">
                <a:latin typeface="Palatino Linotype"/>
                <a:cs typeface="Palatino Linotype"/>
              </a:rPr>
              <a:t>K</a:t>
            </a:r>
            <a:r>
              <a:rPr sz="1700" spc="-195" dirty="0">
                <a:latin typeface="Palatino Linotype"/>
                <a:cs typeface="Palatino Linotype"/>
              </a:rPr>
              <a:t>a</a:t>
            </a:r>
            <a:r>
              <a:rPr sz="1700" spc="-160" dirty="0">
                <a:latin typeface="Palatino Linotype"/>
                <a:cs typeface="Palatino Linotype"/>
              </a:rPr>
              <a:t>s</a:t>
            </a:r>
            <a:r>
              <a:rPr sz="1700" spc="-215" dirty="0">
                <a:latin typeface="Palatino Linotype"/>
                <a:cs typeface="Palatino Linotype"/>
              </a:rPr>
              <a:t>v</a:t>
            </a:r>
            <a:r>
              <a:rPr sz="1700" spc="-125" dirty="0">
                <a:latin typeface="Palatino Linotype"/>
                <a:cs typeface="Palatino Linotype"/>
              </a:rPr>
              <a:t>a</a:t>
            </a:r>
            <a:r>
              <a:rPr sz="1700" spc="-80" dirty="0">
                <a:latin typeface="Palatino Linotype"/>
                <a:cs typeface="Palatino Linotype"/>
              </a:rPr>
              <a:t>t</a:t>
            </a:r>
            <a:r>
              <a:rPr sz="1700" spc="-130" dirty="0">
                <a:latin typeface="Palatino Linotype"/>
                <a:cs typeface="Palatino Linotype"/>
              </a:rPr>
              <a:t>u</a:t>
            </a:r>
            <a:r>
              <a:rPr sz="1700" spc="-175" dirty="0">
                <a:latin typeface="Palatino Linotype"/>
                <a:cs typeface="Palatino Linotype"/>
              </a:rPr>
              <a:t>s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155" dirty="0">
                <a:latin typeface="Palatino Linotype"/>
                <a:cs typeface="Palatino Linotype"/>
              </a:rPr>
              <a:t>e</a:t>
            </a:r>
            <a:r>
              <a:rPr sz="1700" spc="-165" dirty="0">
                <a:latin typeface="Palatino Linotype"/>
                <a:cs typeface="Palatino Linotype"/>
              </a:rPr>
              <a:t>a</a:t>
            </a:r>
            <a:r>
              <a:rPr sz="1700" spc="-195" dirty="0">
                <a:latin typeface="Palatino Linotype"/>
                <a:cs typeface="Palatino Linotype"/>
              </a:rPr>
              <a:t>d</a:t>
            </a:r>
            <a:r>
              <a:rPr sz="1700" spc="-85" dirty="0">
                <a:latin typeface="Palatino Linotype"/>
                <a:cs typeface="Palatino Linotype"/>
              </a:rPr>
              <a:t>l</a:t>
            </a:r>
            <a:r>
              <a:rPr sz="1700" spc="-130" dirty="0">
                <a:latin typeface="Palatino Linotype"/>
                <a:cs typeface="Palatino Linotype"/>
              </a:rPr>
              <a:t>a</a:t>
            </a:r>
            <a:r>
              <a:rPr sz="1700" spc="-145" dirty="0">
                <a:latin typeface="Palatino Linotype"/>
                <a:cs typeface="Palatino Linotype"/>
              </a:rPr>
              <a:t>n</a:t>
            </a:r>
            <a:r>
              <a:rPr sz="1700" spc="-155" dirty="0">
                <a:latin typeface="Palatino Linotype"/>
                <a:cs typeface="Palatino Linotype"/>
              </a:rPr>
              <a:t>e</a:t>
            </a:r>
            <a:r>
              <a:rPr sz="1700" spc="-35" dirty="0">
                <a:latin typeface="Palatino Linotype"/>
                <a:cs typeface="Palatino Linotype"/>
              </a:rPr>
              <a:t>,</a:t>
            </a:r>
            <a:r>
              <a:rPr sz="1700" spc="-95" dirty="0">
                <a:latin typeface="Palatino Linotype"/>
                <a:cs typeface="Palatino Linotype"/>
              </a:rPr>
              <a:t> </a:t>
            </a:r>
            <a:r>
              <a:rPr sz="1700" spc="-170" dirty="0">
                <a:latin typeface="Palatino Linotype"/>
                <a:cs typeface="Palatino Linotype"/>
              </a:rPr>
              <a:t>k</a:t>
            </a:r>
            <a:r>
              <a:rPr sz="1700" spc="-160" dirty="0">
                <a:latin typeface="Palatino Linotype"/>
                <a:cs typeface="Palatino Linotype"/>
              </a:rPr>
              <a:t>a</a:t>
            </a:r>
            <a:r>
              <a:rPr sz="1700" spc="-175" dirty="0">
                <a:latin typeface="Palatino Linotype"/>
                <a:cs typeface="Palatino Linotype"/>
              </a:rPr>
              <a:t>s</a:t>
            </a:r>
            <a:r>
              <a:rPr sz="1700" spc="-215" dirty="0">
                <a:latin typeface="Palatino Linotype"/>
                <a:cs typeface="Palatino Linotype"/>
              </a:rPr>
              <a:t>v</a:t>
            </a:r>
            <a:r>
              <a:rPr sz="1700" spc="-180" dirty="0">
                <a:latin typeface="Palatino Linotype"/>
                <a:cs typeface="Palatino Linotype"/>
              </a:rPr>
              <a:t>a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130" dirty="0">
                <a:latin typeface="Palatino Linotype"/>
                <a:cs typeface="Palatino Linotype"/>
              </a:rPr>
              <a:t>u</a:t>
            </a:r>
            <a:r>
              <a:rPr sz="1700" spc="-175" dirty="0">
                <a:latin typeface="Palatino Linotype"/>
                <a:cs typeface="Palatino Linotype"/>
              </a:rPr>
              <a:t>ss</a:t>
            </a:r>
            <a:r>
              <a:rPr sz="1700" spc="-95" dirty="0">
                <a:latin typeface="Palatino Linotype"/>
                <a:cs typeface="Palatino Linotype"/>
              </a:rPr>
              <a:t>o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175" dirty="0">
                <a:latin typeface="Palatino Linotype"/>
                <a:cs typeface="Palatino Linotype"/>
              </a:rPr>
              <a:t>s</a:t>
            </a:r>
            <a:r>
              <a:rPr sz="1700" spc="-85" dirty="0">
                <a:latin typeface="Palatino Linotype"/>
                <a:cs typeface="Palatino Linotype"/>
              </a:rPr>
              <a:t>i</a:t>
            </a:r>
            <a:r>
              <a:rPr sz="1700" spc="-95" dirty="0">
                <a:latin typeface="Palatino Linotype"/>
                <a:cs typeface="Palatino Linotype"/>
              </a:rPr>
              <a:t>o</a:t>
            </a:r>
            <a:r>
              <a:rPr sz="1700" spc="-90" dirty="0">
                <a:latin typeface="Palatino Linotype"/>
                <a:cs typeface="Palatino Linotype"/>
              </a:rPr>
              <a:t>l</a:t>
            </a:r>
            <a:r>
              <a:rPr sz="1700" spc="-95" dirty="0">
                <a:latin typeface="Palatino Linotype"/>
                <a:cs typeface="Palatino Linotype"/>
              </a:rPr>
              <a:t>oo</a:t>
            </a:r>
            <a:r>
              <a:rPr sz="1700" spc="-210" dirty="0">
                <a:latin typeface="Palatino Linotype"/>
                <a:cs typeface="Palatino Linotype"/>
              </a:rPr>
              <a:t>g</a:t>
            </a:r>
            <a:endParaRPr sz="1700" dirty="0">
              <a:latin typeface="Palatino Linotype"/>
              <a:cs typeface="Palatino Linotype"/>
            </a:endParaRPr>
          </a:p>
          <a:p>
            <a:pPr marL="783590">
              <a:lnSpc>
                <a:spcPts val="2010"/>
              </a:lnSpc>
            </a:pPr>
            <a:r>
              <a:rPr sz="1700" spc="-95" dirty="0">
                <a:latin typeface="Palatino Linotype"/>
                <a:cs typeface="Palatino Linotype"/>
              </a:rPr>
              <a:t>ja </a:t>
            </a:r>
            <a:r>
              <a:rPr sz="1700" spc="-155" dirty="0">
                <a:latin typeface="Palatino Linotype"/>
                <a:cs typeface="Palatino Linotype"/>
              </a:rPr>
              <a:t>mu</a:t>
            </a:r>
            <a:r>
              <a:rPr sz="1700" spc="-130" dirty="0">
                <a:latin typeface="Palatino Linotype"/>
                <a:cs typeface="Palatino Linotype"/>
              </a:rPr>
              <a:t>u</a:t>
            </a:r>
            <a:r>
              <a:rPr sz="1700" spc="-175" dirty="0">
                <a:latin typeface="Palatino Linotype"/>
                <a:cs typeface="Palatino Linotype"/>
              </a:rPr>
              <a:t>s</a:t>
            </a:r>
            <a:r>
              <a:rPr sz="1700" spc="-85" dirty="0">
                <a:latin typeface="Palatino Linotype"/>
                <a:cs typeface="Palatino Linotype"/>
              </a:rPr>
              <a:t>i</a:t>
            </a:r>
            <a:r>
              <a:rPr sz="1700" spc="-170" dirty="0">
                <a:latin typeface="Palatino Linotype"/>
                <a:cs typeface="Palatino Linotype"/>
              </a:rPr>
              <a:t>k</a:t>
            </a:r>
            <a:r>
              <a:rPr sz="1700" spc="-160" dirty="0">
                <a:latin typeface="Palatino Linotype"/>
                <a:cs typeface="Palatino Linotype"/>
              </a:rPr>
              <a:t>a</a:t>
            </a:r>
            <a:r>
              <a:rPr sz="1700" spc="-95" dirty="0">
                <a:latin typeface="Palatino Linotype"/>
                <a:cs typeface="Palatino Linotype"/>
              </a:rPr>
              <a:t>õ</a:t>
            </a:r>
            <a:r>
              <a:rPr sz="1700" spc="-135" dirty="0">
                <a:latin typeface="Palatino Linotype"/>
                <a:cs typeface="Palatino Linotype"/>
              </a:rPr>
              <a:t>p</a:t>
            </a:r>
            <a:r>
              <a:rPr sz="1700" spc="-160" dirty="0">
                <a:latin typeface="Palatino Linotype"/>
                <a:cs typeface="Palatino Linotype"/>
              </a:rPr>
              <a:t>e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180" dirty="0">
                <a:latin typeface="Palatino Linotype"/>
                <a:cs typeface="Palatino Linotype"/>
              </a:rPr>
              <a:t>a</a:t>
            </a:r>
            <a:r>
              <a:rPr sz="1700" spc="-15" dirty="0">
                <a:latin typeface="Palatino Linotype"/>
                <a:cs typeface="Palatino Linotype"/>
              </a:rPr>
              <a:t>j</a:t>
            </a:r>
            <a:r>
              <a:rPr sz="1700" spc="-180" dirty="0">
                <a:latin typeface="Palatino Linotype"/>
                <a:cs typeface="Palatino Linotype"/>
              </a:rPr>
              <a:t>a</a:t>
            </a:r>
            <a:r>
              <a:rPr sz="1700" spc="-35" dirty="0">
                <a:latin typeface="Palatino Linotype"/>
                <a:cs typeface="Palatino Linotype"/>
              </a:rPr>
              <a:t>.</a:t>
            </a:r>
            <a:endParaRPr sz="1700" dirty="0">
              <a:latin typeface="Palatino Linotype"/>
              <a:cs typeface="Palatino Linotype"/>
            </a:endParaRPr>
          </a:p>
          <a:p>
            <a:pPr marL="12700">
              <a:lnSpc>
                <a:spcPts val="2030"/>
              </a:lnSpc>
            </a:pPr>
            <a:r>
              <a:rPr sz="1700" spc="-105" dirty="0" smtClean="0">
                <a:latin typeface="Palatino Linotype"/>
                <a:cs typeface="Palatino Linotype"/>
              </a:rPr>
              <a:t>.</a:t>
            </a:r>
            <a:endParaRPr sz="170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0010" y="5434584"/>
            <a:ext cx="2713990" cy="105221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757555">
              <a:lnSpc>
                <a:spcPts val="1989"/>
              </a:lnSpc>
              <a:spcBef>
                <a:spcPts val="204"/>
              </a:spcBef>
            </a:pPr>
            <a:r>
              <a:rPr sz="1700" b="1" spc="-165" dirty="0">
                <a:latin typeface="Palatino Linotype"/>
                <a:cs typeface="Palatino Linotype"/>
              </a:rPr>
              <a:t>M</a:t>
            </a:r>
            <a:r>
              <a:rPr sz="1700" b="1" spc="-80" dirty="0">
                <a:latin typeface="Palatino Linotype"/>
                <a:cs typeface="Palatino Linotype"/>
              </a:rPr>
              <a:t>a</a:t>
            </a:r>
            <a:r>
              <a:rPr sz="1700" b="1" spc="35" dirty="0">
                <a:latin typeface="Palatino Linotype"/>
                <a:cs typeface="Palatino Linotype"/>
              </a:rPr>
              <a:t>r</a:t>
            </a:r>
            <a:r>
              <a:rPr sz="1700" b="1" spc="-70" dirty="0">
                <a:latin typeface="Palatino Linotype"/>
                <a:cs typeface="Palatino Linotype"/>
              </a:rPr>
              <a:t>i</a:t>
            </a:r>
            <a:r>
              <a:rPr sz="1700" b="1" spc="-110" dirty="0">
                <a:latin typeface="Palatino Linotype"/>
                <a:cs typeface="Palatino Linotype"/>
              </a:rPr>
              <a:t>a</a:t>
            </a:r>
            <a:r>
              <a:rPr sz="1700" b="1" spc="-20" dirty="0">
                <a:latin typeface="Palatino Linotype"/>
                <a:cs typeface="Palatino Linotype"/>
              </a:rPr>
              <a:t> </a:t>
            </a:r>
            <a:r>
              <a:rPr sz="1700" b="1" spc="-15" dirty="0">
                <a:latin typeface="Palatino Linotype"/>
                <a:cs typeface="Palatino Linotype"/>
              </a:rPr>
              <a:t>Er</a:t>
            </a:r>
            <a:r>
              <a:rPr sz="1700" b="1" spc="-145" dirty="0">
                <a:latin typeface="Palatino Linotype"/>
                <a:cs typeface="Palatino Linotype"/>
              </a:rPr>
              <a:t>ss</a:t>
            </a:r>
            <a:r>
              <a:rPr sz="1700" spc="-35" dirty="0">
                <a:latin typeface="Palatino Linotype"/>
                <a:cs typeface="Palatino Linotype"/>
              </a:rPr>
              <a:t>,</a:t>
            </a:r>
            <a:r>
              <a:rPr sz="1700" spc="-95" dirty="0">
                <a:latin typeface="Palatino Linotype"/>
                <a:cs typeface="Palatino Linotype"/>
              </a:rPr>
              <a:t> P</a:t>
            </a:r>
            <a:r>
              <a:rPr sz="1700" spc="-120" dirty="0">
                <a:latin typeface="Palatino Linotype"/>
                <a:cs typeface="Palatino Linotype"/>
              </a:rPr>
              <a:t>h</a:t>
            </a:r>
            <a:r>
              <a:rPr sz="1700" spc="-20" dirty="0">
                <a:latin typeface="Palatino Linotype"/>
                <a:cs typeface="Palatino Linotype"/>
              </a:rPr>
              <a:t>D  </a:t>
            </a:r>
            <a:r>
              <a:rPr sz="1700" spc="-135" dirty="0">
                <a:latin typeface="Palatino Linotype"/>
                <a:cs typeface="Palatino Linotype"/>
              </a:rPr>
              <a:t>Kasvatusteadlane,</a:t>
            </a:r>
            <a:r>
              <a:rPr sz="1700" spc="-95" dirty="0">
                <a:latin typeface="Palatino Linotype"/>
                <a:cs typeface="Palatino Linotype"/>
              </a:rPr>
              <a:t> </a:t>
            </a:r>
            <a:r>
              <a:rPr sz="1700" spc="-135" dirty="0" err="1" smtClean="0">
                <a:latin typeface="Palatino Linotype"/>
                <a:cs typeface="Palatino Linotype"/>
              </a:rPr>
              <a:t>õppekava</a:t>
            </a:r>
            <a:r>
              <a:rPr lang="et-EE" sz="1700" spc="-135" dirty="0" smtClean="0">
                <a:latin typeface="Palatino Linotype"/>
                <a:cs typeface="Palatino Linotype"/>
              </a:rPr>
              <a:t>-  ja õpetaja ja õpilase </a:t>
            </a:r>
            <a:r>
              <a:rPr lang="et-EE" sz="1700" spc="-135" dirty="0" err="1" smtClean="0">
                <a:latin typeface="Palatino Linotype"/>
                <a:cs typeface="Palatino Linotype"/>
              </a:rPr>
              <a:t>agentsuse</a:t>
            </a:r>
            <a:r>
              <a:rPr lang="et-EE" sz="1700" spc="-135" dirty="0" smtClean="0">
                <a:latin typeface="Palatino Linotype"/>
                <a:cs typeface="Palatino Linotype"/>
              </a:rPr>
              <a:t> uurija, </a:t>
            </a:r>
            <a:r>
              <a:rPr lang="et-EE" sz="1700" spc="-135" dirty="0" err="1" smtClean="0">
                <a:latin typeface="Palatino Linotype"/>
                <a:cs typeface="Palatino Linotype"/>
              </a:rPr>
              <a:t>Stirlingi</a:t>
            </a:r>
            <a:r>
              <a:rPr lang="et-EE" sz="1700" spc="-135" dirty="0" smtClean="0">
                <a:latin typeface="Palatino Linotype"/>
                <a:cs typeface="Palatino Linotype"/>
              </a:rPr>
              <a:t> Ülikooli </a:t>
            </a:r>
            <a:r>
              <a:rPr lang="et-EE" sz="1700" spc="-135" dirty="0" err="1" smtClean="0">
                <a:latin typeface="Palatino Linotype"/>
                <a:cs typeface="Palatino Linotype"/>
              </a:rPr>
              <a:t>järeldoktor</a:t>
            </a:r>
            <a:r>
              <a:rPr lang="et-EE" sz="1700" spc="-95" dirty="0" smtClean="0">
                <a:latin typeface="Palatino Linotype"/>
                <a:cs typeface="Palatino Linotype"/>
              </a:rPr>
              <a:t> </a:t>
            </a:r>
            <a:endParaRPr sz="1700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2811" y="5434584"/>
            <a:ext cx="2713990" cy="10599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05"/>
              </a:spcBef>
            </a:pPr>
            <a:r>
              <a:rPr sz="1700" b="1" spc="-35" dirty="0">
                <a:latin typeface="Palatino Linotype"/>
                <a:cs typeface="Palatino Linotype"/>
              </a:rPr>
              <a:t>L</a:t>
            </a:r>
            <a:r>
              <a:rPr sz="1700" b="1" spc="-70" dirty="0">
                <a:latin typeface="Palatino Linotype"/>
                <a:cs typeface="Palatino Linotype"/>
              </a:rPr>
              <a:t>i</a:t>
            </a:r>
            <a:r>
              <a:rPr sz="1700" b="1" spc="-85" dirty="0">
                <a:latin typeface="Palatino Linotype"/>
                <a:cs typeface="Palatino Linotype"/>
              </a:rPr>
              <a:t>l</a:t>
            </a:r>
            <a:r>
              <a:rPr sz="1700" b="1" spc="-70" dirty="0">
                <a:latin typeface="Palatino Linotype"/>
                <a:cs typeface="Palatino Linotype"/>
              </a:rPr>
              <a:t>i</a:t>
            </a:r>
            <a:r>
              <a:rPr sz="1700" b="1" spc="-105" dirty="0">
                <a:latin typeface="Palatino Linotype"/>
                <a:cs typeface="Palatino Linotype"/>
              </a:rPr>
              <a:t>a</a:t>
            </a:r>
            <a:r>
              <a:rPr sz="1700" b="1" spc="-80" dirty="0">
                <a:latin typeface="Palatino Linotype"/>
                <a:cs typeface="Palatino Linotype"/>
              </a:rPr>
              <a:t>n</a:t>
            </a:r>
            <a:r>
              <a:rPr sz="1700" b="1" spc="-25" dirty="0">
                <a:latin typeface="Palatino Linotype"/>
                <a:cs typeface="Palatino Linotype"/>
              </a:rPr>
              <a:t> </a:t>
            </a:r>
            <a:r>
              <a:rPr sz="1700" b="1" spc="70" dirty="0">
                <a:latin typeface="Palatino Linotype"/>
                <a:cs typeface="Palatino Linotype"/>
              </a:rPr>
              <a:t>R</a:t>
            </a:r>
            <a:r>
              <a:rPr sz="1700" b="1" spc="-145" dirty="0">
                <a:latin typeface="Palatino Linotype"/>
                <a:cs typeface="Palatino Linotype"/>
              </a:rPr>
              <a:t>e</a:t>
            </a:r>
            <a:r>
              <a:rPr sz="1700" b="1" spc="-70" dirty="0">
                <a:latin typeface="Palatino Linotype"/>
                <a:cs typeface="Palatino Linotype"/>
              </a:rPr>
              <a:t>i</a:t>
            </a:r>
            <a:r>
              <a:rPr sz="1700" b="1" spc="-80" dirty="0">
                <a:latin typeface="Palatino Linotype"/>
                <a:cs typeface="Palatino Linotype"/>
              </a:rPr>
              <a:t>n</a:t>
            </a:r>
            <a:r>
              <a:rPr sz="1700" b="1" spc="-140" dirty="0">
                <a:latin typeface="Palatino Linotype"/>
                <a:cs typeface="Palatino Linotype"/>
              </a:rPr>
              <a:t>m</a:t>
            </a:r>
            <a:r>
              <a:rPr sz="1700" b="1" spc="-145" dirty="0">
                <a:latin typeface="Palatino Linotype"/>
                <a:cs typeface="Palatino Linotype"/>
              </a:rPr>
              <a:t>e</a:t>
            </a:r>
            <a:r>
              <a:rPr sz="1700" b="1" spc="-40" dirty="0">
                <a:latin typeface="Palatino Linotype"/>
                <a:cs typeface="Palatino Linotype"/>
              </a:rPr>
              <a:t>ts</a:t>
            </a:r>
            <a:r>
              <a:rPr sz="1700" spc="-35" dirty="0">
                <a:latin typeface="Palatino Linotype"/>
                <a:cs typeface="Palatino Linotype"/>
              </a:rPr>
              <a:t>,</a:t>
            </a:r>
            <a:r>
              <a:rPr sz="1700" spc="-95" dirty="0">
                <a:latin typeface="Palatino Linotype"/>
                <a:cs typeface="Palatino Linotype"/>
              </a:rPr>
              <a:t> </a:t>
            </a:r>
            <a:r>
              <a:rPr sz="1700" spc="-75" dirty="0">
                <a:latin typeface="Palatino Linotype"/>
                <a:cs typeface="Palatino Linotype"/>
              </a:rPr>
              <a:t>M</a:t>
            </a:r>
            <a:r>
              <a:rPr sz="1700" spc="-80" dirty="0">
                <a:latin typeface="Palatino Linotype"/>
                <a:cs typeface="Palatino Linotype"/>
              </a:rPr>
              <a:t>A  </a:t>
            </a:r>
            <a:r>
              <a:rPr sz="1700" spc="-150" dirty="0">
                <a:latin typeface="Palatino Linotype"/>
                <a:cs typeface="Palatino Linotype"/>
              </a:rPr>
              <a:t>K</a:t>
            </a:r>
            <a:r>
              <a:rPr sz="1700" spc="-110" dirty="0">
                <a:latin typeface="Palatino Linotype"/>
                <a:cs typeface="Palatino Linotype"/>
              </a:rPr>
              <a:t>a</a:t>
            </a:r>
            <a:r>
              <a:rPr sz="1700" spc="-175" dirty="0">
                <a:latin typeface="Palatino Linotype"/>
                <a:cs typeface="Palatino Linotype"/>
              </a:rPr>
              <a:t>s</a:t>
            </a:r>
            <a:r>
              <a:rPr sz="1700" spc="-210" dirty="0">
                <a:latin typeface="Palatino Linotype"/>
                <a:cs typeface="Palatino Linotype"/>
              </a:rPr>
              <a:t>v</a:t>
            </a:r>
            <a:r>
              <a:rPr sz="1700" spc="-190" dirty="0">
                <a:latin typeface="Palatino Linotype"/>
                <a:cs typeface="Palatino Linotype"/>
              </a:rPr>
              <a:t>a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155" dirty="0">
                <a:latin typeface="Palatino Linotype"/>
                <a:cs typeface="Palatino Linotype"/>
              </a:rPr>
              <a:t>us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160" dirty="0">
                <a:latin typeface="Palatino Linotype"/>
                <a:cs typeface="Palatino Linotype"/>
              </a:rPr>
              <a:t>e</a:t>
            </a:r>
            <a:r>
              <a:rPr sz="1700" spc="-180" dirty="0">
                <a:latin typeface="Palatino Linotype"/>
                <a:cs typeface="Palatino Linotype"/>
              </a:rPr>
              <a:t>ad</a:t>
            </a:r>
            <a:r>
              <a:rPr sz="1700" spc="-100" dirty="0">
                <a:latin typeface="Palatino Linotype"/>
                <a:cs typeface="Palatino Linotype"/>
              </a:rPr>
              <a:t>l</a:t>
            </a:r>
            <a:r>
              <a:rPr sz="1700" spc="-170" dirty="0">
                <a:latin typeface="Palatino Linotype"/>
                <a:cs typeface="Palatino Linotype"/>
              </a:rPr>
              <a:t>a</a:t>
            </a:r>
            <a:r>
              <a:rPr sz="1700" spc="-95" dirty="0">
                <a:latin typeface="Palatino Linotype"/>
                <a:cs typeface="Palatino Linotype"/>
              </a:rPr>
              <a:t>n</a:t>
            </a:r>
            <a:r>
              <a:rPr sz="1700" spc="-155" dirty="0">
                <a:latin typeface="Palatino Linotype"/>
                <a:cs typeface="Palatino Linotype"/>
              </a:rPr>
              <a:t>e</a:t>
            </a:r>
            <a:r>
              <a:rPr sz="1700" spc="-90" dirty="0">
                <a:latin typeface="Palatino Linotype"/>
                <a:cs typeface="Palatino Linotype"/>
              </a:rPr>
              <a:t> </a:t>
            </a:r>
            <a:r>
              <a:rPr sz="1700" spc="-95" dirty="0">
                <a:latin typeface="Palatino Linotype"/>
                <a:cs typeface="Palatino Linotype"/>
              </a:rPr>
              <a:t>ja K</a:t>
            </a:r>
            <a:r>
              <a:rPr sz="1700" spc="-75" dirty="0">
                <a:latin typeface="Palatino Linotype"/>
                <a:cs typeface="Palatino Linotype"/>
              </a:rPr>
              <a:t>o</a:t>
            </a:r>
            <a:r>
              <a:rPr sz="1700" spc="-120" dirty="0">
                <a:latin typeface="Palatino Linotype"/>
                <a:cs typeface="Palatino Linotype"/>
              </a:rPr>
              <a:t>h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100" dirty="0">
                <a:latin typeface="Palatino Linotype"/>
                <a:cs typeface="Palatino Linotype"/>
              </a:rPr>
              <a:t>l</a:t>
            </a:r>
            <a:r>
              <a:rPr sz="1700" spc="-170" dirty="0">
                <a:latin typeface="Palatino Linotype"/>
                <a:cs typeface="Palatino Linotype"/>
              </a:rPr>
              <a:t>a</a:t>
            </a:r>
            <a:r>
              <a:rPr sz="1700" spc="-110" dirty="0">
                <a:latin typeface="Palatino Linotype"/>
                <a:cs typeface="Palatino Linotype"/>
              </a:rPr>
              <a:t>-</a:t>
            </a:r>
            <a:r>
              <a:rPr sz="1700" spc="-95" dirty="0">
                <a:latin typeface="Palatino Linotype"/>
                <a:cs typeface="Palatino Linotype"/>
              </a:rPr>
              <a:t>Jär</a:t>
            </a:r>
            <a:r>
              <a:rPr sz="1700" spc="-215" dirty="0">
                <a:latin typeface="Palatino Linotype"/>
                <a:cs typeface="Palatino Linotype"/>
              </a:rPr>
              <a:t>v</a:t>
            </a:r>
            <a:r>
              <a:rPr sz="1700" spc="-105" dirty="0">
                <a:latin typeface="Palatino Linotype"/>
                <a:cs typeface="Palatino Linotype"/>
              </a:rPr>
              <a:t>e  </a:t>
            </a:r>
            <a:r>
              <a:rPr sz="1700" spc="-170" dirty="0">
                <a:latin typeface="Palatino Linotype"/>
                <a:cs typeface="Palatino Linotype"/>
              </a:rPr>
              <a:t>g</a:t>
            </a:r>
            <a:r>
              <a:rPr sz="1700" spc="-175" dirty="0">
                <a:latin typeface="Palatino Linotype"/>
                <a:cs typeface="Palatino Linotype"/>
              </a:rPr>
              <a:t>ü</a:t>
            </a:r>
            <a:r>
              <a:rPr sz="1700" spc="-180" dirty="0">
                <a:latin typeface="Palatino Linotype"/>
                <a:cs typeface="Palatino Linotype"/>
              </a:rPr>
              <a:t>m</a:t>
            </a:r>
            <a:r>
              <a:rPr sz="1700" spc="-95" dirty="0">
                <a:latin typeface="Palatino Linotype"/>
                <a:cs typeface="Palatino Linotype"/>
              </a:rPr>
              <a:t>n</a:t>
            </a:r>
            <a:r>
              <a:rPr sz="1700" spc="-180" dirty="0">
                <a:latin typeface="Palatino Linotype"/>
                <a:cs typeface="Palatino Linotype"/>
              </a:rPr>
              <a:t>aa</a:t>
            </a:r>
            <a:r>
              <a:rPr sz="1700" spc="-175" dirty="0">
                <a:latin typeface="Palatino Linotype"/>
                <a:cs typeface="Palatino Linotype"/>
              </a:rPr>
              <a:t>s</a:t>
            </a:r>
            <a:r>
              <a:rPr sz="1700" spc="-85" dirty="0">
                <a:latin typeface="Palatino Linotype"/>
                <a:cs typeface="Palatino Linotype"/>
              </a:rPr>
              <a:t>i</a:t>
            </a:r>
            <a:r>
              <a:rPr sz="1700" spc="-130" dirty="0">
                <a:latin typeface="Palatino Linotype"/>
                <a:cs typeface="Palatino Linotype"/>
              </a:rPr>
              <a:t>u</a:t>
            </a:r>
            <a:r>
              <a:rPr sz="1700" spc="-180" dirty="0">
                <a:latin typeface="Palatino Linotype"/>
                <a:cs typeface="Palatino Linotype"/>
              </a:rPr>
              <a:t>m</a:t>
            </a:r>
            <a:r>
              <a:rPr sz="1700" spc="-80" dirty="0">
                <a:latin typeface="Palatino Linotype"/>
                <a:cs typeface="Palatino Linotype"/>
              </a:rPr>
              <a:t>i</a:t>
            </a:r>
            <a:r>
              <a:rPr sz="1700" spc="-95" dirty="0">
                <a:latin typeface="Palatino Linotype"/>
                <a:cs typeface="Palatino Linotype"/>
              </a:rPr>
              <a:t> </a:t>
            </a:r>
            <a:r>
              <a:rPr sz="1700" spc="-145" dirty="0">
                <a:latin typeface="Palatino Linotype"/>
                <a:cs typeface="Palatino Linotype"/>
              </a:rPr>
              <a:t>ar</a:t>
            </a:r>
            <a:r>
              <a:rPr sz="1700" spc="-155" dirty="0">
                <a:latin typeface="Palatino Linotype"/>
                <a:cs typeface="Palatino Linotype"/>
              </a:rPr>
              <a:t>e</a:t>
            </a:r>
            <a:r>
              <a:rPr sz="1700" spc="-95" dirty="0">
                <a:latin typeface="Palatino Linotype"/>
                <a:cs typeface="Palatino Linotype"/>
              </a:rPr>
              <a:t>n</a:t>
            </a:r>
            <a:r>
              <a:rPr sz="1700" spc="-180" dirty="0">
                <a:latin typeface="Palatino Linotype"/>
                <a:cs typeface="Palatino Linotype"/>
              </a:rPr>
              <a:t>d</a:t>
            </a:r>
            <a:r>
              <a:rPr sz="1700" spc="-130" dirty="0">
                <a:latin typeface="Palatino Linotype"/>
                <a:cs typeface="Palatino Linotype"/>
              </a:rPr>
              <a:t>u</a:t>
            </a:r>
            <a:r>
              <a:rPr sz="1700" spc="-175" dirty="0">
                <a:latin typeface="Palatino Linotype"/>
                <a:cs typeface="Palatino Linotype"/>
              </a:rPr>
              <a:t>s</a:t>
            </a:r>
            <a:r>
              <a:rPr sz="1700" spc="-15" dirty="0">
                <a:latin typeface="Palatino Linotype"/>
                <a:cs typeface="Palatino Linotype"/>
              </a:rPr>
              <a:t>j</a:t>
            </a:r>
            <a:r>
              <a:rPr sz="1700" spc="-130" dirty="0">
                <a:latin typeface="Palatino Linotype"/>
                <a:cs typeface="Palatino Linotype"/>
              </a:rPr>
              <a:t>u</a:t>
            </a:r>
            <a:r>
              <a:rPr sz="1700" spc="-114" dirty="0">
                <a:latin typeface="Palatino Linotype"/>
                <a:cs typeface="Palatino Linotype"/>
              </a:rPr>
              <a:t>h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35" dirty="0">
                <a:latin typeface="Palatino Linotype"/>
                <a:cs typeface="Palatino Linotype"/>
              </a:rPr>
              <a:t>,  </a:t>
            </a:r>
            <a:r>
              <a:rPr sz="1700" spc="-180" dirty="0">
                <a:latin typeface="Palatino Linotype"/>
                <a:cs typeface="Palatino Linotype"/>
              </a:rPr>
              <a:t>d</a:t>
            </a:r>
            <a:r>
              <a:rPr sz="1700" spc="-125" dirty="0">
                <a:latin typeface="Palatino Linotype"/>
                <a:cs typeface="Palatino Linotype"/>
              </a:rPr>
              <a:t>o</a:t>
            </a:r>
            <a:r>
              <a:rPr sz="1700" spc="-120" dirty="0">
                <a:latin typeface="Palatino Linotype"/>
                <a:cs typeface="Palatino Linotype"/>
              </a:rPr>
              <a:t>k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120" dirty="0">
                <a:latin typeface="Palatino Linotype"/>
                <a:cs typeface="Palatino Linotype"/>
              </a:rPr>
              <a:t>o</a:t>
            </a:r>
            <a:r>
              <a:rPr sz="1700" spc="-90" dirty="0">
                <a:latin typeface="Palatino Linotype"/>
                <a:cs typeface="Palatino Linotype"/>
              </a:rPr>
              <a:t>r</a:t>
            </a:r>
            <a:r>
              <a:rPr sz="1700" spc="-180" dirty="0">
                <a:latin typeface="Palatino Linotype"/>
                <a:cs typeface="Palatino Linotype"/>
              </a:rPr>
              <a:t>a</a:t>
            </a:r>
            <a:r>
              <a:rPr sz="1700" spc="-95" dirty="0">
                <a:latin typeface="Palatino Linotype"/>
                <a:cs typeface="Palatino Linotype"/>
              </a:rPr>
              <a:t>n</a:t>
            </a:r>
            <a:r>
              <a:rPr sz="1700" spc="-25" dirty="0">
                <a:latin typeface="Palatino Linotype"/>
                <a:cs typeface="Palatino Linotype"/>
              </a:rPr>
              <a:t>t</a:t>
            </a:r>
            <a:r>
              <a:rPr sz="1700" spc="-90" dirty="0">
                <a:latin typeface="Palatino Linotype"/>
                <a:cs typeface="Palatino Linotype"/>
              </a:rPr>
              <a:t> </a:t>
            </a:r>
            <a:r>
              <a:rPr sz="1700" spc="20" dirty="0">
                <a:latin typeface="Palatino Linotype"/>
                <a:cs typeface="Palatino Linotype"/>
              </a:rPr>
              <a:t>TL</a:t>
            </a:r>
            <a:r>
              <a:rPr sz="1700" spc="-75" dirty="0">
                <a:latin typeface="Palatino Linotype"/>
                <a:cs typeface="Palatino Linotype"/>
              </a:rPr>
              <a:t>Ü</a:t>
            </a:r>
            <a:r>
              <a:rPr sz="1700" spc="-110" dirty="0">
                <a:latin typeface="Palatino Linotype"/>
                <a:cs typeface="Palatino Linotype"/>
              </a:rPr>
              <a:t>-</a:t>
            </a:r>
            <a:r>
              <a:rPr sz="1700" spc="-105" dirty="0">
                <a:latin typeface="Palatino Linotype"/>
                <a:cs typeface="Palatino Linotype"/>
              </a:rPr>
              <a:t>s.</a:t>
            </a:r>
            <a:endParaRPr sz="1700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09" smtClean="0"/>
              <a:t>Õ</a:t>
            </a:r>
            <a:r>
              <a:rPr spc="-270" smtClean="0"/>
              <a:t>PP</a:t>
            </a:r>
            <a:r>
              <a:rPr spc="-220" smtClean="0"/>
              <a:t>E</a:t>
            </a:r>
            <a:r>
              <a:rPr spc="-240" smtClean="0"/>
              <a:t>J</a:t>
            </a:r>
            <a:r>
              <a:rPr spc="-509" smtClean="0"/>
              <a:t>Õ</a:t>
            </a:r>
            <a:r>
              <a:rPr spc="-315" smtClean="0"/>
              <a:t>UD</a:t>
            </a:r>
            <a:endParaRPr spc="-315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3848662"/>
            <a:ext cx="1136300" cy="99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4953000"/>
            <a:ext cx="2054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Meril Ümarik</a:t>
            </a:r>
            <a:r>
              <a:rPr lang="et-EE" dirty="0" smtClean="0"/>
              <a:t>, PhD </a:t>
            </a:r>
            <a:r>
              <a:rPr lang="et-EE" sz="1600" dirty="0" smtClean="0"/>
              <a:t>sotsioloog, haridusuuringute teadur ja dotsent</a:t>
            </a:r>
            <a:endParaRPr lang="et-EE" dirty="0"/>
          </a:p>
        </p:txBody>
      </p:sp>
      <p:pic>
        <p:nvPicPr>
          <p:cNvPr id="1026" name="Picture 2" descr="Tiiu Ern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49" y="3184166"/>
            <a:ext cx="1018695" cy="10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52601" y="424599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Tiiu </a:t>
            </a:r>
            <a:r>
              <a:rPr lang="et-EE" dirty="0" err="1" smtClean="0"/>
              <a:t>Ernits</a:t>
            </a:r>
            <a:r>
              <a:rPr lang="et-EE" dirty="0" smtClean="0"/>
              <a:t>, PhD. Kasvatusteadlane ja muusikaõpetaja</a:t>
            </a:r>
            <a:endParaRPr lang="et-EE" dirty="0"/>
          </a:p>
        </p:txBody>
      </p:sp>
      <p:pic>
        <p:nvPicPr>
          <p:cNvPr id="1028" name="Picture 4" descr="No photo description availa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016357" y="3331201"/>
            <a:ext cx="1220835" cy="91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76800" y="4356056"/>
            <a:ext cx="1553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Kristi Mets-Alunurm, MA, </a:t>
            </a:r>
            <a:r>
              <a:rPr lang="et-EE" dirty="0" err="1" smtClean="0"/>
              <a:t>andragoog</a:t>
            </a:r>
            <a:r>
              <a:rPr lang="et-EE" dirty="0" smtClean="0"/>
              <a:t>, akadeemilise kirjaoskuse  konsultant</a:t>
            </a:r>
            <a:endParaRPr lang="et-E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050" y="407923"/>
            <a:ext cx="829373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SISSEASTUMISNÕUDED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871" y="1537715"/>
            <a:ext cx="6673850" cy="43278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t-EE" sz="2000" b="1" spc="55" dirty="0">
                <a:latin typeface="Palatino Linotype"/>
                <a:cs typeface="Palatino Linotype"/>
              </a:rPr>
              <a:t>5</a:t>
            </a:r>
            <a:r>
              <a:rPr sz="2000" b="1" spc="-10" dirty="0" smtClean="0">
                <a:latin typeface="Palatino Linotype"/>
                <a:cs typeface="Palatino Linotype"/>
              </a:rPr>
              <a:t>.</a:t>
            </a:r>
            <a:r>
              <a:rPr sz="2000" b="1" spc="-20" dirty="0" smtClean="0">
                <a:latin typeface="Palatino Linotype"/>
                <a:cs typeface="Palatino Linotype"/>
              </a:rPr>
              <a:t> </a:t>
            </a:r>
            <a:r>
              <a:rPr sz="2000" b="1" spc="-85" dirty="0" err="1">
                <a:latin typeface="Palatino Linotype"/>
                <a:cs typeface="Palatino Linotype"/>
              </a:rPr>
              <a:t>j</a:t>
            </a:r>
            <a:r>
              <a:rPr sz="2000" b="1" spc="-170" dirty="0" err="1">
                <a:latin typeface="Palatino Linotype"/>
                <a:cs typeface="Palatino Linotype"/>
              </a:rPr>
              <a:t>u</a:t>
            </a:r>
            <a:r>
              <a:rPr sz="2000" b="1" spc="-125" dirty="0" err="1">
                <a:latin typeface="Palatino Linotype"/>
                <a:cs typeface="Palatino Linotype"/>
              </a:rPr>
              <a:t>u</a:t>
            </a:r>
            <a:r>
              <a:rPr sz="2000" b="1" spc="-85" dirty="0" err="1">
                <a:latin typeface="Palatino Linotype"/>
                <a:cs typeface="Palatino Linotype"/>
              </a:rPr>
              <a:t>l</a:t>
            </a:r>
            <a:r>
              <a:rPr sz="2000" b="1" spc="-95" dirty="0" err="1">
                <a:latin typeface="Palatino Linotype"/>
                <a:cs typeface="Palatino Linotype"/>
              </a:rPr>
              <a:t>i</a:t>
            </a:r>
            <a:r>
              <a:rPr sz="2000" b="1" spc="-100" dirty="0" err="1">
                <a:latin typeface="Palatino Linotype"/>
                <a:cs typeface="Palatino Linotype"/>
              </a:rPr>
              <a:t>l</a:t>
            </a:r>
            <a:r>
              <a:rPr sz="2000" b="1" spc="-20" dirty="0">
                <a:latin typeface="Palatino Linotype"/>
                <a:cs typeface="Palatino Linotype"/>
              </a:rPr>
              <a:t> </a:t>
            </a:r>
            <a:r>
              <a:rPr lang="et-EE" sz="2000" b="1" spc="-20" dirty="0" smtClean="0">
                <a:latin typeface="Palatino Linotype"/>
                <a:cs typeface="Palatino Linotype"/>
              </a:rPr>
              <a:t>2022 </a:t>
            </a:r>
            <a:r>
              <a:rPr sz="2000" spc="-90" dirty="0" err="1" smtClean="0">
                <a:latin typeface="Palatino Linotype"/>
                <a:cs typeface="Palatino Linotype"/>
              </a:rPr>
              <a:t>toi</a:t>
            </a:r>
            <a:r>
              <a:rPr sz="2000" spc="-195" dirty="0" err="1" smtClean="0">
                <a:latin typeface="Palatino Linotype"/>
                <a:cs typeface="Palatino Linotype"/>
              </a:rPr>
              <a:t>m</a:t>
            </a:r>
            <a:r>
              <a:rPr sz="2000" spc="-160" dirty="0" err="1" smtClean="0">
                <a:latin typeface="Palatino Linotype"/>
                <a:cs typeface="Palatino Linotype"/>
              </a:rPr>
              <a:t>u</a:t>
            </a:r>
            <a:r>
              <a:rPr sz="2000" spc="-80" dirty="0" err="1" smtClean="0">
                <a:latin typeface="Palatino Linotype"/>
                <a:cs typeface="Palatino Linotype"/>
              </a:rPr>
              <a:t>b</a:t>
            </a:r>
            <a:r>
              <a:rPr sz="2000" spc="-105" dirty="0" smtClean="0">
                <a:latin typeface="Palatino Linotype"/>
                <a:cs typeface="Palatino Linotype"/>
              </a:rPr>
              <a:t> </a:t>
            </a:r>
            <a:r>
              <a:rPr lang="et-EE" sz="2000" spc="-140" dirty="0" smtClean="0">
                <a:latin typeface="Palatino Linotype"/>
                <a:cs typeface="Palatino Linotype"/>
              </a:rPr>
              <a:t>akadeemiline test TLÜ arvutiklassis</a:t>
            </a:r>
            <a:r>
              <a:rPr sz="2000" spc="-40" dirty="0" smtClean="0">
                <a:latin typeface="Palatino Linotype"/>
                <a:cs typeface="Palatino Linotype"/>
              </a:rPr>
              <a:t>,</a:t>
            </a:r>
            <a:r>
              <a:rPr sz="2000" spc="-100" dirty="0" smtClean="0">
                <a:latin typeface="Palatino Linotype"/>
                <a:cs typeface="Palatino Linotype"/>
              </a:rPr>
              <a:t> </a:t>
            </a:r>
            <a:r>
              <a:rPr sz="2000" spc="-220" dirty="0" err="1">
                <a:latin typeface="Palatino Linotype"/>
                <a:cs typeface="Palatino Linotype"/>
              </a:rPr>
              <a:t>m</a:t>
            </a:r>
            <a:r>
              <a:rPr sz="2000" spc="-100" dirty="0" err="1">
                <a:latin typeface="Palatino Linotype"/>
                <a:cs typeface="Palatino Linotype"/>
              </a:rPr>
              <a:t>i</a:t>
            </a:r>
            <a:r>
              <a:rPr sz="2000" spc="-204" dirty="0" err="1">
                <a:latin typeface="Palatino Linotype"/>
                <a:cs typeface="Palatino Linotype"/>
              </a:rPr>
              <a:t>s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lang="et-EE" sz="2000" spc="-145" dirty="0" smtClean="0">
                <a:latin typeface="Palatino Linotype"/>
                <a:cs typeface="Palatino Linotype"/>
              </a:rPr>
              <a:t>koosneb 40 valikvastustega ülesandest, mis hindab</a:t>
            </a:r>
            <a:r>
              <a:rPr lang="et-EE" sz="2000" dirty="0">
                <a:latin typeface="Palatino Linotype"/>
                <a:cs typeface="Palatino Linotype"/>
              </a:rPr>
              <a:t> </a:t>
            </a:r>
            <a:r>
              <a:rPr lang="et-EE" sz="2000" dirty="0" smtClean="0">
                <a:latin typeface="Palatino Linotype"/>
                <a:cs typeface="Palatino Linotype"/>
              </a:rPr>
              <a:t>verbaalseid ja </a:t>
            </a:r>
            <a:r>
              <a:rPr lang="et-EE" sz="2000" dirty="0" err="1" smtClean="0">
                <a:latin typeface="Palatino Linotype"/>
                <a:cs typeface="Palatino Linotype"/>
              </a:rPr>
              <a:t>matemaatilis</a:t>
            </a:r>
            <a:r>
              <a:rPr lang="et-EE" sz="2000" dirty="0" smtClean="0">
                <a:latin typeface="Palatino Linotype"/>
                <a:cs typeface="Palatino Linotype"/>
              </a:rPr>
              <a:t>-loogilisi võimeid.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t-EE" sz="20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t-EE" sz="2000" dirty="0" smtClean="0">
                <a:latin typeface="Palatino Linotype"/>
                <a:cs typeface="Palatino Linotype"/>
              </a:rPr>
              <a:t>Vajalik on </a:t>
            </a:r>
            <a:r>
              <a:rPr lang="et-EE" sz="2000" dirty="0" err="1" smtClean="0">
                <a:latin typeface="Palatino Linotype"/>
                <a:cs typeface="Palatino Linotype"/>
              </a:rPr>
              <a:t>Moodle’i</a:t>
            </a:r>
            <a:r>
              <a:rPr lang="et-EE" sz="2000" dirty="0" smtClean="0">
                <a:latin typeface="Palatino Linotype"/>
                <a:cs typeface="Palatino Linotype"/>
              </a:rPr>
              <a:t> konto olemasolu! Näidistest </a:t>
            </a:r>
            <a:r>
              <a:rPr lang="et-EE" sz="2000" dirty="0">
                <a:latin typeface="Palatino Linotype"/>
                <a:cs typeface="Palatino Linotype"/>
              </a:rPr>
              <a:t>on siin: https://moodle.edu.ee/course/view.php?id=37769#section-2</a:t>
            </a:r>
            <a:endParaRPr sz="2000" dirty="0">
              <a:latin typeface="Palatino Linotype"/>
              <a:cs typeface="Palatino Linotype"/>
            </a:endParaRPr>
          </a:p>
          <a:p>
            <a:pPr marL="12700" marR="555625">
              <a:lnSpc>
                <a:spcPct val="121000"/>
              </a:lnSpc>
              <a:spcBef>
                <a:spcPts val="1005"/>
              </a:spcBef>
              <a:tabLst>
                <a:tab pos="244475" algn="l"/>
              </a:tabLst>
            </a:pPr>
            <a:endParaRPr sz="20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et-EE" sz="2400" dirty="0" smtClean="0">
                <a:latin typeface="Palatino Linotype"/>
                <a:cs typeface="Palatino Linotype"/>
              </a:rPr>
              <a:t>Akadeemiline test moodustab 40% kogu sisseastumiseksamist. 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et-EE" dirty="0" smtClean="0">
                <a:latin typeface="Palatino Linotype"/>
              </a:rPr>
              <a:t>NB! </a:t>
            </a:r>
            <a:r>
              <a:rPr lang="et-EE" dirty="0" smtClean="0"/>
              <a:t>Kutsesobivusvestlusele </a:t>
            </a:r>
            <a:r>
              <a:rPr lang="et-EE" dirty="0"/>
              <a:t>ei pääse kandidaadid, kelle akadeemilise testi tulemus ei võimalda kandidaadil ületada </a:t>
            </a:r>
            <a:r>
              <a:rPr lang="et-EE" dirty="0" err="1" smtClean="0"/>
              <a:t>lävendit</a:t>
            </a:r>
            <a:r>
              <a:rPr lang="et-EE" dirty="0" smtClean="0"/>
              <a:t> (70 palli) </a:t>
            </a:r>
            <a:r>
              <a:rPr lang="et-EE" dirty="0"/>
              <a:t>ka juhul, kui ta saaks kutsesobivusvestlusel maksimumtulemuse.</a:t>
            </a:r>
            <a:endParaRPr sz="2400" dirty="0">
              <a:latin typeface="Palatino Linotype"/>
              <a:cs typeface="Palatino Linotype"/>
            </a:endParaRPr>
          </a:p>
          <a:p>
            <a:pPr marL="12700" marR="5080">
              <a:lnSpc>
                <a:spcPct val="121000"/>
              </a:lnSpc>
            </a:pPr>
            <a:endParaRPr sz="20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406" y="569467"/>
            <a:ext cx="610933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t-EE" sz="4000" dirty="0" smtClean="0"/>
              <a:t>Eksamivestlus 8. juulil kl. 10.00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34606" y="1645556"/>
            <a:ext cx="6784975" cy="3439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0" indent="-406400">
              <a:lnSpc>
                <a:spcPts val="3085"/>
              </a:lnSpc>
              <a:buClr>
                <a:srgbClr val="9B002B"/>
              </a:buClr>
              <a:buSzPct val="140000"/>
              <a:buFont typeface="Calibri"/>
              <a:buChar char="-"/>
              <a:tabLst>
                <a:tab pos="418465" algn="l"/>
                <a:tab pos="419100" algn="l"/>
              </a:tabLst>
            </a:pPr>
            <a:r>
              <a:rPr sz="2000" spc="-140" dirty="0">
                <a:latin typeface="Palatino Linotype"/>
                <a:cs typeface="Palatino Linotype"/>
              </a:rPr>
              <a:t>Ek</a:t>
            </a:r>
            <a:r>
              <a:rPr sz="2000" spc="-200" dirty="0">
                <a:latin typeface="Palatino Linotype"/>
                <a:cs typeface="Palatino Linotype"/>
              </a:rPr>
              <a:t>s</a:t>
            </a:r>
            <a:r>
              <a:rPr sz="2000" spc="-204" dirty="0">
                <a:latin typeface="Palatino Linotype"/>
                <a:cs typeface="Palatino Linotype"/>
              </a:rPr>
              <a:t>a</a:t>
            </a:r>
            <a:r>
              <a:rPr sz="2000" spc="-220" dirty="0">
                <a:latin typeface="Palatino Linotype"/>
                <a:cs typeface="Palatino Linotype"/>
              </a:rPr>
              <a:t>m</a:t>
            </a:r>
            <a:r>
              <a:rPr sz="2000" spc="-180" dirty="0">
                <a:latin typeface="Palatino Linotype"/>
                <a:cs typeface="Palatino Linotype"/>
              </a:rPr>
              <a:t>iv</a:t>
            </a:r>
            <a:r>
              <a:rPr sz="2000" spc="-185" dirty="0">
                <a:latin typeface="Palatino Linotype"/>
                <a:cs typeface="Palatino Linotype"/>
              </a:rPr>
              <a:t>e</a:t>
            </a:r>
            <a:r>
              <a:rPr sz="2000" spc="-200" dirty="0">
                <a:latin typeface="Palatino Linotype"/>
                <a:cs typeface="Palatino Linotype"/>
              </a:rPr>
              <a:t>s</a:t>
            </a:r>
            <a:r>
              <a:rPr sz="2000" spc="-70" dirty="0">
                <a:latin typeface="Palatino Linotype"/>
                <a:cs typeface="Palatino Linotype"/>
              </a:rPr>
              <a:t>tl</a:t>
            </a:r>
            <a:r>
              <a:rPr sz="2000" spc="-160" dirty="0">
                <a:latin typeface="Palatino Linotype"/>
                <a:cs typeface="Palatino Linotype"/>
              </a:rPr>
              <a:t>u</a:t>
            </a:r>
            <a:r>
              <a:rPr sz="2000" spc="-204" dirty="0">
                <a:latin typeface="Palatino Linotype"/>
                <a:cs typeface="Palatino Linotype"/>
              </a:rPr>
              <a:t>s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204" dirty="0" err="1">
                <a:latin typeface="Palatino Linotype"/>
                <a:cs typeface="Palatino Linotype"/>
              </a:rPr>
              <a:t>m</a:t>
            </a:r>
            <a:r>
              <a:rPr sz="2000" spc="-125" dirty="0" err="1">
                <a:latin typeface="Palatino Linotype"/>
                <a:cs typeface="Palatino Linotype"/>
              </a:rPr>
              <a:t>o</a:t>
            </a:r>
            <a:r>
              <a:rPr sz="2000" spc="-110" dirty="0" err="1">
                <a:latin typeface="Palatino Linotype"/>
                <a:cs typeface="Palatino Linotype"/>
              </a:rPr>
              <a:t>o</a:t>
            </a:r>
            <a:r>
              <a:rPr sz="2000" spc="-210" dirty="0" err="1">
                <a:latin typeface="Palatino Linotype"/>
                <a:cs typeface="Palatino Linotype"/>
              </a:rPr>
              <a:t>d</a:t>
            </a:r>
            <a:r>
              <a:rPr sz="2000" spc="-160" dirty="0" err="1">
                <a:latin typeface="Palatino Linotype"/>
                <a:cs typeface="Palatino Linotype"/>
              </a:rPr>
              <a:t>u</a:t>
            </a:r>
            <a:r>
              <a:rPr sz="2000" spc="-204" dirty="0" err="1">
                <a:latin typeface="Palatino Linotype"/>
                <a:cs typeface="Palatino Linotype"/>
              </a:rPr>
              <a:t>s</a:t>
            </a:r>
            <a:r>
              <a:rPr sz="2000" spc="-30" dirty="0" err="1">
                <a:latin typeface="Palatino Linotype"/>
                <a:cs typeface="Palatino Linotype"/>
              </a:rPr>
              <a:t>t</a:t>
            </a:r>
            <a:r>
              <a:rPr sz="2000" spc="-204" dirty="0" err="1">
                <a:latin typeface="Palatino Linotype"/>
                <a:cs typeface="Palatino Linotype"/>
              </a:rPr>
              <a:t>a</a:t>
            </a:r>
            <a:r>
              <a:rPr sz="2000" spc="-80" dirty="0" err="1">
                <a:latin typeface="Palatino Linotype"/>
                <a:cs typeface="Palatino Linotype"/>
              </a:rPr>
              <a:t>b</a:t>
            </a:r>
            <a:r>
              <a:rPr sz="2000" spc="-110" dirty="0">
                <a:latin typeface="Palatino Linotype"/>
                <a:cs typeface="Palatino Linotype"/>
              </a:rPr>
              <a:t> </a:t>
            </a:r>
            <a:r>
              <a:rPr lang="et-EE" sz="2000" spc="-40" dirty="0" smtClean="0">
                <a:latin typeface="Palatino Linotype"/>
                <a:cs typeface="Palatino Linotype"/>
              </a:rPr>
              <a:t>60</a:t>
            </a:r>
            <a:r>
              <a:rPr sz="2000" spc="-380" dirty="0" smtClean="0">
                <a:latin typeface="Palatino Linotype"/>
                <a:cs typeface="Palatino Linotype"/>
              </a:rPr>
              <a:t>%</a:t>
            </a:r>
            <a:r>
              <a:rPr sz="2000" spc="-100" dirty="0" smtClean="0">
                <a:latin typeface="Palatino Linotype"/>
                <a:cs typeface="Palatino Linotype"/>
              </a:rPr>
              <a:t> </a:t>
            </a:r>
            <a:r>
              <a:rPr lang="et-EE" sz="2000" spc="-100" dirty="0" smtClean="0">
                <a:latin typeface="Palatino Linotype"/>
                <a:cs typeface="Palatino Linotype"/>
              </a:rPr>
              <a:t> </a:t>
            </a:r>
            <a:r>
              <a:rPr sz="2000" spc="-175" dirty="0" err="1" smtClean="0">
                <a:latin typeface="Palatino Linotype"/>
                <a:cs typeface="Palatino Linotype"/>
              </a:rPr>
              <a:t>s</a:t>
            </a:r>
            <a:r>
              <a:rPr sz="2000" spc="-125" dirty="0" err="1" smtClean="0">
                <a:latin typeface="Palatino Linotype"/>
                <a:cs typeface="Palatino Linotype"/>
              </a:rPr>
              <a:t>i</a:t>
            </a:r>
            <a:r>
              <a:rPr sz="2000" spc="-190" dirty="0" err="1" smtClean="0">
                <a:latin typeface="Palatino Linotype"/>
                <a:cs typeface="Palatino Linotype"/>
              </a:rPr>
              <a:t>ss</a:t>
            </a:r>
            <a:r>
              <a:rPr sz="2000" spc="-220" dirty="0" err="1" smtClean="0">
                <a:latin typeface="Palatino Linotype"/>
                <a:cs typeface="Palatino Linotype"/>
              </a:rPr>
              <a:t>e</a:t>
            </a:r>
            <a:r>
              <a:rPr sz="2000" spc="-204" dirty="0" err="1" smtClean="0">
                <a:latin typeface="Palatino Linotype"/>
                <a:cs typeface="Palatino Linotype"/>
              </a:rPr>
              <a:t>a</a:t>
            </a:r>
            <a:r>
              <a:rPr sz="2000" spc="-130" dirty="0" err="1" smtClean="0">
                <a:latin typeface="Palatino Linotype"/>
                <a:cs typeface="Palatino Linotype"/>
              </a:rPr>
              <a:t>s</a:t>
            </a:r>
            <a:r>
              <a:rPr sz="2000" spc="-105" dirty="0" err="1" smtClean="0">
                <a:latin typeface="Palatino Linotype"/>
                <a:cs typeface="Palatino Linotype"/>
              </a:rPr>
              <a:t>t</a:t>
            </a:r>
            <a:r>
              <a:rPr sz="2000" spc="-160" dirty="0" err="1" smtClean="0">
                <a:latin typeface="Palatino Linotype"/>
                <a:cs typeface="Palatino Linotype"/>
              </a:rPr>
              <a:t>u</a:t>
            </a:r>
            <a:r>
              <a:rPr sz="2000" spc="-220" dirty="0" err="1" smtClean="0">
                <a:latin typeface="Palatino Linotype"/>
                <a:cs typeface="Palatino Linotype"/>
              </a:rPr>
              <a:t>m</a:t>
            </a:r>
            <a:r>
              <a:rPr sz="2000" spc="-100" dirty="0" err="1" smtClean="0">
                <a:latin typeface="Palatino Linotype"/>
                <a:cs typeface="Palatino Linotype"/>
              </a:rPr>
              <a:t>i</a:t>
            </a:r>
            <a:r>
              <a:rPr sz="2000" spc="-180" dirty="0" err="1" smtClean="0">
                <a:latin typeface="Palatino Linotype"/>
                <a:cs typeface="Palatino Linotype"/>
              </a:rPr>
              <a:t>s</a:t>
            </a:r>
            <a:r>
              <a:rPr sz="2000" spc="-215" dirty="0" err="1" smtClean="0">
                <a:latin typeface="Palatino Linotype"/>
                <a:cs typeface="Palatino Linotype"/>
              </a:rPr>
              <a:t>e</a:t>
            </a:r>
            <a:r>
              <a:rPr sz="2000" spc="-175" dirty="0" err="1" smtClean="0">
                <a:latin typeface="Palatino Linotype"/>
                <a:cs typeface="Palatino Linotype"/>
              </a:rPr>
              <a:t>k</a:t>
            </a:r>
            <a:r>
              <a:rPr sz="2000" spc="-204" dirty="0" err="1" smtClean="0">
                <a:latin typeface="Palatino Linotype"/>
                <a:cs typeface="Palatino Linotype"/>
              </a:rPr>
              <a:t>sa</a:t>
            </a:r>
            <a:r>
              <a:rPr sz="2000" spc="-220" dirty="0" err="1" smtClean="0">
                <a:latin typeface="Palatino Linotype"/>
                <a:cs typeface="Palatino Linotype"/>
              </a:rPr>
              <a:t>m</a:t>
            </a:r>
            <a:r>
              <a:rPr sz="2000" spc="-100" dirty="0" err="1" smtClean="0">
                <a:latin typeface="Palatino Linotype"/>
                <a:cs typeface="Palatino Linotype"/>
              </a:rPr>
              <a:t>i</a:t>
            </a:r>
            <a:r>
              <a:rPr sz="2000" spc="-130" dirty="0" err="1" smtClean="0">
                <a:latin typeface="Palatino Linotype"/>
                <a:cs typeface="Palatino Linotype"/>
              </a:rPr>
              <a:t>s</a:t>
            </a:r>
            <a:r>
              <a:rPr sz="2000" spc="-105" dirty="0" err="1" smtClean="0">
                <a:latin typeface="Palatino Linotype"/>
                <a:cs typeface="Palatino Linotype"/>
              </a:rPr>
              <a:t>t</a:t>
            </a:r>
            <a:r>
              <a:rPr sz="2000" spc="-40" dirty="0">
                <a:latin typeface="Palatino Linotype"/>
                <a:cs typeface="Palatino Linotype"/>
              </a:rPr>
              <a:t>.</a:t>
            </a:r>
            <a:endParaRPr sz="2000" dirty="0">
              <a:latin typeface="Palatino Linotype"/>
              <a:cs typeface="Palatino Linotype"/>
            </a:endParaRPr>
          </a:p>
          <a:p>
            <a:pPr marL="419100" marR="5080" indent="-406400">
              <a:lnSpc>
                <a:spcPts val="2900"/>
              </a:lnSpc>
              <a:spcBef>
                <a:spcPts val="910"/>
              </a:spcBef>
              <a:buClr>
                <a:srgbClr val="9B002B"/>
              </a:buClr>
              <a:buSzPct val="140000"/>
              <a:buFont typeface="Calibri"/>
              <a:buChar char="-"/>
              <a:tabLst>
                <a:tab pos="418465" algn="l"/>
                <a:tab pos="419100" algn="l"/>
              </a:tabLst>
            </a:pPr>
            <a:r>
              <a:rPr sz="2000" spc="-145" dirty="0">
                <a:latin typeface="Palatino Linotype"/>
                <a:cs typeface="Palatino Linotype"/>
              </a:rPr>
              <a:t>Vestlusel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150" dirty="0">
                <a:latin typeface="Palatino Linotype"/>
                <a:cs typeface="Palatino Linotype"/>
              </a:rPr>
              <a:t>hinnatakse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175" dirty="0">
                <a:latin typeface="Palatino Linotype"/>
                <a:cs typeface="Palatino Linotype"/>
              </a:rPr>
              <a:t>kandidaadi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125" dirty="0">
                <a:latin typeface="Palatino Linotype"/>
                <a:cs typeface="Palatino Linotype"/>
              </a:rPr>
              <a:t>motivatsiooni,</a:t>
            </a:r>
            <a:r>
              <a:rPr sz="2000" spc="-95" dirty="0">
                <a:latin typeface="Palatino Linotype"/>
                <a:cs typeface="Palatino Linotype"/>
              </a:rPr>
              <a:t> </a:t>
            </a:r>
            <a:r>
              <a:rPr sz="2000" spc="-135" dirty="0">
                <a:latin typeface="Palatino Linotype"/>
                <a:cs typeface="Palatino Linotype"/>
              </a:rPr>
              <a:t>orienteerumist </a:t>
            </a:r>
            <a:r>
              <a:rPr sz="2000" spc="-130" dirty="0">
                <a:latin typeface="Palatino Linotype"/>
                <a:cs typeface="Palatino Linotype"/>
              </a:rPr>
              <a:t> </a:t>
            </a:r>
            <a:r>
              <a:rPr sz="2000" spc="-160" dirty="0">
                <a:latin typeface="Palatino Linotype"/>
                <a:cs typeface="Palatino Linotype"/>
              </a:rPr>
              <a:t>haridus-</a:t>
            </a:r>
            <a:r>
              <a:rPr sz="2000" spc="-95" dirty="0">
                <a:latin typeface="Palatino Linotype"/>
                <a:cs typeface="Palatino Linotype"/>
              </a:rPr>
              <a:t> </a:t>
            </a:r>
            <a:r>
              <a:rPr sz="2000" spc="-114" dirty="0">
                <a:latin typeface="Palatino Linotype"/>
                <a:cs typeface="Palatino Linotype"/>
              </a:rPr>
              <a:t>ja</a:t>
            </a:r>
            <a:r>
              <a:rPr sz="2000" spc="-95" dirty="0">
                <a:latin typeface="Palatino Linotype"/>
                <a:cs typeface="Palatino Linotype"/>
              </a:rPr>
              <a:t> </a:t>
            </a:r>
            <a:r>
              <a:rPr sz="2000" spc="-170" dirty="0">
                <a:latin typeface="Palatino Linotype"/>
                <a:cs typeface="Palatino Linotype"/>
              </a:rPr>
              <a:t>kasvatusküsimustes</a:t>
            </a:r>
            <a:r>
              <a:rPr sz="2000" spc="-90" dirty="0">
                <a:latin typeface="Palatino Linotype"/>
                <a:cs typeface="Palatino Linotype"/>
              </a:rPr>
              <a:t> </a:t>
            </a:r>
            <a:r>
              <a:rPr sz="2000" spc="-65" dirty="0">
                <a:latin typeface="Palatino Linotype"/>
                <a:cs typeface="Palatino Linotype"/>
              </a:rPr>
              <a:t>(nt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145" dirty="0">
                <a:latin typeface="Palatino Linotype"/>
                <a:cs typeface="Palatino Linotype"/>
              </a:rPr>
              <a:t>kursisolekut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170" dirty="0">
                <a:latin typeface="Palatino Linotype"/>
                <a:cs typeface="Palatino Linotype"/>
              </a:rPr>
              <a:t>haridusteemadega, </a:t>
            </a:r>
            <a:r>
              <a:rPr sz="2000" spc="-484" dirty="0">
                <a:latin typeface="Palatino Linotype"/>
                <a:cs typeface="Palatino Linotype"/>
              </a:rPr>
              <a:t> </a:t>
            </a:r>
            <a:r>
              <a:rPr sz="2000" spc="-145" dirty="0">
                <a:latin typeface="Palatino Linotype"/>
                <a:cs typeface="Palatino Linotype"/>
              </a:rPr>
              <a:t>töökogemust</a:t>
            </a:r>
            <a:r>
              <a:rPr sz="2000" spc="-95" dirty="0">
                <a:latin typeface="Palatino Linotype"/>
                <a:cs typeface="Palatino Linotype"/>
              </a:rPr>
              <a:t> </a:t>
            </a:r>
            <a:r>
              <a:rPr sz="2000" spc="-114" dirty="0">
                <a:latin typeface="Palatino Linotype"/>
                <a:cs typeface="Palatino Linotype"/>
              </a:rPr>
              <a:t>ja</a:t>
            </a:r>
            <a:r>
              <a:rPr sz="2000" spc="-90" dirty="0">
                <a:latin typeface="Palatino Linotype"/>
                <a:cs typeface="Palatino Linotype"/>
              </a:rPr>
              <a:t> </a:t>
            </a:r>
            <a:r>
              <a:rPr sz="2000" spc="-145" dirty="0">
                <a:latin typeface="Palatino Linotype"/>
                <a:cs typeface="Palatino Linotype"/>
              </a:rPr>
              <a:t>erialast</a:t>
            </a:r>
            <a:r>
              <a:rPr sz="2000" spc="-105" dirty="0">
                <a:latin typeface="Palatino Linotype"/>
                <a:cs typeface="Palatino Linotype"/>
              </a:rPr>
              <a:t> </a:t>
            </a:r>
            <a:r>
              <a:rPr sz="2000" spc="-150" dirty="0">
                <a:latin typeface="Palatino Linotype"/>
                <a:cs typeface="Palatino Linotype"/>
              </a:rPr>
              <a:t>lugemust,</a:t>
            </a:r>
            <a:r>
              <a:rPr sz="2000" spc="-90" dirty="0">
                <a:latin typeface="Palatino Linotype"/>
                <a:cs typeface="Palatino Linotype"/>
              </a:rPr>
              <a:t> </a:t>
            </a:r>
            <a:r>
              <a:rPr sz="2000" spc="-165" dirty="0">
                <a:latin typeface="Palatino Linotype"/>
                <a:cs typeface="Palatino Linotype"/>
              </a:rPr>
              <a:t>võimalikke</a:t>
            </a:r>
            <a:r>
              <a:rPr sz="2000" spc="-95" dirty="0">
                <a:latin typeface="Palatino Linotype"/>
                <a:cs typeface="Palatino Linotype"/>
              </a:rPr>
              <a:t> </a:t>
            </a:r>
            <a:r>
              <a:rPr sz="2000" spc="-160" dirty="0">
                <a:latin typeface="Palatino Linotype"/>
                <a:cs typeface="Palatino Linotype"/>
              </a:rPr>
              <a:t>ideid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130" dirty="0">
                <a:latin typeface="Palatino Linotype"/>
                <a:cs typeface="Palatino Linotype"/>
              </a:rPr>
              <a:t>magistritööks), </a:t>
            </a:r>
            <a:r>
              <a:rPr sz="2000" spc="-484" dirty="0">
                <a:latin typeface="Palatino Linotype"/>
                <a:cs typeface="Palatino Linotype"/>
              </a:rPr>
              <a:t> </a:t>
            </a:r>
            <a:r>
              <a:rPr sz="2000" spc="-180" dirty="0">
                <a:latin typeface="Palatino Linotype"/>
                <a:cs typeface="Palatino Linotype"/>
              </a:rPr>
              <a:t>oma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160" dirty="0">
                <a:latin typeface="Palatino Linotype"/>
                <a:cs typeface="Palatino Linotype"/>
              </a:rPr>
              <a:t>seisukohtade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165" dirty="0">
                <a:latin typeface="Palatino Linotype"/>
                <a:cs typeface="Palatino Linotype"/>
              </a:rPr>
              <a:t>argumenteerimise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150" dirty="0">
                <a:latin typeface="Palatino Linotype"/>
                <a:cs typeface="Palatino Linotype"/>
              </a:rPr>
              <a:t>oskust</a:t>
            </a:r>
            <a:r>
              <a:rPr sz="2000" spc="-105" dirty="0">
                <a:latin typeface="Palatino Linotype"/>
                <a:cs typeface="Palatino Linotype"/>
              </a:rPr>
              <a:t> </a:t>
            </a:r>
            <a:r>
              <a:rPr sz="2000" spc="-114" dirty="0">
                <a:latin typeface="Palatino Linotype"/>
                <a:cs typeface="Palatino Linotype"/>
              </a:rPr>
              <a:t>ja</a:t>
            </a:r>
            <a:r>
              <a:rPr sz="2000" spc="-95" dirty="0">
                <a:latin typeface="Palatino Linotype"/>
                <a:cs typeface="Palatino Linotype"/>
              </a:rPr>
              <a:t> </a:t>
            </a:r>
            <a:r>
              <a:rPr sz="2000" spc="-145" dirty="0">
                <a:latin typeface="Palatino Linotype"/>
                <a:cs typeface="Palatino Linotype"/>
              </a:rPr>
              <a:t>sobivust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125" dirty="0">
                <a:latin typeface="Palatino Linotype"/>
                <a:cs typeface="Palatino Linotype"/>
              </a:rPr>
              <a:t>tööks </a:t>
            </a:r>
            <a:r>
              <a:rPr sz="2000" spc="-120" dirty="0">
                <a:latin typeface="Palatino Linotype"/>
                <a:cs typeface="Palatino Linotype"/>
              </a:rPr>
              <a:t> </a:t>
            </a:r>
            <a:r>
              <a:rPr sz="2000" spc="-160" dirty="0">
                <a:latin typeface="Palatino Linotype"/>
                <a:cs typeface="Palatino Linotype"/>
              </a:rPr>
              <a:t>haridusvaldkonnas.</a:t>
            </a:r>
            <a:endParaRPr sz="2000" dirty="0">
              <a:latin typeface="Palatino Linotype"/>
              <a:cs typeface="Palatino Linotype"/>
            </a:endParaRPr>
          </a:p>
          <a:p>
            <a:pPr marL="419100" marR="513715" indent="-406400">
              <a:lnSpc>
                <a:spcPct val="110200"/>
              </a:lnSpc>
              <a:spcBef>
                <a:spcPts val="85"/>
              </a:spcBef>
              <a:buClr>
                <a:srgbClr val="9B002B"/>
              </a:buClr>
              <a:buSzPct val="140000"/>
              <a:buFont typeface="Calibri"/>
              <a:buChar char="-"/>
              <a:tabLst>
                <a:tab pos="418465" algn="l"/>
                <a:tab pos="419100" algn="l"/>
              </a:tabLst>
            </a:pPr>
            <a:r>
              <a:rPr lang="et-EE" sz="2000" spc="-185" dirty="0">
                <a:latin typeface="Palatino Linotype"/>
                <a:cs typeface="Palatino Linotype"/>
              </a:rPr>
              <a:t>E</a:t>
            </a:r>
            <a:r>
              <a:rPr sz="2000" spc="-185" dirty="0" err="1" smtClean="0">
                <a:latin typeface="Palatino Linotype"/>
                <a:cs typeface="Palatino Linotype"/>
              </a:rPr>
              <a:t>eldame</a:t>
            </a:r>
            <a:r>
              <a:rPr sz="2000" spc="-105" dirty="0" smtClean="0">
                <a:latin typeface="Palatino Linotype"/>
                <a:cs typeface="Palatino Linotype"/>
              </a:rPr>
              <a:t> </a:t>
            </a:r>
            <a:r>
              <a:rPr sz="2000" spc="-170" dirty="0">
                <a:latin typeface="Palatino Linotype"/>
                <a:cs typeface="Palatino Linotype"/>
              </a:rPr>
              <a:t>vähemalt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110" dirty="0">
                <a:latin typeface="Palatino Linotype"/>
                <a:cs typeface="Palatino Linotype"/>
              </a:rPr>
              <a:t>A2 </a:t>
            </a:r>
            <a:r>
              <a:rPr sz="2000" spc="-484" dirty="0">
                <a:latin typeface="Palatino Linotype"/>
                <a:cs typeface="Palatino Linotype"/>
              </a:rPr>
              <a:t> </a:t>
            </a:r>
            <a:r>
              <a:rPr sz="2000" spc="-95" dirty="0">
                <a:latin typeface="Palatino Linotype"/>
                <a:cs typeface="Palatino Linotype"/>
              </a:rPr>
              <a:t>t</a:t>
            </a:r>
            <a:r>
              <a:rPr sz="2000" spc="-140" dirty="0">
                <a:latin typeface="Palatino Linotype"/>
                <a:cs typeface="Palatino Linotype"/>
              </a:rPr>
              <a:t>a</a:t>
            </a:r>
            <a:r>
              <a:rPr sz="2000" spc="-200" dirty="0">
                <a:latin typeface="Palatino Linotype"/>
                <a:cs typeface="Palatino Linotype"/>
              </a:rPr>
              <a:t>s</a:t>
            </a:r>
            <a:r>
              <a:rPr sz="2000" spc="-185" dirty="0">
                <a:latin typeface="Palatino Linotype"/>
                <a:cs typeface="Palatino Linotype"/>
              </a:rPr>
              <a:t>e</a:t>
            </a:r>
            <a:r>
              <a:rPr sz="2000" spc="-220" dirty="0">
                <a:latin typeface="Palatino Linotype"/>
                <a:cs typeface="Palatino Linotype"/>
              </a:rPr>
              <a:t>m</a:t>
            </a:r>
            <a:r>
              <a:rPr sz="2000" spc="-185" dirty="0">
                <a:latin typeface="Palatino Linotype"/>
                <a:cs typeface="Palatino Linotype"/>
              </a:rPr>
              <a:t>e</a:t>
            </a:r>
            <a:r>
              <a:rPr sz="2000" spc="-105" dirty="0">
                <a:latin typeface="Palatino Linotype"/>
                <a:cs typeface="Palatino Linotype"/>
              </a:rPr>
              <a:t>l</a:t>
            </a:r>
            <a:r>
              <a:rPr sz="2000" spc="-110" dirty="0">
                <a:latin typeface="Palatino Linotype"/>
                <a:cs typeface="Palatino Linotype"/>
              </a:rPr>
              <a:t> </a:t>
            </a:r>
            <a:r>
              <a:rPr sz="2000" spc="-75" dirty="0">
                <a:latin typeface="Palatino Linotype"/>
                <a:cs typeface="Palatino Linotype"/>
              </a:rPr>
              <a:t>i</a:t>
            </a:r>
            <a:r>
              <a:rPr sz="2000" spc="-145" dirty="0">
                <a:latin typeface="Palatino Linotype"/>
                <a:cs typeface="Palatino Linotype"/>
              </a:rPr>
              <a:t>n</a:t>
            </a:r>
            <a:r>
              <a:rPr sz="2000" spc="-240" dirty="0">
                <a:latin typeface="Palatino Linotype"/>
                <a:cs typeface="Palatino Linotype"/>
              </a:rPr>
              <a:t>g</a:t>
            </a:r>
            <a:r>
              <a:rPr sz="2000" spc="-110" dirty="0">
                <a:latin typeface="Palatino Linotype"/>
                <a:cs typeface="Palatino Linotype"/>
              </a:rPr>
              <a:t>l</a:t>
            </a:r>
            <a:r>
              <a:rPr sz="2000" spc="-125" dirty="0">
                <a:latin typeface="Palatino Linotype"/>
                <a:cs typeface="Palatino Linotype"/>
              </a:rPr>
              <a:t>i</a:t>
            </a:r>
            <a:r>
              <a:rPr sz="2000" spc="-175" dirty="0">
                <a:latin typeface="Palatino Linotype"/>
                <a:cs typeface="Palatino Linotype"/>
              </a:rPr>
              <a:t>s</a:t>
            </a:r>
            <a:r>
              <a:rPr sz="2000" spc="-180" dirty="0">
                <a:latin typeface="Palatino Linotype"/>
                <a:cs typeface="Palatino Linotype"/>
              </a:rPr>
              <a:t>e</a:t>
            </a:r>
            <a:r>
              <a:rPr sz="2000" spc="-110" dirty="0">
                <a:latin typeface="Palatino Linotype"/>
                <a:cs typeface="Palatino Linotype"/>
              </a:rPr>
              <a:t> </a:t>
            </a:r>
            <a:r>
              <a:rPr sz="2000" spc="-185" dirty="0" err="1">
                <a:latin typeface="Palatino Linotype"/>
                <a:cs typeface="Palatino Linotype"/>
              </a:rPr>
              <a:t>kee</a:t>
            </a:r>
            <a:r>
              <a:rPr sz="2000" spc="-110" dirty="0" err="1">
                <a:latin typeface="Palatino Linotype"/>
                <a:cs typeface="Palatino Linotype"/>
              </a:rPr>
              <a:t>l</a:t>
            </a:r>
            <a:r>
              <a:rPr sz="2000" spc="-180" dirty="0" err="1">
                <a:latin typeface="Palatino Linotype"/>
                <a:cs typeface="Palatino Linotype"/>
              </a:rPr>
              <a:t>e</a:t>
            </a:r>
            <a:r>
              <a:rPr sz="2000" spc="-110" dirty="0">
                <a:latin typeface="Palatino Linotype"/>
                <a:cs typeface="Palatino Linotype"/>
              </a:rPr>
              <a:t> </a:t>
            </a:r>
            <a:r>
              <a:rPr sz="2000" spc="-180" dirty="0" err="1" smtClean="0">
                <a:latin typeface="Palatino Linotype"/>
                <a:cs typeface="Palatino Linotype"/>
              </a:rPr>
              <a:t>o</a:t>
            </a:r>
            <a:r>
              <a:rPr sz="2000" spc="-135" dirty="0" err="1" smtClean="0">
                <a:latin typeface="Palatino Linotype"/>
                <a:cs typeface="Palatino Linotype"/>
              </a:rPr>
              <a:t>s</a:t>
            </a:r>
            <a:r>
              <a:rPr sz="2000" spc="-180" dirty="0" err="1" smtClean="0">
                <a:latin typeface="Palatino Linotype"/>
                <a:cs typeface="Palatino Linotype"/>
              </a:rPr>
              <a:t>k</a:t>
            </a:r>
            <a:r>
              <a:rPr sz="2000" spc="-160" dirty="0" err="1" smtClean="0">
                <a:latin typeface="Palatino Linotype"/>
                <a:cs typeface="Palatino Linotype"/>
              </a:rPr>
              <a:t>u</a:t>
            </a:r>
            <a:r>
              <a:rPr sz="2000" spc="-204" dirty="0" err="1" smtClean="0">
                <a:latin typeface="Palatino Linotype"/>
                <a:cs typeface="Palatino Linotype"/>
              </a:rPr>
              <a:t>s</a:t>
            </a:r>
            <a:r>
              <a:rPr sz="2000" spc="-30" dirty="0" err="1" smtClean="0">
                <a:latin typeface="Palatino Linotype"/>
                <a:cs typeface="Palatino Linotype"/>
              </a:rPr>
              <a:t>t</a:t>
            </a:r>
            <a:r>
              <a:rPr lang="et-EE" sz="2000" spc="-40" dirty="0" smtClean="0">
                <a:latin typeface="Palatino Linotype"/>
                <a:cs typeface="Palatino Linotype"/>
              </a:rPr>
              <a:t>, soovitavalt kõrgemat.</a:t>
            </a:r>
            <a:endParaRPr sz="2000" dirty="0">
              <a:latin typeface="Palatino Linotype"/>
              <a:cs typeface="Palatino Linotype"/>
            </a:endParaRPr>
          </a:p>
          <a:p>
            <a:pPr marL="419100" marR="619125" indent="-406400">
              <a:lnSpc>
                <a:spcPct val="110200"/>
              </a:lnSpc>
              <a:spcBef>
                <a:spcPts val="345"/>
              </a:spcBef>
              <a:buClr>
                <a:srgbClr val="9B002B"/>
              </a:buClr>
              <a:buSzPct val="140000"/>
              <a:buFont typeface="Calibri"/>
              <a:buChar char="-"/>
              <a:tabLst>
                <a:tab pos="418465" algn="l"/>
                <a:tab pos="419100" algn="l"/>
              </a:tabLst>
            </a:pPr>
            <a:endParaRPr sz="20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7427" y="2054859"/>
            <a:ext cx="3662679" cy="196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dirty="0">
                <a:solidFill>
                  <a:srgbClr val="FFFFFF"/>
                </a:solidFill>
              </a:rPr>
              <a:t>Tänan!</a:t>
            </a:r>
            <a:endParaRPr sz="8800"/>
          </a:p>
          <a:p>
            <a:pPr marL="64769">
              <a:lnSpc>
                <a:spcPct val="100000"/>
              </a:lnSpc>
              <a:spcBef>
                <a:spcPts val="1839"/>
              </a:spcBef>
            </a:pPr>
            <a:r>
              <a:rPr sz="1900" u="sng" spc="-3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VASTUVOTT</a:t>
            </a:r>
            <a:r>
              <a:rPr sz="2400" u="sng" spc="-3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.</a:t>
            </a:r>
            <a:r>
              <a:rPr sz="1900" u="sng" spc="-3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HARIDUS</a:t>
            </a:r>
            <a:r>
              <a:rPr sz="2400" u="sng" spc="-3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@</a:t>
            </a:r>
            <a:r>
              <a:rPr sz="1900" u="sng" spc="-3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TLU</a:t>
            </a:r>
            <a:r>
              <a:rPr sz="2400" u="sng" spc="-3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.</a:t>
            </a:r>
            <a:r>
              <a:rPr sz="1900" u="sng" spc="-3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EE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874" y="280922"/>
            <a:ext cx="8195326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220" dirty="0" smtClean="0"/>
              <a:t>P</a:t>
            </a:r>
            <a:r>
              <a:rPr sz="5200" spc="-210" dirty="0" smtClean="0"/>
              <a:t>E</a:t>
            </a:r>
            <a:r>
              <a:rPr sz="5200" spc="-135" dirty="0" smtClean="0"/>
              <a:t>D</a:t>
            </a:r>
            <a:r>
              <a:rPr sz="5200" spc="-335" dirty="0" smtClean="0"/>
              <a:t>A</a:t>
            </a:r>
            <a:r>
              <a:rPr sz="5200" spc="-185" dirty="0" smtClean="0"/>
              <a:t>G</a:t>
            </a:r>
            <a:r>
              <a:rPr sz="5200" spc="-440" dirty="0" smtClean="0"/>
              <a:t>OO</a:t>
            </a:r>
            <a:r>
              <a:rPr sz="5200" spc="-185" dirty="0" smtClean="0"/>
              <a:t>G</a:t>
            </a:r>
            <a:r>
              <a:rPr sz="5200" spc="150" dirty="0" smtClean="0"/>
              <a:t>I</a:t>
            </a:r>
            <a:r>
              <a:rPr sz="5200" spc="165" dirty="0" smtClean="0"/>
              <a:t>K</a:t>
            </a:r>
            <a:r>
              <a:rPr sz="5200" spc="-335" dirty="0" smtClean="0"/>
              <a:t>A</a:t>
            </a:r>
            <a:r>
              <a:rPr lang="et-EE" sz="5200" spc="-335" dirty="0" smtClean="0"/>
              <a:t> </a:t>
            </a:r>
            <a:r>
              <a:rPr sz="5200" spc="-260" dirty="0" smtClean="0"/>
              <a:t> </a:t>
            </a:r>
            <a:r>
              <a:rPr sz="5200" spc="-215" dirty="0" smtClean="0"/>
              <a:t>J</a:t>
            </a:r>
            <a:r>
              <a:rPr sz="5200" spc="-335" dirty="0" smtClean="0"/>
              <a:t>A</a:t>
            </a:r>
            <a:r>
              <a:rPr lang="et-EE" sz="5200" spc="-335" dirty="0" smtClean="0"/>
              <a:t> KASVATUSTEADUS</a:t>
            </a:r>
            <a:endParaRPr sz="5200" dirty="0"/>
          </a:p>
        </p:txBody>
      </p:sp>
      <p:sp>
        <p:nvSpPr>
          <p:cNvPr id="4" name="object 4"/>
          <p:cNvSpPr txBox="1"/>
          <p:nvPr/>
        </p:nvSpPr>
        <p:spPr>
          <a:xfrm>
            <a:off x="505446" y="2215388"/>
            <a:ext cx="8096884" cy="333882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1300" marR="5080" indent="-228600">
              <a:lnSpc>
                <a:spcPct val="100800"/>
              </a:lnSpc>
              <a:spcBef>
                <a:spcPts val="75"/>
              </a:spcBef>
              <a:buClr>
                <a:srgbClr val="9B002B"/>
              </a:buClr>
              <a:buFont typeface="Calibri"/>
              <a:buChar char="-"/>
              <a:tabLst>
                <a:tab pos="240665" algn="l"/>
                <a:tab pos="241300" algn="l"/>
              </a:tabLst>
            </a:pPr>
            <a:r>
              <a:rPr sz="2400" spc="-190" dirty="0">
                <a:latin typeface="Palatino Linotype"/>
                <a:cs typeface="Palatino Linotype"/>
              </a:rPr>
              <a:t>Kasvatusteadust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35" dirty="0">
                <a:latin typeface="Palatino Linotype"/>
                <a:cs typeface="Palatino Linotype"/>
              </a:rPr>
              <a:t>ja</a:t>
            </a:r>
            <a:r>
              <a:rPr sz="2400" spc="-110" dirty="0">
                <a:latin typeface="Palatino Linotype"/>
                <a:cs typeface="Palatino Linotype"/>
              </a:rPr>
              <a:t> </a:t>
            </a:r>
            <a:r>
              <a:rPr sz="2400" spc="-195" dirty="0">
                <a:latin typeface="Palatino Linotype"/>
                <a:cs typeface="Palatino Linotype"/>
              </a:rPr>
              <a:t>pedagoogikat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80" dirty="0">
                <a:latin typeface="Palatino Linotype"/>
                <a:cs typeface="Palatino Linotype"/>
              </a:rPr>
              <a:t>käsitletakse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210" dirty="0">
                <a:latin typeface="Palatino Linotype"/>
                <a:cs typeface="Palatino Linotype"/>
              </a:rPr>
              <a:t>mõnedes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80" dirty="0">
                <a:latin typeface="Palatino Linotype"/>
                <a:cs typeface="Palatino Linotype"/>
              </a:rPr>
              <a:t>keeltes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75" dirty="0">
                <a:latin typeface="Palatino Linotype"/>
                <a:cs typeface="Palatino Linotype"/>
              </a:rPr>
              <a:t>(nt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35" dirty="0">
                <a:latin typeface="Palatino Linotype"/>
                <a:cs typeface="Palatino Linotype"/>
              </a:rPr>
              <a:t>pr. </a:t>
            </a:r>
            <a:r>
              <a:rPr sz="2400" spc="-585" dirty="0">
                <a:latin typeface="Palatino Linotype"/>
                <a:cs typeface="Palatino Linotype"/>
              </a:rPr>
              <a:t> </a:t>
            </a:r>
            <a:r>
              <a:rPr sz="2400" spc="-135" dirty="0">
                <a:latin typeface="Palatino Linotype"/>
                <a:cs typeface="Palatino Linotype"/>
              </a:rPr>
              <a:t>k.</a:t>
            </a:r>
            <a:r>
              <a:rPr sz="2400" spc="-45" dirty="0">
                <a:latin typeface="Palatino Linotype"/>
                <a:cs typeface="Palatino Linotype"/>
              </a:rPr>
              <a:t>)</a:t>
            </a:r>
            <a:r>
              <a:rPr sz="2400" spc="-135" dirty="0">
                <a:latin typeface="Palatino Linotype"/>
                <a:cs typeface="Palatino Linotype"/>
              </a:rPr>
              <a:t> </a:t>
            </a:r>
            <a:r>
              <a:rPr sz="2400" spc="-220" dirty="0">
                <a:latin typeface="Palatino Linotype"/>
                <a:cs typeface="Palatino Linotype"/>
              </a:rPr>
              <a:t>sü</a:t>
            </a:r>
            <a:r>
              <a:rPr sz="2400" spc="-140" dirty="0">
                <a:latin typeface="Palatino Linotype"/>
                <a:cs typeface="Palatino Linotype"/>
              </a:rPr>
              <a:t>n</a:t>
            </a:r>
            <a:r>
              <a:rPr sz="2400" spc="-130" dirty="0">
                <a:latin typeface="Palatino Linotype"/>
                <a:cs typeface="Palatino Linotype"/>
              </a:rPr>
              <a:t>o</a:t>
            </a:r>
            <a:r>
              <a:rPr sz="2400" spc="-140" dirty="0">
                <a:latin typeface="Palatino Linotype"/>
                <a:cs typeface="Palatino Linotype"/>
              </a:rPr>
              <a:t>n</a:t>
            </a:r>
            <a:r>
              <a:rPr sz="2400" spc="-190" dirty="0">
                <a:latin typeface="Palatino Linotype"/>
                <a:cs typeface="Palatino Linotype"/>
              </a:rPr>
              <a:t>üü</a:t>
            </a:r>
            <a:r>
              <a:rPr sz="2400" spc="-265" dirty="0">
                <a:latin typeface="Palatino Linotype"/>
                <a:cs typeface="Palatino Linotype"/>
              </a:rPr>
              <a:t>m</a:t>
            </a:r>
            <a:r>
              <a:rPr sz="2400" spc="-190" dirty="0">
                <a:latin typeface="Palatino Linotype"/>
                <a:cs typeface="Palatino Linotype"/>
              </a:rPr>
              <a:t>id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40" dirty="0">
                <a:latin typeface="Palatino Linotype"/>
                <a:cs typeface="Palatino Linotype"/>
              </a:rPr>
              <a:t>n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50" dirty="0">
                <a:latin typeface="Palatino Linotype"/>
                <a:cs typeface="Palatino Linotype"/>
              </a:rPr>
              <a:t>.</a:t>
            </a:r>
            <a:endParaRPr sz="2400" dirty="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1030"/>
              </a:spcBef>
              <a:buClr>
                <a:srgbClr val="9B002B"/>
              </a:buClr>
              <a:buFont typeface="Calibri"/>
              <a:buChar char="-"/>
              <a:tabLst>
                <a:tab pos="240665" algn="l"/>
                <a:tab pos="241300" algn="l"/>
              </a:tabLst>
            </a:pPr>
            <a:r>
              <a:rPr sz="2400" spc="-220" dirty="0">
                <a:latin typeface="Palatino Linotype"/>
                <a:cs typeface="Palatino Linotype"/>
              </a:rPr>
              <a:t>Saksa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40" dirty="0">
                <a:latin typeface="Palatino Linotype"/>
                <a:cs typeface="Palatino Linotype"/>
              </a:rPr>
              <a:t>ja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65" dirty="0">
                <a:latin typeface="Palatino Linotype"/>
                <a:cs typeface="Palatino Linotype"/>
              </a:rPr>
              <a:t>eesti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04" dirty="0">
                <a:latin typeface="Palatino Linotype"/>
                <a:cs typeface="Palatino Linotype"/>
              </a:rPr>
              <a:t>keeles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65" dirty="0">
                <a:latin typeface="Palatino Linotype"/>
                <a:cs typeface="Palatino Linotype"/>
              </a:rPr>
              <a:t>võib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85" dirty="0">
                <a:latin typeface="Palatino Linotype"/>
                <a:cs typeface="Palatino Linotype"/>
              </a:rPr>
              <a:t>neid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75" dirty="0">
                <a:latin typeface="Palatino Linotype"/>
                <a:cs typeface="Palatino Linotype"/>
              </a:rPr>
              <a:t>siiski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75" dirty="0">
                <a:latin typeface="Palatino Linotype"/>
                <a:cs typeface="Palatino Linotype"/>
              </a:rPr>
              <a:t>eristada.</a:t>
            </a:r>
            <a:endParaRPr sz="2400" dirty="0">
              <a:latin typeface="Palatino Linotype"/>
              <a:cs typeface="Palatino Linotype"/>
            </a:endParaRPr>
          </a:p>
          <a:p>
            <a:pPr marL="241300" marR="114935" indent="-228600">
              <a:lnSpc>
                <a:spcPct val="99200"/>
              </a:lnSpc>
              <a:spcBef>
                <a:spcPts val="1035"/>
              </a:spcBef>
              <a:buClr>
                <a:srgbClr val="9B002B"/>
              </a:buClr>
              <a:buFont typeface="Calibri"/>
              <a:buChar char="-"/>
              <a:tabLst>
                <a:tab pos="240665" algn="l"/>
                <a:tab pos="241300" algn="l"/>
              </a:tabLst>
            </a:pPr>
            <a:r>
              <a:rPr sz="2400" spc="-170" dirty="0">
                <a:latin typeface="Palatino Linotype"/>
                <a:cs typeface="Palatino Linotype"/>
              </a:rPr>
              <a:t>Pe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240" dirty="0">
                <a:latin typeface="Palatino Linotype"/>
                <a:cs typeface="Palatino Linotype"/>
              </a:rPr>
              <a:t>a</a:t>
            </a:r>
            <a:r>
              <a:rPr sz="2400" spc="-290" dirty="0">
                <a:latin typeface="Palatino Linotype"/>
                <a:cs typeface="Palatino Linotype"/>
              </a:rPr>
              <a:t>g</a:t>
            </a:r>
            <a:r>
              <a:rPr sz="2400" spc="-180" dirty="0">
                <a:latin typeface="Palatino Linotype"/>
                <a:cs typeface="Palatino Linotype"/>
              </a:rPr>
              <a:t>oog</a:t>
            </a:r>
            <a:r>
              <a:rPr sz="2400" spc="-190" dirty="0">
                <a:latin typeface="Palatino Linotype"/>
                <a:cs typeface="Palatino Linotype"/>
              </a:rPr>
              <a:t>ika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30" dirty="0">
                <a:latin typeface="Palatino Linotype"/>
                <a:cs typeface="Palatino Linotype"/>
              </a:rPr>
              <a:t>on </a:t>
            </a:r>
            <a:r>
              <a:rPr sz="2400" spc="-310" dirty="0">
                <a:latin typeface="Palatino Linotype"/>
                <a:cs typeface="Palatino Linotype"/>
              </a:rPr>
              <a:t>v</a:t>
            </a:r>
            <a:r>
              <a:rPr sz="2400" spc="-240" dirty="0">
                <a:latin typeface="Palatino Linotype"/>
                <a:cs typeface="Palatino Linotype"/>
              </a:rPr>
              <a:t>a</a:t>
            </a:r>
            <a:r>
              <a:rPr sz="2400" spc="-135" dirty="0">
                <a:latin typeface="Palatino Linotype"/>
                <a:cs typeface="Palatino Linotype"/>
              </a:rPr>
              <a:t>n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254" dirty="0">
                <a:latin typeface="Palatino Linotype"/>
                <a:cs typeface="Palatino Linotype"/>
              </a:rPr>
              <a:t>m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60" dirty="0">
                <a:latin typeface="Palatino Linotype"/>
                <a:cs typeface="Palatino Linotype"/>
              </a:rPr>
              <a:t>m</a:t>
            </a:r>
            <a:r>
              <a:rPr sz="2400" spc="-135" dirty="0">
                <a:latin typeface="Palatino Linotype"/>
                <a:cs typeface="Palatino Linotype"/>
              </a:rPr>
              <a:t>õis</a:t>
            </a:r>
            <a:r>
              <a:rPr sz="2400" spc="-110" dirty="0">
                <a:latin typeface="Palatino Linotype"/>
                <a:cs typeface="Palatino Linotype"/>
              </a:rPr>
              <a:t>t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j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229" dirty="0">
                <a:latin typeface="Palatino Linotype"/>
                <a:cs typeface="Palatino Linotype"/>
              </a:rPr>
              <a:t>se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30" dirty="0">
                <a:latin typeface="Palatino Linotype"/>
                <a:cs typeface="Palatino Linotype"/>
              </a:rPr>
              <a:t>on 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75" dirty="0">
                <a:latin typeface="Palatino Linotype"/>
                <a:cs typeface="Palatino Linotype"/>
              </a:rPr>
              <a:t>fi</a:t>
            </a:r>
            <a:r>
              <a:rPr sz="2400" spc="-140" dirty="0">
                <a:latin typeface="Palatino Linotype"/>
                <a:cs typeface="Palatino Linotype"/>
              </a:rPr>
              <a:t>n</a:t>
            </a:r>
            <a:r>
              <a:rPr sz="2400" spc="-215" dirty="0">
                <a:latin typeface="Palatino Linotype"/>
                <a:cs typeface="Palatino Linotype"/>
              </a:rPr>
              <a:t>ee</a:t>
            </a:r>
            <a:r>
              <a:rPr sz="2400" spc="-155" dirty="0">
                <a:latin typeface="Palatino Linotype"/>
                <a:cs typeface="Palatino Linotype"/>
              </a:rPr>
              <a:t>r</a:t>
            </a:r>
            <a:r>
              <a:rPr sz="2400" spc="-70" dirty="0">
                <a:latin typeface="Palatino Linotype"/>
                <a:cs typeface="Palatino Linotype"/>
              </a:rPr>
              <a:t>i</a:t>
            </a:r>
            <a:r>
              <a:rPr sz="2400" spc="-80" dirty="0">
                <a:latin typeface="Palatino Linotype"/>
                <a:cs typeface="Palatino Linotype"/>
              </a:rPr>
              <a:t>t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254" dirty="0">
                <a:latin typeface="Palatino Linotype"/>
                <a:cs typeface="Palatino Linotype"/>
              </a:rPr>
              <a:t>d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90" dirty="0">
                <a:latin typeface="Palatino Linotype"/>
                <a:cs typeface="Palatino Linotype"/>
              </a:rPr>
              <a:t>k</a:t>
            </a:r>
            <a:r>
              <a:rPr sz="2400" spc="-210" dirty="0">
                <a:latin typeface="Palatino Linotype"/>
                <a:cs typeface="Palatino Linotype"/>
              </a:rPr>
              <a:t>u</a:t>
            </a:r>
            <a:r>
              <a:rPr sz="2400" spc="-105" dirty="0">
                <a:latin typeface="Palatino Linotype"/>
                <a:cs typeface="Palatino Linotype"/>
              </a:rPr>
              <a:t>i  </a:t>
            </a:r>
            <a:r>
              <a:rPr sz="2400" spc="-190" dirty="0">
                <a:latin typeface="Palatino Linotype"/>
                <a:cs typeface="Palatino Linotype"/>
              </a:rPr>
              <a:t>“teaduslikku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45" dirty="0">
                <a:latin typeface="Palatino Linotype"/>
                <a:cs typeface="Palatino Linotype"/>
              </a:rPr>
              <a:t>distsipliini,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10" dirty="0">
                <a:latin typeface="Palatino Linotype"/>
                <a:cs typeface="Palatino Linotype"/>
              </a:rPr>
              <a:t>mis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70" dirty="0">
                <a:latin typeface="Palatino Linotype"/>
                <a:cs typeface="Palatino Linotype"/>
              </a:rPr>
              <a:t>tegeleb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200" dirty="0">
                <a:latin typeface="Palatino Linotype"/>
                <a:cs typeface="Palatino Linotype"/>
              </a:rPr>
              <a:t>hariduse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140" dirty="0">
                <a:latin typeface="Palatino Linotype"/>
                <a:cs typeface="Palatino Linotype"/>
              </a:rPr>
              <a:t>ja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220" dirty="0">
                <a:latin typeface="Palatino Linotype"/>
                <a:cs typeface="Palatino Linotype"/>
              </a:rPr>
              <a:t>kasvatuse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145" dirty="0">
                <a:latin typeface="Palatino Linotype"/>
                <a:cs typeface="Palatino Linotype"/>
              </a:rPr>
              <a:t>teooria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40" dirty="0">
                <a:latin typeface="Palatino Linotype"/>
                <a:cs typeface="Palatino Linotype"/>
              </a:rPr>
              <a:t>ja </a:t>
            </a:r>
            <a:r>
              <a:rPr sz="2400" spc="-585" dirty="0">
                <a:latin typeface="Palatino Linotype"/>
                <a:cs typeface="Palatino Linotype"/>
              </a:rPr>
              <a:t> </a:t>
            </a:r>
            <a:r>
              <a:rPr sz="2400" spc="-180" dirty="0">
                <a:latin typeface="Palatino Linotype"/>
                <a:cs typeface="Palatino Linotype"/>
              </a:rPr>
              <a:t>praktika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04" dirty="0">
                <a:latin typeface="Palatino Linotype"/>
                <a:cs typeface="Palatino Linotype"/>
              </a:rPr>
              <a:t>küsimustega”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45" dirty="0">
                <a:latin typeface="Palatino Linotype"/>
                <a:cs typeface="Palatino Linotype"/>
              </a:rPr>
              <a:t>(Mikser,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65" dirty="0">
                <a:latin typeface="Palatino Linotype"/>
                <a:cs typeface="Palatino Linotype"/>
              </a:rPr>
              <a:t>Haridusleksikon).</a:t>
            </a:r>
            <a:endParaRPr sz="2400" dirty="0">
              <a:latin typeface="Palatino Linotype"/>
              <a:cs typeface="Palatino Linotype"/>
            </a:endParaRPr>
          </a:p>
          <a:p>
            <a:pPr marL="241300" marR="287020" indent="-228600">
              <a:lnSpc>
                <a:spcPct val="100800"/>
              </a:lnSpc>
              <a:spcBef>
                <a:spcPts val="985"/>
              </a:spcBef>
              <a:buClr>
                <a:srgbClr val="9B002B"/>
              </a:buClr>
              <a:buFont typeface="Calibri"/>
              <a:buChar char="-"/>
              <a:tabLst>
                <a:tab pos="240665" algn="l"/>
                <a:tab pos="241300" algn="l"/>
              </a:tabLst>
            </a:pPr>
            <a:r>
              <a:rPr sz="2400" spc="-204" dirty="0">
                <a:latin typeface="Palatino Linotype"/>
                <a:cs typeface="Palatino Linotype"/>
              </a:rPr>
              <a:t>Pedagoogika</a:t>
            </a:r>
            <a:r>
              <a:rPr sz="2400" spc="-110" dirty="0">
                <a:latin typeface="Palatino Linotype"/>
                <a:cs typeface="Palatino Linotype"/>
              </a:rPr>
              <a:t> </a:t>
            </a:r>
            <a:r>
              <a:rPr sz="2400" spc="-145" dirty="0">
                <a:latin typeface="Palatino Linotype"/>
                <a:cs typeface="Palatino Linotype"/>
              </a:rPr>
              <a:t>tuleneb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140" dirty="0">
                <a:latin typeface="Palatino Linotype"/>
                <a:cs typeface="Palatino Linotype"/>
              </a:rPr>
              <a:t>kr.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30" dirty="0">
                <a:latin typeface="Palatino Linotype"/>
                <a:cs typeface="Palatino Linotype"/>
              </a:rPr>
              <a:t>k.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70" dirty="0">
                <a:latin typeface="Palatino Linotype"/>
                <a:cs typeface="Palatino Linotype"/>
              </a:rPr>
              <a:t>sõnast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00" dirty="0">
                <a:latin typeface="Palatino Linotype"/>
                <a:cs typeface="Palatino Linotype"/>
              </a:rPr>
              <a:t>paidagōgike,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204" dirty="0">
                <a:latin typeface="Palatino Linotype"/>
                <a:cs typeface="Palatino Linotype"/>
              </a:rPr>
              <a:t>mis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175" dirty="0">
                <a:latin typeface="Palatino Linotype"/>
                <a:cs typeface="Palatino Linotype"/>
              </a:rPr>
              <a:t>tähendab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170" dirty="0">
                <a:latin typeface="Palatino Linotype"/>
                <a:cs typeface="Palatino Linotype"/>
              </a:rPr>
              <a:t>“last </a:t>
            </a:r>
            <a:r>
              <a:rPr sz="2400" spc="-585" dirty="0">
                <a:latin typeface="Palatino Linotype"/>
                <a:cs typeface="Palatino Linotype"/>
              </a:rPr>
              <a:t> </a:t>
            </a:r>
            <a:r>
              <a:rPr sz="2400" spc="-150" dirty="0">
                <a:latin typeface="Palatino Linotype"/>
                <a:cs typeface="Palatino Linotype"/>
              </a:rPr>
              <a:t>juhtima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80" dirty="0">
                <a:latin typeface="Palatino Linotype"/>
                <a:cs typeface="Palatino Linotype"/>
              </a:rPr>
              <a:t>või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85" dirty="0">
                <a:latin typeface="Palatino Linotype"/>
                <a:cs typeface="Palatino Linotype"/>
              </a:rPr>
              <a:t>viima”,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80" dirty="0">
                <a:latin typeface="Palatino Linotype"/>
                <a:cs typeface="Palatino Linotype"/>
              </a:rPr>
              <a:t>seondub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90" dirty="0">
                <a:latin typeface="Palatino Linotype"/>
                <a:cs typeface="Palatino Linotype"/>
              </a:rPr>
              <a:t>eelkõige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75" dirty="0">
                <a:latin typeface="Palatino Linotype"/>
                <a:cs typeface="Palatino Linotype"/>
              </a:rPr>
              <a:t>laste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210" dirty="0">
                <a:latin typeface="Palatino Linotype"/>
                <a:cs typeface="Palatino Linotype"/>
              </a:rPr>
              <a:t>kasvatusega.</a:t>
            </a:r>
            <a:endParaRPr sz="24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74" y="348488"/>
            <a:ext cx="7007859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00" spc="-275" dirty="0"/>
              <a:t>KASVATUSTEADUS</a:t>
            </a:r>
            <a:endParaRPr sz="6300"/>
          </a:p>
        </p:txBody>
      </p:sp>
      <p:sp>
        <p:nvSpPr>
          <p:cNvPr id="3" name="object 3"/>
          <p:cNvSpPr txBox="1"/>
          <p:nvPr/>
        </p:nvSpPr>
        <p:spPr>
          <a:xfrm>
            <a:off x="217275" y="1608835"/>
            <a:ext cx="8319134" cy="341185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3065" marR="67945" indent="-381000">
              <a:lnSpc>
                <a:spcPts val="2590"/>
              </a:lnSpc>
              <a:spcBef>
                <a:spcPts val="425"/>
              </a:spcBef>
              <a:buClr>
                <a:srgbClr val="9B002B"/>
              </a:buClr>
              <a:buFont typeface="Calibri"/>
              <a:buChar char="-"/>
              <a:tabLst>
                <a:tab pos="453390" algn="l"/>
                <a:tab pos="454025" algn="l"/>
              </a:tabLst>
            </a:pPr>
            <a:r>
              <a:rPr dirty="0"/>
              <a:t>	</a:t>
            </a:r>
            <a:r>
              <a:rPr sz="2400" spc="-200" dirty="0">
                <a:latin typeface="Palatino Linotype"/>
                <a:cs typeface="Palatino Linotype"/>
              </a:rPr>
              <a:t>Kasvatusteadus</a:t>
            </a:r>
            <a:r>
              <a:rPr sz="2400" spc="-110" dirty="0">
                <a:latin typeface="Palatino Linotype"/>
                <a:cs typeface="Palatino Linotype"/>
              </a:rPr>
              <a:t> </a:t>
            </a:r>
            <a:r>
              <a:rPr sz="2400" spc="-210" dirty="0">
                <a:latin typeface="Palatino Linotype"/>
                <a:cs typeface="Palatino Linotype"/>
              </a:rPr>
              <a:t>(saksa</a:t>
            </a:r>
            <a:r>
              <a:rPr sz="2400" spc="-100" dirty="0">
                <a:latin typeface="Palatino Linotype"/>
                <a:cs typeface="Palatino Linotype"/>
              </a:rPr>
              <a:t> </a:t>
            </a:r>
            <a:r>
              <a:rPr sz="2400" spc="-135" dirty="0">
                <a:latin typeface="Palatino Linotype"/>
                <a:cs typeface="Palatino Linotype"/>
              </a:rPr>
              <a:t>k.</a:t>
            </a:r>
            <a:r>
              <a:rPr sz="2400" spc="-110" dirty="0">
                <a:latin typeface="Palatino Linotype"/>
                <a:cs typeface="Palatino Linotype"/>
              </a:rPr>
              <a:t> </a:t>
            </a:r>
            <a:r>
              <a:rPr sz="2400" spc="-180" dirty="0">
                <a:latin typeface="Palatino Linotype"/>
                <a:cs typeface="Palatino Linotype"/>
              </a:rPr>
              <a:t>Erziehungswissenschaft)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175" dirty="0">
                <a:latin typeface="Palatino Linotype"/>
                <a:cs typeface="Palatino Linotype"/>
              </a:rPr>
              <a:t>kujunes</a:t>
            </a:r>
            <a:r>
              <a:rPr sz="2400" spc="-105" dirty="0">
                <a:latin typeface="Palatino Linotype"/>
                <a:cs typeface="Palatino Linotype"/>
              </a:rPr>
              <a:t> </a:t>
            </a:r>
            <a:r>
              <a:rPr sz="2400" spc="-175" dirty="0">
                <a:latin typeface="Palatino Linotype"/>
                <a:cs typeface="Palatino Linotype"/>
              </a:rPr>
              <a:t>mõistena </a:t>
            </a:r>
            <a:r>
              <a:rPr sz="2400" spc="-585" dirty="0">
                <a:latin typeface="Palatino Linotype"/>
                <a:cs typeface="Palatino Linotype"/>
              </a:rPr>
              <a:t> </a:t>
            </a:r>
            <a:r>
              <a:rPr sz="2400" spc="-140" dirty="0">
                <a:latin typeface="Palatino Linotype"/>
                <a:cs typeface="Palatino Linotype"/>
              </a:rPr>
              <a:t>hiljem,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55" dirty="0">
                <a:latin typeface="Palatino Linotype"/>
                <a:cs typeface="Palatino Linotype"/>
              </a:rPr>
              <a:t>19.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65" dirty="0">
                <a:latin typeface="Palatino Linotype"/>
                <a:cs typeface="Palatino Linotype"/>
              </a:rPr>
              <a:t>sajandil,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80" dirty="0">
                <a:latin typeface="Palatino Linotype"/>
                <a:cs typeface="Palatino Linotype"/>
              </a:rPr>
              <a:t>rõhutades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90" dirty="0">
                <a:latin typeface="Palatino Linotype"/>
                <a:cs typeface="Palatino Linotype"/>
              </a:rPr>
              <a:t>eelkõige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80" dirty="0">
                <a:latin typeface="Palatino Linotype"/>
                <a:cs typeface="Palatino Linotype"/>
              </a:rPr>
              <a:t>teaduslikkust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85" dirty="0">
                <a:latin typeface="Palatino Linotype"/>
                <a:cs typeface="Palatino Linotype"/>
              </a:rPr>
              <a:t>erinevate </a:t>
            </a:r>
            <a:r>
              <a:rPr sz="2400" spc="-180" dirty="0">
                <a:latin typeface="Palatino Linotype"/>
                <a:cs typeface="Palatino Linotype"/>
              </a:rPr>
              <a:t> </a:t>
            </a:r>
            <a:r>
              <a:rPr sz="2400" spc="-105" dirty="0">
                <a:latin typeface="Palatino Linotype"/>
                <a:cs typeface="Palatino Linotype"/>
              </a:rPr>
              <a:t>t</a:t>
            </a:r>
            <a:r>
              <a:rPr sz="2400" spc="-145" dirty="0">
                <a:latin typeface="Palatino Linotype"/>
                <a:cs typeface="Palatino Linotype"/>
              </a:rPr>
              <a:t>e</a:t>
            </a:r>
            <a:r>
              <a:rPr sz="2400" spc="-240" dirty="0">
                <a:latin typeface="Palatino Linotype"/>
                <a:cs typeface="Palatino Linotype"/>
              </a:rPr>
              <a:t>a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200" dirty="0">
                <a:latin typeface="Palatino Linotype"/>
                <a:cs typeface="Palatino Linotype"/>
              </a:rPr>
              <a:t>p</a:t>
            </a:r>
            <a:r>
              <a:rPr sz="2400" spc="-240" dirty="0">
                <a:latin typeface="Palatino Linotype"/>
                <a:cs typeface="Palatino Linotype"/>
              </a:rPr>
              <a:t>a</a:t>
            </a:r>
            <a:r>
              <a:rPr sz="2400" spc="-155" dirty="0">
                <a:latin typeface="Palatino Linotype"/>
                <a:cs typeface="Palatino Linotype"/>
              </a:rPr>
              <a:t>r</a:t>
            </a:r>
            <a:r>
              <a:rPr sz="2400" spc="-240" dirty="0">
                <a:latin typeface="Palatino Linotype"/>
                <a:cs typeface="Palatino Linotype"/>
              </a:rPr>
              <a:t>a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290" dirty="0">
                <a:latin typeface="Palatino Linotype"/>
                <a:cs typeface="Palatino Linotype"/>
              </a:rPr>
              <a:t>g</a:t>
            </a:r>
            <a:r>
              <a:rPr sz="2400" spc="-265" dirty="0">
                <a:latin typeface="Palatino Linotype"/>
                <a:cs typeface="Palatino Linotype"/>
              </a:rPr>
              <a:t>m</a:t>
            </a:r>
            <a:r>
              <a:rPr sz="2400" spc="-240" dirty="0">
                <a:latin typeface="Palatino Linotype"/>
                <a:cs typeface="Palatino Linotype"/>
              </a:rPr>
              <a:t>a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15" dirty="0">
                <a:latin typeface="Palatino Linotype"/>
                <a:cs typeface="Palatino Linotype"/>
              </a:rPr>
              <a:t>k</a:t>
            </a:r>
            <a:r>
              <a:rPr sz="2400" spc="-240" dirty="0">
                <a:latin typeface="Palatino Linotype"/>
                <a:cs typeface="Palatino Linotype"/>
              </a:rPr>
              <a:t>a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50" dirty="0">
                <a:latin typeface="Palatino Linotype"/>
                <a:cs typeface="Palatino Linotype"/>
              </a:rPr>
              <a:t>.</a:t>
            </a:r>
            <a:endParaRPr sz="2400">
              <a:latin typeface="Palatino Linotype"/>
              <a:cs typeface="Palatino Linotype"/>
            </a:endParaRPr>
          </a:p>
          <a:p>
            <a:pPr marL="393065" marR="67310" indent="-381000">
              <a:lnSpc>
                <a:spcPts val="2590"/>
              </a:lnSpc>
              <a:spcBef>
                <a:spcPts val="2625"/>
              </a:spcBef>
              <a:buClr>
                <a:srgbClr val="9B002B"/>
              </a:buClr>
              <a:buFont typeface="Calibri"/>
              <a:buChar char="-"/>
              <a:tabLst>
                <a:tab pos="393065" algn="l"/>
                <a:tab pos="393700" algn="l"/>
              </a:tabLst>
            </a:pPr>
            <a:r>
              <a:rPr sz="2400" spc="-200" dirty="0">
                <a:latin typeface="Palatino Linotype"/>
                <a:cs typeface="Palatino Linotype"/>
              </a:rPr>
              <a:t>Kasvatusteadus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70" dirty="0">
                <a:latin typeface="Palatino Linotype"/>
                <a:cs typeface="Palatino Linotype"/>
              </a:rPr>
              <a:t>eeldab,</a:t>
            </a:r>
            <a:r>
              <a:rPr sz="2400" spc="-125" dirty="0">
                <a:latin typeface="Palatino Linotype"/>
                <a:cs typeface="Palatino Linotype"/>
              </a:rPr>
              <a:t> et </a:t>
            </a:r>
            <a:r>
              <a:rPr sz="2400" spc="-195" dirty="0">
                <a:latin typeface="Palatino Linotype"/>
                <a:cs typeface="Palatino Linotype"/>
              </a:rPr>
              <a:t>inimesed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85" dirty="0">
                <a:latin typeface="Palatino Linotype"/>
                <a:cs typeface="Palatino Linotype"/>
              </a:rPr>
              <a:t>õpivad,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04" dirty="0">
                <a:latin typeface="Palatino Linotype"/>
                <a:cs typeface="Palatino Linotype"/>
              </a:rPr>
              <a:t>arenevad,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10" dirty="0">
                <a:latin typeface="Palatino Linotype"/>
                <a:cs typeface="Palatino Linotype"/>
              </a:rPr>
              <a:t>muutuvad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35" dirty="0">
                <a:latin typeface="Palatino Linotype"/>
                <a:cs typeface="Palatino Linotype"/>
              </a:rPr>
              <a:t>ja 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35" dirty="0">
                <a:latin typeface="Palatino Linotype"/>
                <a:cs typeface="Palatino Linotype"/>
              </a:rPr>
              <a:t>kasvatavad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65" dirty="0">
                <a:latin typeface="Palatino Linotype"/>
                <a:cs typeface="Palatino Linotype"/>
              </a:rPr>
              <a:t>üksteist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04" dirty="0">
                <a:latin typeface="Palatino Linotype"/>
                <a:cs typeface="Palatino Linotype"/>
              </a:rPr>
              <a:t>kogu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75" dirty="0">
                <a:latin typeface="Palatino Linotype"/>
                <a:cs typeface="Palatino Linotype"/>
              </a:rPr>
              <a:t>elu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60" dirty="0">
                <a:latin typeface="Palatino Linotype"/>
                <a:cs typeface="Palatino Linotype"/>
              </a:rPr>
              <a:t>vältel.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75" dirty="0">
                <a:latin typeface="Palatino Linotype"/>
                <a:cs typeface="Palatino Linotype"/>
              </a:rPr>
              <a:t>Keskpunktis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30" dirty="0">
                <a:latin typeface="Palatino Linotype"/>
                <a:cs typeface="Palatino Linotype"/>
              </a:rPr>
              <a:t>on </a:t>
            </a:r>
            <a:r>
              <a:rPr sz="2400" spc="-175" dirty="0">
                <a:latin typeface="Palatino Linotype"/>
                <a:cs typeface="Palatino Linotype"/>
              </a:rPr>
              <a:t>inimene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25" dirty="0">
                <a:latin typeface="Palatino Linotype"/>
                <a:cs typeface="Palatino Linotype"/>
              </a:rPr>
              <a:t>igas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90" dirty="0">
                <a:latin typeface="Palatino Linotype"/>
                <a:cs typeface="Palatino Linotype"/>
              </a:rPr>
              <a:t>eas.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B002B"/>
              </a:buClr>
              <a:buFont typeface="Calibri"/>
              <a:buChar char="-"/>
            </a:pPr>
            <a:endParaRPr sz="2200">
              <a:latin typeface="Palatino Linotype"/>
              <a:cs typeface="Palatino Linotype"/>
            </a:endParaRPr>
          </a:p>
          <a:p>
            <a:pPr marL="393065" marR="5080" indent="-381000">
              <a:lnSpc>
                <a:spcPts val="2590"/>
              </a:lnSpc>
              <a:spcBef>
                <a:spcPts val="5"/>
              </a:spcBef>
              <a:buClr>
                <a:srgbClr val="9B002B"/>
              </a:buClr>
              <a:buFont typeface="Calibri"/>
              <a:buChar char="-"/>
              <a:tabLst>
                <a:tab pos="393065" algn="l"/>
                <a:tab pos="393700" algn="l"/>
              </a:tabLst>
            </a:pPr>
            <a:r>
              <a:rPr sz="2400" spc="-195" dirty="0">
                <a:latin typeface="Palatino Linotype"/>
                <a:cs typeface="Palatino Linotype"/>
              </a:rPr>
              <a:t>Kasvatusteadusel</a:t>
            </a:r>
            <a:r>
              <a:rPr sz="2400" spc="-130" dirty="0">
                <a:latin typeface="Palatino Linotype"/>
                <a:cs typeface="Palatino Linotype"/>
              </a:rPr>
              <a:t> on </a:t>
            </a:r>
            <a:r>
              <a:rPr sz="2400" spc="-180" dirty="0">
                <a:latin typeface="Palatino Linotype"/>
                <a:cs typeface="Palatino Linotype"/>
              </a:rPr>
              <a:t>mitmeid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60" dirty="0">
                <a:latin typeface="Palatino Linotype"/>
                <a:cs typeface="Palatino Linotype"/>
              </a:rPr>
              <a:t>aladistsipliine,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95" dirty="0">
                <a:latin typeface="Palatino Linotype"/>
                <a:cs typeface="Palatino Linotype"/>
              </a:rPr>
              <a:t>n.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80" dirty="0">
                <a:latin typeface="Palatino Linotype"/>
                <a:cs typeface="Palatino Linotype"/>
              </a:rPr>
              <a:t>täiskasvanukoolitus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15" dirty="0">
                <a:latin typeface="Palatino Linotype"/>
                <a:cs typeface="Palatino Linotype"/>
              </a:rPr>
              <a:t>e </a:t>
            </a:r>
            <a:r>
              <a:rPr sz="2400" spc="-585" dirty="0">
                <a:latin typeface="Palatino Linotype"/>
                <a:cs typeface="Palatino Linotype"/>
              </a:rPr>
              <a:t> </a:t>
            </a:r>
            <a:r>
              <a:rPr sz="2400" spc="-175" dirty="0">
                <a:latin typeface="Palatino Linotype"/>
                <a:cs typeface="Palatino Linotype"/>
              </a:rPr>
              <a:t>a</a:t>
            </a:r>
            <a:r>
              <a:rPr sz="2400" spc="-210" dirty="0">
                <a:latin typeface="Palatino Linotype"/>
                <a:cs typeface="Palatino Linotype"/>
              </a:rPr>
              <a:t>n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155" dirty="0">
                <a:latin typeface="Palatino Linotype"/>
                <a:cs typeface="Palatino Linotype"/>
              </a:rPr>
              <a:t>r</a:t>
            </a:r>
            <a:r>
              <a:rPr sz="2400" spc="-254" dirty="0">
                <a:latin typeface="Palatino Linotype"/>
                <a:cs typeface="Palatino Linotype"/>
              </a:rPr>
              <a:t>a</a:t>
            </a:r>
            <a:r>
              <a:rPr sz="2400" spc="-280" dirty="0">
                <a:latin typeface="Palatino Linotype"/>
                <a:cs typeface="Palatino Linotype"/>
              </a:rPr>
              <a:t>g</a:t>
            </a:r>
            <a:r>
              <a:rPr sz="2400" spc="-125" dirty="0">
                <a:latin typeface="Palatino Linotype"/>
                <a:cs typeface="Palatino Linotype"/>
              </a:rPr>
              <a:t>oo</a:t>
            </a:r>
            <a:r>
              <a:rPr sz="2400" spc="-290" dirty="0">
                <a:latin typeface="Palatino Linotype"/>
                <a:cs typeface="Palatino Linotype"/>
              </a:rPr>
              <a:t>g</a:t>
            </a:r>
            <a:r>
              <a:rPr sz="2400" spc="-114" dirty="0">
                <a:latin typeface="Palatino Linotype"/>
                <a:cs typeface="Palatino Linotype"/>
              </a:rPr>
              <a:t>i</a:t>
            </a:r>
            <a:r>
              <a:rPr sz="2400" spc="-210" dirty="0">
                <a:latin typeface="Palatino Linotype"/>
                <a:cs typeface="Palatino Linotype"/>
              </a:rPr>
              <a:t>k</a:t>
            </a:r>
            <a:r>
              <a:rPr sz="2400" spc="-150" dirty="0">
                <a:latin typeface="Palatino Linotype"/>
                <a:cs typeface="Palatino Linotype"/>
              </a:rPr>
              <a:t>a,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55" dirty="0">
                <a:latin typeface="Palatino Linotype"/>
                <a:cs typeface="Palatino Linotype"/>
              </a:rPr>
              <a:t>r</a:t>
            </a:r>
            <a:r>
              <a:rPr sz="2400" spc="-114" dirty="0">
                <a:latin typeface="Palatino Linotype"/>
                <a:cs typeface="Palatino Linotype"/>
              </a:rPr>
              <a:t>i</a:t>
            </a:r>
            <a:r>
              <a:rPr sz="2400" spc="-210" dirty="0">
                <a:latin typeface="Palatino Linotype"/>
                <a:cs typeface="Palatino Linotype"/>
              </a:rPr>
              <a:t>pe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254" dirty="0">
                <a:latin typeface="Palatino Linotype"/>
                <a:cs typeface="Palatino Linotype"/>
              </a:rPr>
              <a:t>a</a:t>
            </a:r>
            <a:r>
              <a:rPr sz="2400" spc="-280" dirty="0">
                <a:latin typeface="Palatino Linotype"/>
                <a:cs typeface="Palatino Linotype"/>
              </a:rPr>
              <a:t>g</a:t>
            </a:r>
            <a:r>
              <a:rPr sz="2400" spc="-125" dirty="0">
                <a:latin typeface="Palatino Linotype"/>
                <a:cs typeface="Palatino Linotype"/>
              </a:rPr>
              <a:t>oo</a:t>
            </a:r>
            <a:r>
              <a:rPr sz="2400" spc="-290" dirty="0">
                <a:latin typeface="Palatino Linotype"/>
                <a:cs typeface="Palatino Linotype"/>
              </a:rPr>
              <a:t>g</a:t>
            </a:r>
            <a:r>
              <a:rPr sz="2400" spc="-114" dirty="0">
                <a:latin typeface="Palatino Linotype"/>
                <a:cs typeface="Palatino Linotype"/>
              </a:rPr>
              <a:t>i</a:t>
            </a:r>
            <a:r>
              <a:rPr sz="2400" spc="-210" dirty="0">
                <a:latin typeface="Palatino Linotype"/>
                <a:cs typeface="Palatino Linotype"/>
              </a:rPr>
              <a:t>k</a:t>
            </a:r>
            <a:r>
              <a:rPr sz="2400" spc="-150" dirty="0">
                <a:latin typeface="Palatino Linotype"/>
                <a:cs typeface="Palatino Linotype"/>
              </a:rPr>
              <a:t>a,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45" dirty="0">
                <a:latin typeface="Palatino Linotype"/>
                <a:cs typeface="Palatino Linotype"/>
              </a:rPr>
              <a:t>s</a:t>
            </a:r>
            <a:r>
              <a:rPr sz="2400" spc="-125" dirty="0">
                <a:latin typeface="Palatino Linotype"/>
                <a:cs typeface="Palatino Linotype"/>
              </a:rPr>
              <a:t>o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245" dirty="0">
                <a:latin typeface="Palatino Linotype"/>
                <a:cs typeface="Palatino Linotype"/>
              </a:rPr>
              <a:t>s</a:t>
            </a:r>
            <a:r>
              <a:rPr sz="2400" spc="-114" dirty="0">
                <a:latin typeface="Palatino Linotype"/>
                <a:cs typeface="Palatino Linotype"/>
              </a:rPr>
              <a:t>i</a:t>
            </a:r>
            <a:r>
              <a:rPr sz="2400" spc="-204" dirty="0">
                <a:latin typeface="Palatino Linotype"/>
                <a:cs typeface="Palatino Linotype"/>
              </a:rPr>
              <a:t>aal</a:t>
            </a:r>
            <a:r>
              <a:rPr sz="2400" spc="-210" dirty="0">
                <a:latin typeface="Palatino Linotype"/>
                <a:cs typeface="Palatino Linotype"/>
              </a:rPr>
              <a:t>pe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254" dirty="0">
                <a:latin typeface="Palatino Linotype"/>
                <a:cs typeface="Palatino Linotype"/>
              </a:rPr>
              <a:t>a</a:t>
            </a:r>
            <a:r>
              <a:rPr sz="2400" spc="-280" dirty="0">
                <a:latin typeface="Palatino Linotype"/>
                <a:cs typeface="Palatino Linotype"/>
              </a:rPr>
              <a:t>g</a:t>
            </a:r>
            <a:r>
              <a:rPr sz="2400" spc="-125" dirty="0">
                <a:latin typeface="Palatino Linotype"/>
                <a:cs typeface="Palatino Linotype"/>
              </a:rPr>
              <a:t>oo</a:t>
            </a:r>
            <a:r>
              <a:rPr sz="2400" spc="-290" dirty="0">
                <a:latin typeface="Palatino Linotype"/>
                <a:cs typeface="Palatino Linotype"/>
              </a:rPr>
              <a:t>g</a:t>
            </a:r>
            <a:r>
              <a:rPr sz="2400" spc="-114" dirty="0">
                <a:latin typeface="Palatino Linotype"/>
                <a:cs typeface="Palatino Linotype"/>
              </a:rPr>
              <a:t>i</a:t>
            </a:r>
            <a:r>
              <a:rPr sz="2400" spc="-210" dirty="0">
                <a:latin typeface="Palatino Linotype"/>
                <a:cs typeface="Palatino Linotype"/>
              </a:rPr>
              <a:t>k</a:t>
            </a:r>
            <a:r>
              <a:rPr sz="2400" spc="-150" dirty="0">
                <a:latin typeface="Palatino Linotype"/>
                <a:cs typeface="Palatino Linotype"/>
              </a:rPr>
              <a:t>a,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54" dirty="0">
                <a:latin typeface="Palatino Linotype"/>
                <a:cs typeface="Palatino Linotype"/>
              </a:rPr>
              <a:t>a</a:t>
            </a:r>
            <a:r>
              <a:rPr sz="2400" spc="-280" dirty="0">
                <a:latin typeface="Palatino Linotype"/>
                <a:cs typeface="Palatino Linotype"/>
              </a:rPr>
              <a:t>g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210" dirty="0">
                <a:latin typeface="Palatino Linotype"/>
                <a:cs typeface="Palatino Linotype"/>
              </a:rPr>
              <a:t>k</a:t>
            </a:r>
            <a:r>
              <a:rPr sz="2400" spc="-165" dirty="0">
                <a:latin typeface="Palatino Linotype"/>
                <a:cs typeface="Palatino Linotype"/>
              </a:rPr>
              <a:t>a  </a:t>
            </a:r>
            <a:r>
              <a:rPr sz="2400" spc="-245" dirty="0">
                <a:latin typeface="Palatino Linotype"/>
                <a:cs typeface="Palatino Linotype"/>
              </a:rPr>
              <a:t>k</a:t>
            </a:r>
            <a:r>
              <a:rPr sz="2400" spc="-215" dirty="0">
                <a:latin typeface="Palatino Linotype"/>
                <a:cs typeface="Palatino Linotype"/>
              </a:rPr>
              <a:t>a</a:t>
            </a:r>
            <a:r>
              <a:rPr sz="2400" spc="-270" dirty="0">
                <a:latin typeface="Palatino Linotype"/>
                <a:cs typeface="Palatino Linotype"/>
              </a:rPr>
              <a:t>sv</a:t>
            </a:r>
            <a:r>
              <a:rPr sz="2400" spc="-265" dirty="0">
                <a:latin typeface="Palatino Linotype"/>
                <a:cs typeface="Palatino Linotype"/>
              </a:rPr>
              <a:t>a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140" dirty="0">
                <a:latin typeface="Palatino Linotype"/>
                <a:cs typeface="Palatino Linotype"/>
              </a:rPr>
              <a:t>sfilosoofi</a:t>
            </a:r>
            <a:r>
              <a:rPr sz="2400" spc="-170" dirty="0">
                <a:latin typeface="Palatino Linotype"/>
                <a:cs typeface="Palatino Linotype"/>
              </a:rPr>
              <a:t>a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30" dirty="0">
                <a:latin typeface="Palatino Linotype"/>
                <a:cs typeface="Palatino Linotype"/>
              </a:rPr>
              <a:t>j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00" dirty="0">
                <a:latin typeface="Palatino Linotype"/>
                <a:cs typeface="Palatino Linotype"/>
              </a:rPr>
              <a:t>p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290" dirty="0">
                <a:latin typeface="Palatino Linotype"/>
                <a:cs typeface="Palatino Linotype"/>
              </a:rPr>
              <a:t>g</a:t>
            </a:r>
            <a:r>
              <a:rPr sz="2400" spc="-185" dirty="0">
                <a:latin typeface="Palatino Linotype"/>
                <a:cs typeface="Palatino Linotype"/>
              </a:rPr>
              <a:t>oo</a:t>
            </a:r>
            <a:r>
              <a:rPr sz="2400" spc="-180" dirty="0">
                <a:latin typeface="Palatino Linotype"/>
                <a:cs typeface="Palatino Linotype"/>
              </a:rPr>
              <a:t>g</a:t>
            </a:r>
            <a:r>
              <a:rPr sz="2400" spc="-100" dirty="0">
                <a:latin typeface="Palatino Linotype"/>
                <a:cs typeface="Palatino Linotype"/>
              </a:rPr>
              <a:t>ili</a:t>
            </a:r>
            <a:r>
              <a:rPr sz="2400" spc="-200" dirty="0">
                <a:latin typeface="Palatino Linotype"/>
                <a:cs typeface="Palatino Linotype"/>
              </a:rPr>
              <a:t>n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40" dirty="0">
                <a:latin typeface="Palatino Linotype"/>
                <a:cs typeface="Palatino Linotype"/>
              </a:rPr>
              <a:t>n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150" dirty="0">
                <a:latin typeface="Palatino Linotype"/>
                <a:cs typeface="Palatino Linotype"/>
              </a:rPr>
              <a:t>ro</a:t>
            </a:r>
            <a:r>
              <a:rPr sz="2400" spc="-185" dirty="0">
                <a:latin typeface="Palatino Linotype"/>
                <a:cs typeface="Palatino Linotype"/>
              </a:rPr>
              <a:t>p</a:t>
            </a:r>
            <a:r>
              <a:rPr sz="2400" spc="-160" dirty="0">
                <a:latin typeface="Palatino Linotype"/>
                <a:cs typeface="Palatino Linotype"/>
              </a:rPr>
              <a:t>oloo</a:t>
            </a:r>
            <a:r>
              <a:rPr sz="2400" spc="-170" dirty="0">
                <a:latin typeface="Palatino Linotype"/>
                <a:cs typeface="Palatino Linotype"/>
              </a:rPr>
              <a:t>g</a:t>
            </a:r>
            <a:r>
              <a:rPr sz="2400" spc="-135" dirty="0">
                <a:latin typeface="Palatino Linotype"/>
                <a:cs typeface="Palatino Linotype"/>
              </a:rPr>
              <a:t>i</a:t>
            </a:r>
            <a:r>
              <a:rPr sz="2400" spc="-225" dirty="0">
                <a:latin typeface="Palatino Linotype"/>
                <a:cs typeface="Palatino Linotype"/>
              </a:rPr>
              <a:t>a</a:t>
            </a:r>
            <a:r>
              <a:rPr sz="2400" spc="-50" dirty="0">
                <a:latin typeface="Palatino Linotype"/>
                <a:cs typeface="Palatino Linotype"/>
              </a:rPr>
              <a:t>.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74" y="449580"/>
            <a:ext cx="6360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175" dirty="0">
                <a:latin typeface="Palatino Linotype"/>
                <a:cs typeface="Palatino Linotype"/>
              </a:rPr>
              <a:t>Mõ</a:t>
            </a:r>
            <a:r>
              <a:rPr sz="3200" i="0" spc="-140" dirty="0">
                <a:latin typeface="Palatino Linotype"/>
                <a:cs typeface="Palatino Linotype"/>
              </a:rPr>
              <a:t>n</a:t>
            </a:r>
            <a:r>
              <a:rPr sz="3200" i="0" spc="-110" dirty="0">
                <a:latin typeface="Palatino Linotype"/>
                <a:cs typeface="Palatino Linotype"/>
              </a:rPr>
              <a:t>i</a:t>
            </a:r>
            <a:r>
              <a:rPr sz="3200" i="0" spc="-220" dirty="0">
                <a:latin typeface="Palatino Linotype"/>
                <a:cs typeface="Palatino Linotype"/>
              </a:rPr>
              <a:t>n</a:t>
            </a:r>
            <a:r>
              <a:rPr sz="3200" i="0" spc="-400" dirty="0">
                <a:latin typeface="Palatino Linotype"/>
                <a:cs typeface="Palatino Linotype"/>
              </a:rPr>
              <a:t>g</a:t>
            </a:r>
            <a:r>
              <a:rPr sz="3200" i="0" spc="-330" dirty="0">
                <a:latin typeface="Palatino Linotype"/>
                <a:cs typeface="Palatino Linotype"/>
              </a:rPr>
              <a:t>a</a:t>
            </a:r>
            <a:r>
              <a:rPr sz="3200" i="0" spc="-245" dirty="0">
                <a:latin typeface="Palatino Linotype"/>
                <a:cs typeface="Palatino Linotype"/>
              </a:rPr>
              <a:t>id</a:t>
            </a:r>
            <a:r>
              <a:rPr sz="3200" i="0" spc="-155" dirty="0">
                <a:latin typeface="Palatino Linotype"/>
                <a:cs typeface="Palatino Linotype"/>
              </a:rPr>
              <a:t> </a:t>
            </a:r>
            <a:r>
              <a:rPr sz="3200" i="0" spc="-285" dirty="0">
                <a:latin typeface="Palatino Linotype"/>
                <a:cs typeface="Palatino Linotype"/>
              </a:rPr>
              <a:t>k</a:t>
            </a:r>
            <a:r>
              <a:rPr sz="3200" i="0" spc="-330" dirty="0">
                <a:latin typeface="Palatino Linotype"/>
                <a:cs typeface="Palatino Linotype"/>
              </a:rPr>
              <a:t>a</a:t>
            </a:r>
            <a:r>
              <a:rPr sz="3200" i="0" spc="-315" dirty="0">
                <a:latin typeface="Palatino Linotype"/>
                <a:cs typeface="Palatino Linotype"/>
              </a:rPr>
              <a:t>s</a:t>
            </a:r>
            <a:r>
              <a:rPr sz="3200" i="0" spc="-425" dirty="0">
                <a:latin typeface="Palatino Linotype"/>
                <a:cs typeface="Palatino Linotype"/>
              </a:rPr>
              <a:t>v</a:t>
            </a:r>
            <a:r>
              <a:rPr sz="3200" i="0" spc="-330" dirty="0">
                <a:latin typeface="Palatino Linotype"/>
                <a:cs typeface="Palatino Linotype"/>
              </a:rPr>
              <a:t>a</a:t>
            </a:r>
            <a:r>
              <a:rPr sz="3200" i="0" spc="-50" dirty="0">
                <a:latin typeface="Palatino Linotype"/>
                <a:cs typeface="Palatino Linotype"/>
              </a:rPr>
              <a:t>t</a:t>
            </a:r>
            <a:r>
              <a:rPr sz="3200" i="0" spc="-245" dirty="0">
                <a:latin typeface="Palatino Linotype"/>
                <a:cs typeface="Palatino Linotype"/>
              </a:rPr>
              <a:t>u</a:t>
            </a:r>
            <a:r>
              <a:rPr sz="3200" i="0" spc="-204" dirty="0">
                <a:latin typeface="Palatino Linotype"/>
                <a:cs typeface="Palatino Linotype"/>
              </a:rPr>
              <a:t>s</a:t>
            </a:r>
            <a:r>
              <a:rPr sz="3200" i="0" spc="-170" dirty="0">
                <a:latin typeface="Palatino Linotype"/>
                <a:cs typeface="Palatino Linotype"/>
              </a:rPr>
              <a:t>t</a:t>
            </a:r>
            <a:r>
              <a:rPr sz="3200" i="0" spc="-285" dirty="0">
                <a:latin typeface="Palatino Linotype"/>
                <a:cs typeface="Palatino Linotype"/>
              </a:rPr>
              <a:t>e</a:t>
            </a:r>
            <a:r>
              <a:rPr sz="3200" i="0" spc="-330" dirty="0">
                <a:latin typeface="Palatino Linotype"/>
                <a:cs typeface="Palatino Linotype"/>
              </a:rPr>
              <a:t>a</a:t>
            </a:r>
            <a:r>
              <a:rPr sz="3200" i="0" spc="-335" dirty="0">
                <a:latin typeface="Palatino Linotype"/>
                <a:cs typeface="Palatino Linotype"/>
              </a:rPr>
              <a:t>d</a:t>
            </a:r>
            <a:r>
              <a:rPr sz="3200" i="0" spc="-245" dirty="0">
                <a:latin typeface="Palatino Linotype"/>
                <a:cs typeface="Palatino Linotype"/>
              </a:rPr>
              <a:t>u</a:t>
            </a:r>
            <a:r>
              <a:rPr sz="3200" i="0" spc="-290" dirty="0">
                <a:latin typeface="Palatino Linotype"/>
                <a:cs typeface="Palatino Linotype"/>
              </a:rPr>
              <a:t>s</a:t>
            </a:r>
            <a:r>
              <a:rPr sz="3200" i="0" spc="-210" dirty="0">
                <a:latin typeface="Palatino Linotype"/>
                <a:cs typeface="Palatino Linotype"/>
              </a:rPr>
              <a:t>l</a:t>
            </a:r>
            <a:r>
              <a:rPr sz="3200" i="0" spc="-150" dirty="0">
                <a:latin typeface="Palatino Linotype"/>
                <a:cs typeface="Palatino Linotype"/>
              </a:rPr>
              <a:t>i</a:t>
            </a:r>
            <a:r>
              <a:rPr sz="3200" i="0" spc="-285" dirty="0">
                <a:latin typeface="Palatino Linotype"/>
                <a:cs typeface="Palatino Linotype"/>
              </a:rPr>
              <a:t>kke</a:t>
            </a:r>
            <a:r>
              <a:rPr sz="3200" i="0" spc="-165" dirty="0">
                <a:latin typeface="Palatino Linotype"/>
                <a:cs typeface="Palatino Linotype"/>
              </a:rPr>
              <a:t> </a:t>
            </a:r>
            <a:r>
              <a:rPr sz="3200" i="0" spc="-285" dirty="0">
                <a:latin typeface="Palatino Linotype"/>
                <a:cs typeface="Palatino Linotype"/>
              </a:rPr>
              <a:t>k</a:t>
            </a:r>
            <a:r>
              <a:rPr sz="3200" i="0" spc="-245" dirty="0">
                <a:latin typeface="Palatino Linotype"/>
                <a:cs typeface="Palatino Linotype"/>
              </a:rPr>
              <a:t>ü</a:t>
            </a:r>
            <a:r>
              <a:rPr sz="3200" i="0" spc="-185" dirty="0">
                <a:latin typeface="Palatino Linotype"/>
                <a:cs typeface="Palatino Linotype"/>
              </a:rPr>
              <a:t>si</a:t>
            </a:r>
            <a:r>
              <a:rPr sz="3200" i="0" spc="-450" dirty="0">
                <a:latin typeface="Palatino Linotype"/>
                <a:cs typeface="Palatino Linotype"/>
              </a:rPr>
              <a:t>m</a:t>
            </a:r>
            <a:r>
              <a:rPr sz="3200" i="0" spc="-245" dirty="0">
                <a:latin typeface="Palatino Linotype"/>
                <a:cs typeface="Palatino Linotype"/>
              </a:rPr>
              <a:t>u</a:t>
            </a:r>
            <a:r>
              <a:rPr sz="3200" i="0" spc="-235" dirty="0">
                <a:latin typeface="Palatino Linotype"/>
                <a:cs typeface="Palatino Linotype"/>
              </a:rPr>
              <a:t>si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499" y="1328420"/>
            <a:ext cx="7791450" cy="38201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70" dirty="0">
                <a:latin typeface="Palatino Linotype"/>
                <a:cs typeface="Palatino Linotype"/>
              </a:rPr>
              <a:t>Kuna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215" dirty="0">
                <a:latin typeface="Palatino Linotype"/>
                <a:cs typeface="Palatino Linotype"/>
              </a:rPr>
              <a:t>kasvatus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85" dirty="0">
                <a:latin typeface="Palatino Linotype"/>
                <a:cs typeface="Palatino Linotype"/>
              </a:rPr>
              <a:t>valmistab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60" dirty="0">
                <a:latin typeface="Palatino Linotype"/>
                <a:cs typeface="Palatino Linotype"/>
              </a:rPr>
              <a:t>inimest</a:t>
            </a:r>
            <a:r>
              <a:rPr sz="2400" spc="-125" dirty="0">
                <a:latin typeface="Palatino Linotype"/>
                <a:cs typeface="Palatino Linotype"/>
              </a:rPr>
              <a:t> ette </a:t>
            </a:r>
            <a:r>
              <a:rPr sz="2400" spc="-200" dirty="0">
                <a:latin typeface="Palatino Linotype"/>
                <a:cs typeface="Palatino Linotype"/>
              </a:rPr>
              <a:t>eluks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85" dirty="0">
                <a:latin typeface="Palatino Linotype"/>
                <a:cs typeface="Palatino Linotype"/>
              </a:rPr>
              <a:t>keskkonnas,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65" dirty="0">
                <a:latin typeface="Palatino Linotype"/>
                <a:cs typeface="Palatino Linotype"/>
              </a:rPr>
              <a:t>kultuuris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35" dirty="0">
                <a:latin typeface="Palatino Linotype"/>
                <a:cs typeface="Palatino Linotype"/>
              </a:rPr>
              <a:t>ja </a:t>
            </a:r>
            <a:r>
              <a:rPr sz="2400" spc="-585" dirty="0">
                <a:latin typeface="Palatino Linotype"/>
                <a:cs typeface="Palatino Linotype"/>
              </a:rPr>
              <a:t> </a:t>
            </a:r>
            <a:r>
              <a:rPr sz="2400" spc="-170" dirty="0">
                <a:latin typeface="Palatino Linotype"/>
                <a:cs typeface="Palatino Linotype"/>
              </a:rPr>
              <a:t>ühiskonnas, </a:t>
            </a:r>
            <a:r>
              <a:rPr sz="2400" spc="-260" dirty="0">
                <a:latin typeface="Palatino Linotype"/>
                <a:cs typeface="Palatino Linotype"/>
              </a:rPr>
              <a:t>aga</a:t>
            </a:r>
            <a:r>
              <a:rPr sz="2400" spc="-254" dirty="0">
                <a:latin typeface="Palatino Linotype"/>
                <a:cs typeface="Palatino Linotype"/>
              </a:rPr>
              <a:t> </a:t>
            </a:r>
            <a:r>
              <a:rPr sz="2400" spc="-250" dirty="0">
                <a:latin typeface="Palatino Linotype"/>
                <a:cs typeface="Palatino Linotype"/>
              </a:rPr>
              <a:t>samas</a:t>
            </a:r>
            <a:r>
              <a:rPr sz="2400" spc="-245" dirty="0">
                <a:latin typeface="Palatino Linotype"/>
                <a:cs typeface="Palatino Linotype"/>
              </a:rPr>
              <a:t> </a:t>
            </a:r>
            <a:r>
              <a:rPr sz="2400" spc="-145" dirty="0">
                <a:latin typeface="Palatino Linotype"/>
                <a:cs typeface="Palatino Linotype"/>
              </a:rPr>
              <a:t>aitab </a:t>
            </a:r>
            <a:r>
              <a:rPr sz="2400" spc="-135" dirty="0">
                <a:latin typeface="Palatino Linotype"/>
                <a:cs typeface="Palatino Linotype"/>
              </a:rPr>
              <a:t>tal </a:t>
            </a:r>
            <a:r>
              <a:rPr sz="2400" spc="-250" dirty="0">
                <a:latin typeface="Palatino Linotype"/>
                <a:cs typeface="Palatino Linotype"/>
              </a:rPr>
              <a:t>saada</a:t>
            </a:r>
            <a:r>
              <a:rPr sz="2400" spc="-245" dirty="0">
                <a:latin typeface="Palatino Linotype"/>
                <a:cs typeface="Palatino Linotype"/>
              </a:rPr>
              <a:t> </a:t>
            </a:r>
            <a:r>
              <a:rPr sz="2400" spc="-195" dirty="0">
                <a:latin typeface="Palatino Linotype"/>
                <a:cs typeface="Palatino Linotype"/>
              </a:rPr>
              <a:t>kordumatuks </a:t>
            </a:r>
            <a:r>
              <a:rPr sz="2400" spc="-190" dirty="0">
                <a:latin typeface="Palatino Linotype"/>
                <a:cs typeface="Palatino Linotype"/>
              </a:rPr>
              <a:t>isiksuseks, </a:t>
            </a:r>
            <a:r>
              <a:rPr sz="2400" spc="-180" dirty="0">
                <a:latin typeface="Palatino Linotype"/>
                <a:cs typeface="Palatino Linotype"/>
              </a:rPr>
              <a:t>siis </a:t>
            </a:r>
            <a:r>
              <a:rPr sz="2400" spc="-175" dirty="0">
                <a:latin typeface="Palatino Linotype"/>
                <a:cs typeface="Palatino Linotype"/>
              </a:rPr>
              <a:t> </a:t>
            </a:r>
            <a:r>
              <a:rPr sz="2400" spc="-204" dirty="0">
                <a:latin typeface="Palatino Linotype"/>
                <a:cs typeface="Palatino Linotype"/>
              </a:rPr>
              <a:t>võiks</a:t>
            </a:r>
            <a:r>
              <a:rPr sz="2400" spc="-135" dirty="0">
                <a:latin typeface="Palatino Linotype"/>
                <a:cs typeface="Palatino Linotype"/>
              </a:rPr>
              <a:t> </a:t>
            </a:r>
            <a:r>
              <a:rPr sz="2400" spc="-185" dirty="0">
                <a:latin typeface="Palatino Linotype"/>
                <a:cs typeface="Palatino Linotype"/>
              </a:rPr>
              <a:t>küsida:</a:t>
            </a:r>
            <a:endParaRPr sz="2400">
              <a:latin typeface="Palatino Linotype"/>
              <a:cs typeface="Palatino Linotype"/>
            </a:endParaRPr>
          </a:p>
          <a:p>
            <a:pPr marL="469900" marR="165100" indent="-381000">
              <a:lnSpc>
                <a:spcPts val="2620"/>
              </a:lnSpc>
              <a:spcBef>
                <a:spcPts val="990"/>
              </a:spcBef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400" spc="-185" dirty="0">
                <a:latin typeface="Palatino Linotype"/>
                <a:cs typeface="Palatino Linotype"/>
              </a:rPr>
              <a:t>Mida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75" dirty="0">
                <a:latin typeface="Palatino Linotype"/>
                <a:cs typeface="Palatino Linotype"/>
              </a:rPr>
              <a:t>tähendab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60" dirty="0">
                <a:latin typeface="Palatino Linotype"/>
                <a:cs typeface="Palatino Linotype"/>
              </a:rPr>
              <a:t>olla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165" dirty="0">
                <a:latin typeface="Palatino Linotype"/>
                <a:cs typeface="Palatino Linotype"/>
              </a:rPr>
              <a:t>haritud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35" dirty="0">
                <a:latin typeface="Palatino Linotype"/>
                <a:cs typeface="Palatino Linotype"/>
              </a:rPr>
              <a:t>ja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204" dirty="0">
                <a:latin typeface="Palatino Linotype"/>
                <a:cs typeface="Palatino Linotype"/>
              </a:rPr>
              <a:t>kasvatatud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70" dirty="0">
                <a:latin typeface="Palatino Linotype"/>
                <a:cs typeface="Palatino Linotype"/>
              </a:rPr>
              <a:t>inimene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85" dirty="0">
                <a:latin typeface="Palatino Linotype"/>
                <a:cs typeface="Palatino Linotype"/>
              </a:rPr>
              <a:t>konkreetses </a:t>
            </a:r>
            <a:r>
              <a:rPr sz="2400" spc="-585" dirty="0">
                <a:latin typeface="Palatino Linotype"/>
                <a:cs typeface="Palatino Linotype"/>
              </a:rPr>
              <a:t> </a:t>
            </a:r>
            <a:r>
              <a:rPr sz="2400" spc="-180" dirty="0">
                <a:latin typeface="Palatino Linotype"/>
                <a:cs typeface="Palatino Linotype"/>
              </a:rPr>
              <a:t>a</a:t>
            </a:r>
            <a:r>
              <a:rPr sz="2400" spc="-90" dirty="0">
                <a:latin typeface="Palatino Linotype"/>
                <a:cs typeface="Palatino Linotype"/>
              </a:rPr>
              <a:t>j</a:t>
            </a:r>
            <a:r>
              <a:rPr sz="2400" spc="-245" dirty="0">
                <a:latin typeface="Palatino Linotype"/>
                <a:cs typeface="Palatino Linotype"/>
              </a:rPr>
              <a:t>as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j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210" dirty="0">
                <a:latin typeface="Palatino Linotype"/>
                <a:cs typeface="Palatino Linotype"/>
              </a:rPr>
              <a:t>k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125" dirty="0">
                <a:latin typeface="Palatino Linotype"/>
                <a:cs typeface="Palatino Linotype"/>
              </a:rPr>
              <a:t>l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190" dirty="0">
                <a:latin typeface="Palatino Linotype"/>
                <a:cs typeface="Palatino Linotype"/>
              </a:rPr>
              <a:t>uu</a:t>
            </a:r>
            <a:r>
              <a:rPr sz="2400" spc="-155" dirty="0">
                <a:latin typeface="Palatino Linotype"/>
                <a:cs typeface="Palatino Linotype"/>
              </a:rPr>
              <a:t>r</a:t>
            </a:r>
            <a:r>
              <a:rPr sz="2400" spc="-114" dirty="0">
                <a:latin typeface="Palatino Linotype"/>
                <a:cs typeface="Palatino Linotype"/>
              </a:rPr>
              <a:t>i</a:t>
            </a:r>
            <a:r>
              <a:rPr sz="2400" spc="-245" dirty="0">
                <a:latin typeface="Palatino Linotype"/>
                <a:cs typeface="Palatino Linotype"/>
              </a:rPr>
              <a:t>s</a:t>
            </a:r>
            <a:r>
              <a:rPr sz="2400" spc="-165" dirty="0">
                <a:latin typeface="Palatino Linotype"/>
                <a:cs typeface="Palatino Linotype"/>
              </a:rPr>
              <a:t>?</a:t>
            </a:r>
            <a:endParaRPr sz="2400">
              <a:latin typeface="Palatino Linotype"/>
              <a:cs typeface="Palatino Linotype"/>
            </a:endParaRPr>
          </a:p>
          <a:p>
            <a:pPr marL="469900" indent="-381000">
              <a:lnSpc>
                <a:spcPts val="2400"/>
              </a:lnSpc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400" spc="-170" dirty="0">
                <a:latin typeface="Palatino Linotype"/>
                <a:cs typeface="Palatino Linotype"/>
              </a:rPr>
              <a:t>M</a:t>
            </a:r>
            <a:r>
              <a:rPr sz="2400" spc="-60" dirty="0">
                <a:latin typeface="Palatino Linotype"/>
                <a:cs typeface="Palatino Linotype"/>
              </a:rPr>
              <a:t>i</a:t>
            </a:r>
            <a:r>
              <a:rPr sz="2400" spc="-130" dirty="0">
                <a:latin typeface="Palatino Linotype"/>
                <a:cs typeface="Palatino Linotype"/>
              </a:rPr>
              <a:t>ll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135" dirty="0">
                <a:latin typeface="Palatino Linotype"/>
                <a:cs typeface="Palatino Linotype"/>
              </a:rPr>
              <a:t>n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30" dirty="0">
                <a:latin typeface="Palatino Linotype"/>
                <a:cs typeface="Palatino Linotype"/>
              </a:rPr>
              <a:t>on </a:t>
            </a:r>
            <a:r>
              <a:rPr sz="2400" spc="-260" dirty="0">
                <a:latin typeface="Palatino Linotype"/>
                <a:cs typeface="Palatino Linotype"/>
              </a:rPr>
              <a:t>m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90" dirty="0">
                <a:latin typeface="Palatino Linotype"/>
                <a:cs typeface="Palatino Linotype"/>
              </a:rPr>
              <a:t>ü</a:t>
            </a:r>
            <a:r>
              <a:rPr sz="2400" spc="-165" dirty="0">
                <a:latin typeface="Palatino Linotype"/>
                <a:cs typeface="Palatino Linotype"/>
              </a:rPr>
              <a:t>h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215" dirty="0">
                <a:latin typeface="Palatino Linotype"/>
                <a:cs typeface="Palatino Linotype"/>
              </a:rPr>
              <a:t>k</a:t>
            </a:r>
            <a:r>
              <a:rPr sz="2400" spc="-130" dirty="0">
                <a:latin typeface="Palatino Linotype"/>
                <a:cs typeface="Palatino Linotype"/>
              </a:rPr>
              <a:t>o</a:t>
            </a:r>
            <a:r>
              <a:rPr sz="2400" spc="-135" dirty="0">
                <a:latin typeface="Palatino Linotype"/>
                <a:cs typeface="Palatino Linotype"/>
              </a:rPr>
              <a:t>nn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j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15" dirty="0">
                <a:latin typeface="Palatino Linotype"/>
                <a:cs typeface="Palatino Linotype"/>
              </a:rPr>
              <a:t>k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130" dirty="0">
                <a:latin typeface="Palatino Linotype"/>
                <a:cs typeface="Palatino Linotype"/>
              </a:rPr>
              <a:t>l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190" dirty="0">
                <a:latin typeface="Palatino Linotype"/>
                <a:cs typeface="Palatino Linotype"/>
              </a:rPr>
              <a:t>uu</a:t>
            </a:r>
            <a:r>
              <a:rPr sz="2400" spc="-155" dirty="0">
                <a:latin typeface="Palatino Linotype"/>
                <a:cs typeface="Palatino Linotype"/>
              </a:rPr>
              <a:t>r</a:t>
            </a:r>
            <a:r>
              <a:rPr sz="2400" spc="-114" dirty="0">
                <a:latin typeface="Palatino Linotype"/>
                <a:cs typeface="Palatino Linotype"/>
              </a:rPr>
              <a:t>i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245" dirty="0">
                <a:latin typeface="Palatino Linotype"/>
                <a:cs typeface="Palatino Linotype"/>
              </a:rPr>
              <a:t>aa</a:t>
            </a:r>
            <a:r>
              <a:rPr sz="2400" spc="-130" dirty="0">
                <a:latin typeface="Palatino Linotype"/>
                <a:cs typeface="Palatino Linotype"/>
              </a:rPr>
              <a:t>l</a:t>
            </a:r>
            <a:r>
              <a:rPr sz="2400" spc="-165" dirty="0">
                <a:latin typeface="Palatino Linotype"/>
                <a:cs typeface="Palatino Linotype"/>
              </a:rPr>
              <a:t>?</a:t>
            </a:r>
            <a:endParaRPr sz="2400">
              <a:latin typeface="Palatino Linotype"/>
              <a:cs typeface="Palatino Linotype"/>
            </a:endParaRPr>
          </a:p>
          <a:p>
            <a:pPr marL="469900" indent="-381000">
              <a:lnSpc>
                <a:spcPts val="2605"/>
              </a:lnSpc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400" spc="-170" dirty="0">
                <a:latin typeface="Palatino Linotype"/>
                <a:cs typeface="Palatino Linotype"/>
              </a:rPr>
              <a:t>M</a:t>
            </a:r>
            <a:r>
              <a:rPr sz="2400" spc="-60" dirty="0">
                <a:latin typeface="Palatino Linotype"/>
                <a:cs typeface="Palatino Linotype"/>
              </a:rPr>
              <a:t>i</a:t>
            </a:r>
            <a:r>
              <a:rPr sz="2400" spc="-130" dirty="0">
                <a:latin typeface="Palatino Linotype"/>
                <a:cs typeface="Palatino Linotype"/>
              </a:rPr>
              <a:t>ll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135" dirty="0">
                <a:latin typeface="Palatino Linotype"/>
                <a:cs typeface="Palatino Linotype"/>
              </a:rPr>
              <a:t>n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30" dirty="0">
                <a:latin typeface="Palatino Linotype"/>
                <a:cs typeface="Palatino Linotype"/>
              </a:rPr>
              <a:t>on </a:t>
            </a:r>
            <a:r>
              <a:rPr sz="2400" spc="-260" dirty="0">
                <a:latin typeface="Palatino Linotype"/>
                <a:cs typeface="Palatino Linotype"/>
              </a:rPr>
              <a:t>m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135" dirty="0">
                <a:latin typeface="Palatino Linotype"/>
                <a:cs typeface="Palatino Linotype"/>
              </a:rPr>
              <a:t>n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260" dirty="0">
                <a:latin typeface="Palatino Linotype"/>
                <a:cs typeface="Palatino Linotype"/>
              </a:rPr>
              <a:t>m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215" dirty="0">
                <a:latin typeface="Palatino Linotype"/>
                <a:cs typeface="Palatino Linotype"/>
              </a:rPr>
              <a:t>ek</a:t>
            </a:r>
            <a:r>
              <a:rPr sz="2400" spc="-245" dirty="0">
                <a:latin typeface="Palatino Linotype"/>
                <a:cs typeface="Palatino Linotype"/>
              </a:rPr>
              <a:t>ä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165" dirty="0">
                <a:latin typeface="Palatino Linotype"/>
                <a:cs typeface="Palatino Linotype"/>
              </a:rPr>
              <a:t>?</a:t>
            </a:r>
            <a:endParaRPr sz="2400">
              <a:latin typeface="Palatino Linotype"/>
              <a:cs typeface="Palatino Linotype"/>
            </a:endParaRPr>
          </a:p>
          <a:p>
            <a:pPr marL="469900" indent="-381000">
              <a:lnSpc>
                <a:spcPts val="2605"/>
              </a:lnSpc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400" spc="-180" dirty="0">
                <a:latin typeface="Palatino Linotype"/>
                <a:cs typeface="Palatino Linotype"/>
              </a:rPr>
              <a:t>Kus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30" dirty="0">
                <a:latin typeface="Palatino Linotype"/>
                <a:cs typeface="Palatino Linotype"/>
              </a:rPr>
              <a:t>on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00" dirty="0">
                <a:latin typeface="Palatino Linotype"/>
                <a:cs typeface="Palatino Linotype"/>
              </a:rPr>
              <a:t>tasakaal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90" dirty="0">
                <a:latin typeface="Palatino Linotype"/>
                <a:cs typeface="Palatino Linotype"/>
              </a:rPr>
              <a:t>individuaalsete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35" dirty="0">
                <a:latin typeface="Palatino Linotype"/>
                <a:cs typeface="Palatino Linotype"/>
              </a:rPr>
              <a:t>ja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165" dirty="0">
                <a:latin typeface="Palatino Linotype"/>
                <a:cs typeface="Palatino Linotype"/>
              </a:rPr>
              <a:t>kollektiivsete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85" dirty="0">
                <a:latin typeface="Palatino Linotype"/>
                <a:cs typeface="Palatino Linotype"/>
              </a:rPr>
              <a:t>väärtuste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204" dirty="0">
                <a:latin typeface="Palatino Linotype"/>
                <a:cs typeface="Palatino Linotype"/>
              </a:rPr>
              <a:t>vahel?</a:t>
            </a:r>
            <a:endParaRPr sz="2400">
              <a:latin typeface="Palatino Linotype"/>
              <a:cs typeface="Palatino Linotype"/>
            </a:endParaRPr>
          </a:p>
          <a:p>
            <a:pPr marL="469900" marR="115570" indent="-381000">
              <a:lnSpc>
                <a:spcPts val="2590"/>
              </a:lnSpc>
              <a:spcBef>
                <a:spcPts val="185"/>
              </a:spcBef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400" spc="-170" dirty="0">
                <a:latin typeface="Palatino Linotype"/>
                <a:cs typeface="Palatino Linotype"/>
              </a:rPr>
              <a:t>M</a:t>
            </a:r>
            <a:r>
              <a:rPr sz="2400" spc="-60" dirty="0">
                <a:latin typeface="Palatino Linotype"/>
                <a:cs typeface="Palatino Linotype"/>
              </a:rPr>
              <a:t>i</a:t>
            </a:r>
            <a:r>
              <a:rPr sz="2400" spc="-245" dirty="0">
                <a:latin typeface="Palatino Linotype"/>
                <a:cs typeface="Palatino Linotype"/>
              </a:rPr>
              <a:t>s</a:t>
            </a:r>
            <a:r>
              <a:rPr sz="2400" spc="-130" dirty="0">
                <a:latin typeface="Palatino Linotype"/>
                <a:cs typeface="Palatino Linotype"/>
              </a:rPr>
              <a:t> on 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55" dirty="0">
                <a:latin typeface="Palatino Linotype"/>
                <a:cs typeface="Palatino Linotype"/>
              </a:rPr>
              <a:t>r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135" dirty="0">
                <a:latin typeface="Palatino Linotype"/>
                <a:cs typeface="Palatino Linotype"/>
              </a:rPr>
              <a:t>n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310" dirty="0">
                <a:latin typeface="Palatino Linotype"/>
                <a:cs typeface="Palatino Linotype"/>
              </a:rPr>
              <a:t>v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135" dirty="0">
                <a:latin typeface="Palatino Linotype"/>
                <a:cs typeface="Palatino Linotype"/>
              </a:rPr>
              <a:t>n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130" dirty="0">
                <a:latin typeface="Palatino Linotype"/>
                <a:cs typeface="Palatino Linotype"/>
              </a:rPr>
              <a:t>oo</a:t>
            </a:r>
            <a:r>
              <a:rPr sz="2400" spc="-135" dirty="0">
                <a:latin typeface="Palatino Linotype"/>
                <a:cs typeface="Palatino Linotype"/>
              </a:rPr>
              <a:t>n</a:t>
            </a:r>
            <a:r>
              <a:rPr sz="2400" spc="-120" dirty="0">
                <a:latin typeface="Palatino Linotype"/>
                <a:cs typeface="Palatino Linotype"/>
              </a:rPr>
              <a:t>i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55" dirty="0">
                <a:latin typeface="Palatino Linotype"/>
                <a:cs typeface="Palatino Linotype"/>
              </a:rPr>
              <a:t>r</a:t>
            </a:r>
            <a:r>
              <a:rPr sz="2400" spc="-130" dirty="0">
                <a:latin typeface="Palatino Linotype"/>
                <a:cs typeface="Palatino Linotype"/>
              </a:rPr>
              <a:t>ol</a:t>
            </a:r>
            <a:r>
              <a:rPr sz="2400" spc="-125" dirty="0">
                <a:latin typeface="Palatino Linotype"/>
                <a:cs typeface="Palatino Linotype"/>
              </a:rPr>
              <a:t>l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15" dirty="0">
                <a:latin typeface="Palatino Linotype"/>
                <a:cs typeface="Palatino Linotype"/>
              </a:rPr>
              <a:t>k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310" dirty="0">
                <a:latin typeface="Palatino Linotype"/>
                <a:cs typeface="Palatino Linotype"/>
              </a:rPr>
              <a:t>v</a:t>
            </a:r>
            <a:r>
              <a:rPr sz="2400" spc="-245" dirty="0">
                <a:latin typeface="Palatino Linotype"/>
                <a:cs typeface="Palatino Linotype"/>
              </a:rPr>
              <a:t>a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250" dirty="0">
                <a:latin typeface="Palatino Linotype"/>
                <a:cs typeface="Palatino Linotype"/>
              </a:rPr>
              <a:t>s</a:t>
            </a:r>
            <a:r>
              <a:rPr sz="2400" spc="-165" dirty="0">
                <a:latin typeface="Palatino Linotype"/>
                <a:cs typeface="Palatino Linotype"/>
              </a:rPr>
              <a:t>?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55" dirty="0">
                <a:latin typeface="Palatino Linotype"/>
                <a:cs typeface="Palatino Linotype"/>
              </a:rPr>
              <a:t>(</a:t>
            </a:r>
            <a:r>
              <a:rPr sz="2400" spc="-130" dirty="0">
                <a:latin typeface="Palatino Linotype"/>
                <a:cs typeface="Palatino Linotype"/>
              </a:rPr>
              <a:t>n </a:t>
            </a:r>
            <a:r>
              <a:rPr sz="2400" spc="-200" dirty="0">
                <a:latin typeface="Palatino Linotype"/>
                <a:cs typeface="Palatino Linotype"/>
              </a:rPr>
              <a:t>p</a:t>
            </a:r>
            <a:r>
              <a:rPr sz="2400" spc="-215" dirty="0">
                <a:latin typeface="Palatino Linotype"/>
                <a:cs typeface="Palatino Linotype"/>
              </a:rPr>
              <a:t>e</a:t>
            </a:r>
            <a:r>
              <a:rPr sz="2400" spc="-155" dirty="0">
                <a:latin typeface="Palatino Linotype"/>
                <a:cs typeface="Palatino Linotype"/>
              </a:rPr>
              <a:t>r</a:t>
            </a:r>
            <a:r>
              <a:rPr sz="2400" spc="-215" dirty="0">
                <a:latin typeface="Palatino Linotype"/>
                <a:cs typeface="Palatino Linotype"/>
              </a:rPr>
              <a:t>ek</a:t>
            </a:r>
            <a:r>
              <a:rPr sz="2400" spc="-130" dirty="0">
                <a:latin typeface="Palatino Linotype"/>
                <a:cs typeface="Palatino Linotype"/>
              </a:rPr>
              <a:t>o</a:t>
            </a:r>
            <a:r>
              <a:rPr sz="2400" spc="-135" dirty="0">
                <a:latin typeface="Palatino Linotype"/>
                <a:cs typeface="Palatino Linotype"/>
              </a:rPr>
              <a:t>n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50" dirty="0">
                <a:latin typeface="Palatino Linotype"/>
                <a:cs typeface="Palatino Linotype"/>
              </a:rPr>
              <a:t>,  </a:t>
            </a:r>
            <a:r>
              <a:rPr sz="2400" spc="-145" dirty="0">
                <a:latin typeface="Palatino Linotype"/>
                <a:cs typeface="Palatino Linotype"/>
              </a:rPr>
              <a:t>kool</a:t>
            </a:r>
            <a:r>
              <a:rPr sz="2400" spc="-75" dirty="0">
                <a:latin typeface="Palatino Linotype"/>
                <a:cs typeface="Palatino Linotype"/>
              </a:rPr>
              <a:t>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15" dirty="0">
                <a:latin typeface="Palatino Linotype"/>
                <a:cs typeface="Palatino Linotype"/>
              </a:rPr>
              <a:t>ko</a:t>
            </a:r>
            <a:r>
              <a:rPr sz="2400" spc="-204" dirty="0">
                <a:latin typeface="Palatino Linotype"/>
                <a:cs typeface="Palatino Linotype"/>
              </a:rPr>
              <a:t>g</a:t>
            </a:r>
            <a:r>
              <a:rPr sz="2400" spc="-190" dirty="0">
                <a:latin typeface="Palatino Linotype"/>
                <a:cs typeface="Palatino Linotype"/>
              </a:rPr>
              <a:t>u</a:t>
            </a:r>
            <a:r>
              <a:rPr sz="2400" spc="-160" dirty="0">
                <a:latin typeface="Palatino Linotype"/>
                <a:cs typeface="Palatino Linotype"/>
              </a:rPr>
              <a:t>ko</a:t>
            </a:r>
            <a:r>
              <a:rPr sz="2400" spc="-170" dirty="0">
                <a:latin typeface="Palatino Linotype"/>
                <a:cs typeface="Palatino Linotype"/>
              </a:rPr>
              <a:t>n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50" dirty="0">
                <a:latin typeface="Palatino Linotype"/>
                <a:cs typeface="Palatino Linotype"/>
              </a:rPr>
              <a:t>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35" dirty="0">
                <a:latin typeface="Palatino Linotype"/>
                <a:cs typeface="Palatino Linotype"/>
              </a:rPr>
              <a:t>t</a:t>
            </a:r>
            <a:r>
              <a:rPr sz="2400" spc="-125" dirty="0">
                <a:latin typeface="Palatino Linotype"/>
                <a:cs typeface="Palatino Linotype"/>
              </a:rPr>
              <a:t>öö</a:t>
            </a:r>
            <a:r>
              <a:rPr sz="2400" spc="-55" dirty="0">
                <a:latin typeface="Palatino Linotype"/>
                <a:cs typeface="Palatino Linotype"/>
              </a:rPr>
              <a:t>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65" dirty="0">
                <a:latin typeface="Palatino Linotype"/>
                <a:cs typeface="Palatino Linotype"/>
              </a:rPr>
              <a:t>m</a:t>
            </a:r>
            <a:r>
              <a:rPr sz="2400" spc="-215" dirty="0">
                <a:latin typeface="Palatino Linotype"/>
                <a:cs typeface="Palatino Linotype"/>
              </a:rPr>
              <a:t>ee</a:t>
            </a:r>
            <a:r>
              <a:rPr sz="2400" spc="-260" dirty="0">
                <a:latin typeface="Palatino Linotype"/>
                <a:cs typeface="Palatino Linotype"/>
              </a:rPr>
              <a:t>d</a:t>
            </a:r>
            <a:r>
              <a:rPr sz="2400" spc="-135" dirty="0">
                <a:latin typeface="Palatino Linotype"/>
                <a:cs typeface="Palatino Linotype"/>
              </a:rPr>
              <a:t>i</a:t>
            </a:r>
            <a:r>
              <a:rPr sz="2400" spc="-225" dirty="0">
                <a:latin typeface="Palatino Linotype"/>
                <a:cs typeface="Palatino Linotype"/>
              </a:rPr>
              <a:t>a</a:t>
            </a:r>
            <a:r>
              <a:rPr sz="2400" spc="-170" dirty="0">
                <a:latin typeface="Palatino Linotype"/>
                <a:cs typeface="Palatino Linotype"/>
              </a:rPr>
              <a:t>?</a:t>
            </a:r>
            <a:r>
              <a:rPr sz="2400" spc="-45" dirty="0">
                <a:latin typeface="Palatino Linotype"/>
                <a:cs typeface="Palatino Linotype"/>
              </a:rPr>
              <a:t>)</a:t>
            </a:r>
            <a:endParaRPr sz="2400">
              <a:latin typeface="Palatino Linotype"/>
              <a:cs typeface="Palatino Linotype"/>
            </a:endParaRPr>
          </a:p>
          <a:p>
            <a:pPr marL="469900" indent="-381000">
              <a:lnSpc>
                <a:spcPts val="2580"/>
              </a:lnSpc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400" spc="-195" dirty="0">
                <a:latin typeface="Palatino Linotype"/>
                <a:cs typeface="Palatino Linotype"/>
              </a:rPr>
              <a:t>Kuidas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30" dirty="0">
                <a:latin typeface="Palatino Linotype"/>
                <a:cs typeface="Palatino Linotype"/>
              </a:rPr>
              <a:t>on </a:t>
            </a:r>
            <a:r>
              <a:rPr sz="2400" spc="-180" dirty="0">
                <a:latin typeface="Palatino Linotype"/>
                <a:cs typeface="Palatino Linotype"/>
              </a:rPr>
              <a:t>seotud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10" dirty="0">
                <a:latin typeface="Palatino Linotype"/>
                <a:cs typeface="Palatino Linotype"/>
              </a:rPr>
              <a:t>omavahel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65" dirty="0">
                <a:latin typeface="Palatino Linotype"/>
                <a:cs typeface="Palatino Linotype"/>
              </a:rPr>
              <a:t>ideoloogia,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15" dirty="0">
                <a:latin typeface="Palatino Linotype"/>
                <a:cs typeface="Palatino Linotype"/>
              </a:rPr>
              <a:t>kasvatus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35" dirty="0">
                <a:latin typeface="Palatino Linotype"/>
                <a:cs typeface="Palatino Linotype"/>
              </a:rPr>
              <a:t>ja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195" dirty="0">
                <a:latin typeface="Palatino Linotype"/>
                <a:cs typeface="Palatino Linotype"/>
              </a:rPr>
              <a:t>võim?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74" y="449580"/>
            <a:ext cx="67316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200" dirty="0">
                <a:latin typeface="Palatino Linotype"/>
                <a:cs typeface="Palatino Linotype"/>
              </a:rPr>
              <a:t>Mi</a:t>
            </a:r>
            <a:r>
              <a:rPr sz="3200" i="0" spc="-185" dirty="0">
                <a:latin typeface="Palatino Linotype"/>
                <a:cs typeface="Palatino Linotype"/>
              </a:rPr>
              <a:t>k</a:t>
            </a:r>
            <a:r>
              <a:rPr sz="3200" i="0" spc="-325" dirty="0">
                <a:latin typeface="Palatino Linotype"/>
                <a:cs typeface="Palatino Linotype"/>
              </a:rPr>
              <a:t>s</a:t>
            </a:r>
            <a:r>
              <a:rPr sz="3200" i="0" spc="-160" dirty="0">
                <a:latin typeface="Palatino Linotype"/>
                <a:cs typeface="Palatino Linotype"/>
              </a:rPr>
              <a:t> </a:t>
            </a:r>
            <a:r>
              <a:rPr sz="3200" i="0" spc="-170" dirty="0">
                <a:latin typeface="Palatino Linotype"/>
                <a:cs typeface="Palatino Linotype"/>
              </a:rPr>
              <a:t>on</a:t>
            </a:r>
            <a:r>
              <a:rPr sz="3200" i="0" spc="-165" dirty="0">
                <a:latin typeface="Palatino Linotype"/>
                <a:cs typeface="Palatino Linotype"/>
              </a:rPr>
              <a:t> </a:t>
            </a:r>
            <a:r>
              <a:rPr sz="3200" i="0" spc="-335" dirty="0">
                <a:latin typeface="Palatino Linotype"/>
                <a:cs typeface="Palatino Linotype"/>
              </a:rPr>
              <a:t>ka</a:t>
            </a:r>
            <a:r>
              <a:rPr sz="3200" i="0" spc="-260" dirty="0">
                <a:latin typeface="Palatino Linotype"/>
                <a:cs typeface="Palatino Linotype"/>
              </a:rPr>
              <a:t>s</a:t>
            </a:r>
            <a:r>
              <a:rPr sz="3200" i="0" spc="-265" dirty="0">
                <a:latin typeface="Palatino Linotype"/>
                <a:cs typeface="Palatino Linotype"/>
              </a:rPr>
              <a:t>vat</a:t>
            </a:r>
            <a:r>
              <a:rPr sz="3200" i="0" spc="-245" dirty="0">
                <a:latin typeface="Palatino Linotype"/>
                <a:cs typeface="Palatino Linotype"/>
              </a:rPr>
              <a:t>u</a:t>
            </a:r>
            <a:r>
              <a:rPr sz="3200" i="0" spc="-320" dirty="0">
                <a:latin typeface="Palatino Linotype"/>
                <a:cs typeface="Palatino Linotype"/>
              </a:rPr>
              <a:t>s</a:t>
            </a:r>
            <a:r>
              <a:rPr sz="3200" i="0" spc="-45" dirty="0">
                <a:latin typeface="Palatino Linotype"/>
                <a:cs typeface="Palatino Linotype"/>
              </a:rPr>
              <a:t>t</a:t>
            </a:r>
            <a:r>
              <a:rPr sz="3200" i="0" spc="-285" dirty="0">
                <a:latin typeface="Palatino Linotype"/>
                <a:cs typeface="Palatino Linotype"/>
              </a:rPr>
              <a:t>e</a:t>
            </a:r>
            <a:r>
              <a:rPr sz="3200" i="0" spc="-305" dirty="0">
                <a:latin typeface="Palatino Linotype"/>
                <a:cs typeface="Palatino Linotype"/>
              </a:rPr>
              <a:t>a</a:t>
            </a:r>
            <a:r>
              <a:rPr sz="3200" i="0" spc="-360" dirty="0">
                <a:latin typeface="Palatino Linotype"/>
                <a:cs typeface="Palatino Linotype"/>
              </a:rPr>
              <a:t>d</a:t>
            </a:r>
            <a:r>
              <a:rPr sz="3200" i="0" spc="-245" dirty="0">
                <a:latin typeface="Palatino Linotype"/>
                <a:cs typeface="Palatino Linotype"/>
              </a:rPr>
              <a:t>u</a:t>
            </a:r>
            <a:r>
              <a:rPr sz="3200" i="0" spc="-320" dirty="0">
                <a:latin typeface="Palatino Linotype"/>
                <a:cs typeface="Palatino Linotype"/>
              </a:rPr>
              <a:t>s</a:t>
            </a:r>
            <a:r>
              <a:rPr sz="3200" i="0" spc="-45" dirty="0">
                <a:latin typeface="Palatino Linotype"/>
                <a:cs typeface="Palatino Linotype"/>
              </a:rPr>
              <a:t>t</a:t>
            </a:r>
            <a:r>
              <a:rPr sz="3200" i="0" spc="-285" dirty="0">
                <a:latin typeface="Palatino Linotype"/>
                <a:cs typeface="Palatino Linotype"/>
              </a:rPr>
              <a:t>e</a:t>
            </a:r>
            <a:r>
              <a:rPr sz="3200" i="0" spc="-165" dirty="0">
                <a:latin typeface="Palatino Linotype"/>
                <a:cs typeface="Palatino Linotype"/>
              </a:rPr>
              <a:t> õ</a:t>
            </a:r>
            <a:r>
              <a:rPr sz="3200" i="0" spc="-265" dirty="0">
                <a:latin typeface="Palatino Linotype"/>
                <a:cs typeface="Palatino Linotype"/>
              </a:rPr>
              <a:t>pp</a:t>
            </a:r>
            <a:r>
              <a:rPr sz="3200" i="0" spc="-285" dirty="0">
                <a:latin typeface="Palatino Linotype"/>
                <a:cs typeface="Palatino Linotype"/>
              </a:rPr>
              <a:t>e</a:t>
            </a:r>
            <a:r>
              <a:rPr sz="3200" i="0" spc="-345" dirty="0">
                <a:latin typeface="Palatino Linotype"/>
                <a:cs typeface="Palatino Linotype"/>
              </a:rPr>
              <a:t>kav</a:t>
            </a:r>
            <a:r>
              <a:rPr sz="3200" i="0" spc="-315" dirty="0">
                <a:latin typeface="Palatino Linotype"/>
                <a:cs typeface="Palatino Linotype"/>
              </a:rPr>
              <a:t>a</a:t>
            </a:r>
            <a:r>
              <a:rPr sz="3200" i="0" spc="-170" dirty="0">
                <a:latin typeface="Palatino Linotype"/>
                <a:cs typeface="Palatino Linotype"/>
              </a:rPr>
              <a:t> </a:t>
            </a:r>
            <a:r>
              <a:rPr sz="3200" i="0" spc="-285" dirty="0">
                <a:latin typeface="Palatino Linotype"/>
                <a:cs typeface="Palatino Linotype"/>
              </a:rPr>
              <a:t>e</a:t>
            </a:r>
            <a:r>
              <a:rPr sz="3200" i="0" spc="-195" dirty="0">
                <a:latin typeface="Palatino Linotype"/>
                <a:cs typeface="Palatino Linotype"/>
              </a:rPr>
              <a:t>r</a:t>
            </a:r>
            <a:r>
              <a:rPr sz="3200" i="0" spc="-150" dirty="0">
                <a:latin typeface="Palatino Linotype"/>
                <a:cs typeface="Palatino Linotype"/>
              </a:rPr>
              <a:t>i</a:t>
            </a:r>
            <a:r>
              <a:rPr sz="3200" i="0" spc="-170" dirty="0">
                <a:latin typeface="Palatino Linotype"/>
                <a:cs typeface="Palatino Linotype"/>
              </a:rPr>
              <a:t>l</a:t>
            </a:r>
            <a:r>
              <a:rPr sz="3200" i="0" spc="-150" dirty="0">
                <a:latin typeface="Palatino Linotype"/>
                <a:cs typeface="Palatino Linotype"/>
              </a:rPr>
              <a:t>i</a:t>
            </a:r>
            <a:r>
              <a:rPr sz="3200" i="0" spc="-260" dirty="0">
                <a:latin typeface="Palatino Linotype"/>
                <a:cs typeface="Palatino Linotype"/>
              </a:rPr>
              <a:t>n</a:t>
            </a:r>
            <a:r>
              <a:rPr sz="3200" i="0" spc="-210" dirty="0">
                <a:latin typeface="Palatino Linotype"/>
                <a:cs typeface="Palatino Linotype"/>
              </a:rPr>
              <a:t>e</a:t>
            </a:r>
            <a:r>
              <a:rPr sz="3200" i="0" spc="-220" dirty="0">
                <a:latin typeface="Palatino Linotype"/>
                <a:cs typeface="Palatino Linotype"/>
              </a:rPr>
              <a:t>?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074" y="1172971"/>
            <a:ext cx="7696834" cy="43237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64160">
              <a:lnSpc>
                <a:spcPts val="2590"/>
              </a:lnSpc>
              <a:spcBef>
                <a:spcPts val="425"/>
              </a:spcBef>
            </a:pPr>
            <a:r>
              <a:rPr sz="2400" spc="-195" dirty="0">
                <a:latin typeface="Palatino Linotype"/>
                <a:cs typeface="Palatino Linotype"/>
              </a:rPr>
              <a:t>See</a:t>
            </a:r>
            <a:r>
              <a:rPr sz="2400" spc="-114" dirty="0">
                <a:latin typeface="Palatino Linotype"/>
                <a:cs typeface="Palatino Linotype"/>
              </a:rPr>
              <a:t> </a:t>
            </a:r>
            <a:r>
              <a:rPr sz="2400" spc="-130" dirty="0">
                <a:latin typeface="Palatino Linotype"/>
                <a:cs typeface="Palatino Linotype"/>
              </a:rPr>
              <a:t>on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95" dirty="0">
                <a:latin typeface="Palatino Linotype"/>
                <a:cs typeface="Palatino Linotype"/>
              </a:rPr>
              <a:t>kõige</a:t>
            </a:r>
            <a:r>
              <a:rPr sz="2400" spc="-110" dirty="0">
                <a:latin typeface="Palatino Linotype"/>
                <a:cs typeface="Palatino Linotype"/>
              </a:rPr>
              <a:t> </a:t>
            </a:r>
            <a:r>
              <a:rPr sz="2400" spc="-175" dirty="0">
                <a:latin typeface="Palatino Linotype"/>
                <a:cs typeface="Palatino Linotype"/>
              </a:rPr>
              <a:t>interdistsiplinaarsem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140" dirty="0">
                <a:latin typeface="Palatino Linotype"/>
                <a:cs typeface="Palatino Linotype"/>
              </a:rPr>
              <a:t>ja</a:t>
            </a:r>
            <a:r>
              <a:rPr sz="2400" spc="-105" dirty="0">
                <a:latin typeface="Palatino Linotype"/>
                <a:cs typeface="Palatino Linotype"/>
              </a:rPr>
              <a:t> </a:t>
            </a:r>
            <a:r>
              <a:rPr sz="2400" spc="-215" dirty="0">
                <a:latin typeface="Palatino Linotype"/>
                <a:cs typeface="Palatino Linotype"/>
              </a:rPr>
              <a:t>avaravaatelisem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spc="-215" dirty="0">
                <a:latin typeface="Palatino Linotype"/>
                <a:cs typeface="Palatino Linotype"/>
              </a:rPr>
              <a:t>kasvatuse</a:t>
            </a:r>
            <a:r>
              <a:rPr sz="2400" spc="-110" dirty="0">
                <a:latin typeface="Palatino Linotype"/>
                <a:cs typeface="Palatino Linotype"/>
              </a:rPr>
              <a:t> </a:t>
            </a:r>
            <a:r>
              <a:rPr sz="2400" spc="-140" dirty="0">
                <a:latin typeface="Palatino Linotype"/>
                <a:cs typeface="Palatino Linotype"/>
              </a:rPr>
              <a:t>ja </a:t>
            </a:r>
            <a:r>
              <a:rPr sz="2400" spc="-585" dirty="0">
                <a:latin typeface="Palatino Linotype"/>
                <a:cs typeface="Palatino Linotype"/>
              </a:rPr>
              <a:t> </a:t>
            </a:r>
            <a:r>
              <a:rPr sz="2400" spc="-215" dirty="0">
                <a:latin typeface="Palatino Linotype"/>
                <a:cs typeface="Palatino Linotype"/>
              </a:rPr>
              <a:t>haridusega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200" dirty="0">
                <a:latin typeface="Palatino Linotype"/>
                <a:cs typeface="Palatino Linotype"/>
              </a:rPr>
              <a:t>tegelev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20" dirty="0">
                <a:latin typeface="Palatino Linotype"/>
                <a:cs typeface="Palatino Linotype"/>
              </a:rPr>
              <a:t>õppekava</a:t>
            </a:r>
            <a:r>
              <a:rPr sz="2400" spc="-125" dirty="0">
                <a:latin typeface="Palatino Linotype"/>
                <a:cs typeface="Palatino Linotype"/>
              </a:rPr>
              <a:t> </a:t>
            </a:r>
            <a:r>
              <a:rPr sz="2400" spc="-150" dirty="0">
                <a:latin typeface="Palatino Linotype"/>
                <a:cs typeface="Palatino Linotype"/>
              </a:rPr>
              <a:t>Eestis,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210" dirty="0">
                <a:latin typeface="Palatino Linotype"/>
                <a:cs typeface="Palatino Linotype"/>
              </a:rPr>
              <a:t>mis</a:t>
            </a:r>
            <a:r>
              <a:rPr sz="2400" spc="-130" dirty="0">
                <a:latin typeface="Palatino Linotype"/>
                <a:cs typeface="Palatino Linotype"/>
              </a:rPr>
              <a:t> </a:t>
            </a:r>
            <a:r>
              <a:rPr sz="2400" spc="-175" dirty="0">
                <a:latin typeface="Palatino Linotype"/>
                <a:cs typeface="Palatino Linotype"/>
              </a:rPr>
              <a:t>sisaldab:</a:t>
            </a:r>
            <a:endParaRPr sz="2400" dirty="0">
              <a:latin typeface="Palatino Linotype"/>
              <a:cs typeface="Palatino Linotype"/>
            </a:endParaRPr>
          </a:p>
          <a:p>
            <a:pPr marL="469900" indent="-374650">
              <a:lnSpc>
                <a:spcPts val="2630"/>
              </a:lnSpc>
              <a:spcBef>
                <a:spcPts val="690"/>
              </a:spcBef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300" spc="-155" dirty="0">
                <a:latin typeface="Palatino Linotype"/>
                <a:cs typeface="Palatino Linotype"/>
              </a:rPr>
              <a:t>kasvatusfilosoofiat</a:t>
            </a:r>
            <a:r>
              <a:rPr sz="2300" spc="-110" dirty="0">
                <a:latin typeface="Palatino Linotype"/>
                <a:cs typeface="Palatino Linotype"/>
              </a:rPr>
              <a:t> </a:t>
            </a:r>
            <a:r>
              <a:rPr sz="2300" spc="-125" dirty="0">
                <a:latin typeface="Palatino Linotype"/>
                <a:cs typeface="Palatino Linotype"/>
              </a:rPr>
              <a:t>ja</a:t>
            </a:r>
            <a:r>
              <a:rPr sz="2300" spc="-120" dirty="0">
                <a:latin typeface="Palatino Linotype"/>
                <a:cs typeface="Palatino Linotype"/>
              </a:rPr>
              <a:t> filosoofilist</a:t>
            </a:r>
            <a:r>
              <a:rPr sz="2300" spc="-110" dirty="0">
                <a:latin typeface="Palatino Linotype"/>
                <a:cs typeface="Palatino Linotype"/>
              </a:rPr>
              <a:t> </a:t>
            </a:r>
            <a:r>
              <a:rPr sz="2300" spc="-125" dirty="0">
                <a:latin typeface="Palatino Linotype"/>
                <a:cs typeface="Palatino Linotype"/>
              </a:rPr>
              <a:t>ja</a:t>
            </a:r>
            <a:r>
              <a:rPr sz="2300" spc="-120" dirty="0">
                <a:latin typeface="Palatino Linotype"/>
                <a:cs typeface="Palatino Linotype"/>
              </a:rPr>
              <a:t> </a:t>
            </a:r>
            <a:r>
              <a:rPr sz="2300" spc="-180" dirty="0">
                <a:latin typeface="Palatino Linotype"/>
                <a:cs typeface="Palatino Linotype"/>
              </a:rPr>
              <a:t>pedagoogilist</a:t>
            </a:r>
            <a:r>
              <a:rPr sz="2300" spc="-110" dirty="0">
                <a:latin typeface="Palatino Linotype"/>
                <a:cs typeface="Palatino Linotype"/>
              </a:rPr>
              <a:t> </a:t>
            </a:r>
            <a:r>
              <a:rPr sz="2300" spc="-140" dirty="0">
                <a:latin typeface="Palatino Linotype"/>
                <a:cs typeface="Palatino Linotype"/>
              </a:rPr>
              <a:t>antropoloogiat;</a:t>
            </a:r>
            <a:endParaRPr sz="2300" dirty="0">
              <a:latin typeface="Palatino Linotype"/>
              <a:cs typeface="Palatino Linotype"/>
            </a:endParaRPr>
          </a:p>
          <a:p>
            <a:pPr marL="469900" indent="-374650">
              <a:lnSpc>
                <a:spcPts val="2495"/>
              </a:lnSpc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300" spc="-190" dirty="0">
                <a:latin typeface="Palatino Linotype"/>
                <a:cs typeface="Palatino Linotype"/>
              </a:rPr>
              <a:t>pedagoogikat</a:t>
            </a:r>
            <a:r>
              <a:rPr sz="2300" spc="-110" dirty="0">
                <a:latin typeface="Palatino Linotype"/>
                <a:cs typeface="Palatino Linotype"/>
              </a:rPr>
              <a:t> </a:t>
            </a:r>
            <a:r>
              <a:rPr sz="2300" spc="-150" dirty="0">
                <a:latin typeface="Palatino Linotype"/>
                <a:cs typeface="Palatino Linotype"/>
              </a:rPr>
              <a:t>(sh</a:t>
            </a:r>
            <a:r>
              <a:rPr sz="2300" spc="-105" dirty="0">
                <a:latin typeface="Palatino Linotype"/>
                <a:cs typeface="Palatino Linotype"/>
              </a:rPr>
              <a:t> </a:t>
            </a:r>
            <a:r>
              <a:rPr sz="2300" spc="-165" dirty="0">
                <a:latin typeface="Palatino Linotype"/>
                <a:cs typeface="Palatino Linotype"/>
              </a:rPr>
              <a:t>alternatiivpedagoogikat);</a:t>
            </a:r>
            <a:endParaRPr sz="2300" dirty="0">
              <a:latin typeface="Palatino Linotype"/>
              <a:cs typeface="Palatino Linotype"/>
            </a:endParaRPr>
          </a:p>
          <a:p>
            <a:pPr marL="469900" marR="5080" indent="-374650">
              <a:lnSpc>
                <a:spcPts val="2500"/>
              </a:lnSpc>
              <a:spcBef>
                <a:spcPts val="170"/>
              </a:spcBef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300" spc="-195" dirty="0">
                <a:latin typeface="Palatino Linotype"/>
                <a:cs typeface="Palatino Linotype"/>
              </a:rPr>
              <a:t>kasvatusteaduslikke</a:t>
            </a:r>
            <a:r>
              <a:rPr sz="2300" spc="-95" dirty="0">
                <a:latin typeface="Palatino Linotype"/>
                <a:cs typeface="Palatino Linotype"/>
              </a:rPr>
              <a:t> </a:t>
            </a:r>
            <a:r>
              <a:rPr sz="2300" spc="-150" dirty="0">
                <a:latin typeface="Palatino Linotype"/>
                <a:cs typeface="Palatino Linotype"/>
              </a:rPr>
              <a:t>mõttesuundi,</a:t>
            </a:r>
            <a:r>
              <a:rPr sz="2300" spc="-105" dirty="0">
                <a:latin typeface="Palatino Linotype"/>
                <a:cs typeface="Palatino Linotype"/>
              </a:rPr>
              <a:t> </a:t>
            </a:r>
            <a:r>
              <a:rPr sz="2300" spc="-150" dirty="0">
                <a:latin typeface="Palatino Linotype"/>
                <a:cs typeface="Palatino Linotype"/>
              </a:rPr>
              <a:t>sh.</a:t>
            </a:r>
            <a:r>
              <a:rPr sz="2300" spc="-105" dirty="0">
                <a:latin typeface="Palatino Linotype"/>
                <a:cs typeface="Palatino Linotype"/>
              </a:rPr>
              <a:t> </a:t>
            </a:r>
            <a:r>
              <a:rPr sz="2300" spc="-140" dirty="0">
                <a:latin typeface="Palatino Linotype"/>
                <a:cs typeface="Palatino Linotype"/>
              </a:rPr>
              <a:t>(ühiskonna)kriitilisi</a:t>
            </a:r>
            <a:r>
              <a:rPr sz="2300" spc="-100" dirty="0">
                <a:latin typeface="Palatino Linotype"/>
                <a:cs typeface="Palatino Linotype"/>
              </a:rPr>
              <a:t> </a:t>
            </a:r>
            <a:r>
              <a:rPr sz="2300" spc="-180" dirty="0" err="1">
                <a:latin typeface="Palatino Linotype"/>
                <a:cs typeface="Palatino Linotype"/>
              </a:rPr>
              <a:t>suundi</a:t>
            </a:r>
            <a:r>
              <a:rPr sz="2300" spc="-180" dirty="0">
                <a:latin typeface="Palatino Linotype"/>
                <a:cs typeface="Palatino Linotype"/>
              </a:rPr>
              <a:t> </a:t>
            </a:r>
            <a:r>
              <a:rPr sz="2300" spc="-560" dirty="0">
                <a:latin typeface="Palatino Linotype"/>
                <a:cs typeface="Palatino Linotype"/>
              </a:rPr>
              <a:t> </a:t>
            </a:r>
            <a:r>
              <a:rPr sz="2300" spc="-235" dirty="0" err="1" smtClean="0">
                <a:latin typeface="Palatino Linotype"/>
                <a:cs typeface="Palatino Linotype"/>
              </a:rPr>
              <a:t>k</a:t>
            </a:r>
            <a:r>
              <a:rPr sz="2300" spc="-215" dirty="0" err="1" smtClean="0">
                <a:latin typeface="Palatino Linotype"/>
                <a:cs typeface="Palatino Linotype"/>
              </a:rPr>
              <a:t>a</a:t>
            </a:r>
            <a:r>
              <a:rPr sz="2300" spc="-245" dirty="0" err="1" smtClean="0">
                <a:latin typeface="Palatino Linotype"/>
                <a:cs typeface="Palatino Linotype"/>
              </a:rPr>
              <a:t>s</a:t>
            </a:r>
            <a:r>
              <a:rPr sz="2300" spc="-290" dirty="0" err="1" smtClean="0">
                <a:latin typeface="Palatino Linotype"/>
                <a:cs typeface="Palatino Linotype"/>
              </a:rPr>
              <a:t>v</a:t>
            </a:r>
            <a:r>
              <a:rPr sz="2300" spc="-245" dirty="0" err="1" smtClean="0">
                <a:latin typeface="Palatino Linotype"/>
                <a:cs typeface="Palatino Linotype"/>
              </a:rPr>
              <a:t>a</a:t>
            </a:r>
            <a:r>
              <a:rPr sz="2300" spc="-30" dirty="0" err="1" smtClean="0">
                <a:latin typeface="Palatino Linotype"/>
                <a:cs typeface="Palatino Linotype"/>
              </a:rPr>
              <a:t>t</a:t>
            </a:r>
            <a:r>
              <a:rPr sz="2300" spc="-175" dirty="0" err="1" smtClean="0">
                <a:latin typeface="Palatino Linotype"/>
                <a:cs typeface="Palatino Linotype"/>
              </a:rPr>
              <a:t>u</a:t>
            </a:r>
            <a:r>
              <a:rPr sz="2300" spc="-245" dirty="0" err="1" smtClean="0">
                <a:latin typeface="Palatino Linotype"/>
                <a:cs typeface="Palatino Linotype"/>
              </a:rPr>
              <a:t>s</a:t>
            </a:r>
            <a:r>
              <a:rPr sz="2300" spc="-30" dirty="0" err="1" smtClean="0">
                <a:latin typeface="Palatino Linotype"/>
                <a:cs typeface="Palatino Linotype"/>
              </a:rPr>
              <a:t>t</a:t>
            </a:r>
            <a:r>
              <a:rPr sz="2300" spc="-204" dirty="0" err="1" smtClean="0">
                <a:latin typeface="Palatino Linotype"/>
                <a:cs typeface="Palatino Linotype"/>
              </a:rPr>
              <a:t>e</a:t>
            </a:r>
            <a:r>
              <a:rPr sz="2300" spc="-245" dirty="0" err="1" smtClean="0">
                <a:latin typeface="Palatino Linotype"/>
                <a:cs typeface="Palatino Linotype"/>
              </a:rPr>
              <a:t>a</a:t>
            </a:r>
            <a:r>
              <a:rPr sz="2300" spc="-250" dirty="0" err="1" smtClean="0">
                <a:latin typeface="Palatino Linotype"/>
                <a:cs typeface="Palatino Linotype"/>
              </a:rPr>
              <a:t>d</a:t>
            </a:r>
            <a:r>
              <a:rPr sz="2300" spc="-175" dirty="0" err="1" smtClean="0">
                <a:latin typeface="Palatino Linotype"/>
                <a:cs typeface="Palatino Linotype"/>
              </a:rPr>
              <a:t>u</a:t>
            </a:r>
            <a:r>
              <a:rPr sz="2300" spc="-245" dirty="0" err="1" smtClean="0">
                <a:latin typeface="Palatino Linotype"/>
                <a:cs typeface="Palatino Linotype"/>
              </a:rPr>
              <a:t>s</a:t>
            </a:r>
            <a:r>
              <a:rPr sz="2300" spc="-204" dirty="0" err="1" smtClean="0">
                <a:latin typeface="Palatino Linotype"/>
                <a:cs typeface="Palatino Linotype"/>
              </a:rPr>
              <a:t>e</a:t>
            </a:r>
            <a:r>
              <a:rPr lang="et-EE" sz="2300" spc="-245" dirty="0">
                <a:latin typeface="Palatino Linotype"/>
                <a:cs typeface="Palatino Linotype"/>
              </a:rPr>
              <a:t>s</a:t>
            </a:r>
            <a:r>
              <a:rPr sz="2300" spc="-55" dirty="0" smtClean="0">
                <a:latin typeface="Palatino Linotype"/>
                <a:cs typeface="Palatino Linotype"/>
              </a:rPr>
              <a:t>;</a:t>
            </a:r>
            <a:endParaRPr sz="2300" dirty="0">
              <a:latin typeface="Palatino Linotype"/>
              <a:cs typeface="Palatino Linotype"/>
            </a:endParaRPr>
          </a:p>
          <a:p>
            <a:pPr marL="469900" indent="-374650">
              <a:lnSpc>
                <a:spcPts val="2330"/>
              </a:lnSpc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300" spc="-235" dirty="0">
                <a:latin typeface="Palatino Linotype"/>
                <a:cs typeface="Palatino Linotype"/>
              </a:rPr>
              <a:t>k</a:t>
            </a:r>
            <a:r>
              <a:rPr sz="2300" spc="-215" dirty="0">
                <a:latin typeface="Palatino Linotype"/>
                <a:cs typeface="Palatino Linotype"/>
              </a:rPr>
              <a:t>a</a:t>
            </a:r>
            <a:r>
              <a:rPr sz="2300" spc="-245" dirty="0">
                <a:latin typeface="Palatino Linotype"/>
                <a:cs typeface="Palatino Linotype"/>
              </a:rPr>
              <a:t>s</a:t>
            </a:r>
            <a:r>
              <a:rPr sz="2300" spc="-290" dirty="0">
                <a:latin typeface="Palatino Linotype"/>
                <a:cs typeface="Palatino Linotype"/>
              </a:rPr>
              <a:t>v</a:t>
            </a:r>
            <a:r>
              <a:rPr sz="2300" spc="-245" dirty="0">
                <a:latin typeface="Palatino Linotype"/>
                <a:cs typeface="Palatino Linotype"/>
              </a:rPr>
              <a:t>a</a:t>
            </a:r>
            <a:r>
              <a:rPr sz="2300" spc="-30" dirty="0">
                <a:latin typeface="Palatino Linotype"/>
                <a:cs typeface="Palatino Linotype"/>
              </a:rPr>
              <a:t>t</a:t>
            </a:r>
            <a:r>
              <a:rPr sz="2300" spc="-175" dirty="0">
                <a:latin typeface="Palatino Linotype"/>
                <a:cs typeface="Palatino Linotype"/>
              </a:rPr>
              <a:t>u</a:t>
            </a:r>
            <a:r>
              <a:rPr sz="2300" spc="-245" dirty="0">
                <a:latin typeface="Palatino Linotype"/>
                <a:cs typeface="Palatino Linotype"/>
              </a:rPr>
              <a:t>s</a:t>
            </a:r>
            <a:r>
              <a:rPr sz="2300" spc="-204" dirty="0">
                <a:latin typeface="Palatino Linotype"/>
                <a:cs typeface="Palatino Linotype"/>
              </a:rPr>
              <a:t>e</a:t>
            </a:r>
            <a:r>
              <a:rPr sz="2300" spc="-110" dirty="0">
                <a:latin typeface="Palatino Linotype"/>
                <a:cs typeface="Palatino Linotype"/>
              </a:rPr>
              <a:t> </a:t>
            </a:r>
            <a:r>
              <a:rPr sz="2300" spc="-15" dirty="0">
                <a:latin typeface="Palatino Linotype"/>
                <a:cs typeface="Palatino Linotype"/>
              </a:rPr>
              <a:t>j</a:t>
            </a:r>
            <a:r>
              <a:rPr sz="2300" spc="-235" dirty="0">
                <a:latin typeface="Palatino Linotype"/>
                <a:cs typeface="Palatino Linotype"/>
              </a:rPr>
              <a:t>a</a:t>
            </a:r>
            <a:r>
              <a:rPr sz="2300" spc="-120" dirty="0">
                <a:latin typeface="Palatino Linotype"/>
                <a:cs typeface="Palatino Linotype"/>
              </a:rPr>
              <a:t> </a:t>
            </a:r>
            <a:r>
              <a:rPr sz="2300" spc="-155" dirty="0">
                <a:latin typeface="Palatino Linotype"/>
                <a:cs typeface="Palatino Linotype"/>
              </a:rPr>
              <a:t>h</a:t>
            </a:r>
            <a:r>
              <a:rPr sz="2300" spc="-245" dirty="0">
                <a:latin typeface="Palatino Linotype"/>
                <a:cs typeface="Palatino Linotype"/>
              </a:rPr>
              <a:t>a</a:t>
            </a:r>
            <a:r>
              <a:rPr sz="2300" spc="-155" dirty="0">
                <a:latin typeface="Palatino Linotype"/>
                <a:cs typeface="Palatino Linotype"/>
              </a:rPr>
              <a:t>r</a:t>
            </a:r>
            <a:r>
              <a:rPr sz="2300" spc="-114" dirty="0">
                <a:latin typeface="Palatino Linotype"/>
                <a:cs typeface="Palatino Linotype"/>
              </a:rPr>
              <a:t>i</a:t>
            </a:r>
            <a:r>
              <a:rPr sz="2300" spc="-250" dirty="0">
                <a:latin typeface="Palatino Linotype"/>
                <a:cs typeface="Palatino Linotype"/>
              </a:rPr>
              <a:t>d</a:t>
            </a:r>
            <a:r>
              <a:rPr sz="2300" spc="-175" dirty="0">
                <a:latin typeface="Palatino Linotype"/>
                <a:cs typeface="Palatino Linotype"/>
              </a:rPr>
              <a:t>u</a:t>
            </a:r>
            <a:r>
              <a:rPr sz="2300" spc="-245" dirty="0">
                <a:latin typeface="Palatino Linotype"/>
                <a:cs typeface="Palatino Linotype"/>
              </a:rPr>
              <a:t>s</a:t>
            </a:r>
            <a:r>
              <a:rPr sz="2300" spc="-204" dirty="0">
                <a:latin typeface="Palatino Linotype"/>
                <a:cs typeface="Palatino Linotype"/>
              </a:rPr>
              <a:t>e</a:t>
            </a:r>
            <a:r>
              <a:rPr sz="2300" spc="-110" dirty="0">
                <a:latin typeface="Palatino Linotype"/>
                <a:cs typeface="Palatino Linotype"/>
              </a:rPr>
              <a:t> </a:t>
            </a:r>
            <a:r>
              <a:rPr sz="2300" spc="-245" dirty="0">
                <a:latin typeface="Palatino Linotype"/>
                <a:cs typeface="Palatino Linotype"/>
              </a:rPr>
              <a:t>a</a:t>
            </a:r>
            <a:r>
              <a:rPr sz="2300" spc="-15" dirty="0">
                <a:latin typeface="Palatino Linotype"/>
                <a:cs typeface="Palatino Linotype"/>
              </a:rPr>
              <a:t>j</a:t>
            </a:r>
            <a:r>
              <a:rPr sz="2300" spc="-245" dirty="0">
                <a:latin typeface="Palatino Linotype"/>
                <a:cs typeface="Palatino Linotype"/>
              </a:rPr>
              <a:t>a</a:t>
            </a:r>
            <a:r>
              <a:rPr sz="2300" spc="-125" dirty="0">
                <a:latin typeface="Palatino Linotype"/>
                <a:cs typeface="Palatino Linotype"/>
              </a:rPr>
              <a:t>l</a:t>
            </a:r>
            <a:r>
              <a:rPr sz="2300" spc="-175" dirty="0">
                <a:latin typeface="Palatino Linotype"/>
                <a:cs typeface="Palatino Linotype"/>
              </a:rPr>
              <a:t>u</a:t>
            </a:r>
            <a:r>
              <a:rPr sz="2300" spc="-285" dirty="0">
                <a:latin typeface="Palatino Linotype"/>
                <a:cs typeface="Palatino Linotype"/>
              </a:rPr>
              <a:t>g</a:t>
            </a:r>
            <a:r>
              <a:rPr sz="2300" spc="-175" dirty="0">
                <a:latin typeface="Palatino Linotype"/>
                <a:cs typeface="Palatino Linotype"/>
              </a:rPr>
              <a:t>u</a:t>
            </a:r>
            <a:r>
              <a:rPr sz="2300" spc="-55" dirty="0">
                <a:latin typeface="Palatino Linotype"/>
                <a:cs typeface="Palatino Linotype"/>
              </a:rPr>
              <a:t>;</a:t>
            </a:r>
            <a:endParaRPr sz="2300" dirty="0">
              <a:latin typeface="Palatino Linotype"/>
              <a:cs typeface="Palatino Linotype"/>
            </a:endParaRPr>
          </a:p>
          <a:p>
            <a:pPr marL="469900" marR="954405" indent="-374650">
              <a:lnSpc>
                <a:spcPts val="2500"/>
              </a:lnSpc>
              <a:spcBef>
                <a:spcPts val="180"/>
              </a:spcBef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300" spc="-160" dirty="0">
                <a:latin typeface="Palatino Linotype"/>
                <a:cs typeface="Palatino Linotype"/>
              </a:rPr>
              <a:t>haridussotsioloogiat,</a:t>
            </a:r>
            <a:r>
              <a:rPr sz="2300" spc="-105" dirty="0">
                <a:latin typeface="Palatino Linotype"/>
                <a:cs typeface="Palatino Linotype"/>
              </a:rPr>
              <a:t> </a:t>
            </a:r>
            <a:r>
              <a:rPr sz="2300" spc="-155" dirty="0">
                <a:latin typeface="Palatino Linotype"/>
                <a:cs typeface="Palatino Linotype"/>
              </a:rPr>
              <a:t>psühholoogiat,</a:t>
            </a:r>
            <a:r>
              <a:rPr sz="2300" spc="-105" dirty="0">
                <a:latin typeface="Palatino Linotype"/>
                <a:cs typeface="Palatino Linotype"/>
              </a:rPr>
              <a:t> </a:t>
            </a:r>
            <a:r>
              <a:rPr sz="2300" spc="-170" dirty="0">
                <a:latin typeface="Palatino Linotype"/>
                <a:cs typeface="Palatino Linotype"/>
              </a:rPr>
              <a:t>õppekavateooriat</a:t>
            </a:r>
            <a:r>
              <a:rPr sz="2300" spc="-90" dirty="0">
                <a:latin typeface="Palatino Linotype"/>
                <a:cs typeface="Palatino Linotype"/>
              </a:rPr>
              <a:t> </a:t>
            </a:r>
            <a:r>
              <a:rPr sz="2300" spc="-125" dirty="0">
                <a:latin typeface="Palatino Linotype"/>
                <a:cs typeface="Palatino Linotype"/>
              </a:rPr>
              <a:t>ja </a:t>
            </a:r>
            <a:r>
              <a:rPr sz="2300" spc="-560" dirty="0">
                <a:latin typeface="Palatino Linotype"/>
                <a:cs typeface="Palatino Linotype"/>
              </a:rPr>
              <a:t> </a:t>
            </a:r>
            <a:r>
              <a:rPr sz="2300" spc="-150" dirty="0">
                <a:latin typeface="Palatino Linotype"/>
                <a:cs typeface="Palatino Linotype"/>
              </a:rPr>
              <a:t>hariduspoliitikat;</a:t>
            </a:r>
            <a:endParaRPr sz="2300" dirty="0">
              <a:latin typeface="Palatino Linotype"/>
              <a:cs typeface="Palatino Linotype"/>
            </a:endParaRPr>
          </a:p>
          <a:p>
            <a:pPr marL="469900" indent="-374650">
              <a:lnSpc>
                <a:spcPts val="2225"/>
              </a:lnSpc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300" spc="-135" dirty="0">
                <a:latin typeface="Palatino Linotype"/>
                <a:cs typeface="Palatino Linotype"/>
              </a:rPr>
              <a:t>kultuurifilosoofilisi</a:t>
            </a:r>
            <a:r>
              <a:rPr sz="2300" spc="-114" dirty="0">
                <a:latin typeface="Palatino Linotype"/>
                <a:cs typeface="Palatino Linotype"/>
              </a:rPr>
              <a:t> </a:t>
            </a:r>
            <a:r>
              <a:rPr sz="2300" spc="-130" dirty="0">
                <a:latin typeface="Palatino Linotype"/>
                <a:cs typeface="Palatino Linotype"/>
              </a:rPr>
              <a:t>lähtekohti;</a:t>
            </a:r>
            <a:endParaRPr sz="2300" dirty="0">
              <a:latin typeface="Palatino Linotype"/>
              <a:cs typeface="Palatino Linotype"/>
            </a:endParaRPr>
          </a:p>
          <a:p>
            <a:pPr marL="469900" indent="-374650">
              <a:lnSpc>
                <a:spcPts val="2495"/>
              </a:lnSpc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300" spc="-90" dirty="0">
                <a:latin typeface="Palatino Linotype"/>
                <a:cs typeface="Palatino Linotype"/>
              </a:rPr>
              <a:t>l</a:t>
            </a:r>
            <a:r>
              <a:rPr sz="2300" spc="-155" dirty="0">
                <a:latin typeface="Palatino Linotype"/>
                <a:cs typeface="Palatino Linotype"/>
              </a:rPr>
              <a:t>o</a:t>
            </a:r>
            <a:r>
              <a:rPr sz="2300" spc="-120" dirty="0">
                <a:latin typeface="Palatino Linotype"/>
                <a:cs typeface="Palatino Linotype"/>
              </a:rPr>
              <a:t>o</a:t>
            </a:r>
            <a:r>
              <a:rPr sz="2300" spc="-295" dirty="0">
                <a:latin typeface="Palatino Linotype"/>
                <a:cs typeface="Palatino Linotype"/>
              </a:rPr>
              <a:t>v</a:t>
            </a:r>
            <a:r>
              <a:rPr sz="2300" spc="-175" dirty="0">
                <a:latin typeface="Palatino Linotype"/>
                <a:cs typeface="Palatino Linotype"/>
              </a:rPr>
              <a:t>u</a:t>
            </a:r>
            <a:r>
              <a:rPr sz="2300" spc="-240" dirty="0">
                <a:latin typeface="Palatino Linotype"/>
                <a:cs typeface="Palatino Linotype"/>
              </a:rPr>
              <a:t>s</a:t>
            </a:r>
            <a:r>
              <a:rPr sz="2300" spc="-204" dirty="0">
                <a:latin typeface="Palatino Linotype"/>
                <a:cs typeface="Palatino Linotype"/>
              </a:rPr>
              <a:t>e</a:t>
            </a:r>
            <a:r>
              <a:rPr sz="2300" spc="-110" dirty="0">
                <a:latin typeface="Palatino Linotype"/>
                <a:cs typeface="Palatino Linotype"/>
              </a:rPr>
              <a:t> </a:t>
            </a:r>
            <a:r>
              <a:rPr sz="2300" spc="-20" dirty="0">
                <a:latin typeface="Palatino Linotype"/>
                <a:cs typeface="Palatino Linotype"/>
              </a:rPr>
              <a:t>j</a:t>
            </a:r>
            <a:r>
              <a:rPr sz="2300" spc="-235" dirty="0">
                <a:latin typeface="Palatino Linotype"/>
                <a:cs typeface="Palatino Linotype"/>
              </a:rPr>
              <a:t>a</a:t>
            </a:r>
            <a:r>
              <a:rPr sz="2300" spc="-120" dirty="0">
                <a:latin typeface="Palatino Linotype"/>
                <a:cs typeface="Palatino Linotype"/>
              </a:rPr>
              <a:t> </a:t>
            </a:r>
            <a:r>
              <a:rPr sz="2300" spc="-110" dirty="0">
                <a:latin typeface="Palatino Linotype"/>
                <a:cs typeface="Palatino Linotype"/>
              </a:rPr>
              <a:t>i</a:t>
            </a:r>
            <a:r>
              <a:rPr sz="2300" spc="-105" dirty="0">
                <a:latin typeface="Palatino Linotype"/>
                <a:cs typeface="Palatino Linotype"/>
              </a:rPr>
              <a:t>n</a:t>
            </a:r>
            <a:r>
              <a:rPr sz="2300" spc="-55" dirty="0">
                <a:latin typeface="Palatino Linotype"/>
                <a:cs typeface="Palatino Linotype"/>
              </a:rPr>
              <a:t>t</a:t>
            </a:r>
            <a:r>
              <a:rPr sz="2300" spc="-204" dirty="0">
                <a:latin typeface="Palatino Linotype"/>
                <a:cs typeface="Palatino Linotype"/>
              </a:rPr>
              <a:t>e</a:t>
            </a:r>
            <a:r>
              <a:rPr sz="2300" spc="-155" dirty="0">
                <a:latin typeface="Palatino Linotype"/>
                <a:cs typeface="Palatino Linotype"/>
              </a:rPr>
              <a:t>r</a:t>
            </a:r>
            <a:r>
              <a:rPr sz="2300" spc="-210" dirty="0">
                <a:latin typeface="Palatino Linotype"/>
                <a:cs typeface="Palatino Linotype"/>
              </a:rPr>
              <a:t>k</a:t>
            </a:r>
            <a:r>
              <a:rPr sz="2300" spc="-175" dirty="0">
                <a:latin typeface="Palatino Linotype"/>
                <a:cs typeface="Palatino Linotype"/>
              </a:rPr>
              <a:t>u</a:t>
            </a:r>
            <a:r>
              <a:rPr sz="2300" spc="-75" dirty="0">
                <a:latin typeface="Palatino Linotype"/>
                <a:cs typeface="Palatino Linotype"/>
              </a:rPr>
              <a:t>l</a:t>
            </a:r>
            <a:r>
              <a:rPr sz="2300" spc="-80" dirty="0">
                <a:latin typeface="Palatino Linotype"/>
                <a:cs typeface="Palatino Linotype"/>
              </a:rPr>
              <a:t>t</a:t>
            </a:r>
            <a:r>
              <a:rPr sz="2300" spc="-175" dirty="0">
                <a:latin typeface="Palatino Linotype"/>
                <a:cs typeface="Palatino Linotype"/>
              </a:rPr>
              <a:t>uu</a:t>
            </a:r>
            <a:r>
              <a:rPr sz="2300" spc="-155" dirty="0">
                <a:latin typeface="Palatino Linotype"/>
                <a:cs typeface="Palatino Linotype"/>
              </a:rPr>
              <a:t>r</a:t>
            </a:r>
            <a:r>
              <a:rPr sz="2300" spc="-110" dirty="0">
                <a:latin typeface="Palatino Linotype"/>
                <a:cs typeface="Palatino Linotype"/>
              </a:rPr>
              <a:t>i</a:t>
            </a:r>
            <a:r>
              <a:rPr sz="2300" spc="-120" dirty="0">
                <a:latin typeface="Palatino Linotype"/>
                <a:cs typeface="Palatino Linotype"/>
              </a:rPr>
              <a:t>l</a:t>
            </a:r>
            <a:r>
              <a:rPr sz="2300" spc="-114" dirty="0">
                <a:latin typeface="Palatino Linotype"/>
                <a:cs typeface="Palatino Linotype"/>
              </a:rPr>
              <a:t>i</a:t>
            </a:r>
            <a:r>
              <a:rPr sz="2300" spc="-240" dirty="0">
                <a:latin typeface="Palatino Linotype"/>
                <a:cs typeface="Palatino Linotype"/>
              </a:rPr>
              <a:t>s</a:t>
            </a:r>
            <a:r>
              <a:rPr sz="2300" spc="-175" dirty="0">
                <a:latin typeface="Palatino Linotype"/>
                <a:cs typeface="Palatino Linotype"/>
              </a:rPr>
              <a:t>u</a:t>
            </a:r>
            <a:r>
              <a:rPr sz="2300" spc="-240" dirty="0">
                <a:latin typeface="Palatino Linotype"/>
                <a:cs typeface="Palatino Linotype"/>
              </a:rPr>
              <a:t>s</a:t>
            </a:r>
            <a:r>
              <a:rPr sz="2300" spc="-204" dirty="0">
                <a:latin typeface="Palatino Linotype"/>
                <a:cs typeface="Palatino Linotype"/>
              </a:rPr>
              <a:t>e</a:t>
            </a:r>
            <a:r>
              <a:rPr sz="2300" spc="-110" dirty="0">
                <a:latin typeface="Palatino Linotype"/>
                <a:cs typeface="Palatino Linotype"/>
              </a:rPr>
              <a:t> </a:t>
            </a:r>
            <a:r>
              <a:rPr sz="2300" spc="-30" dirty="0">
                <a:latin typeface="Palatino Linotype"/>
                <a:cs typeface="Palatino Linotype"/>
              </a:rPr>
              <a:t>t</a:t>
            </a:r>
            <a:r>
              <a:rPr sz="2300" spc="-204" dirty="0">
                <a:latin typeface="Palatino Linotype"/>
                <a:cs typeface="Palatino Linotype"/>
              </a:rPr>
              <a:t>ee</a:t>
            </a:r>
            <a:r>
              <a:rPr sz="2300" spc="-245" dirty="0">
                <a:latin typeface="Palatino Linotype"/>
                <a:cs typeface="Palatino Linotype"/>
              </a:rPr>
              <a:t>ma</a:t>
            </a:r>
            <a:r>
              <a:rPr sz="2300" spc="-240" dirty="0">
                <a:latin typeface="Palatino Linotype"/>
                <a:cs typeface="Palatino Linotype"/>
              </a:rPr>
              <a:t>s</a:t>
            </a:r>
            <a:r>
              <a:rPr sz="2300" spc="-110" dirty="0">
                <a:latin typeface="Palatino Linotype"/>
                <a:cs typeface="Palatino Linotype"/>
              </a:rPr>
              <a:t>i</a:t>
            </a:r>
            <a:r>
              <a:rPr sz="2300" spc="-245" dirty="0">
                <a:latin typeface="Palatino Linotype"/>
                <a:cs typeface="Palatino Linotype"/>
              </a:rPr>
              <a:t>d</a:t>
            </a:r>
            <a:r>
              <a:rPr sz="2300" spc="-114" dirty="0">
                <a:latin typeface="Palatino Linotype"/>
                <a:cs typeface="Palatino Linotype"/>
              </a:rPr>
              <a:t> </a:t>
            </a:r>
            <a:r>
              <a:rPr sz="2300" spc="-155" dirty="0">
                <a:latin typeface="Palatino Linotype"/>
                <a:cs typeface="Palatino Linotype"/>
              </a:rPr>
              <a:t>h</a:t>
            </a:r>
            <a:r>
              <a:rPr sz="2300" spc="-240" dirty="0">
                <a:latin typeface="Palatino Linotype"/>
                <a:cs typeface="Palatino Linotype"/>
              </a:rPr>
              <a:t>a</a:t>
            </a:r>
            <a:r>
              <a:rPr sz="2300" spc="-155" dirty="0">
                <a:latin typeface="Palatino Linotype"/>
                <a:cs typeface="Palatino Linotype"/>
              </a:rPr>
              <a:t>r</a:t>
            </a:r>
            <a:r>
              <a:rPr sz="2300" spc="-110" dirty="0">
                <a:latin typeface="Palatino Linotype"/>
                <a:cs typeface="Palatino Linotype"/>
              </a:rPr>
              <a:t>i</a:t>
            </a:r>
            <a:r>
              <a:rPr sz="2300" spc="-215" dirty="0">
                <a:latin typeface="Palatino Linotype"/>
                <a:cs typeface="Palatino Linotype"/>
              </a:rPr>
              <a:t>d</a:t>
            </a:r>
            <a:r>
              <a:rPr sz="2300" spc="-210" dirty="0">
                <a:latin typeface="Palatino Linotype"/>
                <a:cs typeface="Palatino Linotype"/>
              </a:rPr>
              <a:t>u</a:t>
            </a:r>
            <a:r>
              <a:rPr sz="2300" spc="-240" dirty="0">
                <a:latin typeface="Palatino Linotype"/>
                <a:cs typeface="Palatino Linotype"/>
              </a:rPr>
              <a:t>s</a:t>
            </a:r>
            <a:r>
              <a:rPr sz="2300" spc="-204" dirty="0">
                <a:latin typeface="Palatino Linotype"/>
                <a:cs typeface="Palatino Linotype"/>
              </a:rPr>
              <a:t>e</a:t>
            </a:r>
            <a:r>
              <a:rPr sz="2300" spc="-235" dirty="0">
                <a:latin typeface="Palatino Linotype"/>
                <a:cs typeface="Palatino Linotype"/>
              </a:rPr>
              <a:t>s</a:t>
            </a:r>
            <a:r>
              <a:rPr sz="2300" spc="-120" dirty="0">
                <a:latin typeface="Palatino Linotype"/>
                <a:cs typeface="Palatino Linotype"/>
              </a:rPr>
              <a:t> </a:t>
            </a:r>
            <a:r>
              <a:rPr sz="2300" spc="-20" dirty="0">
                <a:latin typeface="Palatino Linotype"/>
                <a:cs typeface="Palatino Linotype"/>
              </a:rPr>
              <a:t>j</a:t>
            </a:r>
            <a:r>
              <a:rPr sz="2300" spc="-235" dirty="0">
                <a:latin typeface="Palatino Linotype"/>
                <a:cs typeface="Palatino Linotype"/>
              </a:rPr>
              <a:t>a</a:t>
            </a:r>
            <a:r>
              <a:rPr sz="2300" spc="-120" dirty="0">
                <a:latin typeface="Palatino Linotype"/>
                <a:cs typeface="Palatino Linotype"/>
              </a:rPr>
              <a:t> </a:t>
            </a:r>
            <a:r>
              <a:rPr sz="2300" spc="-210" dirty="0">
                <a:latin typeface="Palatino Linotype"/>
                <a:cs typeface="Palatino Linotype"/>
              </a:rPr>
              <a:t>k</a:t>
            </a:r>
            <a:r>
              <a:rPr sz="2300" spc="-240" dirty="0">
                <a:latin typeface="Palatino Linotype"/>
                <a:cs typeface="Palatino Linotype"/>
              </a:rPr>
              <a:t>as</a:t>
            </a:r>
            <a:r>
              <a:rPr sz="2300" spc="-295" dirty="0">
                <a:latin typeface="Palatino Linotype"/>
                <a:cs typeface="Palatino Linotype"/>
              </a:rPr>
              <a:t>v</a:t>
            </a:r>
            <a:r>
              <a:rPr sz="2300" spc="-240" dirty="0">
                <a:latin typeface="Palatino Linotype"/>
                <a:cs typeface="Palatino Linotype"/>
              </a:rPr>
              <a:t>a</a:t>
            </a:r>
            <a:r>
              <a:rPr sz="2300" spc="-30" dirty="0">
                <a:latin typeface="Palatino Linotype"/>
                <a:cs typeface="Palatino Linotype"/>
              </a:rPr>
              <a:t>t</a:t>
            </a:r>
            <a:r>
              <a:rPr sz="2300" spc="-175" dirty="0">
                <a:latin typeface="Palatino Linotype"/>
                <a:cs typeface="Palatino Linotype"/>
              </a:rPr>
              <a:t>u</a:t>
            </a:r>
            <a:r>
              <a:rPr sz="2300" spc="-240" dirty="0">
                <a:latin typeface="Palatino Linotype"/>
                <a:cs typeface="Palatino Linotype"/>
              </a:rPr>
              <a:t>s</a:t>
            </a:r>
            <a:r>
              <a:rPr sz="2300" spc="-204" dirty="0">
                <a:latin typeface="Palatino Linotype"/>
                <a:cs typeface="Palatino Linotype"/>
              </a:rPr>
              <a:t>e</a:t>
            </a:r>
            <a:r>
              <a:rPr sz="2300" spc="-240" dirty="0">
                <a:latin typeface="Palatino Linotype"/>
                <a:cs typeface="Palatino Linotype"/>
              </a:rPr>
              <a:t>s</a:t>
            </a:r>
            <a:r>
              <a:rPr sz="2300" spc="-55" dirty="0">
                <a:latin typeface="Palatino Linotype"/>
                <a:cs typeface="Palatino Linotype"/>
              </a:rPr>
              <a:t>;</a:t>
            </a:r>
            <a:endParaRPr sz="2300" dirty="0">
              <a:latin typeface="Palatino Linotype"/>
              <a:cs typeface="Palatino Linotype"/>
            </a:endParaRPr>
          </a:p>
          <a:p>
            <a:pPr marL="469900" marR="977265" indent="-374650">
              <a:lnSpc>
                <a:spcPts val="2500"/>
              </a:lnSpc>
              <a:spcBef>
                <a:spcPts val="165"/>
              </a:spcBef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300" spc="-160" dirty="0">
                <a:latin typeface="Palatino Linotype"/>
                <a:cs typeface="Palatino Linotype"/>
              </a:rPr>
              <a:t>ettevalmistust</a:t>
            </a:r>
            <a:r>
              <a:rPr sz="2300" spc="-100" dirty="0">
                <a:latin typeface="Palatino Linotype"/>
                <a:cs typeface="Palatino Linotype"/>
              </a:rPr>
              <a:t> </a:t>
            </a:r>
            <a:r>
              <a:rPr sz="2300" spc="-215" dirty="0">
                <a:latin typeface="Palatino Linotype"/>
                <a:cs typeface="Palatino Linotype"/>
              </a:rPr>
              <a:t>iseseisvaks</a:t>
            </a:r>
            <a:r>
              <a:rPr sz="2300" spc="-110" dirty="0">
                <a:latin typeface="Palatino Linotype"/>
                <a:cs typeface="Palatino Linotype"/>
              </a:rPr>
              <a:t> </a:t>
            </a:r>
            <a:r>
              <a:rPr sz="2300" spc="-165" dirty="0">
                <a:latin typeface="Palatino Linotype"/>
                <a:cs typeface="Palatino Linotype"/>
              </a:rPr>
              <a:t>(empiiriliseks</a:t>
            </a:r>
            <a:r>
              <a:rPr sz="2300" spc="-110" dirty="0">
                <a:latin typeface="Palatino Linotype"/>
                <a:cs typeface="Palatino Linotype"/>
              </a:rPr>
              <a:t> </a:t>
            </a:r>
            <a:r>
              <a:rPr sz="2300" spc="-175" dirty="0">
                <a:latin typeface="Palatino Linotype"/>
                <a:cs typeface="Palatino Linotype"/>
              </a:rPr>
              <a:t>või</a:t>
            </a:r>
            <a:r>
              <a:rPr sz="2300" spc="-100" dirty="0">
                <a:latin typeface="Palatino Linotype"/>
                <a:cs typeface="Palatino Linotype"/>
              </a:rPr>
              <a:t> </a:t>
            </a:r>
            <a:r>
              <a:rPr sz="2300" spc="-150" dirty="0">
                <a:latin typeface="Palatino Linotype"/>
                <a:cs typeface="Palatino Linotype"/>
              </a:rPr>
              <a:t>teoreetiliseks) </a:t>
            </a:r>
            <a:r>
              <a:rPr sz="2300" spc="-560" dirty="0">
                <a:latin typeface="Palatino Linotype"/>
                <a:cs typeface="Palatino Linotype"/>
              </a:rPr>
              <a:t> </a:t>
            </a:r>
            <a:r>
              <a:rPr sz="2300" spc="-155" dirty="0">
                <a:latin typeface="Palatino Linotype"/>
                <a:cs typeface="Palatino Linotype"/>
              </a:rPr>
              <a:t>uurimistööks.</a:t>
            </a:r>
            <a:endParaRPr sz="23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74" y="348488"/>
            <a:ext cx="444817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00" spc="-160" dirty="0"/>
              <a:t>MOODULID</a:t>
            </a:r>
            <a:endParaRPr sz="63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9115" y="1424335"/>
          <a:ext cx="8453119" cy="4438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4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erialamoodulit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Üleülikoolilised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ained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91440" marR="1282700">
                        <a:lnSpc>
                          <a:spcPts val="2590"/>
                        </a:lnSpc>
                        <a:spcBef>
                          <a:spcPts val="390"/>
                        </a:spcBef>
                      </a:pPr>
                      <a:r>
                        <a:rPr sz="2200" spc="-10" dirty="0">
                          <a:latin typeface="Calibri"/>
                          <a:cs typeface="Calibri"/>
                        </a:rPr>
                        <a:t>Individuaalsus,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ühiskond, </a:t>
                      </a:r>
                      <a:r>
                        <a:rPr sz="2200" spc="-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refleksioon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(30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EAP)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21640">
                        <a:lnSpc>
                          <a:spcPts val="2590"/>
                        </a:lnSpc>
                        <a:spcBef>
                          <a:spcPts val="39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Erialasid lõimiv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uuendus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ehk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ELU </a:t>
                      </a:r>
                      <a:r>
                        <a:rPr sz="2200" spc="-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(6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EAP)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91440" marR="469265">
                        <a:lnSpc>
                          <a:spcPts val="2590"/>
                        </a:lnSpc>
                        <a:spcBef>
                          <a:spcPts val="39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Kasvatus ja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haridus kultuuris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(24 </a:t>
                      </a:r>
                      <a:r>
                        <a:rPr sz="2200" spc="-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EAP)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Praktika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(6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EAP)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Teadustöö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alused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(18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EAP)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Valdkondlik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võõrkeel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(6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EAP)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Vabaained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(6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EAP)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Magistritöö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(24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EAP)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su kohatäide 15">
            <a:extLst>
              <a:ext uri="{FF2B5EF4-FFF2-40B4-BE49-F238E27FC236}">
                <a16:creationId xmlns:a16="http://schemas.microsoft.com/office/drawing/2014/main" id="{3C8E5055-F3EB-4E68-955F-04F2F0EDA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43001"/>
            <a:ext cx="4090377" cy="4876799"/>
          </a:xfrm>
        </p:spPr>
        <p:txBody>
          <a:bodyPr/>
          <a:lstStyle/>
          <a:p>
            <a:r>
              <a:rPr lang="en-US" sz="1600" dirty="0"/>
              <a:t>1</a:t>
            </a:r>
            <a:r>
              <a:rPr lang="en-US" dirty="0"/>
              <a:t>. semester</a:t>
            </a:r>
          </a:p>
          <a:p>
            <a:r>
              <a:rPr lang="en-US" dirty="0" err="1"/>
              <a:t>Kohustuslikud</a:t>
            </a:r>
            <a:r>
              <a:rPr lang="en-US" dirty="0"/>
              <a:t> </a:t>
            </a:r>
            <a:r>
              <a:rPr lang="en-US" dirty="0" err="1"/>
              <a:t>ained</a:t>
            </a:r>
            <a:endParaRPr lang="en-US" dirty="0"/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KAM7041.HR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Filosoofilis-antropoloogilised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käsitused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inimesest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(6EAP) –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Airi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Liimets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KAI 7005. HR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Magistritöö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seminar I (3EAP)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Airi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Liimets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KAM7045.HR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Kasvatusteaduslikke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mõttesuundi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(6EAP) –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Tiiu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Kuurme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KAT7035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Kasvatus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- ja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haridusmõtlemise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arengulugu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(6EAP) -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Airi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Liimets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ja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Tiiu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Ernits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KAK7048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Õppekava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ühiskond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ja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indiviid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(3EAP) – Maria Erss (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ingl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. k.)</a:t>
            </a:r>
          </a:p>
          <a:p>
            <a:endParaRPr lang="et-EE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Erialane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inglise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keel I, II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või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akadeemiline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inglise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keel (6 EAP)</a:t>
            </a:r>
          </a:p>
          <a:p>
            <a:endParaRPr lang="en-US" dirty="0"/>
          </a:p>
          <a:p>
            <a:endParaRPr lang="en-US" sz="2000" dirty="0">
              <a:solidFill>
                <a:srgbClr val="4A86E8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7" name="Sisu kohatäide 16">
            <a:extLst>
              <a:ext uri="{FF2B5EF4-FFF2-40B4-BE49-F238E27FC236}">
                <a16:creationId xmlns:a16="http://schemas.microsoft.com/office/drawing/2014/main" id="{2A563C42-843C-4894-A705-E10ABF9C6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127" y="1295400"/>
            <a:ext cx="3724275" cy="5139869"/>
          </a:xfrm>
        </p:spPr>
        <p:txBody>
          <a:bodyPr/>
          <a:lstStyle/>
          <a:p>
            <a:r>
              <a:rPr lang="en-US" sz="1600" dirty="0"/>
              <a:t>2. semester</a:t>
            </a:r>
          </a:p>
          <a:p>
            <a:r>
              <a:rPr lang="en-US" dirty="0" err="1"/>
              <a:t>Kohustuslikud</a:t>
            </a:r>
            <a:r>
              <a:rPr lang="en-US" dirty="0"/>
              <a:t> </a:t>
            </a:r>
            <a:r>
              <a:rPr lang="en-US" dirty="0" err="1"/>
              <a:t>ained</a:t>
            </a: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KAM7049.HR </a:t>
            </a:r>
            <a:r>
              <a:rPr lang="en-US" dirty="0" err="1">
                <a:solidFill>
                  <a:schemeClr val="tx2"/>
                </a:solidFill>
              </a:rPr>
              <a:t>Erinevad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pedagoogilised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kontseptsioonid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nende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rakendused</a:t>
            </a:r>
            <a:r>
              <a:rPr lang="en-US" dirty="0">
                <a:solidFill>
                  <a:schemeClr val="tx2"/>
                </a:solidFill>
              </a:rPr>
              <a:t> (6EAP)  – </a:t>
            </a:r>
            <a:r>
              <a:rPr lang="en-US" dirty="0" err="1">
                <a:solidFill>
                  <a:schemeClr val="tx2"/>
                </a:solidFill>
              </a:rPr>
              <a:t>Tiiu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Kuurme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KAK7042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Interkultuuriline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haridus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ja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loovus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(6EAP)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Marit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Koit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ja Lilian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Reinmets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ingl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. k.)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PSP7010.LT </a:t>
            </a:r>
            <a:r>
              <a:rPr lang="en-US" dirty="0" err="1">
                <a:solidFill>
                  <a:schemeClr val="tx2"/>
                </a:solidFill>
              </a:rPr>
              <a:t>Kultuuriti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võrdlev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psühholoogia</a:t>
            </a:r>
            <a:r>
              <a:rPr lang="en-US" dirty="0">
                <a:solidFill>
                  <a:schemeClr val="tx2"/>
                </a:solidFill>
              </a:rPr>
              <a:t> (6EAP) </a:t>
            </a:r>
            <a:r>
              <a:rPr lang="en-US" dirty="0" err="1">
                <a:solidFill>
                  <a:schemeClr val="tx2"/>
                </a:solidFill>
              </a:rPr>
              <a:t>Snežaja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Stoljarova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ingl</a:t>
            </a:r>
            <a:r>
              <a:rPr lang="en-US" dirty="0">
                <a:solidFill>
                  <a:schemeClr val="tx2"/>
                </a:solidFill>
              </a:rPr>
              <a:t>. k.)</a:t>
            </a:r>
          </a:p>
          <a:p>
            <a:r>
              <a:rPr lang="en-US" dirty="0">
                <a:solidFill>
                  <a:schemeClr val="tx2"/>
                </a:solidFill>
              </a:rPr>
              <a:t>KAI7012. HR </a:t>
            </a:r>
            <a:r>
              <a:rPr lang="en-US" dirty="0" err="1">
                <a:solidFill>
                  <a:schemeClr val="tx2"/>
                </a:solidFill>
              </a:rPr>
              <a:t>Uurimistöö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alused</a:t>
            </a:r>
            <a:r>
              <a:rPr lang="en-US" dirty="0">
                <a:solidFill>
                  <a:schemeClr val="tx2"/>
                </a:solidFill>
              </a:rPr>
              <a:t> (6EAP) </a:t>
            </a:r>
            <a:r>
              <a:rPr lang="en-US" dirty="0" err="1">
                <a:solidFill>
                  <a:schemeClr val="tx2"/>
                </a:solidFill>
              </a:rPr>
              <a:t>Meril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Ümarik</a:t>
            </a:r>
            <a:r>
              <a:rPr lang="et-EE" dirty="0" smtClean="0">
                <a:solidFill>
                  <a:schemeClr val="tx2"/>
                </a:solidFill>
              </a:rPr>
              <a:t>, Kristi Mets-Alunurm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YID6001.YM </a:t>
            </a:r>
            <a:r>
              <a:rPr lang="en-US" dirty="0" err="1">
                <a:solidFill>
                  <a:schemeClr val="tx2"/>
                </a:solidFill>
              </a:rPr>
              <a:t>Erialasid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Lõimiv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Uuendus</a:t>
            </a:r>
            <a:r>
              <a:rPr lang="en-US" dirty="0">
                <a:solidFill>
                  <a:schemeClr val="tx2"/>
                </a:solidFill>
              </a:rPr>
              <a:t> (6EAP)</a:t>
            </a:r>
          </a:p>
          <a:p>
            <a:r>
              <a:rPr lang="en-US" dirty="0" err="1"/>
              <a:t>Valikaine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 err="1">
                <a:solidFill>
                  <a:schemeClr val="tx2"/>
                </a:solidFill>
              </a:rPr>
              <a:t>Kultuurifilosoofia</a:t>
            </a:r>
            <a:r>
              <a:rPr lang="en-US" dirty="0">
                <a:solidFill>
                  <a:schemeClr val="tx2"/>
                </a:solidFill>
              </a:rPr>
              <a:t> (6EAP) – </a:t>
            </a:r>
            <a:r>
              <a:rPr lang="et-EE" dirty="0" smtClean="0">
                <a:solidFill>
                  <a:schemeClr val="tx2"/>
                </a:solidFill>
              </a:rPr>
              <a:t>Kevin </a:t>
            </a:r>
            <a:r>
              <a:rPr lang="et-EE" dirty="0" err="1" smtClean="0">
                <a:solidFill>
                  <a:schemeClr val="tx2"/>
                </a:solidFill>
              </a:rPr>
              <a:t>Rändi</a:t>
            </a:r>
            <a:endParaRPr lang="en-US" dirty="0">
              <a:solidFill>
                <a:schemeClr val="tx2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15" name="Pealkiri 14">
            <a:extLst>
              <a:ext uri="{FF2B5EF4-FFF2-40B4-BE49-F238E27FC236}">
                <a16:creationId xmlns:a16="http://schemas.microsoft.com/office/drawing/2014/main" id="{5BABAC38-8E50-4409-A685-58651D6DD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905750" cy="762001"/>
          </a:xfrm>
        </p:spPr>
        <p:txBody>
          <a:bodyPr/>
          <a:lstStyle/>
          <a:p>
            <a:r>
              <a:rPr lang="en-US" sz="2400" dirty="0" err="1"/>
              <a:t>Õppekava</a:t>
            </a:r>
            <a:r>
              <a:rPr lang="en-US" sz="2400" dirty="0"/>
              <a:t>  </a:t>
            </a:r>
            <a:r>
              <a:rPr lang="en-US" sz="2400" dirty="0" err="1"/>
              <a:t>nominaaljaotus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149038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75EF71D2-2A09-494B-9E70-8EAAE67F5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301" y="990600"/>
            <a:ext cx="4187826" cy="5155257"/>
          </a:xfrm>
        </p:spPr>
        <p:txBody>
          <a:bodyPr/>
          <a:lstStyle/>
          <a:p>
            <a:r>
              <a:rPr lang="en-US" dirty="0"/>
              <a:t>3. semester</a:t>
            </a:r>
          </a:p>
          <a:p>
            <a:r>
              <a:rPr lang="en-US" dirty="0">
                <a:solidFill>
                  <a:schemeClr val="tx2"/>
                </a:solidFill>
              </a:rPr>
              <a:t>KAM7047.HR </a:t>
            </a:r>
            <a:r>
              <a:rPr lang="en-US" dirty="0" err="1">
                <a:solidFill>
                  <a:schemeClr val="tx2"/>
                </a:solidFill>
              </a:rPr>
              <a:t>Elustiil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õpistiil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individuaalsus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kultuuris</a:t>
            </a:r>
            <a:r>
              <a:rPr lang="en-US" dirty="0">
                <a:solidFill>
                  <a:schemeClr val="tx2"/>
                </a:solidFill>
              </a:rPr>
              <a:t> – (6EAP) – </a:t>
            </a:r>
            <a:r>
              <a:rPr lang="en-US" dirty="0" err="1">
                <a:solidFill>
                  <a:schemeClr val="tx2"/>
                </a:solidFill>
              </a:rPr>
              <a:t>Airi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Liimets</a:t>
            </a:r>
            <a:r>
              <a:rPr lang="et-EE" dirty="0" smtClean="0">
                <a:solidFill>
                  <a:schemeClr val="tx2"/>
                </a:solidFill>
              </a:rPr>
              <a:t>, Marit Koit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KAK7043.HR </a:t>
            </a:r>
            <a:r>
              <a:rPr lang="en-US" dirty="0" err="1">
                <a:solidFill>
                  <a:schemeClr val="tx2"/>
                </a:solidFill>
              </a:rPr>
              <a:t>Praktiline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erialane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tegevus</a:t>
            </a:r>
            <a:r>
              <a:rPr lang="en-US" dirty="0">
                <a:solidFill>
                  <a:schemeClr val="tx2"/>
                </a:solidFill>
              </a:rPr>
              <a:t> (6EAP) </a:t>
            </a:r>
            <a:r>
              <a:rPr lang="en-US" dirty="0" smtClean="0">
                <a:solidFill>
                  <a:schemeClr val="tx2"/>
                </a:solidFill>
              </a:rPr>
              <a:t>– </a:t>
            </a:r>
            <a:r>
              <a:rPr lang="et-EE" dirty="0" smtClean="0">
                <a:solidFill>
                  <a:schemeClr val="tx2"/>
                </a:solidFill>
              </a:rPr>
              <a:t>Airi Liimets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KAI7013.HR </a:t>
            </a:r>
            <a:r>
              <a:rPr lang="en-US" dirty="0" err="1">
                <a:solidFill>
                  <a:schemeClr val="tx2"/>
                </a:solidFill>
              </a:rPr>
              <a:t>Kvalitatiivsed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kvantitatiivsed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meetodid</a:t>
            </a:r>
            <a:r>
              <a:rPr lang="en-US" dirty="0">
                <a:solidFill>
                  <a:schemeClr val="tx2"/>
                </a:solidFill>
              </a:rPr>
              <a:t> (6EAP) – </a:t>
            </a:r>
            <a:r>
              <a:rPr lang="en-US" dirty="0" err="1">
                <a:solidFill>
                  <a:schemeClr val="tx2"/>
                </a:solidFill>
              </a:rPr>
              <a:t>Meril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Ümarik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Valikained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r>
              <a:rPr lang="en-US" dirty="0">
                <a:solidFill>
                  <a:schemeClr val="tx2"/>
                </a:solidFill>
              </a:rPr>
              <a:t>PSO7108.LT </a:t>
            </a:r>
            <a:r>
              <a:rPr lang="en-US" dirty="0" err="1">
                <a:solidFill>
                  <a:schemeClr val="tx2"/>
                </a:solidFill>
              </a:rPr>
              <a:t>Mõjustamispsühholoogia</a:t>
            </a:r>
            <a:r>
              <a:rPr lang="en-US" dirty="0">
                <a:solidFill>
                  <a:schemeClr val="tx2"/>
                </a:solidFill>
              </a:rPr>
              <a:t> (3EAP)</a:t>
            </a:r>
          </a:p>
          <a:p>
            <a:r>
              <a:rPr lang="en-US" dirty="0">
                <a:solidFill>
                  <a:schemeClr val="tx2"/>
                </a:solidFill>
              </a:rPr>
              <a:t>RAS7042 YK </a:t>
            </a:r>
            <a:r>
              <a:rPr lang="en-US" dirty="0" err="1">
                <a:solidFill>
                  <a:schemeClr val="tx2"/>
                </a:solidFill>
              </a:rPr>
              <a:t>Interdistsiplinaarsed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haridusuuringud</a:t>
            </a:r>
            <a:r>
              <a:rPr lang="en-US" dirty="0">
                <a:solidFill>
                  <a:schemeClr val="tx2"/>
                </a:solidFill>
              </a:rPr>
              <a:t> (4EAP)</a:t>
            </a:r>
          </a:p>
          <a:p>
            <a:r>
              <a:rPr lang="en-US" dirty="0">
                <a:solidFill>
                  <a:schemeClr val="tx2"/>
                </a:solidFill>
              </a:rPr>
              <a:t>KAM7038.HR </a:t>
            </a:r>
            <a:r>
              <a:rPr lang="en-US" dirty="0" err="1">
                <a:solidFill>
                  <a:schemeClr val="tx2"/>
                </a:solidFill>
              </a:rPr>
              <a:t>Hariduspoliitika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juhtimine</a:t>
            </a:r>
            <a:r>
              <a:rPr lang="en-US" dirty="0">
                <a:solidFill>
                  <a:schemeClr val="tx2"/>
                </a:solidFill>
              </a:rPr>
              <a:t> (3EAP)</a:t>
            </a:r>
          </a:p>
          <a:p>
            <a:r>
              <a:rPr lang="en-US" dirty="0" err="1">
                <a:solidFill>
                  <a:schemeClr val="tx2"/>
                </a:solidFill>
              </a:rPr>
              <a:t>Vabaaine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 err="1">
                <a:solidFill>
                  <a:schemeClr val="tx2"/>
                </a:solidFill>
              </a:rPr>
              <a:t>Kõikide</a:t>
            </a:r>
            <a:r>
              <a:rPr lang="en-US" dirty="0">
                <a:solidFill>
                  <a:schemeClr val="tx2"/>
                </a:solidFill>
              </a:rPr>
              <a:t> MA </a:t>
            </a:r>
            <a:r>
              <a:rPr lang="en-US" dirty="0" err="1">
                <a:solidFill>
                  <a:schemeClr val="tx2"/>
                </a:solidFill>
              </a:rPr>
              <a:t>õppekavade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ainete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hulgast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millel</a:t>
            </a:r>
            <a:r>
              <a:rPr lang="en-US" dirty="0">
                <a:solidFill>
                  <a:schemeClr val="tx2"/>
                </a:solidFill>
              </a:rPr>
              <a:t> pole </a:t>
            </a:r>
            <a:r>
              <a:rPr lang="en-US" dirty="0" err="1">
                <a:solidFill>
                  <a:schemeClr val="tx2"/>
                </a:solidFill>
              </a:rPr>
              <a:t>eeldusainet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omal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valikul</a:t>
            </a:r>
            <a:r>
              <a:rPr lang="en-US" dirty="0">
                <a:solidFill>
                  <a:schemeClr val="tx2"/>
                </a:solidFill>
              </a:rPr>
              <a:t> (6 EAP)</a:t>
            </a:r>
          </a:p>
          <a:p>
            <a:endParaRPr lang="en-US" dirty="0"/>
          </a:p>
          <a:p>
            <a:endParaRPr lang="en-US" sz="11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A97CB32-844B-496C-B936-242BCCDE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127" y="1927958"/>
            <a:ext cx="3724275" cy="1384995"/>
          </a:xfrm>
        </p:spPr>
        <p:txBody>
          <a:bodyPr/>
          <a:lstStyle/>
          <a:p>
            <a:r>
              <a:rPr lang="en-US" dirty="0"/>
              <a:t>4. semester</a:t>
            </a:r>
          </a:p>
          <a:p>
            <a:r>
              <a:rPr lang="en-US" dirty="0">
                <a:solidFill>
                  <a:schemeClr val="tx2"/>
                </a:solidFill>
              </a:rPr>
              <a:t>KAI7005.HR </a:t>
            </a:r>
            <a:r>
              <a:rPr lang="en-US" dirty="0" err="1">
                <a:solidFill>
                  <a:schemeClr val="tx2"/>
                </a:solidFill>
              </a:rPr>
              <a:t>Magistritöö</a:t>
            </a:r>
            <a:r>
              <a:rPr lang="en-US" dirty="0">
                <a:solidFill>
                  <a:schemeClr val="tx2"/>
                </a:solidFill>
              </a:rPr>
              <a:t> seminar II (3EAP) – </a:t>
            </a:r>
            <a:r>
              <a:rPr lang="en-US" dirty="0" err="1">
                <a:solidFill>
                  <a:schemeClr val="tx2"/>
                </a:solidFill>
              </a:rPr>
              <a:t>Airi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Liimets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KAK7044.HR </a:t>
            </a:r>
            <a:r>
              <a:rPr lang="en-US" dirty="0" err="1">
                <a:solidFill>
                  <a:schemeClr val="tx2"/>
                </a:solidFill>
              </a:rPr>
              <a:t>Magistritöö</a:t>
            </a:r>
            <a:r>
              <a:rPr lang="en-US" dirty="0">
                <a:solidFill>
                  <a:schemeClr val="tx2"/>
                </a:solidFill>
              </a:rPr>
              <a:t> (24EAP)</a:t>
            </a:r>
          </a:p>
          <a:p>
            <a:endParaRPr lang="en-US" dirty="0"/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B2A4A02F-9DD3-4BB9-A8E0-F013ED9D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1"/>
            <a:ext cx="8077201" cy="990600"/>
          </a:xfrm>
        </p:spPr>
        <p:txBody>
          <a:bodyPr/>
          <a:lstStyle/>
          <a:p>
            <a:r>
              <a:rPr lang="en-US" sz="2800" dirty="0" err="1"/>
              <a:t>Õppekava</a:t>
            </a:r>
            <a:r>
              <a:rPr lang="en-US" sz="2800" dirty="0"/>
              <a:t>  </a:t>
            </a:r>
            <a:r>
              <a:rPr lang="en-US" sz="2800" dirty="0" err="1"/>
              <a:t>nominaaljaotus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89684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724" y="606044"/>
            <a:ext cx="764349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t-EE" sz="4400" dirty="0" smtClean="0"/>
              <a:t>Kellele sobib kasvatusteaduste õppekava?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2133601"/>
            <a:ext cx="7846224" cy="3333733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1190"/>
              </a:spcBef>
            </a:pPr>
            <a:r>
              <a:rPr sz="2900" spc="-254" dirty="0" err="1" smtClean="0">
                <a:latin typeface="Palatino Linotype"/>
                <a:cs typeface="Palatino Linotype"/>
              </a:rPr>
              <a:t>Õppekava</a:t>
            </a:r>
            <a:r>
              <a:rPr sz="2900" spc="-150" dirty="0" smtClean="0">
                <a:latin typeface="Palatino Linotype"/>
                <a:cs typeface="Palatino Linotype"/>
              </a:rPr>
              <a:t> </a:t>
            </a:r>
            <a:r>
              <a:rPr sz="2900" spc="-165" dirty="0">
                <a:latin typeface="Palatino Linotype"/>
                <a:cs typeface="Palatino Linotype"/>
              </a:rPr>
              <a:t>sobib</a:t>
            </a:r>
            <a:r>
              <a:rPr sz="2900" spc="-160" dirty="0">
                <a:latin typeface="Palatino Linotype"/>
                <a:cs typeface="Palatino Linotype"/>
              </a:rPr>
              <a:t> </a:t>
            </a:r>
            <a:r>
              <a:rPr sz="2900" spc="-190" dirty="0">
                <a:latin typeface="Palatino Linotype"/>
                <a:cs typeface="Palatino Linotype"/>
              </a:rPr>
              <a:t>kõigile,</a:t>
            </a:r>
            <a:r>
              <a:rPr sz="2900" spc="-160" dirty="0">
                <a:latin typeface="Palatino Linotype"/>
                <a:cs typeface="Palatino Linotype"/>
              </a:rPr>
              <a:t> </a:t>
            </a:r>
            <a:r>
              <a:rPr sz="2900" spc="-275" dirty="0">
                <a:latin typeface="Palatino Linotype"/>
                <a:cs typeface="Palatino Linotype"/>
              </a:rPr>
              <a:t>kes</a:t>
            </a:r>
            <a:r>
              <a:rPr sz="2900" spc="-155" dirty="0">
                <a:latin typeface="Palatino Linotype"/>
                <a:cs typeface="Palatino Linotype"/>
              </a:rPr>
              <a:t> </a:t>
            </a:r>
            <a:r>
              <a:rPr sz="2900" spc="-240" dirty="0">
                <a:latin typeface="Palatino Linotype"/>
                <a:cs typeface="Palatino Linotype"/>
              </a:rPr>
              <a:t>huvituvad</a:t>
            </a:r>
            <a:r>
              <a:rPr sz="2900" spc="-155" dirty="0">
                <a:latin typeface="Palatino Linotype"/>
                <a:cs typeface="Palatino Linotype"/>
              </a:rPr>
              <a:t> </a:t>
            </a:r>
            <a:r>
              <a:rPr sz="2900" spc="-260" dirty="0">
                <a:latin typeface="Palatino Linotype"/>
                <a:cs typeface="Palatino Linotype"/>
              </a:rPr>
              <a:t>kasvatuse</a:t>
            </a:r>
            <a:r>
              <a:rPr sz="2900" spc="-160" dirty="0">
                <a:latin typeface="Palatino Linotype"/>
                <a:cs typeface="Palatino Linotype"/>
              </a:rPr>
              <a:t> </a:t>
            </a:r>
            <a:r>
              <a:rPr sz="2900" spc="-165" dirty="0">
                <a:latin typeface="Palatino Linotype"/>
                <a:cs typeface="Palatino Linotype"/>
              </a:rPr>
              <a:t>ja </a:t>
            </a:r>
            <a:r>
              <a:rPr sz="2900" spc="-160" dirty="0">
                <a:latin typeface="Palatino Linotype"/>
                <a:cs typeface="Palatino Linotype"/>
              </a:rPr>
              <a:t> </a:t>
            </a:r>
            <a:r>
              <a:rPr sz="2900" spc="-240" dirty="0">
                <a:latin typeface="Palatino Linotype"/>
                <a:cs typeface="Palatino Linotype"/>
              </a:rPr>
              <a:t>hariduse</a:t>
            </a:r>
            <a:r>
              <a:rPr sz="2900" spc="-150" dirty="0">
                <a:latin typeface="Palatino Linotype"/>
                <a:cs typeface="Palatino Linotype"/>
              </a:rPr>
              <a:t> </a:t>
            </a:r>
            <a:r>
              <a:rPr sz="2900" spc="-220" dirty="0">
                <a:latin typeface="Palatino Linotype"/>
                <a:cs typeface="Palatino Linotype"/>
              </a:rPr>
              <a:t>probleemide</a:t>
            </a:r>
            <a:r>
              <a:rPr sz="2900" spc="-145" dirty="0">
                <a:latin typeface="Palatino Linotype"/>
                <a:cs typeface="Palatino Linotype"/>
              </a:rPr>
              <a:t> </a:t>
            </a:r>
            <a:r>
              <a:rPr sz="2900" spc="-225" dirty="0">
                <a:latin typeface="Palatino Linotype"/>
                <a:cs typeface="Palatino Linotype"/>
              </a:rPr>
              <a:t>laiemast</a:t>
            </a:r>
            <a:r>
              <a:rPr sz="2900" spc="-135" dirty="0">
                <a:latin typeface="Palatino Linotype"/>
                <a:cs typeface="Palatino Linotype"/>
              </a:rPr>
              <a:t> </a:t>
            </a:r>
            <a:r>
              <a:rPr sz="2900" spc="-215" dirty="0">
                <a:latin typeface="Palatino Linotype"/>
                <a:cs typeface="Palatino Linotype"/>
              </a:rPr>
              <a:t>mõtestamisest</a:t>
            </a:r>
            <a:r>
              <a:rPr sz="2900" spc="-135" dirty="0">
                <a:latin typeface="Palatino Linotype"/>
                <a:cs typeface="Palatino Linotype"/>
              </a:rPr>
              <a:t> </a:t>
            </a:r>
            <a:r>
              <a:rPr sz="2900" spc="-195" dirty="0">
                <a:latin typeface="Palatino Linotype"/>
                <a:cs typeface="Palatino Linotype"/>
              </a:rPr>
              <a:t>kultuuris </a:t>
            </a:r>
            <a:r>
              <a:rPr sz="2900" spc="-710" dirty="0">
                <a:latin typeface="Palatino Linotype"/>
                <a:cs typeface="Palatino Linotype"/>
              </a:rPr>
              <a:t> </a:t>
            </a:r>
            <a:r>
              <a:rPr sz="2900" spc="-114" dirty="0">
                <a:latin typeface="Palatino Linotype"/>
                <a:cs typeface="Palatino Linotype"/>
              </a:rPr>
              <a:t>j</a:t>
            </a:r>
            <a:r>
              <a:rPr sz="2900" spc="-220" dirty="0">
                <a:latin typeface="Palatino Linotype"/>
                <a:cs typeface="Palatino Linotype"/>
              </a:rPr>
              <a:t>a</a:t>
            </a:r>
            <a:r>
              <a:rPr sz="2900" spc="-145" dirty="0">
                <a:latin typeface="Palatino Linotype"/>
                <a:cs typeface="Palatino Linotype"/>
              </a:rPr>
              <a:t> </a:t>
            </a:r>
            <a:r>
              <a:rPr sz="2900" spc="-229" dirty="0">
                <a:latin typeface="Palatino Linotype"/>
                <a:cs typeface="Palatino Linotype"/>
              </a:rPr>
              <a:t>üh</a:t>
            </a:r>
            <a:r>
              <a:rPr sz="2900" spc="-110" dirty="0">
                <a:latin typeface="Palatino Linotype"/>
                <a:cs typeface="Palatino Linotype"/>
              </a:rPr>
              <a:t>i</a:t>
            </a:r>
            <a:r>
              <a:rPr sz="2900" spc="-295" dirty="0">
                <a:latin typeface="Palatino Linotype"/>
                <a:cs typeface="Palatino Linotype"/>
              </a:rPr>
              <a:t>s</a:t>
            </a:r>
            <a:r>
              <a:rPr sz="2900" spc="-254" dirty="0">
                <a:latin typeface="Palatino Linotype"/>
                <a:cs typeface="Palatino Linotype"/>
              </a:rPr>
              <a:t>k</a:t>
            </a:r>
            <a:r>
              <a:rPr sz="2900" spc="-150" dirty="0">
                <a:latin typeface="Palatino Linotype"/>
                <a:cs typeface="Palatino Linotype"/>
              </a:rPr>
              <a:t>o</a:t>
            </a:r>
            <a:r>
              <a:rPr sz="2900" spc="-225" dirty="0">
                <a:latin typeface="Palatino Linotype"/>
                <a:cs typeface="Palatino Linotype"/>
              </a:rPr>
              <a:t>nn</a:t>
            </a:r>
            <a:r>
              <a:rPr sz="2900" spc="-180" dirty="0">
                <a:latin typeface="Palatino Linotype"/>
                <a:cs typeface="Palatino Linotype"/>
              </a:rPr>
              <a:t>a</a:t>
            </a:r>
            <a:r>
              <a:rPr sz="2900" spc="-295" dirty="0">
                <a:latin typeface="Palatino Linotype"/>
                <a:cs typeface="Palatino Linotype"/>
              </a:rPr>
              <a:t>s</a:t>
            </a:r>
            <a:r>
              <a:rPr sz="2900" spc="-10" dirty="0">
                <a:latin typeface="Palatino Linotype"/>
                <a:cs typeface="Palatino Linotype"/>
              </a:rPr>
              <a:t>:</a:t>
            </a:r>
            <a:endParaRPr sz="2900" dirty="0">
              <a:latin typeface="Palatino Linotype"/>
              <a:cs typeface="Palatino Linotype"/>
            </a:endParaRPr>
          </a:p>
          <a:p>
            <a:pPr marL="469900" indent="-412750">
              <a:lnSpc>
                <a:spcPts val="3335"/>
              </a:lnSpc>
              <a:spcBef>
                <a:spcPts val="625"/>
              </a:spcBef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900" spc="-229" dirty="0">
                <a:latin typeface="Palatino Linotype"/>
                <a:cs typeface="Palatino Linotype"/>
              </a:rPr>
              <a:t>ne</a:t>
            </a:r>
            <a:r>
              <a:rPr sz="2900" spc="-120" dirty="0">
                <a:latin typeface="Palatino Linotype"/>
                <a:cs typeface="Palatino Linotype"/>
              </a:rPr>
              <a:t>i</a:t>
            </a:r>
            <a:r>
              <a:rPr sz="2900" spc="-145" dirty="0">
                <a:latin typeface="Palatino Linotype"/>
                <a:cs typeface="Palatino Linotype"/>
              </a:rPr>
              <a:t>l</a:t>
            </a:r>
            <a:r>
              <a:rPr sz="2900" spc="-220" dirty="0">
                <a:latin typeface="Palatino Linotype"/>
                <a:cs typeface="Palatino Linotype"/>
              </a:rPr>
              <a:t>e</a:t>
            </a:r>
            <a:r>
              <a:rPr sz="2900" spc="-110" dirty="0">
                <a:latin typeface="Palatino Linotype"/>
                <a:cs typeface="Palatino Linotype"/>
              </a:rPr>
              <a:t>,</a:t>
            </a:r>
            <a:r>
              <a:rPr sz="2900" spc="-155" dirty="0">
                <a:latin typeface="Palatino Linotype"/>
                <a:cs typeface="Palatino Linotype"/>
              </a:rPr>
              <a:t> </a:t>
            </a:r>
            <a:r>
              <a:rPr sz="2900" spc="-254" dirty="0">
                <a:latin typeface="Palatino Linotype"/>
                <a:cs typeface="Palatino Linotype"/>
              </a:rPr>
              <a:t>k</a:t>
            </a:r>
            <a:r>
              <a:rPr sz="2900" spc="-305" dirty="0">
                <a:latin typeface="Palatino Linotype"/>
                <a:cs typeface="Palatino Linotype"/>
              </a:rPr>
              <a:t>e</a:t>
            </a:r>
            <a:r>
              <a:rPr sz="2900" spc="-260" dirty="0">
                <a:latin typeface="Palatino Linotype"/>
                <a:cs typeface="Palatino Linotype"/>
              </a:rPr>
              <a:t>s</a:t>
            </a:r>
            <a:r>
              <a:rPr sz="2900" spc="-155" dirty="0">
                <a:latin typeface="Palatino Linotype"/>
                <a:cs typeface="Palatino Linotype"/>
              </a:rPr>
              <a:t> </a:t>
            </a:r>
            <a:r>
              <a:rPr sz="2900" spc="-300" dirty="0">
                <a:latin typeface="Palatino Linotype"/>
                <a:cs typeface="Palatino Linotype"/>
              </a:rPr>
              <a:t>s</a:t>
            </a:r>
            <a:r>
              <a:rPr sz="2900" spc="-150" dirty="0">
                <a:latin typeface="Palatino Linotype"/>
                <a:cs typeface="Palatino Linotype"/>
              </a:rPr>
              <a:t>oo</a:t>
            </a:r>
            <a:r>
              <a:rPr sz="2900" spc="-365" dirty="0">
                <a:latin typeface="Palatino Linotype"/>
                <a:cs typeface="Palatino Linotype"/>
              </a:rPr>
              <a:t>v</a:t>
            </a:r>
            <a:r>
              <a:rPr sz="2900" spc="-135" dirty="0">
                <a:latin typeface="Palatino Linotype"/>
                <a:cs typeface="Palatino Linotype"/>
              </a:rPr>
              <a:t>i</a:t>
            </a:r>
            <a:r>
              <a:rPr sz="2900" spc="-365" dirty="0">
                <a:latin typeface="Palatino Linotype"/>
                <a:cs typeface="Palatino Linotype"/>
              </a:rPr>
              <a:t>v</a:t>
            </a:r>
            <a:r>
              <a:rPr sz="2900" spc="-290" dirty="0">
                <a:latin typeface="Palatino Linotype"/>
                <a:cs typeface="Palatino Linotype"/>
              </a:rPr>
              <a:t>a</a:t>
            </a:r>
            <a:r>
              <a:rPr sz="2900" spc="-305" dirty="0">
                <a:latin typeface="Palatino Linotype"/>
                <a:cs typeface="Palatino Linotype"/>
              </a:rPr>
              <a:t>d</a:t>
            </a:r>
            <a:r>
              <a:rPr sz="2900" spc="-160" dirty="0">
                <a:latin typeface="Palatino Linotype"/>
                <a:cs typeface="Palatino Linotype"/>
              </a:rPr>
              <a:t> </a:t>
            </a:r>
            <a:r>
              <a:rPr sz="2900" spc="-275" dirty="0">
                <a:latin typeface="Palatino Linotype"/>
                <a:cs typeface="Palatino Linotype"/>
              </a:rPr>
              <a:t>h</a:t>
            </a:r>
            <a:r>
              <a:rPr sz="2900" spc="-225" dirty="0">
                <a:latin typeface="Palatino Linotype"/>
                <a:cs typeface="Palatino Linotype"/>
              </a:rPr>
              <a:t>a</a:t>
            </a:r>
            <a:r>
              <a:rPr sz="2900" spc="-190" dirty="0">
                <a:latin typeface="Palatino Linotype"/>
                <a:cs typeface="Palatino Linotype"/>
              </a:rPr>
              <a:t>r</a:t>
            </a:r>
            <a:r>
              <a:rPr sz="2900" spc="-135" dirty="0">
                <a:latin typeface="Palatino Linotype"/>
                <a:cs typeface="Palatino Linotype"/>
              </a:rPr>
              <a:t>i</a:t>
            </a:r>
            <a:r>
              <a:rPr sz="2900" spc="-275" dirty="0">
                <a:latin typeface="Palatino Linotype"/>
                <a:cs typeface="Palatino Linotype"/>
              </a:rPr>
              <a:t>d</a:t>
            </a:r>
            <a:r>
              <a:rPr sz="2900" spc="-270" dirty="0">
                <a:latin typeface="Palatino Linotype"/>
                <a:cs typeface="Palatino Linotype"/>
              </a:rPr>
              <a:t>u</a:t>
            </a:r>
            <a:r>
              <a:rPr sz="2900" spc="-300" dirty="0">
                <a:latin typeface="Palatino Linotype"/>
                <a:cs typeface="Palatino Linotype"/>
              </a:rPr>
              <a:t>s</a:t>
            </a:r>
            <a:r>
              <a:rPr sz="2900" spc="-365" dirty="0">
                <a:latin typeface="Palatino Linotype"/>
                <a:cs typeface="Palatino Linotype"/>
              </a:rPr>
              <a:t>v</a:t>
            </a:r>
            <a:r>
              <a:rPr sz="2900" spc="-290" dirty="0">
                <a:latin typeface="Palatino Linotype"/>
                <a:cs typeface="Palatino Linotype"/>
              </a:rPr>
              <a:t>a</a:t>
            </a:r>
            <a:r>
              <a:rPr sz="2900" spc="-145" dirty="0">
                <a:latin typeface="Palatino Linotype"/>
                <a:cs typeface="Palatino Linotype"/>
              </a:rPr>
              <a:t>l</a:t>
            </a:r>
            <a:r>
              <a:rPr sz="2900" spc="-305" dirty="0">
                <a:latin typeface="Palatino Linotype"/>
                <a:cs typeface="Palatino Linotype"/>
              </a:rPr>
              <a:t>d</a:t>
            </a:r>
            <a:r>
              <a:rPr sz="2900" spc="-270" dirty="0">
                <a:latin typeface="Palatino Linotype"/>
                <a:cs typeface="Palatino Linotype"/>
              </a:rPr>
              <a:t>k</a:t>
            </a:r>
            <a:r>
              <a:rPr sz="2900" spc="-150" dirty="0">
                <a:latin typeface="Palatino Linotype"/>
                <a:cs typeface="Palatino Linotype"/>
              </a:rPr>
              <a:t>o</a:t>
            </a:r>
            <a:r>
              <a:rPr sz="2900" spc="-225" dirty="0">
                <a:latin typeface="Palatino Linotype"/>
                <a:cs typeface="Palatino Linotype"/>
              </a:rPr>
              <a:t>nn</a:t>
            </a:r>
            <a:r>
              <a:rPr sz="2900" spc="-180" dirty="0">
                <a:latin typeface="Palatino Linotype"/>
                <a:cs typeface="Palatino Linotype"/>
              </a:rPr>
              <a:t>a</a:t>
            </a:r>
            <a:r>
              <a:rPr sz="2900" spc="-295" dirty="0">
                <a:latin typeface="Palatino Linotype"/>
                <a:cs typeface="Palatino Linotype"/>
              </a:rPr>
              <a:t>s</a:t>
            </a:r>
            <a:r>
              <a:rPr sz="2900" spc="-155" dirty="0">
                <a:latin typeface="Palatino Linotype"/>
                <a:cs typeface="Palatino Linotype"/>
              </a:rPr>
              <a:t> </a:t>
            </a:r>
            <a:r>
              <a:rPr sz="2900" spc="-40" dirty="0">
                <a:latin typeface="Palatino Linotype"/>
                <a:cs typeface="Palatino Linotype"/>
              </a:rPr>
              <a:t>t</a:t>
            </a:r>
            <a:r>
              <a:rPr sz="2900" spc="-150" dirty="0">
                <a:latin typeface="Palatino Linotype"/>
                <a:cs typeface="Palatino Linotype"/>
              </a:rPr>
              <a:t>öö</a:t>
            </a:r>
            <a:r>
              <a:rPr sz="2900" spc="-40" dirty="0">
                <a:latin typeface="Palatino Linotype"/>
                <a:cs typeface="Palatino Linotype"/>
              </a:rPr>
              <a:t>t</a:t>
            </a:r>
            <a:r>
              <a:rPr sz="2900" spc="-290" dirty="0">
                <a:latin typeface="Palatino Linotype"/>
                <a:cs typeface="Palatino Linotype"/>
              </a:rPr>
              <a:t>a</a:t>
            </a:r>
            <a:r>
              <a:rPr sz="2900" spc="-340" dirty="0">
                <a:latin typeface="Palatino Linotype"/>
                <a:cs typeface="Palatino Linotype"/>
              </a:rPr>
              <a:t>d</a:t>
            </a:r>
            <a:r>
              <a:rPr sz="2900" spc="-265" dirty="0">
                <a:latin typeface="Palatino Linotype"/>
                <a:cs typeface="Palatino Linotype"/>
              </a:rPr>
              <a:t>a</a:t>
            </a:r>
            <a:r>
              <a:rPr sz="2900" spc="-65" dirty="0">
                <a:latin typeface="Palatino Linotype"/>
                <a:cs typeface="Palatino Linotype"/>
              </a:rPr>
              <a:t>;</a:t>
            </a:r>
            <a:endParaRPr sz="2900" dirty="0">
              <a:latin typeface="Palatino Linotype"/>
              <a:cs typeface="Palatino Linotype"/>
            </a:endParaRPr>
          </a:p>
          <a:p>
            <a:pPr marL="469900" indent="-412750">
              <a:lnSpc>
                <a:spcPts val="3335"/>
              </a:lnSpc>
              <a:buClr>
                <a:srgbClr val="9B002B"/>
              </a:buClr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2900" spc="-80" dirty="0">
                <a:latin typeface="Palatino Linotype"/>
                <a:cs typeface="Palatino Linotype"/>
              </a:rPr>
              <a:t>j</a:t>
            </a:r>
            <a:r>
              <a:rPr sz="2900" spc="-185" dirty="0">
                <a:latin typeface="Palatino Linotype"/>
                <a:cs typeface="Palatino Linotype"/>
              </a:rPr>
              <a:t>u</a:t>
            </a:r>
            <a:r>
              <a:rPr sz="2900" spc="-225" dirty="0">
                <a:latin typeface="Palatino Linotype"/>
                <a:cs typeface="Palatino Linotype"/>
              </a:rPr>
              <a:t>b</a:t>
            </a:r>
            <a:r>
              <a:rPr sz="2900" spc="-195" dirty="0">
                <a:latin typeface="Palatino Linotype"/>
                <a:cs typeface="Palatino Linotype"/>
              </a:rPr>
              <a:t>a</a:t>
            </a:r>
            <a:r>
              <a:rPr sz="2900" spc="-145" dirty="0">
                <a:latin typeface="Palatino Linotype"/>
                <a:cs typeface="Palatino Linotype"/>
              </a:rPr>
              <a:t> </a:t>
            </a:r>
            <a:r>
              <a:rPr sz="2900" spc="-275" dirty="0">
                <a:latin typeface="Palatino Linotype"/>
                <a:cs typeface="Palatino Linotype"/>
              </a:rPr>
              <a:t>h</a:t>
            </a:r>
            <a:r>
              <a:rPr sz="2900" spc="-225" dirty="0">
                <a:latin typeface="Palatino Linotype"/>
                <a:cs typeface="Palatino Linotype"/>
              </a:rPr>
              <a:t>a</a:t>
            </a:r>
            <a:r>
              <a:rPr sz="2900" spc="-190" dirty="0">
                <a:latin typeface="Palatino Linotype"/>
                <a:cs typeface="Palatino Linotype"/>
              </a:rPr>
              <a:t>r</a:t>
            </a:r>
            <a:r>
              <a:rPr sz="2900" spc="-135" dirty="0">
                <a:latin typeface="Palatino Linotype"/>
                <a:cs typeface="Palatino Linotype"/>
              </a:rPr>
              <a:t>i</a:t>
            </a:r>
            <a:r>
              <a:rPr sz="2900" spc="-275" dirty="0">
                <a:latin typeface="Palatino Linotype"/>
                <a:cs typeface="Palatino Linotype"/>
              </a:rPr>
              <a:t>d</a:t>
            </a:r>
            <a:r>
              <a:rPr sz="2900" spc="-270" dirty="0">
                <a:latin typeface="Palatino Linotype"/>
                <a:cs typeface="Palatino Linotype"/>
              </a:rPr>
              <a:t>u</a:t>
            </a:r>
            <a:r>
              <a:rPr sz="2900" spc="-295" dirty="0">
                <a:latin typeface="Palatino Linotype"/>
                <a:cs typeface="Palatino Linotype"/>
              </a:rPr>
              <a:t>s</a:t>
            </a:r>
            <a:r>
              <a:rPr sz="2900" spc="-365" dirty="0">
                <a:latin typeface="Palatino Linotype"/>
                <a:cs typeface="Palatino Linotype"/>
              </a:rPr>
              <a:t>v</a:t>
            </a:r>
            <a:r>
              <a:rPr sz="2900" spc="-290" dirty="0">
                <a:latin typeface="Palatino Linotype"/>
                <a:cs typeface="Palatino Linotype"/>
              </a:rPr>
              <a:t>a</a:t>
            </a:r>
            <a:r>
              <a:rPr sz="2900" spc="-150" dirty="0">
                <a:latin typeface="Palatino Linotype"/>
                <a:cs typeface="Palatino Linotype"/>
              </a:rPr>
              <a:t>l</a:t>
            </a:r>
            <a:r>
              <a:rPr sz="2900" spc="-305" dirty="0">
                <a:latin typeface="Palatino Linotype"/>
                <a:cs typeface="Palatino Linotype"/>
              </a:rPr>
              <a:t>d</a:t>
            </a:r>
            <a:r>
              <a:rPr sz="2900" spc="-270" dirty="0">
                <a:latin typeface="Palatino Linotype"/>
                <a:cs typeface="Palatino Linotype"/>
              </a:rPr>
              <a:t>k</a:t>
            </a:r>
            <a:r>
              <a:rPr sz="2900" spc="-150" dirty="0">
                <a:latin typeface="Palatino Linotype"/>
                <a:cs typeface="Palatino Linotype"/>
              </a:rPr>
              <a:t>o</a:t>
            </a:r>
            <a:r>
              <a:rPr sz="2900" spc="-225" dirty="0">
                <a:latin typeface="Palatino Linotype"/>
                <a:cs typeface="Palatino Linotype"/>
              </a:rPr>
              <a:t>nn</a:t>
            </a:r>
            <a:r>
              <a:rPr sz="2900" spc="-180" dirty="0">
                <a:latin typeface="Palatino Linotype"/>
                <a:cs typeface="Palatino Linotype"/>
              </a:rPr>
              <a:t>a</a:t>
            </a:r>
            <a:r>
              <a:rPr sz="2900" spc="-295" dirty="0">
                <a:latin typeface="Palatino Linotype"/>
                <a:cs typeface="Palatino Linotype"/>
              </a:rPr>
              <a:t>s</a:t>
            </a:r>
            <a:r>
              <a:rPr sz="2900" spc="-155" dirty="0">
                <a:latin typeface="Palatino Linotype"/>
                <a:cs typeface="Palatino Linotype"/>
              </a:rPr>
              <a:t> </a:t>
            </a:r>
            <a:r>
              <a:rPr sz="2900" spc="-40" dirty="0">
                <a:latin typeface="Palatino Linotype"/>
                <a:cs typeface="Palatino Linotype"/>
              </a:rPr>
              <a:t>t</a:t>
            </a:r>
            <a:r>
              <a:rPr sz="2900" spc="-150" dirty="0">
                <a:latin typeface="Palatino Linotype"/>
                <a:cs typeface="Palatino Linotype"/>
              </a:rPr>
              <a:t>öö</a:t>
            </a:r>
            <a:r>
              <a:rPr sz="2900" spc="-40" dirty="0">
                <a:latin typeface="Palatino Linotype"/>
                <a:cs typeface="Palatino Linotype"/>
              </a:rPr>
              <a:t>t</a:t>
            </a:r>
            <a:r>
              <a:rPr sz="2900" spc="-290" dirty="0">
                <a:latin typeface="Palatino Linotype"/>
                <a:cs typeface="Palatino Linotype"/>
              </a:rPr>
              <a:t>a</a:t>
            </a:r>
            <a:r>
              <a:rPr sz="2900" spc="-365" dirty="0">
                <a:latin typeface="Palatino Linotype"/>
                <a:cs typeface="Palatino Linotype"/>
              </a:rPr>
              <a:t>v</a:t>
            </a:r>
            <a:r>
              <a:rPr sz="2900" spc="-290" dirty="0">
                <a:latin typeface="Palatino Linotype"/>
                <a:cs typeface="Palatino Linotype"/>
              </a:rPr>
              <a:t>a</a:t>
            </a:r>
            <a:r>
              <a:rPr sz="2900" spc="-40" dirty="0">
                <a:latin typeface="Palatino Linotype"/>
                <a:cs typeface="Palatino Linotype"/>
              </a:rPr>
              <a:t>t</a:t>
            </a:r>
            <a:r>
              <a:rPr sz="2900" spc="-265" dirty="0">
                <a:latin typeface="Palatino Linotype"/>
                <a:cs typeface="Palatino Linotype"/>
              </a:rPr>
              <a:t>e</a:t>
            </a:r>
            <a:r>
              <a:rPr sz="2900" spc="-155" dirty="0">
                <a:latin typeface="Palatino Linotype"/>
                <a:cs typeface="Palatino Linotype"/>
              </a:rPr>
              <a:t>l</a:t>
            </a:r>
            <a:r>
              <a:rPr sz="2900" spc="-260" dirty="0">
                <a:latin typeface="Palatino Linotype"/>
                <a:cs typeface="Palatino Linotype"/>
              </a:rPr>
              <a:t>e</a:t>
            </a:r>
            <a:r>
              <a:rPr sz="2900" spc="-160" dirty="0">
                <a:latin typeface="Palatino Linotype"/>
                <a:cs typeface="Palatino Linotype"/>
              </a:rPr>
              <a:t> </a:t>
            </a:r>
            <a:r>
              <a:rPr sz="2900" spc="-135" dirty="0">
                <a:latin typeface="Palatino Linotype"/>
                <a:cs typeface="Palatino Linotype"/>
              </a:rPr>
              <a:t>i</a:t>
            </a:r>
            <a:r>
              <a:rPr sz="2900" spc="-204" dirty="0">
                <a:latin typeface="Palatino Linotype"/>
                <a:cs typeface="Palatino Linotype"/>
              </a:rPr>
              <a:t>n</a:t>
            </a:r>
            <a:r>
              <a:rPr sz="2900" spc="-100" dirty="0">
                <a:latin typeface="Palatino Linotype"/>
                <a:cs typeface="Palatino Linotype"/>
              </a:rPr>
              <a:t>i</a:t>
            </a:r>
            <a:r>
              <a:rPr sz="2900" spc="-340" dirty="0">
                <a:latin typeface="Palatino Linotype"/>
                <a:cs typeface="Palatino Linotype"/>
              </a:rPr>
              <a:t>me</a:t>
            </a:r>
            <a:r>
              <a:rPr sz="2900" spc="-204" dirty="0">
                <a:latin typeface="Palatino Linotype"/>
                <a:cs typeface="Palatino Linotype"/>
              </a:rPr>
              <a:t>s</a:t>
            </a:r>
            <a:r>
              <a:rPr sz="2900" spc="-40" dirty="0">
                <a:latin typeface="Palatino Linotype"/>
                <a:cs typeface="Palatino Linotype"/>
              </a:rPr>
              <a:t>t</a:t>
            </a:r>
            <a:r>
              <a:rPr sz="2900" spc="-265" dirty="0">
                <a:latin typeface="Palatino Linotype"/>
                <a:cs typeface="Palatino Linotype"/>
              </a:rPr>
              <a:t>e</a:t>
            </a:r>
            <a:r>
              <a:rPr sz="2900" spc="-155" dirty="0">
                <a:latin typeface="Palatino Linotype"/>
                <a:cs typeface="Palatino Linotype"/>
              </a:rPr>
              <a:t>l</a:t>
            </a:r>
            <a:r>
              <a:rPr sz="2900" spc="-170" dirty="0">
                <a:latin typeface="Palatino Linotype"/>
                <a:cs typeface="Palatino Linotype"/>
              </a:rPr>
              <a:t>e.</a:t>
            </a:r>
            <a:endParaRPr sz="2900" dirty="0">
              <a:latin typeface="Palatino Linotype"/>
              <a:cs typeface="Palatino Linotype"/>
            </a:endParaRPr>
          </a:p>
          <a:p>
            <a:pPr marL="12700" marR="1640205">
              <a:lnSpc>
                <a:spcPts val="3190"/>
              </a:lnSpc>
              <a:spcBef>
                <a:spcPts val="969"/>
              </a:spcBef>
            </a:pPr>
            <a:r>
              <a:rPr sz="2900" spc="-220" dirty="0">
                <a:latin typeface="Palatino Linotype"/>
                <a:cs typeface="Palatino Linotype"/>
              </a:rPr>
              <a:t>Üsna</a:t>
            </a:r>
            <a:r>
              <a:rPr sz="2900" spc="-145" dirty="0">
                <a:latin typeface="Palatino Linotype"/>
                <a:cs typeface="Palatino Linotype"/>
              </a:rPr>
              <a:t> </a:t>
            </a:r>
            <a:r>
              <a:rPr sz="2900" spc="-195" dirty="0">
                <a:latin typeface="Palatino Linotype"/>
                <a:cs typeface="Palatino Linotype"/>
              </a:rPr>
              <a:t>suurt</a:t>
            </a:r>
            <a:r>
              <a:rPr sz="2900" spc="-145" dirty="0">
                <a:latin typeface="Palatino Linotype"/>
                <a:cs typeface="Palatino Linotype"/>
              </a:rPr>
              <a:t> </a:t>
            </a:r>
            <a:r>
              <a:rPr sz="2900" spc="-204" dirty="0">
                <a:latin typeface="Palatino Linotype"/>
                <a:cs typeface="Palatino Linotype"/>
              </a:rPr>
              <a:t>rõhku</a:t>
            </a:r>
            <a:r>
              <a:rPr sz="2900" spc="-150" dirty="0">
                <a:latin typeface="Palatino Linotype"/>
                <a:cs typeface="Palatino Linotype"/>
              </a:rPr>
              <a:t> </a:t>
            </a:r>
            <a:r>
              <a:rPr sz="2900" spc="-155" dirty="0">
                <a:latin typeface="Palatino Linotype"/>
                <a:cs typeface="Palatino Linotype"/>
              </a:rPr>
              <a:t>on </a:t>
            </a:r>
            <a:r>
              <a:rPr sz="2900" spc="-260" dirty="0">
                <a:latin typeface="Palatino Linotype"/>
                <a:cs typeface="Palatino Linotype"/>
              </a:rPr>
              <a:t>pandud</a:t>
            </a:r>
            <a:r>
              <a:rPr sz="2900" spc="-155" dirty="0">
                <a:latin typeface="Palatino Linotype"/>
                <a:cs typeface="Palatino Linotype"/>
              </a:rPr>
              <a:t> </a:t>
            </a:r>
            <a:r>
              <a:rPr sz="2900" spc="-180" dirty="0">
                <a:latin typeface="Palatino Linotype"/>
                <a:cs typeface="Palatino Linotype"/>
              </a:rPr>
              <a:t>teoreetilistele </a:t>
            </a:r>
            <a:r>
              <a:rPr sz="2900" spc="-710" dirty="0">
                <a:latin typeface="Palatino Linotype"/>
                <a:cs typeface="Palatino Linotype"/>
              </a:rPr>
              <a:t> </a:t>
            </a:r>
            <a:r>
              <a:rPr sz="2900" spc="-120" dirty="0">
                <a:latin typeface="Palatino Linotype"/>
                <a:cs typeface="Palatino Linotype"/>
              </a:rPr>
              <a:t>t</a:t>
            </a:r>
            <a:r>
              <a:rPr sz="2900" spc="-185" dirty="0">
                <a:latin typeface="Palatino Linotype"/>
                <a:cs typeface="Palatino Linotype"/>
              </a:rPr>
              <a:t>e</a:t>
            </a:r>
            <a:r>
              <a:rPr sz="2900" spc="-295" dirty="0">
                <a:latin typeface="Palatino Linotype"/>
                <a:cs typeface="Palatino Linotype"/>
              </a:rPr>
              <a:t>a</a:t>
            </a:r>
            <a:r>
              <a:rPr sz="2900" spc="-310" dirty="0">
                <a:latin typeface="Palatino Linotype"/>
                <a:cs typeface="Palatino Linotype"/>
              </a:rPr>
              <a:t>d</a:t>
            </a:r>
            <a:r>
              <a:rPr sz="2900" spc="-315" dirty="0">
                <a:latin typeface="Palatino Linotype"/>
                <a:cs typeface="Palatino Linotype"/>
              </a:rPr>
              <a:t>m</a:t>
            </a:r>
            <a:r>
              <a:rPr sz="2900" spc="-165" dirty="0">
                <a:latin typeface="Palatino Linotype"/>
                <a:cs typeface="Palatino Linotype"/>
              </a:rPr>
              <a:t>ist</a:t>
            </a:r>
            <a:r>
              <a:rPr sz="2900" spc="-240" dirty="0">
                <a:latin typeface="Palatino Linotype"/>
                <a:cs typeface="Palatino Linotype"/>
              </a:rPr>
              <a:t>e</a:t>
            </a:r>
            <a:r>
              <a:rPr sz="2900" spc="-150" dirty="0">
                <a:latin typeface="Palatino Linotype"/>
                <a:cs typeface="Palatino Linotype"/>
              </a:rPr>
              <a:t>l</a:t>
            </a:r>
            <a:r>
              <a:rPr sz="2900" spc="-270" dirty="0">
                <a:latin typeface="Palatino Linotype"/>
                <a:cs typeface="Palatino Linotype"/>
              </a:rPr>
              <a:t>e</a:t>
            </a:r>
            <a:r>
              <a:rPr sz="2900" spc="-60" dirty="0">
                <a:latin typeface="Palatino Linotype"/>
                <a:cs typeface="Palatino Linotype"/>
              </a:rPr>
              <a:t>,</a:t>
            </a:r>
            <a:r>
              <a:rPr sz="2900" spc="-155" dirty="0">
                <a:latin typeface="Palatino Linotype"/>
                <a:cs typeface="Palatino Linotype"/>
              </a:rPr>
              <a:t> </a:t>
            </a:r>
            <a:r>
              <a:rPr sz="2900" spc="-229" dirty="0">
                <a:latin typeface="Palatino Linotype"/>
                <a:cs typeface="Palatino Linotype"/>
              </a:rPr>
              <a:t>k</a:t>
            </a:r>
            <a:r>
              <a:rPr sz="2900" spc="-254" dirty="0">
                <a:latin typeface="Palatino Linotype"/>
                <a:cs typeface="Palatino Linotype"/>
              </a:rPr>
              <a:t>u</a:t>
            </a:r>
            <a:r>
              <a:rPr sz="2900" spc="-220" dirty="0">
                <a:latin typeface="Palatino Linotype"/>
                <a:cs typeface="Palatino Linotype"/>
              </a:rPr>
              <a:t>id</a:t>
            </a:r>
            <a:r>
              <a:rPr sz="2900" spc="-155" dirty="0">
                <a:latin typeface="Palatino Linotype"/>
                <a:cs typeface="Palatino Linotype"/>
              </a:rPr>
              <a:t> </a:t>
            </a:r>
            <a:r>
              <a:rPr sz="2900" spc="-120" dirty="0">
                <a:latin typeface="Palatino Linotype"/>
                <a:cs typeface="Palatino Linotype"/>
              </a:rPr>
              <a:t>toi</a:t>
            </a:r>
            <a:r>
              <a:rPr sz="2900" spc="-280" dirty="0">
                <a:latin typeface="Palatino Linotype"/>
                <a:cs typeface="Palatino Linotype"/>
              </a:rPr>
              <a:t>m</a:t>
            </a:r>
            <a:r>
              <a:rPr sz="2900" spc="-229" dirty="0">
                <a:latin typeface="Palatino Linotype"/>
                <a:cs typeface="Palatino Linotype"/>
              </a:rPr>
              <a:t>u</a:t>
            </a:r>
            <a:r>
              <a:rPr sz="2900" spc="-114" dirty="0">
                <a:latin typeface="Palatino Linotype"/>
                <a:cs typeface="Palatino Linotype"/>
              </a:rPr>
              <a:t>b</a:t>
            </a:r>
            <a:r>
              <a:rPr sz="2900" spc="-160" dirty="0">
                <a:latin typeface="Palatino Linotype"/>
                <a:cs typeface="Palatino Linotype"/>
              </a:rPr>
              <a:t> </a:t>
            </a:r>
            <a:r>
              <a:rPr sz="2900" spc="-275" dirty="0">
                <a:latin typeface="Palatino Linotype"/>
                <a:cs typeface="Palatino Linotype"/>
              </a:rPr>
              <a:t>ka</a:t>
            </a:r>
            <a:r>
              <a:rPr sz="2900" spc="-145" dirty="0">
                <a:latin typeface="Palatino Linotype"/>
                <a:cs typeface="Palatino Linotype"/>
              </a:rPr>
              <a:t> </a:t>
            </a:r>
            <a:r>
              <a:rPr sz="2900" spc="-250" dirty="0">
                <a:latin typeface="Palatino Linotype"/>
                <a:cs typeface="Palatino Linotype"/>
              </a:rPr>
              <a:t>p</a:t>
            </a:r>
            <a:r>
              <a:rPr sz="2900" spc="-190" dirty="0">
                <a:latin typeface="Palatino Linotype"/>
                <a:cs typeface="Palatino Linotype"/>
              </a:rPr>
              <a:t>r</a:t>
            </a:r>
            <a:r>
              <a:rPr sz="2900" spc="-295" dirty="0">
                <a:latin typeface="Palatino Linotype"/>
                <a:cs typeface="Palatino Linotype"/>
              </a:rPr>
              <a:t>a</a:t>
            </a:r>
            <a:r>
              <a:rPr sz="2900" spc="-195" dirty="0">
                <a:latin typeface="Palatino Linotype"/>
                <a:cs typeface="Palatino Linotype"/>
              </a:rPr>
              <a:t>ktika</a:t>
            </a:r>
            <a:r>
              <a:rPr sz="2900" spc="-60" dirty="0">
                <a:latin typeface="Palatino Linotype"/>
                <a:cs typeface="Palatino Linotype"/>
              </a:rPr>
              <a:t>.</a:t>
            </a:r>
            <a:endParaRPr sz="29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916</Words>
  <Application>Microsoft Office PowerPoint</Application>
  <PresentationFormat>On-screen Show (4:3)</PresentationFormat>
  <Paragraphs>116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Palatino Linotype</vt:lpstr>
      <vt:lpstr>Times New Roman</vt:lpstr>
      <vt:lpstr>Office Theme</vt:lpstr>
      <vt:lpstr>Kasvatusteaduste magistriõppe infotund</vt:lpstr>
      <vt:lpstr>PEDAGOOGIKA  JA KASVATUSTEADUS</vt:lpstr>
      <vt:lpstr>KASVATUSTEADUS</vt:lpstr>
      <vt:lpstr>Mõningaid kasvatusteaduslikke küsimusi</vt:lpstr>
      <vt:lpstr>Miks on kasvatusteaduste õppekava eriline?</vt:lpstr>
      <vt:lpstr>MOODULID</vt:lpstr>
      <vt:lpstr>Õppekava  nominaaljaotus</vt:lpstr>
      <vt:lpstr>Õppekava  nominaaljaotus</vt:lpstr>
      <vt:lpstr>Kellele sobib kasvatusteaduste õppekava?</vt:lpstr>
      <vt:lpstr>Millised on lõpetajate tulevikuväljavaated?  </vt:lpstr>
      <vt:lpstr>ÕPPEJÕUD</vt:lpstr>
      <vt:lpstr>SISSEASTUMISNÕUDED</vt:lpstr>
      <vt:lpstr>Eksamivestlus 8. juulil kl. 10.00</vt:lpstr>
      <vt:lpstr>Tänan! VASTUVOTT.HARIDUS@TLU.EE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KMAASGVIASTURISÕTPEPAEDUSTE</dc:title>
  <dc:creator>Maria</dc:creator>
  <cp:lastModifiedBy>Maria</cp:lastModifiedBy>
  <cp:revision>30</cp:revision>
  <dcterms:created xsi:type="dcterms:W3CDTF">2022-04-25T09:50:16Z</dcterms:created>
  <dcterms:modified xsi:type="dcterms:W3CDTF">2022-04-26T11:44:48Z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2020-05-29T00:00:00Z</vt:filetime>
  </property>
  <property fmtid="{D5CDD505-2E9C-101B-9397-08002B2CF9AE}" pid="3" name="LastSaved">
    <vt:filetime>2022-04-25T00:00:00Z</vt:filetime>
  </property>
</Properties>
</file>