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6B8DF7B-5C00-4D4F-933F-DF0967F6E46D}">
  <a:tblStyle styleId="{26B8DF7B-5C00-4D4F-933F-DF0967F6E4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  <p:guide pos="162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dc296f505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dc296f50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dc768dbc9f_0_21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dc768dbc9f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dc768dbc9f_0_22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dc768dbc9f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dc768dbc9f_0_22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dc768dbc9f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dcd46be11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dcd46be1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dc296f5056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dc296f505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dc768dbc9f_0_437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dc768dbc9f_0_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da9ce09407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da9ce0940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dc768dbc9f_0_44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gdc768dbc9f_0_4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dc768dbc9f_0_44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1" name="Google Shape;291;gdc768dbc9f_0_4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dc768dbc9f_0_45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7" name="Google Shape;297;gdc768dbc9f_0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dcc3de731e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dcc3de731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dc768dbc9f_0_464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8" name="Google Shape;308;gdc768dbc9f_0_4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dc768dbc9f_0_482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7" name="Google Shape;317;gdc768dbc9f_0_4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da9ce09407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da9ce0940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dc296f5056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dc296f505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da9ce09407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da9ce0940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da9ce09407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da9ce0940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da9ce09407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da9ce0940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dcc3de731e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dcc3de731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dc296f5056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dc296f505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c296f5056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c296f505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dc768dbc9f_0_0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dc768dbc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dc768dbc9f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dc768dbc9f_0_19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dc768dbc9f_0_20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dc768dbc9f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dc768dbc9f_0_208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dc768dbc9f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dc768dbc9f_0_213:notes"/>
          <p:cNvSpPr/>
          <p:nvPr>
            <p:ph idx="2" type="sldImg"/>
          </p:nvPr>
        </p:nvSpPr>
        <p:spPr>
          <a:xfrm>
            <a:off x="381187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dc768dbc9f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sislaid (valge)">
  <p:cSld name="Esislaid (valge)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type="ctrTitle"/>
          </p:nvPr>
        </p:nvSpPr>
        <p:spPr>
          <a:xfrm>
            <a:off x="818703" y="1405153"/>
            <a:ext cx="7772400" cy="1122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Times New Roman"/>
              <a:buNone/>
              <a:defRPr b="0" i="1" sz="8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808070" y="3086100"/>
            <a:ext cx="7182297" cy="865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36000" spcFirstLastPara="1" rIns="91425" wrap="square" tIns="180000">
            <a:noAutofit/>
          </a:bodyPr>
          <a:lstStyle>
            <a:lvl1pPr lvl="0" algn="l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cap="small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tt pealkirjaga 01">
  <p:cSld name="jutt pealkirjaga 0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628650" y="273844"/>
            <a:ext cx="7886700" cy="1391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 New Roman"/>
              <a:buNone/>
              <a:defRPr b="0" i="1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625320" y="1820334"/>
            <a:ext cx="7909080" cy="24768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Merriweather Sans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6" name="Google Shape;4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utt pealkirjaga 02">
  <p:cSld name="jutt pealkirjaga 02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/>
          <p:nvPr>
            <p:ph type="title"/>
          </p:nvPr>
        </p:nvSpPr>
        <p:spPr>
          <a:xfrm>
            <a:off x="596900" y="235930"/>
            <a:ext cx="7962900" cy="926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Google Shape;49;p12"/>
          <p:cNvSpPr txBox="1"/>
          <p:nvPr>
            <p:ph idx="1" type="body"/>
          </p:nvPr>
        </p:nvSpPr>
        <p:spPr>
          <a:xfrm>
            <a:off x="625320" y="1371978"/>
            <a:ext cx="7909080" cy="2925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Merriweather Sans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õrdlus 01">
  <p:cSld name="võrdlus 01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2300" y="1778000"/>
            <a:ext cx="3724275" cy="2550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4810126" y="1778000"/>
            <a:ext cx="3724275" cy="2550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type="title"/>
          </p:nvPr>
        </p:nvSpPr>
        <p:spPr>
          <a:xfrm>
            <a:off x="628650" y="273844"/>
            <a:ext cx="7886700" cy="1391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 New Roman"/>
              <a:buNone/>
              <a:defRPr b="0" i="1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õrdlus 02">
  <p:cSld name="võrdlus 0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622300" y="1394223"/>
            <a:ext cx="3724275" cy="29342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2" type="body"/>
          </p:nvPr>
        </p:nvSpPr>
        <p:spPr>
          <a:xfrm>
            <a:off x="4810126" y="1394223"/>
            <a:ext cx="3724275" cy="29342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type="title"/>
          </p:nvPr>
        </p:nvSpPr>
        <p:spPr>
          <a:xfrm>
            <a:off x="596900" y="235930"/>
            <a:ext cx="7962900" cy="926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60" name="Google Shape;60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alkiri 01 (must)">
  <p:cSld name="pealkiri 01 (must)">
    <p:bg>
      <p:bgPr>
        <a:solidFill>
          <a:schemeClr val="dk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330200" y="273844"/>
            <a:ext cx="8470900" cy="153237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300"/>
              <a:buFont typeface="Times New Roman"/>
              <a:buNone/>
              <a:defRPr b="0" i="1" sz="63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">
  <p:cSld name="number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idx="1" type="body"/>
          </p:nvPr>
        </p:nvSpPr>
        <p:spPr>
          <a:xfrm>
            <a:off x="211807" y="10543"/>
            <a:ext cx="3127768" cy="60392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0000"/>
              <a:buNone/>
              <a:defRPr b="0" i="1" sz="40000">
                <a:solidFill>
                  <a:srgbClr val="F68D2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2" type="body"/>
          </p:nvPr>
        </p:nvSpPr>
        <p:spPr>
          <a:xfrm>
            <a:off x="3698721" y="1661862"/>
            <a:ext cx="4751812" cy="1675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Merriweather Sans"/>
              <a:buChar char="-"/>
              <a:defRPr sz="3200"/>
            </a:lvl1pPr>
            <a:lvl2pPr indent="-4064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indent="-3810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  <a:defRPr sz="24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7" name="Google Shape;67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olm ruutu 01">
  <p:cSld name="kolm ruutu 01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/>
          <p:nvPr/>
        </p:nvSpPr>
        <p:spPr>
          <a:xfrm>
            <a:off x="749300" y="514349"/>
            <a:ext cx="2160000" cy="2160000"/>
          </a:xfrm>
          <a:prstGeom prst="rect">
            <a:avLst/>
          </a:prstGeom>
          <a:solidFill>
            <a:srgbClr val="F68D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7"/>
          <p:cNvSpPr txBox="1"/>
          <p:nvPr>
            <p:ph type="title"/>
          </p:nvPr>
        </p:nvSpPr>
        <p:spPr>
          <a:xfrm>
            <a:off x="755576" y="1790344"/>
            <a:ext cx="2340000" cy="893397"/>
          </a:xfrm>
          <a:prstGeom prst="rect">
            <a:avLst/>
          </a:prstGeom>
          <a:noFill/>
          <a:ln>
            <a:noFill/>
          </a:ln>
        </p:spPr>
        <p:txBody>
          <a:bodyPr anchorCtr="0" anchor="b" bIns="140400" lIns="180000" spcFirstLastPara="1" rIns="180000" wrap="square" tIns="3744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8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Google Shape;71;p17"/>
          <p:cNvSpPr/>
          <p:nvPr>
            <p:ph idx="2" type="pic"/>
          </p:nvPr>
        </p:nvSpPr>
        <p:spPr>
          <a:xfrm>
            <a:off x="3455876" y="519522"/>
            <a:ext cx="2160000" cy="21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7"/>
          <p:cNvSpPr/>
          <p:nvPr>
            <p:ph idx="3" type="pic"/>
          </p:nvPr>
        </p:nvSpPr>
        <p:spPr>
          <a:xfrm>
            <a:off x="6156176" y="519522"/>
            <a:ext cx="2160000" cy="21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762000" y="2828922"/>
            <a:ext cx="7772400" cy="1559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Merriweather Sans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7"/>
          <p:cNvSpPr txBox="1"/>
          <p:nvPr/>
        </p:nvSpPr>
        <p:spPr>
          <a:xfrm>
            <a:off x="755576" y="627534"/>
            <a:ext cx="1656184" cy="648072"/>
          </a:xfrm>
          <a:prstGeom prst="rect">
            <a:avLst/>
          </a:prstGeom>
          <a:noFill/>
          <a:ln>
            <a:noFill/>
          </a:ln>
        </p:spPr>
        <p:txBody>
          <a:bodyPr anchorCtr="0" anchor="t" bIns="140400" lIns="180000" spcFirstLastPara="1" rIns="180000" wrap="square" tIns="374400">
            <a:noAutofit/>
          </a:bodyPr>
          <a:lstStyle/>
          <a:p>
            <a:pPr indent="0" lvl="0" marL="0" marR="0" rtl="0" algn="l">
              <a:lnSpc>
                <a:spcPct val="42424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60"/>
              <a:buFont typeface="Arial"/>
              <a:buNone/>
            </a:pPr>
            <a:r>
              <a:rPr b="0" i="1" lang="en-US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endParaRPr/>
          </a:p>
        </p:txBody>
      </p:sp>
      <p:pic>
        <p:nvPicPr>
          <p:cNvPr id="75" name="Google Shape;7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olm ruutu 02">
  <p:cSld name="kolm ruutu 02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>
            <p:ph idx="2" type="pic"/>
          </p:nvPr>
        </p:nvSpPr>
        <p:spPr>
          <a:xfrm>
            <a:off x="763476" y="519522"/>
            <a:ext cx="2160000" cy="21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8"/>
          <p:cNvSpPr/>
          <p:nvPr>
            <p:ph idx="3" type="pic"/>
          </p:nvPr>
        </p:nvSpPr>
        <p:spPr>
          <a:xfrm>
            <a:off x="6156176" y="519522"/>
            <a:ext cx="2160000" cy="21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Google Shape;79;p18"/>
          <p:cNvSpPr/>
          <p:nvPr/>
        </p:nvSpPr>
        <p:spPr>
          <a:xfrm>
            <a:off x="3479800" y="514349"/>
            <a:ext cx="2160000" cy="2160000"/>
          </a:xfrm>
          <a:prstGeom prst="rect">
            <a:avLst/>
          </a:prstGeom>
          <a:solidFill>
            <a:srgbClr val="F68D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8"/>
          <p:cNvSpPr txBox="1"/>
          <p:nvPr>
            <p:ph type="title"/>
          </p:nvPr>
        </p:nvSpPr>
        <p:spPr>
          <a:xfrm>
            <a:off x="3486076" y="1762122"/>
            <a:ext cx="2340000" cy="893397"/>
          </a:xfrm>
          <a:prstGeom prst="rect">
            <a:avLst/>
          </a:prstGeom>
          <a:noFill/>
          <a:ln>
            <a:noFill/>
          </a:ln>
        </p:spPr>
        <p:txBody>
          <a:bodyPr anchorCtr="0" anchor="b" bIns="140400" lIns="180000" spcFirstLastPara="1" rIns="180000" wrap="square" tIns="3744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8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1" name="Google Shape;81;p18"/>
          <p:cNvSpPr txBox="1"/>
          <p:nvPr/>
        </p:nvSpPr>
        <p:spPr>
          <a:xfrm>
            <a:off x="3486076" y="627534"/>
            <a:ext cx="1656184" cy="648072"/>
          </a:xfrm>
          <a:prstGeom prst="rect">
            <a:avLst/>
          </a:prstGeom>
          <a:noFill/>
          <a:ln>
            <a:noFill/>
          </a:ln>
        </p:spPr>
        <p:txBody>
          <a:bodyPr anchorCtr="0" anchor="t" bIns="140400" lIns="180000" spcFirstLastPara="1" rIns="180000" wrap="square" tIns="374400">
            <a:noAutofit/>
          </a:bodyPr>
          <a:lstStyle/>
          <a:p>
            <a:pPr indent="0" lvl="0" marL="0" marR="0" rtl="0" algn="l">
              <a:lnSpc>
                <a:spcPct val="42424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60"/>
              <a:buFont typeface="Arial"/>
              <a:buNone/>
            </a:pPr>
            <a:r>
              <a:rPr b="0" i="1" lang="en-US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endParaRPr/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762000" y="2828922"/>
            <a:ext cx="7772400" cy="1559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Merriweather Sans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3" name="Google Shape;8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olm ruutu 03">
  <p:cSld name="kolm ruutu 03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/>
          <p:nvPr>
            <p:ph idx="2" type="pic"/>
          </p:nvPr>
        </p:nvSpPr>
        <p:spPr>
          <a:xfrm>
            <a:off x="3455876" y="519522"/>
            <a:ext cx="2160000" cy="21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6" name="Google Shape;86;p19"/>
          <p:cNvSpPr/>
          <p:nvPr>
            <p:ph idx="3" type="pic"/>
          </p:nvPr>
        </p:nvSpPr>
        <p:spPr>
          <a:xfrm>
            <a:off x="758676" y="519522"/>
            <a:ext cx="2160000" cy="21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Google Shape;87;p19"/>
          <p:cNvSpPr/>
          <p:nvPr/>
        </p:nvSpPr>
        <p:spPr>
          <a:xfrm>
            <a:off x="6184900" y="514349"/>
            <a:ext cx="2160000" cy="2160000"/>
          </a:xfrm>
          <a:prstGeom prst="rect">
            <a:avLst/>
          </a:prstGeom>
          <a:solidFill>
            <a:srgbClr val="F68D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9"/>
          <p:cNvSpPr txBox="1"/>
          <p:nvPr>
            <p:ph type="title"/>
          </p:nvPr>
        </p:nvSpPr>
        <p:spPr>
          <a:xfrm>
            <a:off x="6191176" y="1776233"/>
            <a:ext cx="2340000" cy="893397"/>
          </a:xfrm>
          <a:prstGeom prst="rect">
            <a:avLst/>
          </a:prstGeom>
          <a:noFill/>
          <a:ln>
            <a:noFill/>
          </a:ln>
        </p:spPr>
        <p:txBody>
          <a:bodyPr anchorCtr="0" anchor="b" bIns="140400" lIns="180000" spcFirstLastPara="1" rIns="180000" wrap="square" tIns="3744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8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9" name="Google Shape;89;p19"/>
          <p:cNvSpPr txBox="1"/>
          <p:nvPr/>
        </p:nvSpPr>
        <p:spPr>
          <a:xfrm>
            <a:off x="6191176" y="627534"/>
            <a:ext cx="1656184" cy="648072"/>
          </a:xfrm>
          <a:prstGeom prst="rect">
            <a:avLst/>
          </a:prstGeom>
          <a:noFill/>
          <a:ln>
            <a:noFill/>
          </a:ln>
        </p:spPr>
        <p:txBody>
          <a:bodyPr anchorCtr="0" anchor="t" bIns="140400" lIns="180000" spcFirstLastPara="1" rIns="180000" wrap="square" tIns="374400">
            <a:noAutofit/>
          </a:bodyPr>
          <a:lstStyle/>
          <a:p>
            <a:pPr indent="0" lvl="0" marL="0" marR="0" rtl="0" algn="l">
              <a:lnSpc>
                <a:spcPct val="42424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860"/>
              <a:buFont typeface="Arial"/>
              <a:buNone/>
            </a:pPr>
            <a:r>
              <a:rPr b="0" i="1" lang="en-US" sz="6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762000" y="2828922"/>
            <a:ext cx="7772400" cy="15596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Merriweather Sans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1" name="Google Shape;91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äike ringpilt + sisu">
  <p:cSld name="väike ringpilt + sisu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/>
          <p:nvPr>
            <p:ph idx="2" type="pic"/>
          </p:nvPr>
        </p:nvSpPr>
        <p:spPr>
          <a:xfrm>
            <a:off x="566445" y="777213"/>
            <a:ext cx="3240000" cy="3240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4247444" y="1762553"/>
            <a:ext cx="446062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  <a:defRPr sz="24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5" name="Google Shape;9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sislaid (must)">
  <p:cSld name="Esislaid (must)">
    <p:bg>
      <p:bgPr>
        <a:solidFill>
          <a:schemeClr val="dk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818703" y="1461597"/>
            <a:ext cx="7772400" cy="1122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800"/>
              <a:buFont typeface="Times New Roman"/>
              <a:buNone/>
              <a:defRPr b="0" i="1" sz="8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08070" y="3086100"/>
            <a:ext cx="7182297" cy="865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36000" spcFirstLastPara="1" rIns="91425" wrap="square" tIns="180000">
            <a:noAutofit/>
          </a:bodyPr>
          <a:lstStyle>
            <a:lvl1pPr lvl="0" algn="l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cap="small">
                <a:solidFill>
                  <a:srgbClr val="FFFFF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ur ringpilt + pealkiri + sisu">
  <p:cSld name="suur ringpilt + pealkiri + sisu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477330" y="2563565"/>
            <a:ext cx="3466560" cy="1299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1pPr>
            <a:lvl2pPr indent="-355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 sz="18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21"/>
          <p:cNvSpPr/>
          <p:nvPr>
            <p:ph idx="2" type="pic"/>
          </p:nvPr>
        </p:nvSpPr>
        <p:spPr>
          <a:xfrm>
            <a:off x="4671398" y="-668680"/>
            <a:ext cx="6732000" cy="6732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9" name="Google Shape;99;p21"/>
          <p:cNvSpPr txBox="1"/>
          <p:nvPr>
            <p:ph type="title"/>
          </p:nvPr>
        </p:nvSpPr>
        <p:spPr>
          <a:xfrm>
            <a:off x="470288" y="1009630"/>
            <a:ext cx="3452119" cy="1426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00" name="Google Shape;10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ur ringpilt + sisu">
  <p:cSld name="suur ringpilt + sisu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451930" y="1963490"/>
            <a:ext cx="3466560" cy="1299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1pPr>
            <a:lvl2pPr indent="-355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 sz="18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2"/>
          <p:cNvSpPr/>
          <p:nvPr>
            <p:ph idx="2" type="pic"/>
          </p:nvPr>
        </p:nvSpPr>
        <p:spPr>
          <a:xfrm>
            <a:off x="4671398" y="-668680"/>
            <a:ext cx="6732000" cy="6732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pic>
        <p:nvPicPr>
          <p:cNvPr id="104" name="Google Shape;104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lt + pealkiri + sisu">
  <p:cSld name="pilt + pealkiri + sisu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>
            <p:ph idx="2" type="pic"/>
          </p:nvPr>
        </p:nvSpPr>
        <p:spPr>
          <a:xfrm>
            <a:off x="4850090" y="0"/>
            <a:ext cx="4293911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7" name="Google Shape;107;p23"/>
          <p:cNvSpPr txBox="1"/>
          <p:nvPr>
            <p:ph type="title"/>
          </p:nvPr>
        </p:nvSpPr>
        <p:spPr>
          <a:xfrm>
            <a:off x="470288" y="1009630"/>
            <a:ext cx="3921133" cy="1426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3"/>
          <p:cNvSpPr txBox="1"/>
          <p:nvPr>
            <p:ph idx="1" type="body"/>
          </p:nvPr>
        </p:nvSpPr>
        <p:spPr>
          <a:xfrm>
            <a:off x="515430" y="2563565"/>
            <a:ext cx="3878770" cy="1299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1pPr>
            <a:lvl2pPr indent="-355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 sz="18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9" name="Google Shape;109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lt + sisu">
  <p:cSld name="pilt + sisu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/>
          <p:nvPr>
            <p:ph idx="2" type="pic"/>
          </p:nvPr>
        </p:nvSpPr>
        <p:spPr>
          <a:xfrm>
            <a:off x="4850090" y="0"/>
            <a:ext cx="4293911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2" name="Google Shape;112;p24"/>
          <p:cNvSpPr txBox="1"/>
          <p:nvPr>
            <p:ph idx="1" type="body"/>
          </p:nvPr>
        </p:nvSpPr>
        <p:spPr>
          <a:xfrm>
            <a:off x="515430" y="1992065"/>
            <a:ext cx="3878770" cy="1299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erriweather Sans"/>
              <a:buChar char="-"/>
              <a:defRPr sz="2400"/>
            </a:lvl1pPr>
            <a:lvl2pPr indent="-355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 sz="18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13" name="Google Shape;11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lt + pildiallkiri">
  <p:cSld name="pilt + pildiallkiri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/>
          <p:nvPr>
            <p:ph idx="2" type="pic"/>
          </p:nvPr>
        </p:nvSpPr>
        <p:spPr>
          <a:xfrm>
            <a:off x="381000" y="257175"/>
            <a:ext cx="8356600" cy="401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6" name="Google Shape;116;p25"/>
          <p:cNvSpPr txBox="1"/>
          <p:nvPr>
            <p:ph idx="1" type="body"/>
          </p:nvPr>
        </p:nvSpPr>
        <p:spPr>
          <a:xfrm>
            <a:off x="2755900" y="4419600"/>
            <a:ext cx="5969000" cy="4256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17" name="Google Shape;11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alkiri 02">
  <p:cSld name="pealkiri 02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375566" y="207356"/>
            <a:ext cx="8363190" cy="850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20" name="Google Shape;120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7"/>
          <p:cNvSpPr/>
          <p:nvPr>
            <p:ph idx="2" type="pic"/>
          </p:nvPr>
        </p:nvSpPr>
        <p:spPr>
          <a:xfrm>
            <a:off x="985545" y="977548"/>
            <a:ext cx="1044000" cy="1044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3" name="Google Shape;123;p27"/>
          <p:cNvSpPr/>
          <p:nvPr>
            <p:ph idx="3" type="pic"/>
          </p:nvPr>
        </p:nvSpPr>
        <p:spPr>
          <a:xfrm>
            <a:off x="3474745" y="977548"/>
            <a:ext cx="1044000" cy="1044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4" name="Google Shape;124;p27"/>
          <p:cNvSpPr/>
          <p:nvPr>
            <p:ph idx="4" type="pic"/>
          </p:nvPr>
        </p:nvSpPr>
        <p:spPr>
          <a:xfrm>
            <a:off x="5887745" y="977548"/>
            <a:ext cx="1044000" cy="1044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5" name="Google Shape;125;p27"/>
          <p:cNvSpPr/>
          <p:nvPr>
            <p:ph idx="5" type="pic"/>
          </p:nvPr>
        </p:nvSpPr>
        <p:spPr>
          <a:xfrm>
            <a:off x="6891045" y="2806348"/>
            <a:ext cx="1044000" cy="1044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6" name="Google Shape;126;p27"/>
          <p:cNvSpPr/>
          <p:nvPr>
            <p:ph idx="6" type="pic"/>
          </p:nvPr>
        </p:nvSpPr>
        <p:spPr>
          <a:xfrm>
            <a:off x="4414545" y="2806348"/>
            <a:ext cx="1044000" cy="1044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7" name="Google Shape;127;p27"/>
          <p:cNvSpPr/>
          <p:nvPr>
            <p:ph idx="7" type="pic"/>
          </p:nvPr>
        </p:nvSpPr>
        <p:spPr>
          <a:xfrm>
            <a:off x="1963445" y="2806348"/>
            <a:ext cx="1044000" cy="1044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8" name="Google Shape;128;p27"/>
          <p:cNvSpPr txBox="1"/>
          <p:nvPr>
            <p:ph idx="1" type="body"/>
          </p:nvPr>
        </p:nvSpPr>
        <p:spPr>
          <a:xfrm>
            <a:off x="787400" y="2093029"/>
            <a:ext cx="1498600" cy="66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  <a:defRPr sz="17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27"/>
          <p:cNvSpPr txBox="1"/>
          <p:nvPr>
            <p:ph idx="8" type="body"/>
          </p:nvPr>
        </p:nvSpPr>
        <p:spPr>
          <a:xfrm>
            <a:off x="3251200" y="2093029"/>
            <a:ext cx="1498600" cy="66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  <a:defRPr sz="17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27"/>
          <p:cNvSpPr txBox="1"/>
          <p:nvPr>
            <p:ph idx="9" type="body"/>
          </p:nvPr>
        </p:nvSpPr>
        <p:spPr>
          <a:xfrm>
            <a:off x="5676900" y="2093029"/>
            <a:ext cx="1498600" cy="66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  <a:defRPr sz="17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idx="13" type="body"/>
          </p:nvPr>
        </p:nvSpPr>
        <p:spPr>
          <a:xfrm>
            <a:off x="6680200" y="3921829"/>
            <a:ext cx="1498600" cy="66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  <a:defRPr sz="17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14" type="body"/>
          </p:nvPr>
        </p:nvSpPr>
        <p:spPr>
          <a:xfrm>
            <a:off x="4203700" y="3921829"/>
            <a:ext cx="1498600" cy="66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  <a:defRPr sz="17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27"/>
          <p:cNvSpPr txBox="1"/>
          <p:nvPr>
            <p:ph idx="15" type="body"/>
          </p:nvPr>
        </p:nvSpPr>
        <p:spPr>
          <a:xfrm>
            <a:off x="1752600" y="3921829"/>
            <a:ext cx="1498600" cy="66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None/>
              <a:defRPr sz="17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  <a:defRPr sz="17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type="title"/>
          </p:nvPr>
        </p:nvSpPr>
        <p:spPr>
          <a:xfrm>
            <a:off x="375566" y="207356"/>
            <a:ext cx="8363190" cy="850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35" name="Google Shape;135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ühi">
  <p:cSld name="tühi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(must)">
  <p:cSld name="tees (must)">
    <p:bg>
      <p:bgPr>
        <a:solidFill>
          <a:schemeClr val="dk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/>
          <p:nvPr>
            <p:ph type="title"/>
          </p:nvPr>
        </p:nvSpPr>
        <p:spPr>
          <a:xfrm>
            <a:off x="2472940" y="1251730"/>
            <a:ext cx="5928560" cy="21105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300"/>
              <a:buFont typeface="Times New Roman"/>
              <a:buNone/>
              <a:defRPr b="0" i="1" sz="63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140" name="Google Shape;140;p29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41" name="Google Shape;14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+ selgitus 01 (must)">
  <p:cSld name="tees + selgitus 01 (must)">
    <p:bg>
      <p:bgPr>
        <a:solidFill>
          <a:schemeClr val="dk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/>
          <p:nvPr>
            <p:ph type="title"/>
          </p:nvPr>
        </p:nvSpPr>
        <p:spPr>
          <a:xfrm>
            <a:off x="2472940" y="1251731"/>
            <a:ext cx="592856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300"/>
              <a:buFont typeface="Times New Roman"/>
              <a:buNone/>
              <a:defRPr b="0" i="1" sz="6300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2472940" y="2386564"/>
            <a:ext cx="592856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erriweather Sans"/>
              <a:buChar char="-"/>
              <a:defRPr sz="2800">
                <a:solidFill>
                  <a:srgbClr val="FFFFFF"/>
                </a:solidFill>
              </a:defRPr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  <a:defRPr sz="2400">
                <a:solidFill>
                  <a:srgbClr val="FFFFFF"/>
                </a:solidFill>
              </a:defRPr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000"/>
              <a:buChar char="-"/>
              <a:defRPr sz="2000">
                <a:solidFill>
                  <a:srgbClr val="FFFFFF"/>
                </a:solidFill>
              </a:defRPr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45" name="Google Shape;145;p30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46" name="Google Shape;146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alkiri 01">
  <p:cSld name="pealkiri 0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393700" y="273845"/>
            <a:ext cx="8356600" cy="1546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 New Roman"/>
              <a:buNone/>
              <a:defRPr b="0" i="1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+ selgitus 02 (must)">
  <p:cSld name="tees + selgitus 02 (must)">
    <p:bg>
      <p:bgPr>
        <a:solidFill>
          <a:schemeClr val="dk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2469826" y="1249391"/>
            <a:ext cx="5931674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  <a:defRPr b="0" i="0" sz="3600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9" name="Google Shape;149;p31"/>
          <p:cNvSpPr txBox="1"/>
          <p:nvPr>
            <p:ph idx="1" type="body"/>
          </p:nvPr>
        </p:nvSpPr>
        <p:spPr>
          <a:xfrm>
            <a:off x="2472940" y="2386564"/>
            <a:ext cx="592856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erriweather Sans"/>
              <a:buChar char="-"/>
              <a:defRPr sz="2800">
                <a:solidFill>
                  <a:srgbClr val="FFFFFF"/>
                </a:solidFill>
              </a:defRPr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Char char="-"/>
              <a:defRPr sz="2400">
                <a:solidFill>
                  <a:srgbClr val="FFFFFF"/>
                </a:solidFill>
              </a:defRPr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000"/>
              <a:buChar char="-"/>
              <a:defRPr sz="2000">
                <a:solidFill>
                  <a:srgbClr val="FFFFFF"/>
                </a:solidFill>
              </a:defRPr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50" name="Google Shape;150;p31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51" name="Google Shape;151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alkiri 02 (must)">
  <p:cSld name="pealkiri 02 (must)">
    <p:bg>
      <p:bgPr>
        <a:solidFill>
          <a:schemeClr val="dk1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"/>
          <p:cNvSpPr txBox="1"/>
          <p:nvPr>
            <p:ph type="title"/>
          </p:nvPr>
        </p:nvSpPr>
        <p:spPr>
          <a:xfrm>
            <a:off x="375566" y="207356"/>
            <a:ext cx="8363190" cy="850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  <a:defRPr b="0" i="0" sz="32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54" name="Google Shape;15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sislaid (punane)">
  <p:cSld name="Esislaid (punane)">
    <p:bg>
      <p:bgPr>
        <a:solidFill>
          <a:srgbClr val="F68D2E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3"/>
          <p:cNvSpPr txBox="1"/>
          <p:nvPr>
            <p:ph type="ctrTitle"/>
          </p:nvPr>
        </p:nvSpPr>
        <p:spPr>
          <a:xfrm>
            <a:off x="818703" y="1532152"/>
            <a:ext cx="7772400" cy="1122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800"/>
              <a:buFont typeface="Times New Roman"/>
              <a:buNone/>
              <a:defRPr b="0" i="1" sz="88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7" name="Google Shape;157;p33"/>
          <p:cNvSpPr txBox="1"/>
          <p:nvPr>
            <p:ph idx="1" type="subTitle"/>
          </p:nvPr>
        </p:nvSpPr>
        <p:spPr>
          <a:xfrm>
            <a:off x="808070" y="3086100"/>
            <a:ext cx="7182297" cy="865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36000" spcFirstLastPara="1" rIns="91425" wrap="square" tIns="180000">
            <a:noAutofit/>
          </a:bodyPr>
          <a:lstStyle>
            <a:lvl1pPr lvl="0" algn="l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cap="small">
                <a:solidFill>
                  <a:srgbClr val="FFFFF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58" name="Google Shape;158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(punane)">
  <p:cSld name="tees (punane)">
    <p:bg>
      <p:bgPr>
        <a:solidFill>
          <a:srgbClr val="F68D2E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4"/>
          <p:cNvSpPr txBox="1"/>
          <p:nvPr>
            <p:ph type="title"/>
          </p:nvPr>
        </p:nvSpPr>
        <p:spPr>
          <a:xfrm>
            <a:off x="2472940" y="1251730"/>
            <a:ext cx="5928560" cy="21105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300"/>
              <a:buFont typeface="Times New Roman"/>
              <a:buNone/>
              <a:defRPr b="0" i="1" sz="63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161" name="Google Shape;161;p34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62" name="Google Shape;162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+ selgitus 01 (punane)">
  <p:cSld name="tees + selgitus 01 (punane)">
    <p:bg>
      <p:bgPr>
        <a:solidFill>
          <a:srgbClr val="F68D2E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title"/>
          </p:nvPr>
        </p:nvSpPr>
        <p:spPr>
          <a:xfrm>
            <a:off x="2472940" y="1251731"/>
            <a:ext cx="592856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300"/>
              <a:buFont typeface="Times New Roman"/>
              <a:buNone/>
              <a:defRPr b="0" i="1" sz="6300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5" name="Google Shape;165;p35"/>
          <p:cNvSpPr txBox="1"/>
          <p:nvPr>
            <p:ph idx="1" type="body"/>
          </p:nvPr>
        </p:nvSpPr>
        <p:spPr>
          <a:xfrm>
            <a:off x="2472940" y="2386564"/>
            <a:ext cx="592856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erriweather Sans"/>
              <a:buChar char="-"/>
              <a:defRPr sz="2800">
                <a:solidFill>
                  <a:srgbClr val="FFFFFF"/>
                </a:solidFill>
              </a:defRPr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-"/>
              <a:defRPr sz="2400">
                <a:solidFill>
                  <a:srgbClr val="FFFFFF"/>
                </a:solidFill>
              </a:defRPr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  <a:defRPr sz="2000">
                <a:solidFill>
                  <a:srgbClr val="FFFFFF"/>
                </a:solidFill>
              </a:defRPr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66" name="Google Shape;166;p35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67" name="Google Shape;167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+ selgitus 02 (punane)">
  <p:cSld name="tees + selgitus 02 (punane)">
    <p:bg>
      <p:bgPr>
        <a:solidFill>
          <a:srgbClr val="F68D2E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6"/>
          <p:cNvSpPr txBox="1"/>
          <p:nvPr>
            <p:ph type="title"/>
          </p:nvPr>
        </p:nvSpPr>
        <p:spPr>
          <a:xfrm>
            <a:off x="2469827" y="1249391"/>
            <a:ext cx="5603709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imes New Roman"/>
              <a:buNone/>
              <a:defRPr b="0" i="0" sz="3600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0" name="Google Shape;170;p36"/>
          <p:cNvSpPr txBox="1"/>
          <p:nvPr>
            <p:ph idx="1" type="body"/>
          </p:nvPr>
        </p:nvSpPr>
        <p:spPr>
          <a:xfrm>
            <a:off x="2472940" y="2386564"/>
            <a:ext cx="592856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erriweather Sans"/>
              <a:buChar char="-"/>
              <a:defRPr sz="2800">
                <a:solidFill>
                  <a:srgbClr val="FFFFFF"/>
                </a:solidFill>
              </a:defRPr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-"/>
              <a:defRPr sz="2400">
                <a:solidFill>
                  <a:srgbClr val="FFFFFF"/>
                </a:solidFill>
              </a:defRPr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-"/>
              <a:defRPr sz="2000">
                <a:solidFill>
                  <a:srgbClr val="FFFFFF"/>
                </a:solidFill>
              </a:defRPr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71" name="Google Shape;171;p36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72" name="Google Shape;17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alkiri 01 (punane)">
  <p:cSld name="pealkiri 01 (punane)">
    <p:bg>
      <p:bgPr>
        <a:solidFill>
          <a:srgbClr val="F68D2E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>
            <p:ph type="title"/>
          </p:nvPr>
        </p:nvSpPr>
        <p:spPr>
          <a:xfrm>
            <a:off x="330200" y="273845"/>
            <a:ext cx="8470900" cy="15464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300"/>
              <a:buFont typeface="Times New Roman"/>
              <a:buNone/>
              <a:defRPr b="0" i="1" sz="63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75" name="Google Shape;175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alkiri 02 (punane)">
  <p:cSld name="pealkiri 02 (punane)">
    <p:bg>
      <p:bgPr>
        <a:solidFill>
          <a:srgbClr val="F68D2E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8"/>
          <p:cNvSpPr txBox="1"/>
          <p:nvPr>
            <p:ph type="title"/>
          </p:nvPr>
        </p:nvSpPr>
        <p:spPr>
          <a:xfrm>
            <a:off x="362866" y="426431"/>
            <a:ext cx="8363190" cy="850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  <a:defRPr b="0" i="0" sz="320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178" name="Google Shape;178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7132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9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82" name="Google Shape;182;p39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83" name="Google Shape;183;p3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84" name="Google Shape;184;p3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85" name="Google Shape;185;p3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 sz="1100"/>
            </a:lvl1pPr>
            <a:lvl2pPr indent="0" lvl="1" marL="0" rtl="0" algn="r">
              <a:spcBef>
                <a:spcPts val="0"/>
              </a:spcBef>
              <a:buNone/>
              <a:defRPr sz="1100"/>
            </a:lvl2pPr>
            <a:lvl3pPr indent="0" lvl="2" marL="0" rtl="0" algn="r">
              <a:spcBef>
                <a:spcPts val="0"/>
              </a:spcBef>
              <a:buNone/>
              <a:defRPr sz="1100"/>
            </a:lvl3pPr>
            <a:lvl4pPr indent="0" lvl="3" marL="0" rtl="0" algn="r">
              <a:spcBef>
                <a:spcPts val="0"/>
              </a:spcBef>
              <a:buNone/>
              <a:defRPr sz="1100"/>
            </a:lvl4pPr>
            <a:lvl5pPr indent="0" lvl="4" marL="0" rtl="0" algn="r">
              <a:spcBef>
                <a:spcPts val="0"/>
              </a:spcBef>
              <a:buNone/>
              <a:defRPr sz="1100"/>
            </a:lvl5pPr>
            <a:lvl6pPr indent="0" lvl="5" marL="0" rtl="0" algn="r">
              <a:spcBef>
                <a:spcPts val="0"/>
              </a:spcBef>
              <a:buNone/>
              <a:defRPr sz="1100"/>
            </a:lvl6pPr>
            <a:lvl7pPr indent="0" lvl="6" marL="0" rtl="0" algn="r">
              <a:spcBef>
                <a:spcPts val="0"/>
              </a:spcBef>
              <a:buNone/>
              <a:defRPr sz="1100"/>
            </a:lvl7pPr>
            <a:lvl8pPr indent="0" lvl="7" marL="0" rtl="0" algn="r">
              <a:spcBef>
                <a:spcPts val="0"/>
              </a:spcBef>
              <a:buNone/>
              <a:defRPr sz="1100"/>
            </a:lvl8pPr>
            <a:lvl9pPr indent="0" lvl="8" marL="0" rtl="0" algn="r">
              <a:spcBef>
                <a:spcPts val="0"/>
              </a:spcBef>
              <a:buNone/>
              <a:defRPr sz="1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01 (valge)">
  <p:cSld name="tees 01 (valge)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2472940" y="1251730"/>
            <a:ext cx="5928560" cy="21105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 New Roman"/>
              <a:buNone/>
              <a:defRPr b="0" i="1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20" name="Google Shape;20;p5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02 (valge)">
  <p:cSld name="tees 02 (valge)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2469826" y="1249390"/>
            <a:ext cx="5944374" cy="2027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cxnSp>
        <p:nvCxnSpPr>
          <p:cNvPr id="24" name="Google Shape;24;p6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5" name="Google Shape;2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selgitusega 01 (valge)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2472940" y="1251731"/>
            <a:ext cx="5928560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 New Roman"/>
              <a:buNone/>
              <a:defRPr b="0" i="1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2472940" y="2386564"/>
            <a:ext cx="592856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  <a:defRPr sz="24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9" name="Google Shape;29;p7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es selgitusega 02 (valge)">
  <p:cSld name="tees selgitusega 02 (valge)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2469826" y="1249391"/>
            <a:ext cx="5944374" cy="994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>
            <a:off x="2472940" y="2386564"/>
            <a:ext cx="5928562" cy="1299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Merriweather Sans"/>
              <a:buChar char="-"/>
              <a:defRPr sz="2800"/>
            </a:lvl1pPr>
            <a:lvl2pPr indent="-3810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  <a:defRPr sz="2400"/>
            </a:lvl2pPr>
            <a:lvl3pPr indent="-355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34" name="Google Shape;34;p8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lgitus">
  <p:cSld name="selgitu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idx="1" type="body"/>
          </p:nvPr>
        </p:nvSpPr>
        <p:spPr>
          <a:xfrm>
            <a:off x="2499021" y="1338012"/>
            <a:ext cx="5724679" cy="19195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200"/>
              <a:buFont typeface="Merriweather Sans"/>
              <a:buChar char="-"/>
              <a:defRPr sz="3200"/>
            </a:lvl1pPr>
            <a:lvl2pPr indent="-4064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indent="-3810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  <a:defRPr sz="2400"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38" name="Google Shape;38;p9"/>
          <p:cNvCxnSpPr/>
          <p:nvPr/>
        </p:nvCxnSpPr>
        <p:spPr>
          <a:xfrm flipH="1">
            <a:off x="1130535" y="1043157"/>
            <a:ext cx="445675" cy="2356596"/>
          </a:xfrm>
          <a:prstGeom prst="straightConnector1">
            <a:avLst/>
          </a:prstGeom>
          <a:noFill/>
          <a:ln cap="flat" cmpd="sng" w="57150">
            <a:solidFill>
              <a:srgbClr val="F68D2E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39" name="Google Shape;39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lt">
  <p:cSld name="pil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pic>
        <p:nvPicPr>
          <p:cNvPr id="42" name="Google Shape;42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6147" y="4332256"/>
            <a:ext cx="1622088" cy="5414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628650" y="1806221"/>
            <a:ext cx="7886700" cy="28265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9B002B"/>
              </a:buClr>
              <a:buSzPts val="2000"/>
              <a:buFont typeface="Merriweather Sans"/>
              <a:buChar char="-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925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900"/>
              <a:buFont typeface="Merriweather Sans"/>
              <a:buChar char="-"/>
              <a:defRPr b="0" i="0" sz="1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655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700"/>
              <a:buFont typeface="Merriweather Sans"/>
              <a:buChar char="-"/>
              <a:defRPr b="0" i="0" sz="1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9B002B"/>
              </a:buClr>
              <a:buSzPts val="1800"/>
              <a:buFont typeface="Merriweather Sans"/>
              <a:buChar char="-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0"/>
          <p:cNvSpPr txBox="1"/>
          <p:nvPr>
            <p:ph type="ctrTitle"/>
          </p:nvPr>
        </p:nvSpPr>
        <p:spPr>
          <a:xfrm>
            <a:off x="580850" y="2891850"/>
            <a:ext cx="7772400" cy="136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TLÜ haridusinnovatsiooni keskuse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Õpetajauurimus 2021 ümarlaud</a:t>
            </a:r>
            <a:endParaRPr sz="3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26. mail kell 13.00</a:t>
            </a:r>
            <a:r>
              <a:rPr lang="en-US" sz="3600"/>
              <a:t> 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pic>
        <p:nvPicPr>
          <p:cNvPr id="191" name="Google Shape;191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94526" cy="27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9"/>
          <p:cNvSpPr txBox="1"/>
          <p:nvPr>
            <p:ph type="title"/>
          </p:nvPr>
        </p:nvSpPr>
        <p:spPr>
          <a:xfrm>
            <a:off x="183700" y="107175"/>
            <a:ext cx="7886700" cy="809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Mida uuriti?</a:t>
            </a:r>
            <a:endParaRPr/>
          </a:p>
        </p:txBody>
      </p:sp>
      <p:sp>
        <p:nvSpPr>
          <p:cNvPr id="246" name="Google Shape;246;p49"/>
          <p:cNvSpPr txBox="1"/>
          <p:nvPr>
            <p:ph idx="1" type="body"/>
          </p:nvPr>
        </p:nvSpPr>
        <p:spPr>
          <a:xfrm>
            <a:off x="183700" y="701950"/>
            <a:ext cx="8572500" cy="3615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/>
              <a:t>ÕPETAJA ROLL JA ENESETUNNE</a:t>
            </a:r>
            <a:endParaRPr b="1"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/>
              <a:t>Õpetaja professionaalne </a:t>
            </a:r>
            <a:r>
              <a:rPr b="1" lang="en-US" sz="2100"/>
              <a:t>agentsus</a:t>
            </a:r>
            <a:r>
              <a:rPr lang="en-US" sz="2100"/>
              <a:t>.  Teacher’s Professional Agency Scale. Adopted from: Vähäsantanen et al., 2019; Pyhältö, Pietarinen &amp; Soini, 2015; Toom et al., 2017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/>
              <a:t>Osalemine </a:t>
            </a:r>
            <a:r>
              <a:rPr b="1" lang="en-US" sz="2100"/>
              <a:t>kooli arengu kavandamisel</a:t>
            </a:r>
            <a:r>
              <a:rPr lang="en-US" sz="2100"/>
              <a:t>.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/>
              <a:t>Õpetaja rahulolu. </a:t>
            </a:r>
            <a:r>
              <a:rPr lang="en-US" sz="2100"/>
              <a:t>Rahulolu töökorraldusega oma koolis.  Rahulolu suhetega töökollektiivis.   Rahulolu töö sisuga. 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/>
              <a:t>Välja puhkamine ja läbipõlemine. 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100"/>
              <a:t>Töölt lahkumise kavatsus. </a:t>
            </a:r>
            <a:endParaRPr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0"/>
          <p:cNvSpPr txBox="1"/>
          <p:nvPr>
            <p:ph type="title"/>
          </p:nvPr>
        </p:nvSpPr>
        <p:spPr>
          <a:xfrm>
            <a:off x="214325" y="137798"/>
            <a:ext cx="7886700" cy="671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Mida uuriti?</a:t>
            </a:r>
            <a:endParaRPr/>
          </a:p>
        </p:txBody>
      </p:sp>
      <p:sp>
        <p:nvSpPr>
          <p:cNvPr id="252" name="Google Shape;252;p50"/>
          <p:cNvSpPr txBox="1"/>
          <p:nvPr>
            <p:ph idx="1" type="body"/>
          </p:nvPr>
        </p:nvSpPr>
        <p:spPr>
          <a:xfrm>
            <a:off x="214325" y="808900"/>
            <a:ext cx="8320200" cy="360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/>
              <a:t>MURETEEMAD KOOLIS</a:t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/>
              <a:t>Kiusamine</a:t>
            </a:r>
            <a:r>
              <a:rPr lang="en-US" sz="2200"/>
              <a:t>.  Ebaviisakas käitumine õpetaja suhtes.  Kiusamine õpilaste vahel.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/>
              <a:t>Puudumine ja väljalangemine. </a:t>
            </a:r>
            <a:r>
              <a:rPr lang="en-US" sz="2200"/>
              <a:t> Kui palju õpilasi on koolist välja langemise ohus?  Kui palju õpilasi on nn kroonilised puudujad?  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/>
              <a:t>Hariduslikud erivajadused ja kooli vahetamine.</a:t>
            </a:r>
            <a:r>
              <a:rPr lang="en-US" sz="2200"/>
              <a:t> Aasta jooksul kooli vahetanud õpilaste arv.  Hariduslike erivajadustega õpilaste osakaal.  </a:t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1"/>
          <p:cNvSpPr txBox="1"/>
          <p:nvPr>
            <p:ph type="title"/>
          </p:nvPr>
        </p:nvSpPr>
        <p:spPr>
          <a:xfrm>
            <a:off x="306175" y="137773"/>
            <a:ext cx="7886700" cy="701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Mida uuriti?</a:t>
            </a:r>
            <a:endParaRPr/>
          </a:p>
        </p:txBody>
      </p:sp>
      <p:sp>
        <p:nvSpPr>
          <p:cNvPr id="258" name="Google Shape;258;p51"/>
          <p:cNvSpPr txBox="1"/>
          <p:nvPr>
            <p:ph idx="1" type="body"/>
          </p:nvPr>
        </p:nvSpPr>
        <p:spPr>
          <a:xfrm>
            <a:off x="306175" y="726550"/>
            <a:ext cx="8694900" cy="3506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300"/>
              <a:t>ÕPETAJA ÜLDISED HOIAKUD</a:t>
            </a:r>
            <a:endParaRPr b="1" sz="23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/>
              <a:t>Kas </a:t>
            </a:r>
            <a:r>
              <a:rPr b="1" lang="en-US" sz="2300"/>
              <a:t>õppekavad on üle paisutatud</a:t>
            </a:r>
            <a:r>
              <a:rPr lang="en-US" sz="2300"/>
              <a:t> ja kaasava haridusega üle pingutatud? </a:t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/>
              <a:t>Kas  Eesti kool vajab rohkem </a:t>
            </a:r>
            <a:r>
              <a:rPr b="1" lang="en-US" sz="2300"/>
              <a:t>korda ja distsipliini</a:t>
            </a:r>
            <a:r>
              <a:rPr lang="en-US" sz="2300"/>
              <a:t>?</a:t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/>
              <a:t>Suhtumine </a:t>
            </a:r>
            <a:r>
              <a:rPr b="1" lang="en-US" sz="2300"/>
              <a:t>riigieksamite pingeridadesse</a:t>
            </a:r>
            <a:r>
              <a:rPr lang="en-US" sz="2300"/>
              <a:t>. </a:t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/>
              <a:t>Õppetöö korraldamine </a:t>
            </a:r>
            <a:r>
              <a:rPr b="1" lang="en-US" sz="2300"/>
              <a:t>ilma koduste ülesanneteta</a:t>
            </a:r>
            <a:r>
              <a:rPr lang="en-US" sz="2300"/>
              <a:t>. </a:t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300"/>
              <a:t>Keskkonnasõbralikkus</a:t>
            </a:r>
            <a:r>
              <a:rPr lang="en-US" sz="2300"/>
              <a:t>. Keskkonnasõbralik käitumine. Rohepöörde toetamine.  </a:t>
            </a:r>
            <a:endParaRPr sz="2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2"/>
          <p:cNvSpPr txBox="1"/>
          <p:nvPr>
            <p:ph type="title"/>
          </p:nvPr>
        </p:nvSpPr>
        <p:spPr>
          <a:xfrm>
            <a:off x="628650" y="273847"/>
            <a:ext cx="7886700" cy="736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800"/>
              <a:t>Tulemused ja kasutamine</a:t>
            </a:r>
            <a:endParaRPr sz="5800"/>
          </a:p>
        </p:txBody>
      </p:sp>
      <p:sp>
        <p:nvSpPr>
          <p:cNvPr id="264" name="Google Shape;264;p52"/>
          <p:cNvSpPr txBox="1"/>
          <p:nvPr>
            <p:ph idx="1" type="body"/>
          </p:nvPr>
        </p:nvSpPr>
        <p:spPr>
          <a:xfrm>
            <a:off x="617400" y="1010350"/>
            <a:ext cx="8169300" cy="3306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Igale koolile tagasisideraamat! Raamat on võrdluspõhine, kuid mitte hinnanguline!</a:t>
            </a:r>
            <a:endParaRPr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Kool – </a:t>
            </a:r>
            <a:r>
              <a:rPr lang="en-US"/>
              <a:t>arengu kavandamisel</a:t>
            </a:r>
            <a:r>
              <a:rPr lang="en-US"/>
              <a:t> jm</a:t>
            </a:r>
            <a:endParaRPr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Andmed uurijatele, magistri- ja doktoritööd</a:t>
            </a:r>
            <a:endParaRPr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Tutvustused meedias. Sügisel konverents!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3"/>
          <p:cNvSpPr txBox="1"/>
          <p:nvPr>
            <p:ph type="title"/>
          </p:nvPr>
        </p:nvSpPr>
        <p:spPr>
          <a:xfrm>
            <a:off x="2472950" y="1251725"/>
            <a:ext cx="6164100" cy="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200"/>
              <a:t>Koolide tagasisideraamatu tutvustu</a:t>
            </a:r>
            <a:r>
              <a:rPr lang="en-US" sz="4200"/>
              <a:t>s</a:t>
            </a:r>
            <a:endParaRPr sz="4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53"/>
          <p:cNvSpPr txBox="1"/>
          <p:nvPr>
            <p:ph idx="1" type="body"/>
          </p:nvPr>
        </p:nvSpPr>
        <p:spPr>
          <a:xfrm>
            <a:off x="2472950" y="2691673"/>
            <a:ext cx="5928600" cy="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/>
              <a:t>Piret Oppi, TLÜ kooliarenduse analüütik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4"/>
          <p:cNvSpPr txBox="1"/>
          <p:nvPr>
            <p:ph type="title"/>
          </p:nvPr>
        </p:nvSpPr>
        <p:spPr>
          <a:xfrm>
            <a:off x="332625" y="177624"/>
            <a:ext cx="7886700" cy="801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Tagasisideraamat</a:t>
            </a:r>
            <a:endParaRPr/>
          </a:p>
        </p:txBody>
      </p:sp>
      <p:sp>
        <p:nvSpPr>
          <p:cNvPr id="276" name="Google Shape;276;p54"/>
          <p:cNvSpPr txBox="1"/>
          <p:nvPr>
            <p:ph idx="1" type="body"/>
          </p:nvPr>
        </p:nvSpPr>
        <p:spPr>
          <a:xfrm>
            <a:off x="321375" y="979523"/>
            <a:ext cx="7909200" cy="343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500"/>
              <a:t>Koosneb neljast osast:</a:t>
            </a:r>
            <a:endParaRPr b="1" sz="2500"/>
          </a:p>
          <a:p>
            <a:pPr indent="-387350" lvl="0" marL="457200" rtl="0" algn="l">
              <a:spcBef>
                <a:spcPts val="1000"/>
              </a:spcBef>
              <a:spcAft>
                <a:spcPts val="0"/>
              </a:spcAft>
              <a:buSzPts val="2500"/>
              <a:buFont typeface="Times New Roman"/>
              <a:buAutoNum type="arabicPeriod"/>
            </a:pPr>
            <a:r>
              <a:rPr lang="en-US" sz="2500"/>
              <a:t>Uurimuse tutvustus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Times New Roman"/>
              <a:buAutoNum type="arabicPeriod"/>
            </a:pPr>
            <a:r>
              <a:rPr lang="en-US" sz="2500"/>
              <a:t>Koolide põhitulemused pilvejoonistel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Times New Roman"/>
              <a:buAutoNum type="arabicPeriod"/>
            </a:pPr>
            <a:r>
              <a:rPr lang="en-US" sz="2500"/>
              <a:t>Antud kooli õpetajate vastused avatud küsimustele   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Times New Roman"/>
              <a:buAutoNum type="arabicPeriod"/>
            </a:pPr>
            <a:r>
              <a:rPr lang="en-US" sz="2500"/>
              <a:t>Uurimuses kasutatud mõõtmisvahendite (skaalade) kirjeldused</a:t>
            </a:r>
            <a:endParaRPr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Google Shape;281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550" y="152400"/>
            <a:ext cx="8208196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6"/>
          <p:cNvSpPr txBox="1"/>
          <p:nvPr>
            <p:ph type="title"/>
          </p:nvPr>
        </p:nvSpPr>
        <p:spPr>
          <a:xfrm>
            <a:off x="169800" y="140625"/>
            <a:ext cx="8737800" cy="68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sz="6100"/>
              <a:t>Koondtunnus</a:t>
            </a:r>
            <a:r>
              <a:rPr lang="en-US" sz="6100"/>
              <a:t> vs üksikväide</a:t>
            </a:r>
            <a:endParaRPr sz="6100"/>
          </a:p>
        </p:txBody>
      </p:sp>
      <p:sp>
        <p:nvSpPr>
          <p:cNvPr id="287" name="Google Shape;287;p56"/>
          <p:cNvSpPr txBox="1"/>
          <p:nvPr>
            <p:ph idx="1" type="body"/>
          </p:nvPr>
        </p:nvSpPr>
        <p:spPr>
          <a:xfrm>
            <a:off x="169800" y="632275"/>
            <a:ext cx="4274400" cy="42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1900"/>
              <a:t>Pilvejoonistel on välja toodud nii </a:t>
            </a:r>
            <a:r>
              <a:rPr b="1" lang="en-US" sz="1900"/>
              <a:t>koondtunnuste keskmisi </a:t>
            </a:r>
            <a:r>
              <a:rPr lang="en-US" sz="1900"/>
              <a:t>kui ka </a:t>
            </a:r>
            <a:r>
              <a:rPr b="1" lang="en-US" sz="1900"/>
              <a:t>üksikväiteid</a:t>
            </a:r>
            <a:r>
              <a:rPr lang="en-US" sz="1900"/>
              <a:t>. 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1900"/>
              <a:t>Koondtunnus: </a:t>
            </a:r>
            <a:r>
              <a:rPr lang="en-US" sz="1900" u="sng"/>
              <a:t>Läbipõlemine 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1900"/>
              <a:t>106. Ma tunnen, et olen ülekoormatud 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/>
              <a:t>107. Tööpäeva lõpuks olen täiesti läbi 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/>
              <a:t>108. Tööst vabal ajal ei jää mul piisavalt energiat pere ja sõprade jaoks 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1900"/>
              <a:t>109. Minu töö on emotsionaalselt kurnav</a:t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1900"/>
              <a:t>*</a:t>
            </a:r>
            <a:r>
              <a:rPr b="1" lang="en-US" sz="1900"/>
              <a:t>(Cronbach’i α = 0,85)</a:t>
            </a:r>
            <a:endParaRPr b="1" sz="1900"/>
          </a:p>
        </p:txBody>
      </p:sp>
      <p:sp>
        <p:nvSpPr>
          <p:cNvPr id="288" name="Google Shape;288;p56"/>
          <p:cNvSpPr txBox="1"/>
          <p:nvPr>
            <p:ph idx="1" type="body"/>
          </p:nvPr>
        </p:nvSpPr>
        <p:spPr>
          <a:xfrm>
            <a:off x="4692175" y="946825"/>
            <a:ext cx="4215300" cy="20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Info selle kohta, kas tegemist on skaala keskmise või üksikküsimusega leiab tekstist, mis kirjeldab järgnevaid jooniseid.</a:t>
            </a:r>
            <a:endParaRPr sz="1800"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Koondtunnused ehk skaalad on lahti seletatud ka raamatu lõpus.</a:t>
            </a:r>
            <a:endParaRPr sz="1800"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7"/>
          <p:cNvSpPr txBox="1"/>
          <p:nvPr>
            <p:ph type="title"/>
          </p:nvPr>
        </p:nvSpPr>
        <p:spPr>
          <a:xfrm>
            <a:off x="454025" y="306173"/>
            <a:ext cx="7886700" cy="823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4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Jooniste lugemine</a:t>
            </a:r>
            <a:endParaRPr/>
          </a:p>
        </p:txBody>
      </p:sp>
      <p:sp>
        <p:nvSpPr>
          <p:cNvPr id="294" name="Google Shape;294;p57"/>
          <p:cNvSpPr txBox="1"/>
          <p:nvPr>
            <p:ph idx="1" type="body"/>
          </p:nvPr>
        </p:nvSpPr>
        <p:spPr>
          <a:xfrm>
            <a:off x="260225" y="1129375"/>
            <a:ext cx="8274300" cy="30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100"/>
              <a:buChar char="-"/>
            </a:pPr>
            <a:r>
              <a:rPr lang="en-US" sz="2100"/>
              <a:t>Pilvejoonistel </a:t>
            </a:r>
            <a:r>
              <a:rPr b="1" lang="en-US" sz="2100"/>
              <a:t>ei ole </a:t>
            </a:r>
            <a:r>
              <a:rPr lang="en-US" sz="2100"/>
              <a:t>tingimata välja toodud </a:t>
            </a:r>
            <a:r>
              <a:rPr b="1" lang="en-US" sz="2100"/>
              <a:t>skaalade miinimumid ja maksimumid</a:t>
            </a:r>
            <a:r>
              <a:rPr lang="en-US" sz="2100"/>
              <a:t>, vaid see skaala osa, kuhu uuritud koolide keskväärtused sattusid.</a:t>
            </a:r>
            <a:endParaRPr sz="2100"/>
          </a:p>
          <a:p>
            <a:pPr indent="-36195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100"/>
              <a:buChar char="-"/>
            </a:pPr>
            <a:r>
              <a:rPr lang="en-US" sz="2100"/>
              <a:t>Seega tuleks iga joonise juures pidada meeles, mis on skaala (üldjuhul on tegemist </a:t>
            </a:r>
            <a:r>
              <a:rPr b="1" lang="en-US" sz="2100"/>
              <a:t>7-pallise skaalaga</a:t>
            </a:r>
            <a:r>
              <a:rPr lang="en-US" sz="2100"/>
              <a:t>) otspunktid ning vaadata </a:t>
            </a:r>
            <a:r>
              <a:rPr b="1" lang="en-US" sz="2100"/>
              <a:t>lisaks oma visuaalsele paiknemisele ka numbrit, millele see viitab</a:t>
            </a:r>
            <a:r>
              <a:rPr lang="en-US" sz="2100"/>
              <a:t>.</a:t>
            </a:r>
            <a:endParaRPr sz="2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8"/>
          <p:cNvSpPr/>
          <p:nvPr/>
        </p:nvSpPr>
        <p:spPr>
          <a:xfrm>
            <a:off x="308750" y="3898375"/>
            <a:ext cx="1071600" cy="7821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58"/>
          <p:cNvSpPr/>
          <p:nvPr/>
        </p:nvSpPr>
        <p:spPr>
          <a:xfrm>
            <a:off x="211500" y="346000"/>
            <a:ext cx="1071600" cy="7821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1" name="Google Shape;301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962" y="209025"/>
            <a:ext cx="8022090" cy="4725450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58"/>
          <p:cNvSpPr/>
          <p:nvPr/>
        </p:nvSpPr>
        <p:spPr>
          <a:xfrm>
            <a:off x="264550" y="3954875"/>
            <a:ext cx="1071600" cy="7821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58"/>
          <p:cNvSpPr/>
          <p:nvPr/>
        </p:nvSpPr>
        <p:spPr>
          <a:xfrm>
            <a:off x="165325" y="346000"/>
            <a:ext cx="1071600" cy="7821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58"/>
          <p:cNvSpPr/>
          <p:nvPr/>
        </p:nvSpPr>
        <p:spPr>
          <a:xfrm>
            <a:off x="4661950" y="4052475"/>
            <a:ext cx="1071600" cy="7821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58"/>
          <p:cNvSpPr txBox="1"/>
          <p:nvPr/>
        </p:nvSpPr>
        <p:spPr>
          <a:xfrm>
            <a:off x="6398750" y="1909900"/>
            <a:ext cx="26670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7-palline skaala: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= ei ole üldse minu moodi; 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= ei ole minu moodi; 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= pigem ei ole minu moodi; 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= nii ja naa; 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= pigem on minu moodi; 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 = on minu moodi; 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 = on väga minu moodi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1"/>
          <p:cNvSpPr txBox="1"/>
          <p:nvPr>
            <p:ph type="title"/>
          </p:nvPr>
        </p:nvSpPr>
        <p:spPr>
          <a:xfrm>
            <a:off x="214216" y="471031"/>
            <a:ext cx="8363100" cy="850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Ajakava (1)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97" name="Google Shape;197;p41"/>
          <p:cNvSpPr txBox="1"/>
          <p:nvPr/>
        </p:nvSpPr>
        <p:spPr>
          <a:xfrm>
            <a:off x="304875" y="879575"/>
            <a:ext cx="84585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13.05–13.25 </a:t>
            </a: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Õpetajauurimuse tutvustus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(Mati Heidmets, TLÜ sotsiaalpsühholoogia professor)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13.25–13.45 </a:t>
            </a: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Koolide tagasisideraamatu tutvustu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 (Piret Oppi, TLÜ kooliarenduse analüütik)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13.45–13.55 </a:t>
            </a: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Võimalused individuaalkonsultatsiooniks koolidele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(Mati Heidmets, Piret Oppi)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13.55–14.15 Küsimused uurimuse ja tagasisideraamatu kohta, arutelu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14.15–14.30 PAUS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8208196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59"/>
          <p:cNvSpPr txBox="1"/>
          <p:nvPr/>
        </p:nvSpPr>
        <p:spPr>
          <a:xfrm>
            <a:off x="259025" y="207225"/>
            <a:ext cx="1021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59"/>
          <p:cNvSpPr/>
          <p:nvPr/>
        </p:nvSpPr>
        <p:spPr>
          <a:xfrm>
            <a:off x="51800" y="107625"/>
            <a:ext cx="747600" cy="5994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59"/>
          <p:cNvSpPr txBox="1"/>
          <p:nvPr/>
        </p:nvSpPr>
        <p:spPr>
          <a:xfrm>
            <a:off x="6527425" y="4359025"/>
            <a:ext cx="183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Õpilaste arv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14" name="Google Shape;314;p59"/>
          <p:cNvCxnSpPr>
            <a:stCxn id="313" idx="1"/>
          </p:cNvCxnSpPr>
          <p:nvPr/>
        </p:nvCxnSpPr>
        <p:spPr>
          <a:xfrm rot="10800000">
            <a:off x="5750425" y="4506925"/>
            <a:ext cx="777000" cy="522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8214331" cy="4838699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60"/>
          <p:cNvSpPr txBox="1"/>
          <p:nvPr/>
        </p:nvSpPr>
        <p:spPr>
          <a:xfrm>
            <a:off x="6509375" y="3200100"/>
            <a:ext cx="2390400" cy="17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x-teljel maksimum 8. 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Liitsime kokku "jah" vastused 8 tõhusale strateegiale.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Mida suurem väärtus, seda rohkem õpetavad õpetajad tõhusaid õpistrateegiaid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60"/>
          <p:cNvSpPr txBox="1"/>
          <p:nvPr/>
        </p:nvSpPr>
        <p:spPr>
          <a:xfrm>
            <a:off x="259025" y="133225"/>
            <a:ext cx="2656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y- teljel 5-palline Likerti skaala,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kus 1 = ei ole tõhus ja 5 = on tõhus</a:t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60"/>
          <p:cNvSpPr txBox="1"/>
          <p:nvPr/>
        </p:nvSpPr>
        <p:spPr>
          <a:xfrm>
            <a:off x="7246775" y="133225"/>
            <a:ext cx="1653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JOONIS 2.2.2!</a:t>
            </a:r>
            <a:endParaRPr b="1" i="0" sz="1800" u="none" cap="none" strike="noStrike">
              <a:solidFill>
                <a:srgbClr val="FF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61"/>
          <p:cNvSpPr txBox="1"/>
          <p:nvPr>
            <p:ph type="title"/>
          </p:nvPr>
        </p:nvSpPr>
        <p:spPr>
          <a:xfrm>
            <a:off x="488025" y="162847"/>
            <a:ext cx="7886700" cy="629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/>
              <a:t>Uuringus esitatud</a:t>
            </a:r>
            <a:r>
              <a:rPr lang="en-US" sz="3800"/>
              <a:t> avatud küsimused</a:t>
            </a:r>
            <a:endParaRPr sz="3800"/>
          </a:p>
        </p:txBody>
      </p:sp>
      <p:sp>
        <p:nvSpPr>
          <p:cNvPr id="328" name="Google Shape;328;p61"/>
          <p:cNvSpPr txBox="1"/>
          <p:nvPr>
            <p:ph idx="1" type="body"/>
          </p:nvPr>
        </p:nvSpPr>
        <p:spPr>
          <a:xfrm>
            <a:off x="296025" y="614025"/>
            <a:ext cx="8658900" cy="3878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700"/>
              <a:buFont typeface="Times New Roman"/>
              <a:buAutoNum type="arabicPeriod"/>
            </a:pPr>
            <a:r>
              <a:rPr lang="en-US" sz="1700"/>
              <a:t>Võrreldes vahetut (näost-näkku) õppetööd distantsõppega (skaibi, zoomi jms abil) siis </a:t>
            </a:r>
            <a:r>
              <a:rPr b="1" lang="en-US" sz="1700"/>
              <a:t>milliste ülesannete  ja teemade puhul  Te kindlasti eelistate vahetut suhtlust</a:t>
            </a:r>
            <a:r>
              <a:rPr lang="en-US" sz="1700"/>
              <a:t>, millal sobib ka internetipõhine kontakt? Pange palun lühidalt kirja! </a:t>
            </a:r>
            <a:r>
              <a:rPr b="1" lang="en-US" sz="1700"/>
              <a:t>Vahetut suhtlust eelistan… / Internetipõhine suhtlus sobib...</a:t>
            </a:r>
            <a:endParaRPr b="1" sz="1700"/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AutoNum type="arabicPeriod"/>
            </a:pPr>
            <a:r>
              <a:rPr lang="en-US" sz="1700"/>
              <a:t>Milline oleks Teie arvates </a:t>
            </a:r>
            <a:r>
              <a:rPr b="1" lang="en-US" sz="1700"/>
              <a:t>kõige tõhusam viis vähendada  koolielu probleemseid kohti</a:t>
            </a:r>
            <a:r>
              <a:rPr lang="en-US" sz="1700"/>
              <a:t> – kiusamist, kroonilist puudumist, kooli vahetamist, koolist välja langemist? Pange oma arvamus lühidalt kirja!</a:t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AutoNum type="arabicPeriod"/>
            </a:pPr>
            <a:r>
              <a:rPr lang="en-US" sz="1700"/>
              <a:t>Paljude </a:t>
            </a:r>
            <a:r>
              <a:rPr b="1" lang="en-US" sz="1700"/>
              <a:t>vene õppekeelega koolide lõpetajate ebapiisav eesti keele oskus</a:t>
            </a:r>
            <a:r>
              <a:rPr lang="en-US" sz="1700"/>
              <a:t> on Eesti hariduse mureteema juba aastakümneid. Kuidas tuleks Teie arvates seda probleemi lahendada? Pange oma seisukohta lühidalt kirja!</a:t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AutoNum type="arabicPeriod"/>
            </a:pPr>
            <a:r>
              <a:rPr lang="en-US" sz="1700"/>
              <a:t>Ja lõpuks - mis on Teie arvates </a:t>
            </a:r>
            <a:r>
              <a:rPr b="1" lang="en-US" sz="1700"/>
              <a:t>kõige olulisem asi, mis peaks  Teie koolis ja Teie töös lähiaastatel muutuma</a:t>
            </a:r>
            <a:r>
              <a:rPr lang="en-US" sz="1700"/>
              <a:t>? Pange „kõige oodatum muutus“  kirja!</a:t>
            </a:r>
            <a:endParaRPr sz="1700"/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Times New Roman"/>
              <a:buAutoNum type="arabicPeriod"/>
            </a:pPr>
            <a:r>
              <a:rPr lang="en-US" sz="1700"/>
              <a:t>Mis  on Teie  arvates </a:t>
            </a:r>
            <a:r>
              <a:rPr b="1" lang="en-US" sz="1700"/>
              <a:t>kõige olulisem asi, mis peaks Eesti koolis ja hariduses laiemalt lähiaastatel muutuma</a:t>
            </a:r>
            <a:r>
              <a:rPr lang="en-US" sz="1700"/>
              <a:t>? Pange „kõige oodatum muutus“  kirja!</a:t>
            </a:r>
            <a:endParaRPr sz="17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62"/>
          <p:cNvSpPr txBox="1"/>
          <p:nvPr>
            <p:ph type="title"/>
          </p:nvPr>
        </p:nvSpPr>
        <p:spPr>
          <a:xfrm>
            <a:off x="2472940" y="1251731"/>
            <a:ext cx="5928600" cy="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/>
              <a:t>Võimalused individuaal- konsultatsiooniks koolidele</a:t>
            </a:r>
            <a:endParaRPr sz="3600"/>
          </a:p>
        </p:txBody>
      </p:sp>
      <p:sp>
        <p:nvSpPr>
          <p:cNvPr id="334" name="Google Shape;334;p62"/>
          <p:cNvSpPr txBox="1"/>
          <p:nvPr>
            <p:ph idx="1" type="body"/>
          </p:nvPr>
        </p:nvSpPr>
        <p:spPr>
          <a:xfrm>
            <a:off x="2472940" y="2386564"/>
            <a:ext cx="5928600" cy="1299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/>
              <a:t> Mati Heidmets, Piret Oppi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63"/>
          <p:cNvSpPr txBox="1"/>
          <p:nvPr>
            <p:ph type="title"/>
          </p:nvPr>
        </p:nvSpPr>
        <p:spPr>
          <a:xfrm>
            <a:off x="170225" y="66600"/>
            <a:ext cx="8322900" cy="984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/>
              <a:t>Individuaalkonsultatsioon uurimuses osalenud koolile! Koolitusamps A. </a:t>
            </a:r>
            <a:endParaRPr sz="4200"/>
          </a:p>
        </p:txBody>
      </p:sp>
      <p:sp>
        <p:nvSpPr>
          <p:cNvPr id="340" name="Google Shape;340;p63"/>
          <p:cNvSpPr txBox="1"/>
          <p:nvPr>
            <p:ph idx="1" type="body"/>
          </p:nvPr>
        </p:nvSpPr>
        <p:spPr>
          <a:xfrm>
            <a:off x="270075" y="915197"/>
            <a:ext cx="8477700" cy="3421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00"/>
              <a:t>Koolitusamps A (ca 2 tundi)</a:t>
            </a:r>
            <a:endParaRPr b="1"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/>
              <a:t>Kooli esindajate ja HIK inimeste ühine </a:t>
            </a:r>
            <a:r>
              <a:rPr b="1" lang="en-US" sz="2100"/>
              <a:t>ajurünnak </a:t>
            </a:r>
            <a:r>
              <a:rPr lang="en-US" sz="2100"/>
              <a:t>teemal – kuidas interpreteerida kooli positsiooni uurimuses mõõdetud näitajate alusel, mille poolest meie kool teistest erineb ja mis võib olla selle põhjuseks, millele osutavad meie  kooli õpetajate vastused avatud küsimustele?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/>
              <a:t>Lisaks -  kuidas kasutada uurimistöö tulemusi kooli arengu kavandamisel ja muutuste läbiviimisel?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/>
              <a:t>Osalevad: 2 HIK-i eksperti + kooli poolt vajalikuks peetud  inimesed. Toimumiskoht – kokkuleppel.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4"/>
          <p:cNvSpPr txBox="1"/>
          <p:nvPr>
            <p:ph type="title"/>
          </p:nvPr>
        </p:nvSpPr>
        <p:spPr>
          <a:xfrm>
            <a:off x="251625" y="133250"/>
            <a:ext cx="8733000" cy="84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/>
              <a:t>Individuaalkonsultatsioon uurimuses osalenud koolile! Koolitusamps B.</a:t>
            </a:r>
            <a:endParaRPr sz="4200"/>
          </a:p>
        </p:txBody>
      </p:sp>
      <p:sp>
        <p:nvSpPr>
          <p:cNvPr id="346" name="Google Shape;346;p64"/>
          <p:cNvSpPr txBox="1"/>
          <p:nvPr>
            <p:ph idx="1" type="body"/>
          </p:nvPr>
        </p:nvSpPr>
        <p:spPr>
          <a:xfrm>
            <a:off x="358900" y="976847"/>
            <a:ext cx="8595900" cy="3241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/>
              <a:t>Koolitusamps  B (ca 2-4 tundi)</a:t>
            </a:r>
            <a:endParaRPr b="1"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Viiakse läbi kooli huvidest lähtuv </a:t>
            </a:r>
            <a:r>
              <a:rPr b="1" lang="en-US" sz="2000"/>
              <a:t>detailsem andmeanalüüs</a:t>
            </a:r>
            <a:r>
              <a:rPr lang="en-US" sz="2000"/>
              <a:t>. See võib puudutada koolile huvipakkuvaid teemasid (näit õpikäsitus, läbipõlemine vms), nende </a:t>
            </a:r>
            <a:r>
              <a:rPr lang="en-US" sz="2000"/>
              <a:t>detailsemat</a:t>
            </a:r>
            <a:r>
              <a:rPr lang="en-US" sz="2000"/>
              <a:t> analüüsi kooliastmete, õppevaldkondade, vanusegruppide jms kaupa, või ka vastuste jaotumist kooli siseselt (kui palju on koolis distantsõppe entusiaste, palju skeptikuid jms).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/>
              <a:t>Kaasates ka detailsema analüüsi tulemusi toimub ampsule A sarnane ajurünnak HIK ekspertide ja kooli inimeste osavõtul.</a:t>
            </a:r>
            <a:endParaRPr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65"/>
          <p:cNvSpPr txBox="1"/>
          <p:nvPr>
            <p:ph type="title"/>
          </p:nvPr>
        </p:nvSpPr>
        <p:spPr>
          <a:xfrm>
            <a:off x="628650" y="273847"/>
            <a:ext cx="7886700" cy="614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/>
              <a:t>Koolitusampsude korraldus!</a:t>
            </a:r>
            <a:endParaRPr sz="4200"/>
          </a:p>
        </p:txBody>
      </p:sp>
      <p:sp>
        <p:nvSpPr>
          <p:cNvPr id="352" name="Google Shape;352;p65"/>
          <p:cNvSpPr txBox="1"/>
          <p:nvPr>
            <p:ph idx="1" type="body"/>
          </p:nvPr>
        </p:nvSpPr>
        <p:spPr>
          <a:xfrm>
            <a:off x="617400" y="843422"/>
            <a:ext cx="7909200" cy="336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Ampsamisest huvitatud koolidel võtta kontakti  Piret Oppiga,  piret.oppi@tlu.ee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/>
              <a:t>Kirjas selgitada, milles seisneb kooli huvi.</a:t>
            </a:r>
            <a:r>
              <a:rPr lang="en-US" sz="2200"/>
              <a:t> Ampsu B puhul – milliseid detailsemaid  analüüse võiks läbi viia. 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Ampsude maksumus: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Koolitusamps A – 480.- EUR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200"/>
              <a:t>Koolitusamps B – 720.- EUR</a:t>
            </a:r>
            <a:endParaRPr sz="2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6"/>
          <p:cNvSpPr txBox="1"/>
          <p:nvPr>
            <p:ph idx="1" type="body"/>
          </p:nvPr>
        </p:nvSpPr>
        <p:spPr>
          <a:xfrm>
            <a:off x="625325" y="1820329"/>
            <a:ext cx="7909200" cy="144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Aitäh!</a:t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Küsimusi ja kommentaare?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2"/>
          <p:cNvSpPr txBox="1"/>
          <p:nvPr>
            <p:ph type="title"/>
          </p:nvPr>
        </p:nvSpPr>
        <p:spPr>
          <a:xfrm>
            <a:off x="214216" y="471031"/>
            <a:ext cx="8363100" cy="850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Ajakava (2)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03" name="Google Shape;203;p42"/>
          <p:cNvSpPr txBox="1"/>
          <p:nvPr/>
        </p:nvSpPr>
        <p:spPr>
          <a:xfrm>
            <a:off x="304875" y="879575"/>
            <a:ext cx="84585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14.30–15.30 sissevaade uuringu esmastesse tulemustesse: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enesereguleeritud õppimine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(Kati Aus, TLÜ teadur; Katrin Poom-Valickis, TLÜ õpetajahariduse professor)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õpioskused 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(Eve Kikas, TLÜ koolipsühholoogia professor)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●"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toimetulek distantsõppega</a:t>
            </a: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(Mati Heidmets, TLÜ sotsiaalpsühholoogia professor)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15.30 küsimused ja arutelu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3"/>
          <p:cNvSpPr txBox="1"/>
          <p:nvPr>
            <p:ph type="title"/>
          </p:nvPr>
        </p:nvSpPr>
        <p:spPr>
          <a:xfrm>
            <a:off x="2252275" y="1251725"/>
            <a:ext cx="6318000" cy="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700"/>
              <a:t>Õpetajauurimuse tutvustus</a:t>
            </a:r>
            <a:endParaRPr sz="4700"/>
          </a:p>
        </p:txBody>
      </p:sp>
      <p:sp>
        <p:nvSpPr>
          <p:cNvPr id="209" name="Google Shape;209;p43"/>
          <p:cNvSpPr txBox="1"/>
          <p:nvPr>
            <p:ph idx="1" type="body"/>
          </p:nvPr>
        </p:nvSpPr>
        <p:spPr>
          <a:xfrm>
            <a:off x="2313400" y="3036224"/>
            <a:ext cx="5928600" cy="483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/>
              <a:t>Mati Heidmets, TLÜ sotsiaalpsühholoogia professor</a:t>
            </a:r>
            <a:endParaRPr sz="3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4"/>
          <p:cNvSpPr txBox="1"/>
          <p:nvPr>
            <p:ph type="title"/>
          </p:nvPr>
        </p:nvSpPr>
        <p:spPr>
          <a:xfrm>
            <a:off x="319150" y="321425"/>
            <a:ext cx="8529000" cy="640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Õpetajauurimus 2021…</a:t>
            </a:r>
            <a:endParaRPr/>
          </a:p>
        </p:txBody>
      </p:sp>
      <p:sp>
        <p:nvSpPr>
          <p:cNvPr id="215" name="Google Shape;215;p44"/>
          <p:cNvSpPr txBox="1"/>
          <p:nvPr>
            <p:ph idx="1" type="body"/>
          </p:nvPr>
        </p:nvSpPr>
        <p:spPr>
          <a:xfrm>
            <a:off x="319150" y="886223"/>
            <a:ext cx="8529000" cy="3537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…on TLÜ Haridusinnovatsiooni keskuse (HIK) poolt läbi viidud uurimus, mille fookuses oli õpetaja vaade koolielule ja kooli arengule, õpetaja kogemused seoses distantsõppega ning ootused muutustele koolis  ning valmisolek nendes osaleda. 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/>
              <a:t>Internetipõhine küsitlus  2021 aasta jaanuaris-märtsis.  Tegu on  HIK õpetajauurimuse nn neljanda  lainega (esimesed kolm toimusid aastatel 2016, 2017 ja 2019). Esmakordselt oli kasutusel ka küsimustiku venekeelne versioon. 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000"/>
              <a:t>Koolid uurimuses anonüümsetena. Igale osalenud koolile võrdluspõhine  tagasisideraamat. Kahepoolne huvi! 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5"/>
          <p:cNvSpPr txBox="1"/>
          <p:nvPr>
            <p:ph type="title"/>
          </p:nvPr>
        </p:nvSpPr>
        <p:spPr>
          <a:xfrm>
            <a:off x="628650" y="273850"/>
            <a:ext cx="3351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i="1" lang="en-US" sz="4800">
                <a:latin typeface="Times New Roman"/>
                <a:ea typeface="Times New Roman"/>
                <a:cs typeface="Times New Roman"/>
                <a:sym typeface="Times New Roman"/>
              </a:rPr>
              <a:t>Valim</a:t>
            </a:r>
            <a:endParaRPr i="1"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45"/>
          <p:cNvSpPr txBox="1"/>
          <p:nvPr>
            <p:ph idx="1" type="body"/>
          </p:nvPr>
        </p:nvSpPr>
        <p:spPr>
          <a:xfrm>
            <a:off x="153075" y="1268050"/>
            <a:ext cx="4361700" cy="37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Valim kokku: </a:t>
            </a:r>
            <a:r>
              <a:rPr b="1" lang="en-US"/>
              <a:t>2610 õpetajat</a:t>
            </a:r>
            <a:endParaRPr b="1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Eestikeelsele küsimustikule vastas 1717 õpetajat</a:t>
            </a:r>
            <a:endParaRPr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Venekeelsele küsimustikule vastas 893 õpetajat, sh Peterburi koolidest 582 õpetajat </a:t>
            </a:r>
            <a:endParaRPr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Kõigist vastanutest oli naisi 86% ja mehi 10%. Sugu ei soovinud avaldada 4%</a:t>
            </a:r>
            <a:endParaRPr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Kokku õpetajaid 93 koolist! </a:t>
            </a:r>
            <a:endParaRPr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Ca 15% eesti üldhariduskoolide õpetajatest! </a:t>
            </a:r>
            <a:endParaRPr/>
          </a:p>
        </p:txBody>
      </p:sp>
      <p:sp>
        <p:nvSpPr>
          <p:cNvPr id="222" name="Google Shape;222;p45"/>
          <p:cNvSpPr txBox="1"/>
          <p:nvPr>
            <p:ph idx="2" type="body"/>
          </p:nvPr>
        </p:nvSpPr>
        <p:spPr>
          <a:xfrm>
            <a:off x="4629150" y="413327"/>
            <a:ext cx="3886200" cy="4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1841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/>
              <a:t>Vastanute vanuseline jaotus: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Alla 30 – 11%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30-39 – 20%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40-49 – 25%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50-59 – 28%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60-69 – 14%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70 ja üle – 2%</a:t>
            </a:r>
            <a:endParaRPr/>
          </a:p>
          <a:p>
            <a:pPr indent="-1841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/>
              <a:t>Vastanutest töötas oma koolis: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Alla 0,5 koormusega 	6%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0,5-0,74 koormusega 	10%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0,75-0,99 koormusega 	8%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1,0 koormusega 		36 %</a:t>
            </a:r>
            <a:endParaRPr/>
          </a:p>
          <a:p>
            <a:pPr indent="-19050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/>
              <a:t>Suurema kui 1,0 koormusega 40%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6"/>
          <p:cNvSpPr txBox="1"/>
          <p:nvPr>
            <p:ph type="title"/>
          </p:nvPr>
        </p:nvSpPr>
        <p:spPr>
          <a:xfrm>
            <a:off x="246900" y="76550"/>
            <a:ext cx="8268600" cy="597000"/>
          </a:xfrm>
          <a:prstGeom prst="rect">
            <a:avLst/>
          </a:prstGeom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/>
              <a:t>Osalenud koolid (eestikeelne küsimustik)</a:t>
            </a:r>
            <a:endParaRPr sz="3700"/>
          </a:p>
        </p:txBody>
      </p:sp>
      <p:graphicFrame>
        <p:nvGraphicFramePr>
          <p:cNvPr id="228" name="Google Shape;228;p46"/>
          <p:cNvGraphicFramePr/>
          <p:nvPr/>
        </p:nvGraphicFramePr>
        <p:xfrm>
          <a:off x="271288" y="54686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{26B8DF7B-5C00-4D4F-933F-DF0967F6E46D}</a:tableStyleId>
              </a:tblPr>
              <a:tblGrid>
                <a:gridCol w="2197550"/>
                <a:gridCol w="2127550"/>
                <a:gridCol w="2105200"/>
                <a:gridCol w="2171125"/>
              </a:tblGrid>
              <a:tr h="4367050">
                <a:tc>
                  <a:txBody>
                    <a:bodyPr/>
                    <a:lstStyle/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Aseri Kool 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Avatud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Ehte Humanitaargümnaasium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Gaia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Gustav Adolfi Gümnaasium 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Haapsalu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Hiiumaa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Järva-Jaani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Järveküla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Jõgevamaa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Jõhvi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Jõhvi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Jüri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Kaarli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Kalamaja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Kalmetu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Kärdla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Kärla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Kehra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Kiili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Kilingi-Nõmme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Kiviõli I Keskkool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Kohtla-Järve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Kohtla-Järve Slaavi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Kohtla-Järve Tammiku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Kuressaare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Laagri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Lihula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Lümanda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Muraste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Nõo Reaalgümnaasium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Orissaare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Paide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Pärnu Raeküla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Pärnu Ühisgümnaasium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Pärnu Vanalinna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Pärnu-Jaagupi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Peetri Lasteaed -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Pelgulinna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Põltsamaa Ühisgümnaasium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Põlva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Rapla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Rapla Kesklinna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Rocca al Mare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Roosna-Alliku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Ruila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Inglise Kolledž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Kunstigümnaasium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Kuristiku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Reaalkool 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Saksa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Südalinna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Tondi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Tamsalu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Tapa Vene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Tartu Erakool ProTERA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Tartu Forseliuse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Tartu Karlova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Tartu Kristjan Jaak Petersoni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Tartu Tamme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Toila Gümnaasium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Turba 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127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Uhtna Põhikool</a:t>
                      </a:r>
                      <a:endParaRPr sz="13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7"/>
          <p:cNvSpPr txBox="1"/>
          <p:nvPr>
            <p:ph type="title"/>
          </p:nvPr>
        </p:nvSpPr>
        <p:spPr>
          <a:xfrm>
            <a:off x="183825" y="91850"/>
            <a:ext cx="7909200" cy="594600"/>
          </a:xfrm>
          <a:prstGeom prst="rect">
            <a:avLst/>
          </a:prstGeom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/>
              <a:t>Osalenud koolid (venekeelne küsimustik)</a:t>
            </a:r>
            <a:endParaRPr sz="3700"/>
          </a:p>
        </p:txBody>
      </p:sp>
      <p:graphicFrame>
        <p:nvGraphicFramePr>
          <p:cNvPr id="234" name="Google Shape;234;p47"/>
          <p:cNvGraphicFramePr/>
          <p:nvPr/>
        </p:nvGraphicFramePr>
        <p:xfrm>
          <a:off x="175625" y="61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{26B8DF7B-5C00-4D4F-933F-DF0967F6E46D}</a:tableStyleId>
              </a:tblPr>
              <a:tblGrid>
                <a:gridCol w="4396375"/>
                <a:gridCol w="4396375"/>
              </a:tblGrid>
              <a:tr h="3710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Aseri Kool 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Avatud kool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Ehte Humanitaargümnaasium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Haabersti Vene Gümnaasium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Karjamaa Põhikool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Kohtla-Järve Kesklinna Põhikool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Kohtla-Järve Slaavi Põhikool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Kohtla-Järve Tammiku Põhikool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Maardu Põhikool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Narva Keeltelütseum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Narva Õigeusu Gümnaasium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Kesklinna Vene Gümnaasium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Mustamäe Humanitaargümnaasium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Tallinna Mustamäe Reaalgümnaasium</a:t>
                      </a:r>
                      <a:endParaRPr sz="17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Peterburi koolid</a:t>
                      </a:r>
                      <a:endParaRPr b="1"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Гимназия №32  Василеостровский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Лицей № 64 , Приморский район СПб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Лицей №590 Красносельский район СПб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Петергофская гимназия императора Александра II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Санкт-Петербургский кадетский корпус «Пансион воспитанниц Министерства обороны Российской Федерации»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№17 Василеостровский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№19 Василеостровский 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№21 Василеостровский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№375 Красносельский район 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№455 с углубленным изучением английского языка , Колпинский 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№5 Василеостровский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№509 Красносельский район 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№6 Василеостровский район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Школа №77 с углубленным изучением химии, Петроградский  район СПб</a:t>
                      </a:r>
                      <a:endParaRPr sz="15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8"/>
          <p:cNvSpPr txBox="1"/>
          <p:nvPr>
            <p:ph type="title"/>
          </p:nvPr>
        </p:nvSpPr>
        <p:spPr>
          <a:xfrm>
            <a:off x="337800" y="107148"/>
            <a:ext cx="7886700" cy="701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Mida uuriti? </a:t>
            </a:r>
            <a:endParaRPr/>
          </a:p>
        </p:txBody>
      </p:sp>
      <p:sp>
        <p:nvSpPr>
          <p:cNvPr id="240" name="Google Shape;240;p48"/>
          <p:cNvSpPr txBox="1"/>
          <p:nvPr>
            <p:ph idx="1" type="body"/>
          </p:nvPr>
        </p:nvSpPr>
        <p:spPr>
          <a:xfrm>
            <a:off x="163350" y="641300"/>
            <a:ext cx="8817300" cy="4318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/>
              <a:t>ÕPPIMINE JA ÕPETAMINE</a:t>
            </a:r>
            <a:endParaRPr b="1"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/>
              <a:t>Enesereguleeritud õppimine. </a:t>
            </a:r>
            <a:r>
              <a:rPr lang="en-US" sz="1800"/>
              <a:t>  TLÜ-s koostatud ja piloteeritud skaala, toetub  Lombaerts et al (2009) instrumendile „Self-Regulated Learning Teacher Belief Scale“. Õpetajate valmisolek enesereguleeritud õppimise toetamiseks. Õpilaste valmisolek enesereguleeritud õppimiseks. 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/>
              <a:t>Õpikäsitus. HIK õpikäsituse skaala</a:t>
            </a:r>
            <a:r>
              <a:rPr lang="en-US" sz="1800"/>
              <a:t> koostöise õpetamise ja mõtestatud/elulähedase õpetamise alaskaalad.  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/>
              <a:t>Õpistrateegiate </a:t>
            </a:r>
            <a:r>
              <a:rPr lang="en-US" sz="1800"/>
              <a:t>väärtustamine, õpetamine ja harjutamine.  TLÜ-s õpetajatega piloteeritud pikema küsimustiku ja IIIKA õpilastele koostatud skaalade alusel.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1800"/>
              <a:t>Distantsõpe</a:t>
            </a:r>
            <a:r>
              <a:rPr lang="en-US" sz="1800"/>
              <a:t>. Kui suur osa õppetööst toimus distantsõppe vormis? Milline võiks olla distantsõppe osakaal tulevikus? Põhikooli ja gümnaasiumiõpilaste toimetulek distantsõppega. 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LU Esitlus">
  <a:themeElements>
    <a:clrScheme name="TLY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F003A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