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5"/>
  </p:notesMasterIdLst>
  <p:handoutMasterIdLst>
    <p:handoutMasterId r:id="rId16"/>
  </p:handoutMasterIdLst>
  <p:sldIdLst>
    <p:sldId id="256" r:id="rId2"/>
    <p:sldId id="351" r:id="rId3"/>
    <p:sldId id="378" r:id="rId4"/>
    <p:sldId id="383" r:id="rId5"/>
    <p:sldId id="385" r:id="rId6"/>
    <p:sldId id="379" r:id="rId7"/>
    <p:sldId id="380" r:id="rId8"/>
    <p:sldId id="384" r:id="rId9"/>
    <p:sldId id="386" r:id="rId10"/>
    <p:sldId id="381" r:id="rId11"/>
    <p:sldId id="387" r:id="rId12"/>
    <p:sldId id="276" r:id="rId13"/>
    <p:sldId id="259" r:id="rId14"/>
  </p:sldIdLst>
  <p:sldSz cx="9144000" cy="6858000" type="screen4x3"/>
  <p:notesSz cx="7010400" cy="9296400"/>
  <p:defaultTextStyle>
    <a:defPPr>
      <a:defRPr lang="et-E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eskmine laad 2 – rõhk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Hele laad 3 – rõhk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Hele laad 1 – rõhk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44" autoAdjust="0"/>
    <p:restoredTop sz="86938" autoAdjust="0"/>
  </p:normalViewPr>
  <p:slideViewPr>
    <p:cSldViewPr>
      <p:cViewPr varScale="1">
        <p:scale>
          <a:sx n="99" d="100"/>
          <a:sy n="99" d="100"/>
        </p:scale>
        <p:origin x="174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37840" cy="464820"/>
          </a:xfrm>
          <a:prstGeom prst="rect">
            <a:avLst/>
          </a:prstGeom>
        </p:spPr>
        <p:txBody>
          <a:bodyPr vert="horz" lIns="92738" tIns="46369" rIns="92738" bIns="46369" rtlCol="0"/>
          <a:lstStyle>
            <a:lvl1pPr algn="l">
              <a:defRPr sz="1200"/>
            </a:lvl1pPr>
          </a:lstStyle>
          <a:p>
            <a:endParaRPr lang="et-EE"/>
          </a:p>
        </p:txBody>
      </p:sp>
      <p:sp>
        <p:nvSpPr>
          <p:cNvPr id="3" name="Kuupäeva kohatäide 2"/>
          <p:cNvSpPr>
            <a:spLocks noGrp="1"/>
          </p:cNvSpPr>
          <p:nvPr>
            <p:ph type="dt" sz="quarter" idx="1"/>
          </p:nvPr>
        </p:nvSpPr>
        <p:spPr>
          <a:xfrm>
            <a:off x="3970938" y="0"/>
            <a:ext cx="3037840" cy="464820"/>
          </a:xfrm>
          <a:prstGeom prst="rect">
            <a:avLst/>
          </a:prstGeom>
        </p:spPr>
        <p:txBody>
          <a:bodyPr vert="horz" lIns="92738" tIns="46369" rIns="92738" bIns="46369" rtlCol="0"/>
          <a:lstStyle>
            <a:lvl1pPr algn="r">
              <a:defRPr sz="1200"/>
            </a:lvl1pPr>
          </a:lstStyle>
          <a:p>
            <a:fld id="{7A2E8F01-04F7-4749-A7CE-00457DFDC8C1}" type="datetimeFigureOut">
              <a:rPr lang="et-EE" smtClean="0"/>
              <a:t>12.12.2022</a:t>
            </a:fld>
            <a:endParaRPr lang="et-EE"/>
          </a:p>
        </p:txBody>
      </p:sp>
      <p:sp>
        <p:nvSpPr>
          <p:cNvPr id="4" name="Jaluse kohatäide 3"/>
          <p:cNvSpPr>
            <a:spLocks noGrp="1"/>
          </p:cNvSpPr>
          <p:nvPr>
            <p:ph type="ftr" sz="quarter" idx="2"/>
          </p:nvPr>
        </p:nvSpPr>
        <p:spPr>
          <a:xfrm>
            <a:off x="0" y="8829967"/>
            <a:ext cx="3037840" cy="464820"/>
          </a:xfrm>
          <a:prstGeom prst="rect">
            <a:avLst/>
          </a:prstGeom>
        </p:spPr>
        <p:txBody>
          <a:bodyPr vert="horz" lIns="92738" tIns="46369" rIns="92738" bIns="46369" rtlCol="0" anchor="b"/>
          <a:lstStyle>
            <a:lvl1pPr algn="l">
              <a:defRPr sz="1200"/>
            </a:lvl1pPr>
          </a:lstStyle>
          <a:p>
            <a:endParaRPr lang="et-EE"/>
          </a:p>
        </p:txBody>
      </p:sp>
      <p:sp>
        <p:nvSpPr>
          <p:cNvPr id="5" name="Slaidinumbri kohatäide 4"/>
          <p:cNvSpPr>
            <a:spLocks noGrp="1"/>
          </p:cNvSpPr>
          <p:nvPr>
            <p:ph type="sldNum" sz="quarter" idx="3"/>
          </p:nvPr>
        </p:nvSpPr>
        <p:spPr>
          <a:xfrm>
            <a:off x="3970938" y="8829967"/>
            <a:ext cx="3037840" cy="464820"/>
          </a:xfrm>
          <a:prstGeom prst="rect">
            <a:avLst/>
          </a:prstGeom>
        </p:spPr>
        <p:txBody>
          <a:bodyPr vert="horz" lIns="92738" tIns="46369" rIns="92738" bIns="46369" rtlCol="0" anchor="b"/>
          <a:lstStyle>
            <a:lvl1pPr algn="r">
              <a:defRPr sz="1200"/>
            </a:lvl1pPr>
          </a:lstStyle>
          <a:p>
            <a:fld id="{9597968B-F6A7-4C27-8C31-2357F878663D}" type="slidenum">
              <a:rPr lang="et-EE" smtClean="0"/>
              <a:t>‹#›</a:t>
            </a:fld>
            <a:endParaRPr lang="et-EE"/>
          </a:p>
        </p:txBody>
      </p:sp>
    </p:spTree>
    <p:extLst>
      <p:ext uri="{BB962C8B-B14F-4D97-AF65-F5344CB8AC3E}">
        <p14:creationId xmlns:p14="http://schemas.microsoft.com/office/powerpoint/2010/main" val="4120927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3037840" cy="465781"/>
          </a:xfrm>
          <a:prstGeom prst="rect">
            <a:avLst/>
          </a:prstGeom>
        </p:spPr>
        <p:txBody>
          <a:bodyPr vert="horz" lIns="92738" tIns="46369" rIns="92738" bIns="46369" rtlCol="0"/>
          <a:lstStyle>
            <a:lvl1pPr algn="l">
              <a:defRPr sz="1200"/>
            </a:lvl1pPr>
          </a:lstStyle>
          <a:p>
            <a:endParaRPr lang="et-EE"/>
          </a:p>
        </p:txBody>
      </p:sp>
      <p:sp>
        <p:nvSpPr>
          <p:cNvPr id="3" name="Kuupäeva kohatäide 2"/>
          <p:cNvSpPr>
            <a:spLocks noGrp="1"/>
          </p:cNvSpPr>
          <p:nvPr>
            <p:ph type="dt" idx="1"/>
          </p:nvPr>
        </p:nvSpPr>
        <p:spPr>
          <a:xfrm>
            <a:off x="3970938" y="0"/>
            <a:ext cx="3037840" cy="465781"/>
          </a:xfrm>
          <a:prstGeom prst="rect">
            <a:avLst/>
          </a:prstGeom>
        </p:spPr>
        <p:txBody>
          <a:bodyPr vert="horz" lIns="92738" tIns="46369" rIns="92738" bIns="46369" rtlCol="0"/>
          <a:lstStyle>
            <a:lvl1pPr algn="r">
              <a:defRPr sz="1200"/>
            </a:lvl1pPr>
          </a:lstStyle>
          <a:p>
            <a:fld id="{841BD7A1-33FA-4C4E-A589-1CCFC1D1D76F}" type="datetimeFigureOut">
              <a:rPr lang="et-EE" smtClean="0"/>
              <a:t>12.12.2022</a:t>
            </a:fld>
            <a:endParaRPr lang="et-EE"/>
          </a:p>
        </p:txBody>
      </p:sp>
      <p:sp>
        <p:nvSpPr>
          <p:cNvPr id="4" name="Slaidi pildi kohatäide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2738" tIns="46369" rIns="92738" bIns="46369" rtlCol="0" anchor="ctr"/>
          <a:lstStyle/>
          <a:p>
            <a:endParaRPr lang="et-EE"/>
          </a:p>
        </p:txBody>
      </p:sp>
      <p:sp>
        <p:nvSpPr>
          <p:cNvPr id="5" name="Märkmete kohatäide 4"/>
          <p:cNvSpPr>
            <a:spLocks noGrp="1"/>
          </p:cNvSpPr>
          <p:nvPr>
            <p:ph type="body" sz="quarter" idx="3"/>
          </p:nvPr>
        </p:nvSpPr>
        <p:spPr>
          <a:xfrm>
            <a:off x="701040" y="4473733"/>
            <a:ext cx="5608320" cy="3660617"/>
          </a:xfrm>
          <a:prstGeom prst="rect">
            <a:avLst/>
          </a:prstGeom>
        </p:spPr>
        <p:txBody>
          <a:bodyPr vert="horz" lIns="92738" tIns="46369" rIns="92738" bIns="46369" rtlCol="0"/>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830620"/>
            <a:ext cx="3037840" cy="465780"/>
          </a:xfrm>
          <a:prstGeom prst="rect">
            <a:avLst/>
          </a:prstGeom>
        </p:spPr>
        <p:txBody>
          <a:bodyPr vert="horz" lIns="92738" tIns="46369" rIns="92738" bIns="46369" rtlCol="0" anchor="b"/>
          <a:lstStyle>
            <a:lvl1pPr algn="l">
              <a:defRPr sz="1200"/>
            </a:lvl1pPr>
          </a:lstStyle>
          <a:p>
            <a:endParaRPr lang="et-EE"/>
          </a:p>
        </p:txBody>
      </p:sp>
      <p:sp>
        <p:nvSpPr>
          <p:cNvPr id="7" name="Slaidinumbri kohatäide 6"/>
          <p:cNvSpPr>
            <a:spLocks noGrp="1"/>
          </p:cNvSpPr>
          <p:nvPr>
            <p:ph type="sldNum" sz="quarter" idx="5"/>
          </p:nvPr>
        </p:nvSpPr>
        <p:spPr>
          <a:xfrm>
            <a:off x="3970938" y="8830620"/>
            <a:ext cx="3037840" cy="465780"/>
          </a:xfrm>
          <a:prstGeom prst="rect">
            <a:avLst/>
          </a:prstGeom>
        </p:spPr>
        <p:txBody>
          <a:bodyPr vert="horz" lIns="92738" tIns="46369" rIns="92738" bIns="46369" rtlCol="0" anchor="b"/>
          <a:lstStyle>
            <a:lvl1pPr algn="r">
              <a:defRPr sz="1200"/>
            </a:lvl1pPr>
          </a:lstStyle>
          <a:p>
            <a:fld id="{06886B33-3196-4F40-9151-DE27919C41D5}" type="slidenum">
              <a:rPr lang="et-EE" smtClean="0"/>
              <a:t>‹#›</a:t>
            </a:fld>
            <a:endParaRPr lang="et-EE"/>
          </a:p>
        </p:txBody>
      </p:sp>
    </p:spTree>
    <p:extLst>
      <p:ext uri="{BB962C8B-B14F-4D97-AF65-F5344CB8AC3E}">
        <p14:creationId xmlns:p14="http://schemas.microsoft.com/office/powerpoint/2010/main" val="360733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3</a:t>
            </a:fld>
            <a:endParaRPr lang="et-EE"/>
          </a:p>
        </p:txBody>
      </p:sp>
    </p:spTree>
    <p:extLst>
      <p:ext uri="{BB962C8B-B14F-4D97-AF65-F5344CB8AC3E}">
        <p14:creationId xmlns:p14="http://schemas.microsoft.com/office/powerpoint/2010/main" val="4260659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4</a:t>
            </a:fld>
            <a:endParaRPr lang="et-EE"/>
          </a:p>
        </p:txBody>
      </p:sp>
    </p:spTree>
    <p:extLst>
      <p:ext uri="{BB962C8B-B14F-4D97-AF65-F5344CB8AC3E}">
        <p14:creationId xmlns:p14="http://schemas.microsoft.com/office/powerpoint/2010/main" val="4229983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5</a:t>
            </a:fld>
            <a:endParaRPr lang="et-EE"/>
          </a:p>
        </p:txBody>
      </p:sp>
    </p:spTree>
    <p:extLst>
      <p:ext uri="{BB962C8B-B14F-4D97-AF65-F5344CB8AC3E}">
        <p14:creationId xmlns:p14="http://schemas.microsoft.com/office/powerpoint/2010/main" val="1521460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6</a:t>
            </a:fld>
            <a:endParaRPr lang="et-EE"/>
          </a:p>
        </p:txBody>
      </p:sp>
    </p:spTree>
    <p:extLst>
      <p:ext uri="{BB962C8B-B14F-4D97-AF65-F5344CB8AC3E}">
        <p14:creationId xmlns:p14="http://schemas.microsoft.com/office/powerpoint/2010/main" val="130884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7</a:t>
            </a:fld>
            <a:endParaRPr lang="et-EE"/>
          </a:p>
        </p:txBody>
      </p:sp>
    </p:spTree>
    <p:extLst>
      <p:ext uri="{BB962C8B-B14F-4D97-AF65-F5344CB8AC3E}">
        <p14:creationId xmlns:p14="http://schemas.microsoft.com/office/powerpoint/2010/main" val="431893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Kui töötajal on samal ajal kaks tööandjat on tal õigus 30 kalendripäevasele õppepuhkusele mõlema tööandja juures, kui ta kasutab õppepuhkust mõlema tööandja juures korraga. Kui töötaja otsustab õppepuhkust kasutada erinevatel aegadel, näiteks viibida õppepuhkusel ühe tööandja juures 10 kalendripäeva ja käia teise tööandja juures samal ajal tööl, siis ülejäänud kalendriaasta jooksul on tal alles 20 kalendripäeva õppepuhkust, mida ta võib kasutada kas ühe tööandja juures või mõlema tööandja juures samal ajal.</a:t>
            </a:r>
          </a:p>
          <a:p>
            <a:endParaRPr lang="et-EE" dirty="0"/>
          </a:p>
          <a:p>
            <a:r>
              <a:rPr lang="et-EE" dirty="0"/>
              <a:t>Kui töötaja vahetab kalendriaasta jooksul tööandjat ning on õppepuhkuse esimese tööandja juures töötades täies mahus ära kasutanud ei ole töötajal sama kalendriaasta raames uue tööandja juures õigust täiendavale õppepuhkusele. Uuel tööandjal on võimalik kahtluse korral pöörduda nii töötaja eelneva tööandja kui ka õppeasutuse poole, et saada täiendavat infot töötaja õppepuhkuse kasutamise õiguse kohta.</a:t>
            </a:r>
          </a:p>
          <a:p>
            <a:r>
              <a:rPr lang="et-EE" dirty="0"/>
              <a:t>Kui töötaja vahetab kalendriaasta jooksul tööandjat ning on õppepuhkuse esimese tööandja juures töötades täies mahus ära kasutanud ei ole töötajal sama kalendriaasta raames uue tööandja juures õigust täiendavale õppepuhkusele. Uuel tööandjal on võimalik kahtluse korral pöörduda nii töötaja eelneva tööandja kui ka õppeasutuse poole, et saada täiendavat infot töötaja õppepuhkuse kasutamise õiguse kohta.</a:t>
            </a:r>
          </a:p>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8</a:t>
            </a:fld>
            <a:endParaRPr lang="et-EE"/>
          </a:p>
        </p:txBody>
      </p:sp>
    </p:spTree>
    <p:extLst>
      <p:ext uri="{BB962C8B-B14F-4D97-AF65-F5344CB8AC3E}">
        <p14:creationId xmlns:p14="http://schemas.microsoft.com/office/powerpoint/2010/main" val="3272177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a:t>Tööandjal on õigus õppepuhkuse andmisest keelduda:</a:t>
            </a:r>
          </a:p>
          <a:p>
            <a:endParaRPr lang="et-EE" dirty="0"/>
          </a:p>
          <a:p>
            <a:pPr marL="171450" indent="-171450">
              <a:buFont typeface="Wingdings" panose="05000000000000000000" pitchFamily="2" charset="2"/>
              <a:buChar char="Ø"/>
            </a:pPr>
            <a:r>
              <a:rPr lang="et-EE" dirty="0"/>
              <a:t>Kui töötaja ei teata vähemalt 14 kalendripäeva korrektselt ette või ei too tööandjale õppeasutuse teatist.</a:t>
            </a:r>
          </a:p>
          <a:p>
            <a:pPr marL="171450" indent="-171450">
              <a:buFont typeface="Wingdings" panose="05000000000000000000" pitchFamily="2" charset="2"/>
              <a:buChar char="Ø"/>
            </a:pPr>
            <a:r>
              <a:rPr lang="et-EE" dirty="0"/>
              <a:t>Kui töötaja on akadeemilisel puhkusel, välja arvatud juhul kui akadeemilise puhkuse ajal saab õppetööst osa võtta ning töötaja seda võimalust kasutab;</a:t>
            </a:r>
          </a:p>
          <a:p>
            <a:pPr marL="171450" indent="-171450">
              <a:buFont typeface="Wingdings" panose="05000000000000000000" pitchFamily="2" charset="2"/>
              <a:buChar char="Ø"/>
            </a:pPr>
            <a:r>
              <a:rPr lang="et-EE" dirty="0"/>
              <a:t>Kui õppepuhkuse päev või järjestikused õppepuhkuse päevad langevad üksnes töötaja puhkepäevadele. (Näide: E-R töötav töötaja ei saa võtta õppepuhkust üksnes L-P);</a:t>
            </a:r>
          </a:p>
          <a:p>
            <a:pPr marL="171450" indent="-171450">
              <a:buFont typeface="Wingdings" panose="05000000000000000000" pitchFamily="2" charset="2"/>
              <a:buChar char="Ø"/>
            </a:pPr>
            <a:r>
              <a:rPr lang="et-EE" dirty="0"/>
              <a:t>Lisaks on tööandjal õigus õppepuhkus katkestada või selle andmine edasi lükata töölepingu seaduse § 69 lõikes 5 ettenähtud tingimustel (hädavajadus);</a:t>
            </a:r>
          </a:p>
          <a:p>
            <a:pPr marL="171450" indent="-171450">
              <a:buFont typeface="Wingdings" panose="05000000000000000000" pitchFamily="2" charset="2"/>
              <a:buChar char="Ø"/>
            </a:pPr>
            <a:r>
              <a:rPr lang="et-EE" dirty="0"/>
              <a:t>Kui töötaja vahetab kalendriaasta jooksul tööandjat ning on õppepuhkuse esimese tööandja juures töötades täies mahus ära kasutanud;</a:t>
            </a:r>
          </a:p>
          <a:p>
            <a:pPr marL="171450" indent="-171450">
              <a:buFont typeface="Wingdings" panose="05000000000000000000" pitchFamily="2" charset="2"/>
              <a:buChar char="Ø"/>
            </a:pPr>
            <a:r>
              <a:rPr lang="et-EE" dirty="0"/>
              <a:t>Kui töötajal on samal ajal kaks tööandjat ja ta on juba ühe tööandja juures oma 30 kalendripäeva õppepuhkust täies mahus ära kasutanud.</a:t>
            </a:r>
          </a:p>
        </p:txBody>
      </p:sp>
      <p:sp>
        <p:nvSpPr>
          <p:cNvPr id="4" name="Slaidinumbri kohatäide 3"/>
          <p:cNvSpPr>
            <a:spLocks noGrp="1"/>
          </p:cNvSpPr>
          <p:nvPr>
            <p:ph type="sldNum" sz="quarter" idx="10"/>
          </p:nvPr>
        </p:nvSpPr>
        <p:spPr/>
        <p:txBody>
          <a:bodyPr/>
          <a:lstStyle/>
          <a:p>
            <a:fld id="{06886B33-3196-4F40-9151-DE27919C41D5}" type="slidenum">
              <a:rPr lang="et-EE" smtClean="0"/>
              <a:t>9</a:t>
            </a:fld>
            <a:endParaRPr lang="et-EE"/>
          </a:p>
        </p:txBody>
      </p:sp>
    </p:spTree>
    <p:extLst>
      <p:ext uri="{BB962C8B-B14F-4D97-AF65-F5344CB8AC3E}">
        <p14:creationId xmlns:p14="http://schemas.microsoft.com/office/powerpoint/2010/main" val="3939625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10</a:t>
            </a:fld>
            <a:endParaRPr lang="et-EE"/>
          </a:p>
        </p:txBody>
      </p:sp>
    </p:spTree>
    <p:extLst>
      <p:ext uri="{BB962C8B-B14F-4D97-AF65-F5344CB8AC3E}">
        <p14:creationId xmlns:p14="http://schemas.microsoft.com/office/powerpoint/2010/main" val="1019184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06886B33-3196-4F40-9151-DE27919C41D5}" type="slidenum">
              <a:rPr lang="et-EE" smtClean="0"/>
              <a:t>11</a:t>
            </a:fld>
            <a:endParaRPr lang="et-EE"/>
          </a:p>
        </p:txBody>
      </p:sp>
    </p:spTree>
    <p:extLst>
      <p:ext uri="{BB962C8B-B14F-4D97-AF65-F5344CB8AC3E}">
        <p14:creationId xmlns:p14="http://schemas.microsoft.com/office/powerpoint/2010/main" val="791147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pic>
        <p:nvPicPr>
          <p:cNvPr id="4" name="Picture 2" descr="\\sotsiaalministeerium.ee\dfs\kasutajad\Sander.Soorumaa\Desktop\Logo kodukas\tooinspekt_3lovi_es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850" y="339725"/>
            <a:ext cx="28797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ealkiri 1"/>
          <p:cNvSpPr>
            <a:spLocks noGrp="1"/>
          </p:cNvSpPr>
          <p:nvPr>
            <p:ph type="ctrTitle"/>
          </p:nvPr>
        </p:nvSpPr>
        <p:spPr>
          <a:xfrm>
            <a:off x="1115616" y="2130425"/>
            <a:ext cx="7342584" cy="1470025"/>
          </a:xfrm>
        </p:spPr>
        <p:txBody>
          <a:bodyPr>
            <a:normAutofit/>
          </a:bodyPr>
          <a:lstStyle>
            <a:lvl1pPr marL="0" indent="0" algn="l">
              <a:defRPr sz="3600">
                <a:latin typeface="Verdana" panose="020B0604030504040204" pitchFamily="34" charset="0"/>
                <a:ea typeface="Verdana" panose="020B0604030504040204" pitchFamily="34" charset="0"/>
                <a:cs typeface="Verdana" panose="020B0604030504040204" pitchFamily="34" charset="0"/>
              </a:defRPr>
            </a:lvl1pPr>
          </a:lstStyle>
          <a:p>
            <a:r>
              <a:rPr lang="et-EE"/>
              <a:t>Muutke pealkirja laadi</a:t>
            </a:r>
            <a:endParaRPr lang="et-EE" dirty="0"/>
          </a:p>
        </p:txBody>
      </p:sp>
      <p:sp>
        <p:nvSpPr>
          <p:cNvPr id="3" name="Alapealkiri 2"/>
          <p:cNvSpPr>
            <a:spLocks noGrp="1"/>
          </p:cNvSpPr>
          <p:nvPr>
            <p:ph type="subTitle" idx="1"/>
          </p:nvPr>
        </p:nvSpPr>
        <p:spPr>
          <a:xfrm>
            <a:off x="1115616" y="3886200"/>
            <a:ext cx="6656784" cy="1752600"/>
          </a:xfrm>
        </p:spPr>
        <p:txBody>
          <a:bodyPr>
            <a:normAutofit/>
          </a:bodyPr>
          <a:lstStyle>
            <a:lvl1pPr marL="0" indent="0" algn="l">
              <a:buNone/>
              <a:defRPr sz="18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laadi muutmiseks</a:t>
            </a:r>
            <a:endParaRPr lang="et-EE" dirty="0"/>
          </a:p>
        </p:txBody>
      </p:sp>
    </p:spTree>
    <p:extLst>
      <p:ext uri="{BB962C8B-B14F-4D97-AF65-F5344CB8AC3E}">
        <p14:creationId xmlns:p14="http://schemas.microsoft.com/office/powerpoint/2010/main" val="344279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lvl1pPr algn="l">
              <a:defRPr sz="3200">
                <a:latin typeface="Verdana" panose="020B0604030504040204" pitchFamily="34" charset="0"/>
                <a:ea typeface="Verdana" panose="020B0604030504040204" pitchFamily="34" charset="0"/>
                <a:cs typeface="Verdana" panose="020B0604030504040204" pitchFamily="34" charset="0"/>
              </a:defRPr>
            </a:lvl1pPr>
          </a:lstStyle>
          <a:p>
            <a:r>
              <a:rPr lang="et-EE"/>
              <a:t>Muutke pealkirja laadi</a:t>
            </a:r>
            <a:endParaRPr lang="et-EE" dirty="0"/>
          </a:p>
        </p:txBody>
      </p:sp>
      <p:sp>
        <p:nvSpPr>
          <p:cNvPr id="3" name="Sisu kohatäide 2"/>
          <p:cNvSpPr>
            <a:spLocks noGrp="1"/>
          </p:cNvSpPr>
          <p:nvPr>
            <p:ph idx="1"/>
          </p:nvPr>
        </p:nvSpPr>
        <p:spPr>
          <a:xfrm>
            <a:off x="1115616" y="1600200"/>
            <a:ext cx="7571184" cy="4637112"/>
          </a:xfrm>
        </p:spPr>
        <p:txBody>
          <a:bodyPr>
            <a:normAutofit/>
          </a:bodyPr>
          <a:lstStyle>
            <a:lvl1pPr>
              <a:defRPr sz="2400">
                <a:latin typeface="Verdana" panose="020B0604030504040204" pitchFamily="34" charset="0"/>
                <a:ea typeface="Verdana" panose="020B0604030504040204" pitchFamily="34" charset="0"/>
                <a:cs typeface="Verdana" panose="020B0604030504040204" pitchFamily="34" charset="0"/>
              </a:defRPr>
            </a:lvl1pPr>
            <a:lvl2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2pPr>
            <a:lvl3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3pPr>
            <a:lvl4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4pPr>
            <a:lvl5pPr>
              <a:spcBef>
                <a:spcPts val="400"/>
              </a:spcBef>
              <a:spcAft>
                <a:spcPts val="400"/>
              </a:spcAft>
              <a:defRPr sz="2000">
                <a:latin typeface="Verdana" panose="020B0604030504040204" pitchFamily="34" charset="0"/>
                <a:ea typeface="Verdana" panose="020B0604030504040204" pitchFamily="34" charset="0"/>
                <a:cs typeface="Verdana" panose="020B0604030504040204" pitchFamily="34" charset="0"/>
              </a:defRPr>
            </a:lvl5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21A46C3-F209-4851-A297-76A1B343FA56}" type="datetimeFigureOut">
              <a:rPr lang="et-EE"/>
              <a:pPr>
                <a:defRPr/>
              </a:pPr>
              <a:t>12.12.2022</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ED337F24-4F52-4C8E-A10F-30A4674A8B95}" type="slidenum">
              <a:rPr lang="et-EE"/>
              <a:pPr>
                <a:defRPr/>
              </a:pPr>
              <a:t>‹#›</a:t>
            </a:fld>
            <a:endParaRPr lang="et-EE"/>
          </a:p>
        </p:txBody>
      </p:sp>
    </p:spTree>
    <p:extLst>
      <p:ext uri="{BB962C8B-B14F-4D97-AF65-F5344CB8AC3E}">
        <p14:creationId xmlns:p14="http://schemas.microsoft.com/office/powerpoint/2010/main" val="16796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t-EE" dirty="0"/>
          </a:p>
        </p:txBody>
      </p:sp>
      <p:sp>
        <p:nvSpPr>
          <p:cNvPr id="3" name="Sisu kohatäide 2"/>
          <p:cNvSpPr>
            <a:spLocks noGrp="1"/>
          </p:cNvSpPr>
          <p:nvPr>
            <p:ph sz="half" idx="1"/>
          </p:nvPr>
        </p:nvSpPr>
        <p:spPr>
          <a:xfrm>
            <a:off x="1115616" y="1600200"/>
            <a:ext cx="381642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4" name="Sisu kohatäide 3"/>
          <p:cNvSpPr>
            <a:spLocks noGrp="1"/>
          </p:cNvSpPr>
          <p:nvPr>
            <p:ph sz="half" idx="2"/>
          </p:nvPr>
        </p:nvSpPr>
        <p:spPr>
          <a:xfrm>
            <a:off x="5076056" y="1600200"/>
            <a:ext cx="3610744"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t-EE" dirty="0"/>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BCC9D63-3994-4D03-9007-D21AD0468972}" type="datetimeFigureOut">
              <a:rPr lang="et-EE"/>
              <a:pPr>
                <a:defRPr/>
              </a:pPr>
              <a:t>12.12.2022</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EFD352B2-14C4-4080-8157-40621724B92B}" type="slidenum">
              <a:rPr lang="et-EE"/>
              <a:pPr>
                <a:defRPr/>
              </a:pPr>
              <a:t>‹#›</a:t>
            </a:fld>
            <a:endParaRPr lang="et-EE"/>
          </a:p>
        </p:txBody>
      </p:sp>
    </p:spTree>
    <p:extLst>
      <p:ext uri="{BB962C8B-B14F-4D97-AF65-F5344CB8AC3E}">
        <p14:creationId xmlns:p14="http://schemas.microsoft.com/office/powerpoint/2010/main" val="244991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endParaRPr lang="et-EE" dirty="0"/>
          </a:p>
        </p:txBody>
      </p:sp>
      <p:sp>
        <p:nvSpPr>
          <p:cNvPr id="3"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72FF34D-8A70-4725-9C31-1D12C8FCCC86}" type="datetimeFigureOut">
              <a:rPr lang="et-EE"/>
              <a:pPr>
                <a:defRPr/>
              </a:pPr>
              <a:t>12.12.2022</a:t>
            </a:fld>
            <a:endParaRPr lang="et-EE"/>
          </a:p>
        </p:txBody>
      </p:sp>
      <p:sp>
        <p:nvSpPr>
          <p:cNvPr id="4" name="Jaluse kohatäide 4"/>
          <p:cNvSpPr>
            <a:spLocks noGrp="1"/>
          </p:cNvSpPr>
          <p:nvPr>
            <p:ph type="ftr" sz="quarter" idx="11"/>
          </p:nvPr>
        </p:nvSpPr>
        <p:spPr/>
        <p:txBody>
          <a:bodyPr/>
          <a:lstStyle>
            <a:lvl1pPr>
              <a:defRPr/>
            </a:lvl1pPr>
          </a:lstStyle>
          <a:p>
            <a:pPr>
              <a:defRPr/>
            </a:pPr>
            <a:endParaRPr lang="et-EE"/>
          </a:p>
        </p:txBody>
      </p:sp>
      <p:sp>
        <p:nvSpPr>
          <p:cNvPr id="5" name="Slaidinumbri kohatäide 5"/>
          <p:cNvSpPr>
            <a:spLocks noGrp="1"/>
          </p:cNvSpPr>
          <p:nvPr>
            <p:ph type="sldNum" sz="quarter" idx="12"/>
          </p:nvPr>
        </p:nvSpPr>
        <p:spPr/>
        <p:txBody>
          <a:bodyPr/>
          <a:lstStyle>
            <a:lvl1pPr>
              <a:defRPr/>
            </a:lvl1pPr>
          </a:lstStyle>
          <a:p>
            <a:pPr>
              <a:defRPr/>
            </a:pPr>
            <a:fld id="{CFF6C212-0CAA-474F-A62E-CBCA4E860A4A}" type="slidenum">
              <a:rPr lang="et-EE"/>
              <a:pPr>
                <a:defRPr/>
              </a:pPr>
              <a:t>‹#›</a:t>
            </a:fld>
            <a:endParaRPr lang="et-EE"/>
          </a:p>
        </p:txBody>
      </p:sp>
    </p:spTree>
    <p:extLst>
      <p:ext uri="{BB962C8B-B14F-4D97-AF65-F5344CB8AC3E}">
        <p14:creationId xmlns:p14="http://schemas.microsoft.com/office/powerpoint/2010/main" val="3463459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F565A8DF-74A4-4909-BF4A-2E1CEBE94946}" type="datetimeFigureOut">
              <a:rPr lang="et-EE"/>
              <a:pPr>
                <a:defRPr/>
              </a:pPr>
              <a:t>12.12.2022</a:t>
            </a:fld>
            <a:endParaRPr lang="et-EE"/>
          </a:p>
        </p:txBody>
      </p:sp>
      <p:sp>
        <p:nvSpPr>
          <p:cNvPr id="3" name="Jaluse kohatäide 4"/>
          <p:cNvSpPr>
            <a:spLocks noGrp="1"/>
          </p:cNvSpPr>
          <p:nvPr>
            <p:ph type="ftr" sz="quarter" idx="11"/>
          </p:nvPr>
        </p:nvSpPr>
        <p:spPr/>
        <p:txBody>
          <a:bodyPr/>
          <a:lstStyle>
            <a:lvl1pPr>
              <a:defRPr/>
            </a:lvl1pPr>
          </a:lstStyle>
          <a:p>
            <a:pPr>
              <a:defRPr/>
            </a:pPr>
            <a:endParaRPr lang="et-EE"/>
          </a:p>
        </p:txBody>
      </p:sp>
      <p:sp>
        <p:nvSpPr>
          <p:cNvPr id="4" name="Slaidinumbri kohatäide 5"/>
          <p:cNvSpPr>
            <a:spLocks noGrp="1"/>
          </p:cNvSpPr>
          <p:nvPr>
            <p:ph type="sldNum" sz="quarter" idx="12"/>
          </p:nvPr>
        </p:nvSpPr>
        <p:spPr/>
        <p:txBody>
          <a:bodyPr/>
          <a:lstStyle>
            <a:lvl1pPr>
              <a:defRPr/>
            </a:lvl1pPr>
          </a:lstStyle>
          <a:p>
            <a:pPr>
              <a:defRPr/>
            </a:pPr>
            <a:fld id="{DEB2E51D-B648-434C-A607-EC008F29909B}" type="slidenum">
              <a:rPr lang="et-EE"/>
              <a:pPr>
                <a:defRPr/>
              </a:pPr>
              <a:t>‹#›</a:t>
            </a:fld>
            <a:endParaRPr lang="et-EE"/>
          </a:p>
        </p:txBody>
      </p:sp>
    </p:spTree>
    <p:extLst>
      <p:ext uri="{BB962C8B-B14F-4D97-AF65-F5344CB8AC3E}">
        <p14:creationId xmlns:p14="http://schemas.microsoft.com/office/powerpoint/2010/main" val="93276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a:t>Muutke pealkirja laadi</a:t>
            </a:r>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004DE406-C683-4367-ACEC-44DA71BFB255}" type="datetimeFigureOut">
              <a:rPr lang="et-EE"/>
              <a:pPr>
                <a:defRPr/>
              </a:pPr>
              <a:t>12.12.2022</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CB7972E7-26EC-4778-BCC7-CC7A9E706A59}" type="slidenum">
              <a:rPr lang="et-EE"/>
              <a:pPr>
                <a:defRPr/>
              </a:pPr>
              <a:t>‹#›</a:t>
            </a:fld>
            <a:endParaRPr lang="et-EE"/>
          </a:p>
        </p:txBody>
      </p:sp>
    </p:spTree>
    <p:extLst>
      <p:ext uri="{BB962C8B-B14F-4D97-AF65-F5344CB8AC3E}">
        <p14:creationId xmlns:p14="http://schemas.microsoft.com/office/powerpoint/2010/main" val="175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a:t>Muutke pealkirja laadi</a:t>
            </a:r>
          </a:p>
        </p:txBody>
      </p:sp>
      <p:sp>
        <p:nvSpPr>
          <p:cNvPr id="3" name="Pildi kohatäi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a:t>Pildi lisamiseks klõpsake ikooni</a:t>
            </a:r>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98A22A04-C7C6-450C-A9F9-293D913F8374}" type="datetimeFigureOut">
              <a:rPr lang="et-EE"/>
              <a:pPr>
                <a:defRPr/>
              </a:pPr>
              <a:t>12.12.2022</a:t>
            </a:fld>
            <a:endParaRPr lang="et-EE"/>
          </a:p>
        </p:txBody>
      </p:sp>
      <p:sp>
        <p:nvSpPr>
          <p:cNvPr id="6" name="Jaluse kohatäide 4"/>
          <p:cNvSpPr>
            <a:spLocks noGrp="1"/>
          </p:cNvSpPr>
          <p:nvPr>
            <p:ph type="ftr" sz="quarter" idx="11"/>
          </p:nvPr>
        </p:nvSpPr>
        <p:spPr/>
        <p:txBody>
          <a:bodyPr/>
          <a:lstStyle>
            <a:lvl1pPr>
              <a:defRPr/>
            </a:lvl1pPr>
          </a:lstStyle>
          <a:p>
            <a:pPr>
              <a:defRPr/>
            </a:pPr>
            <a:endParaRPr lang="et-EE"/>
          </a:p>
        </p:txBody>
      </p:sp>
      <p:sp>
        <p:nvSpPr>
          <p:cNvPr id="7" name="Slaidinumbri kohatäide 5"/>
          <p:cNvSpPr>
            <a:spLocks noGrp="1"/>
          </p:cNvSpPr>
          <p:nvPr>
            <p:ph type="sldNum" sz="quarter" idx="12"/>
          </p:nvPr>
        </p:nvSpPr>
        <p:spPr/>
        <p:txBody>
          <a:bodyPr/>
          <a:lstStyle>
            <a:lvl1pPr>
              <a:defRPr/>
            </a:lvl1pPr>
          </a:lstStyle>
          <a:p>
            <a:pPr>
              <a:defRPr/>
            </a:pPr>
            <a:fld id="{D5A3E2EC-5A60-4136-933F-824787784A1D}" type="slidenum">
              <a:rPr lang="et-EE"/>
              <a:pPr>
                <a:defRPr/>
              </a:pPr>
              <a:t>‹#›</a:t>
            </a:fld>
            <a:endParaRPr lang="et-EE"/>
          </a:p>
        </p:txBody>
      </p:sp>
    </p:spTree>
    <p:extLst>
      <p:ext uri="{BB962C8B-B14F-4D97-AF65-F5344CB8AC3E}">
        <p14:creationId xmlns:p14="http://schemas.microsoft.com/office/powerpoint/2010/main" val="354312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a:t>Muutke pealkirja laadi</a:t>
            </a:r>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a:xfrm>
            <a:off x="457200" y="6356350"/>
            <a:ext cx="2133600" cy="365125"/>
          </a:xfrm>
          <a:prstGeom prst="rect">
            <a:avLst/>
          </a:prstGeom>
        </p:spPr>
        <p:txBody>
          <a:bodyPr/>
          <a:lstStyle>
            <a:lvl1pPr>
              <a:defRPr/>
            </a:lvl1pPr>
          </a:lstStyle>
          <a:p>
            <a:pPr>
              <a:defRPr/>
            </a:pPr>
            <a:fld id="{C831ECB3-2F18-4EC4-98AA-64364B0D0AE3}" type="datetimeFigureOut">
              <a:rPr lang="et-EE"/>
              <a:pPr>
                <a:defRPr/>
              </a:pPr>
              <a:t>12.12.2022</a:t>
            </a:fld>
            <a:endParaRPr lang="et-EE"/>
          </a:p>
        </p:txBody>
      </p:sp>
      <p:sp>
        <p:nvSpPr>
          <p:cNvPr id="5" name="Jaluse kohatäide 4"/>
          <p:cNvSpPr>
            <a:spLocks noGrp="1"/>
          </p:cNvSpPr>
          <p:nvPr>
            <p:ph type="ftr" sz="quarter" idx="11"/>
          </p:nvPr>
        </p:nvSpPr>
        <p:spPr/>
        <p:txBody>
          <a:bodyPr/>
          <a:lstStyle>
            <a:lvl1pPr>
              <a:defRPr/>
            </a:lvl1pPr>
          </a:lstStyle>
          <a:p>
            <a:pPr>
              <a:defRPr/>
            </a:pPr>
            <a:endParaRPr lang="et-EE"/>
          </a:p>
        </p:txBody>
      </p:sp>
      <p:sp>
        <p:nvSpPr>
          <p:cNvPr id="6" name="Slaidinumbri kohatäide 5"/>
          <p:cNvSpPr>
            <a:spLocks noGrp="1"/>
          </p:cNvSpPr>
          <p:nvPr>
            <p:ph type="sldNum" sz="quarter" idx="12"/>
          </p:nvPr>
        </p:nvSpPr>
        <p:spPr/>
        <p:txBody>
          <a:bodyPr/>
          <a:lstStyle>
            <a:lvl1pPr>
              <a:defRPr/>
            </a:lvl1pPr>
          </a:lstStyle>
          <a:p>
            <a:pPr>
              <a:defRPr/>
            </a:pPr>
            <a:fld id="{44B8C3FD-E241-4556-BA0D-92DAE6B1BB2A}" type="slidenum">
              <a:rPr lang="et-EE"/>
              <a:pPr>
                <a:defRPr/>
              </a:pPr>
              <a:t>‹#›</a:t>
            </a:fld>
            <a:endParaRPr lang="et-EE"/>
          </a:p>
        </p:txBody>
      </p:sp>
    </p:spTree>
    <p:extLst>
      <p:ext uri="{BB962C8B-B14F-4D97-AF65-F5344CB8AC3E}">
        <p14:creationId xmlns:p14="http://schemas.microsoft.com/office/powerpoint/2010/main" val="212180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ealkirja kohatäide 1"/>
          <p:cNvSpPr>
            <a:spLocks noGrp="1"/>
          </p:cNvSpPr>
          <p:nvPr>
            <p:ph type="title"/>
          </p:nvPr>
        </p:nvSpPr>
        <p:spPr bwMode="auto">
          <a:xfrm>
            <a:off x="1115616" y="274638"/>
            <a:ext cx="75711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et-EE" dirty="0"/>
              <a:t>Muutke tiitli laadi</a:t>
            </a:r>
          </a:p>
        </p:txBody>
      </p:sp>
      <p:sp>
        <p:nvSpPr>
          <p:cNvPr id="1027" name="Teksti kohatäide 2"/>
          <p:cNvSpPr>
            <a:spLocks noGrp="1"/>
          </p:cNvSpPr>
          <p:nvPr>
            <p:ph type="body" idx="1"/>
          </p:nvPr>
        </p:nvSpPr>
        <p:spPr bwMode="auto">
          <a:xfrm>
            <a:off x="1115616" y="1600200"/>
            <a:ext cx="7571184" cy="463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t-EE" dirty="0"/>
              <a:t>Muutke teksti 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6CACA95-FC53-4919-BF2B-55ADA9EC51F0}" type="slidenum">
              <a:rPr lang="et-EE"/>
              <a:pPr>
                <a:defRPr/>
              </a:pPr>
              <a:t>‹#›</a:t>
            </a:fld>
            <a:endParaRPr lang="et-EE"/>
          </a:p>
        </p:txBody>
      </p:sp>
    </p:spTree>
  </p:cSld>
  <p:clrMap bg1="lt1" tx1="dk1" bg2="lt2" tx2="dk2" accent1="accent1" accent2="accent2" accent3="accent3" accent4="accent4" accent5="accent5" accent6="accent6" hlink="hlink" folHlink="folHlink"/>
  <p:sldLayoutIdLst>
    <p:sldLayoutId id="2147483681" r:id="rId1"/>
    <p:sldLayoutId id="2147483672" r:id="rId2"/>
    <p:sldLayoutId id="2147483674" r:id="rId3"/>
    <p:sldLayoutId id="2147483676" r:id="rId4"/>
    <p:sldLayoutId id="2147483677" r:id="rId5"/>
    <p:sldLayoutId id="2147483678" r:id="rId6"/>
    <p:sldLayoutId id="2147483679" r:id="rId7"/>
    <p:sldLayoutId id="2147483680" r:id="rId8"/>
  </p:sldLayoutIdLst>
  <p:txStyles>
    <p:titleStyle>
      <a:lvl1pPr algn="l" rtl="0" eaLnBrk="1" fontAlgn="base" hangingPunct="1">
        <a:spcBef>
          <a:spcPct val="0"/>
        </a:spcBef>
        <a:spcAft>
          <a:spcPct val="0"/>
        </a:spcAft>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ts val="600"/>
        </a:spcBef>
        <a:spcAft>
          <a:spcPts val="600"/>
        </a:spcAft>
        <a:buFont typeface="Arial"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rtl="0" eaLnBrk="1" fontAlgn="base" hangingPunct="1">
        <a:spcBef>
          <a:spcPts val="600"/>
        </a:spcBef>
        <a:spcAft>
          <a:spcPts val="6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rtl="0" eaLnBrk="1" fontAlgn="base" hangingPunct="1">
        <a:spcBef>
          <a:spcPts val="400"/>
        </a:spcBef>
        <a:spcAft>
          <a:spcPts val="400"/>
        </a:spcAft>
        <a:buFont typeface="Arial" charset="0"/>
        <a:buChar char="•"/>
        <a:defRPr sz="2000" kern="1200" baseline="0">
          <a:solidFill>
            <a:srgbClr val="006EB5"/>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rtl="0" eaLnBrk="1" fontAlgn="base" hangingPunct="1">
        <a:spcBef>
          <a:spcPts val="400"/>
        </a:spcBef>
        <a:spcAft>
          <a:spcPts val="400"/>
        </a:spcAft>
        <a:buFont typeface="Arial"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i.ee/" TargetMode="External"/><Relationship Id="rId2" Type="http://schemas.openxmlformats.org/officeDocument/2006/relationships/hyperlink" Target="http://www.tooelu.ee/"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hyperlink" Target="mailto:jurist@ti.e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ctrTitle"/>
          </p:nvPr>
        </p:nvSpPr>
        <p:spPr>
          <a:xfrm>
            <a:off x="1115616" y="1772816"/>
            <a:ext cx="7342584" cy="2160239"/>
          </a:xfrm>
        </p:spPr>
        <p:txBody>
          <a:bodyPr>
            <a:noAutofit/>
          </a:bodyPr>
          <a:lstStyle/>
          <a:p>
            <a:pPr algn="ctr"/>
            <a:r>
              <a:rPr lang="et-EE" sz="4800" b="1" dirty="0">
                <a:latin typeface="Calibri Light" panose="020F0302020204030204" pitchFamily="34" charset="0"/>
              </a:rPr>
              <a:t>Puhkuste regulatsioon töölepingu seaduses </a:t>
            </a:r>
            <a:br>
              <a:rPr lang="et-EE" sz="4800" b="1" dirty="0">
                <a:latin typeface="Calibri Light" panose="020F0302020204030204" pitchFamily="34" charset="0"/>
              </a:rPr>
            </a:br>
            <a:r>
              <a:rPr lang="et-EE" sz="2000" b="1" i="1" dirty="0">
                <a:latin typeface="Calibri Light" panose="020F0302020204030204" pitchFamily="34" charset="0"/>
              </a:rPr>
              <a:t>Nõustamisel, töövaidlustes ja järelevalves ilmnenud levinumad küsimused, probleemid</a:t>
            </a:r>
            <a:endParaRPr lang="et-EE" sz="4800" b="1" i="1" dirty="0">
              <a:latin typeface="Calibri Light" panose="020F0302020204030204" pitchFamily="34" charset="0"/>
            </a:endParaRPr>
          </a:p>
        </p:txBody>
      </p:sp>
      <p:sp>
        <p:nvSpPr>
          <p:cNvPr id="3" name="Alapealkiri 2"/>
          <p:cNvSpPr>
            <a:spLocks noGrp="1"/>
          </p:cNvSpPr>
          <p:nvPr>
            <p:ph type="subTitle" idx="1"/>
          </p:nvPr>
        </p:nvSpPr>
        <p:spPr/>
        <p:txBody>
          <a:bodyPr/>
          <a:lstStyle/>
          <a:p>
            <a:endParaRPr lang="et-EE" dirty="0">
              <a:solidFill>
                <a:schemeClr val="tx1"/>
              </a:solidFill>
            </a:endParaRPr>
          </a:p>
          <a:p>
            <a:r>
              <a:rPr lang="et-EE" b="1" dirty="0">
                <a:solidFill>
                  <a:schemeClr val="tx1"/>
                </a:solidFill>
              </a:rPr>
              <a:t>Anneli Lepik</a:t>
            </a:r>
          </a:p>
          <a:p>
            <a:r>
              <a:rPr lang="et-EE" dirty="0">
                <a:solidFill>
                  <a:schemeClr val="tx1"/>
                </a:solidFill>
              </a:rPr>
              <a:t>Nõustamistalituse jurist</a:t>
            </a:r>
          </a:p>
          <a:p>
            <a:r>
              <a:rPr lang="et-EE" dirty="0">
                <a:solidFill>
                  <a:schemeClr val="tx1"/>
                </a:solidFill>
              </a:rPr>
              <a:t>Detsember  2022</a:t>
            </a:r>
          </a:p>
        </p:txBody>
      </p:sp>
      <p:pic>
        <p:nvPicPr>
          <p:cNvPr id="5" name="Pil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35346" y="332656"/>
            <a:ext cx="2046181" cy="108082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latin typeface="Calibri" panose="020F0502020204030204" pitchFamily="34" charset="0"/>
                <a:cs typeface="Calibri" panose="020F0502020204030204" pitchFamily="34" charset="0"/>
              </a:rPr>
              <a:t>PUHKUSE TASU  </a:t>
            </a:r>
          </a:p>
        </p:txBody>
      </p:sp>
      <p:sp>
        <p:nvSpPr>
          <p:cNvPr id="3" name="Sisu kohatäide 2"/>
          <p:cNvSpPr>
            <a:spLocks noGrp="1"/>
          </p:cNvSpPr>
          <p:nvPr>
            <p:ph idx="1"/>
          </p:nvPr>
        </p:nvSpPr>
        <p:spPr/>
        <p:txBody>
          <a:bodyPr>
            <a:normAutofit/>
          </a:bodyPr>
          <a:lstStyle/>
          <a:p>
            <a:pPr algn="just">
              <a:lnSpc>
                <a:spcPct val="150000"/>
              </a:lnSpc>
            </a:pPr>
            <a:r>
              <a:rPr lang="et-EE" sz="2800" b="1" dirty="0">
                <a:latin typeface="+mj-lt"/>
              </a:rPr>
              <a:t> TLS § 70 lg 2: eelviimasel </a:t>
            </a:r>
            <a:r>
              <a:rPr lang="et-EE" sz="2800" b="1" u="sng" dirty="0">
                <a:latin typeface="+mj-lt"/>
              </a:rPr>
              <a:t>kalendaarsel tööpäeval </a:t>
            </a:r>
            <a:r>
              <a:rPr lang="et-EE" sz="2800" b="1" dirty="0">
                <a:latin typeface="+mj-lt"/>
              </a:rPr>
              <a:t>enne puhkuse algust / kokkuleppel: </a:t>
            </a:r>
          </a:p>
          <a:p>
            <a:pPr algn="just"/>
            <a:r>
              <a:rPr lang="et-EE" sz="2800" b="1" dirty="0">
                <a:latin typeface="+mj-lt"/>
              </a:rPr>
              <a:t>mitte hiljem kui puhkuse kasutamisele järgneval palgapäeval</a:t>
            </a:r>
          </a:p>
          <a:p>
            <a:pPr algn="just">
              <a:lnSpc>
                <a:spcPct val="150000"/>
              </a:lnSpc>
            </a:pPr>
            <a:r>
              <a:rPr lang="et-EE" sz="2800" b="1" dirty="0">
                <a:latin typeface="+mj-lt"/>
              </a:rPr>
              <a:t>keeld puhkuse hüvitamiseks rahas või muude hüvedega töösuhte kestuse ajal</a:t>
            </a: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3585164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323528" y="1052736"/>
            <a:ext cx="8363272" cy="1368152"/>
          </a:xfrm>
        </p:spPr>
        <p:txBody>
          <a:bodyPr>
            <a:normAutofit/>
          </a:bodyPr>
          <a:lstStyle/>
          <a:p>
            <a:r>
              <a:rPr lang="et-EE" b="1" dirty="0">
                <a:latin typeface="Calibri" panose="020F0502020204030204" pitchFamily="34" charset="0"/>
                <a:cs typeface="Calibri" panose="020F0502020204030204" pitchFamily="34" charset="0"/>
              </a:rPr>
              <a:t>KASUTAMATA PUHKUSE HÜVITAMINE  </a:t>
            </a:r>
          </a:p>
        </p:txBody>
      </p:sp>
      <p:sp>
        <p:nvSpPr>
          <p:cNvPr id="3" name="Sisu kohatäide 2"/>
          <p:cNvSpPr>
            <a:spLocks noGrp="1"/>
          </p:cNvSpPr>
          <p:nvPr>
            <p:ph idx="1"/>
          </p:nvPr>
        </p:nvSpPr>
        <p:spPr>
          <a:xfrm>
            <a:off x="323528" y="2420888"/>
            <a:ext cx="8363272" cy="3816424"/>
          </a:xfrm>
        </p:spPr>
        <p:txBody>
          <a:bodyPr>
            <a:normAutofit fontScale="92500"/>
          </a:bodyPr>
          <a:lstStyle/>
          <a:p>
            <a:pPr algn="just">
              <a:lnSpc>
                <a:spcPct val="150000"/>
              </a:lnSpc>
            </a:pPr>
            <a:r>
              <a:rPr lang="et-EE" sz="2800" b="1" dirty="0">
                <a:latin typeface="+mj-lt"/>
              </a:rPr>
              <a:t>TLS § 71 töölepingu lõppemisel hüvitatakse töötajale kasutamata jäänud aegumata põhipuhkus rahas</a:t>
            </a:r>
          </a:p>
          <a:p>
            <a:pPr algn="just">
              <a:lnSpc>
                <a:spcPct val="150000"/>
              </a:lnSpc>
            </a:pPr>
            <a:r>
              <a:rPr lang="et-EE" sz="2800" b="1" dirty="0">
                <a:latin typeface="+mj-lt"/>
              </a:rPr>
              <a:t>TLS § 68 lg 6 regulatsiooni arvesse võttes- maksimaalselt kahe kalendriaasta jooksul väljateenitud põhipuhkus</a:t>
            </a: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989153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87560" y="273496"/>
            <a:ext cx="7571184" cy="1143000"/>
          </a:xfrm>
        </p:spPr>
        <p:txBody>
          <a:bodyPr>
            <a:normAutofit/>
          </a:bodyPr>
          <a:lstStyle/>
          <a:p>
            <a:r>
              <a:rPr lang="et-EE" b="1" dirty="0">
                <a:latin typeface="Calibri" panose="020F0502020204030204" pitchFamily="34" charset="0"/>
                <a:cs typeface="Calibri" panose="020F0502020204030204" pitchFamily="34" charset="0"/>
              </a:rPr>
              <a:t>KUST LEIDA INFOT?</a:t>
            </a:r>
          </a:p>
        </p:txBody>
      </p:sp>
      <p:sp>
        <p:nvSpPr>
          <p:cNvPr id="4" name="Rectangle 9"/>
          <p:cNvSpPr>
            <a:spLocks noGrp="1" noChangeArrowheads="1"/>
          </p:cNvSpPr>
          <p:nvPr>
            <p:ph idx="1"/>
          </p:nvPr>
        </p:nvSpPr>
        <p:spPr>
          <a:xfrm>
            <a:off x="3275856" y="1628800"/>
            <a:ext cx="5410944" cy="4608512"/>
          </a:xfrm>
        </p:spPr>
        <p:txBody>
          <a:bodyPr>
            <a:normAutofit lnSpcReduction="10000"/>
          </a:bodyPr>
          <a:lstStyle/>
          <a:p>
            <a:pPr marL="0" indent="0">
              <a:lnSpc>
                <a:spcPct val="80000"/>
              </a:lnSpc>
              <a:buNone/>
              <a:defRPr/>
            </a:pPr>
            <a:endParaRPr lang="et-EE" altLang="et-EE" b="1" dirty="0">
              <a:solidFill>
                <a:schemeClr val="tx1">
                  <a:lumMod val="75000"/>
                </a:schemeClr>
              </a:solidFill>
              <a:latin typeface="Calibri Light" panose="020F0302020204030204" pitchFamily="34" charset="0"/>
            </a:endParaRPr>
          </a:p>
          <a:p>
            <a:pPr marL="0" indent="0">
              <a:lnSpc>
                <a:spcPct val="80000"/>
              </a:lnSpc>
              <a:buNone/>
              <a:defRPr/>
            </a:pPr>
            <a:r>
              <a:rPr lang="et-EE" altLang="et-EE" b="1" dirty="0">
                <a:latin typeface="Calibri Light" panose="020F0302020204030204" pitchFamily="34" charset="0"/>
              </a:rPr>
              <a:t>Tööelu portaal</a:t>
            </a:r>
            <a:r>
              <a:rPr lang="et-EE" altLang="et-EE" sz="1600" dirty="0">
                <a:latin typeface="Calibri Light" panose="020F0302020204030204" pitchFamily="34" charset="0"/>
              </a:rPr>
              <a:t>: </a:t>
            </a:r>
            <a:r>
              <a:rPr lang="et-EE" altLang="et-EE" sz="1600" dirty="0">
                <a:solidFill>
                  <a:schemeClr val="tx1">
                    <a:lumMod val="75000"/>
                  </a:schemeClr>
                </a:solidFill>
                <a:latin typeface="Calibri Light" panose="020F0302020204030204" pitchFamily="34" charset="0"/>
                <a:hlinkClick r:id="rId2"/>
              </a:rPr>
              <a:t>www.tooelu.ee</a:t>
            </a:r>
            <a:endParaRPr lang="et-EE" altLang="et-EE" sz="1600" dirty="0">
              <a:solidFill>
                <a:schemeClr val="tx1">
                  <a:lumMod val="75000"/>
                </a:schemeClr>
              </a:solidFill>
              <a:latin typeface="Calibri Light" panose="020F0302020204030204" pitchFamily="34" charset="0"/>
            </a:endParaRPr>
          </a:p>
          <a:p>
            <a:pPr marL="0" indent="0">
              <a:lnSpc>
                <a:spcPct val="80000"/>
              </a:lnSpc>
              <a:buNone/>
              <a:defRPr/>
            </a:pPr>
            <a:r>
              <a:rPr lang="et-EE" altLang="et-EE" sz="1600" dirty="0">
                <a:latin typeface="Calibri Light" panose="020F0302020204030204" pitchFamily="34" charset="0"/>
              </a:rPr>
              <a:t>Tööinspektsiooni koduleht: </a:t>
            </a:r>
            <a:r>
              <a:rPr lang="et-EE" altLang="et-EE" sz="1600" dirty="0">
                <a:solidFill>
                  <a:schemeClr val="tx1">
                    <a:lumMod val="75000"/>
                  </a:schemeClr>
                </a:solidFill>
                <a:latin typeface="Calibri Light" panose="020F0302020204030204" pitchFamily="34" charset="0"/>
                <a:hlinkClick r:id="rId3"/>
              </a:rPr>
              <a:t>www.ti.ee</a:t>
            </a:r>
            <a:r>
              <a:rPr lang="et-EE" altLang="et-EE" sz="1600" dirty="0">
                <a:solidFill>
                  <a:schemeClr val="tx1">
                    <a:lumMod val="75000"/>
                  </a:schemeClr>
                </a:solidFill>
                <a:latin typeface="Calibri Light" panose="020F0302020204030204" pitchFamily="34" charset="0"/>
              </a:rPr>
              <a:t> </a:t>
            </a:r>
          </a:p>
          <a:p>
            <a:pPr>
              <a:lnSpc>
                <a:spcPct val="80000"/>
              </a:lnSpc>
              <a:buFont typeface="Wingdings" panose="05000000000000000000" pitchFamily="2" charset="2"/>
              <a:buChar char="Ø"/>
              <a:defRPr/>
            </a:pPr>
            <a:endParaRPr lang="et-EE" altLang="et-EE" sz="1600" dirty="0">
              <a:solidFill>
                <a:schemeClr val="tx1">
                  <a:lumMod val="75000"/>
                </a:schemeClr>
              </a:solidFill>
              <a:latin typeface="Calibri Light" panose="020F0302020204030204" pitchFamily="34" charset="0"/>
            </a:endParaRPr>
          </a:p>
          <a:p>
            <a:pPr marL="0" indent="0">
              <a:lnSpc>
                <a:spcPct val="80000"/>
              </a:lnSpc>
              <a:buFontTx/>
              <a:buNone/>
              <a:defRPr/>
            </a:pPr>
            <a:endParaRPr lang="et-EE" altLang="et-EE" sz="1600" dirty="0">
              <a:solidFill>
                <a:schemeClr val="tx1">
                  <a:lumMod val="75000"/>
                </a:schemeClr>
              </a:solidFill>
              <a:latin typeface="Calibri Light" panose="020F0302020204030204" pitchFamily="34" charset="0"/>
            </a:endParaRPr>
          </a:p>
          <a:p>
            <a:pPr marL="0" indent="0">
              <a:lnSpc>
                <a:spcPct val="80000"/>
              </a:lnSpc>
              <a:buNone/>
              <a:defRPr/>
            </a:pPr>
            <a:r>
              <a:rPr lang="et-EE" altLang="et-EE" sz="2200" b="1" u="sng" dirty="0">
                <a:latin typeface="Calibri Light" panose="020F0302020204030204" pitchFamily="34" charset="0"/>
              </a:rPr>
              <a:t>Küsi Tööinspektsioonilt:</a:t>
            </a:r>
          </a:p>
          <a:p>
            <a:pPr marL="0" indent="0">
              <a:lnSpc>
                <a:spcPct val="80000"/>
              </a:lnSpc>
              <a:buFontTx/>
              <a:buNone/>
              <a:defRPr/>
            </a:pPr>
            <a:endParaRPr lang="et-EE" altLang="et-EE" sz="2000" b="1" u="sng" dirty="0">
              <a:latin typeface="Calibri Light" panose="020F0302020204030204" pitchFamily="34" charset="0"/>
            </a:endParaRPr>
          </a:p>
          <a:p>
            <a:pPr>
              <a:lnSpc>
                <a:spcPct val="80000"/>
              </a:lnSpc>
              <a:defRPr/>
            </a:pPr>
            <a:r>
              <a:rPr lang="et-EE" altLang="et-EE" sz="2000" dirty="0">
                <a:latin typeface="Calibri Light" panose="020F0302020204030204" pitchFamily="34" charset="0"/>
              </a:rPr>
              <a:t>Juristi infotelefon </a:t>
            </a:r>
            <a:r>
              <a:rPr lang="et-EE" altLang="et-EE" sz="2000" b="1" dirty="0">
                <a:latin typeface="Calibri Light" panose="020F0302020204030204" pitchFamily="34" charset="0"/>
              </a:rPr>
              <a:t>640 6000</a:t>
            </a:r>
            <a:r>
              <a:rPr lang="et-EE" altLang="et-EE" sz="2000" dirty="0">
                <a:latin typeface="Calibri Light" panose="020F0302020204030204" pitchFamily="34" charset="0"/>
              </a:rPr>
              <a:t> </a:t>
            </a:r>
          </a:p>
          <a:p>
            <a:pPr marL="0" indent="0">
              <a:lnSpc>
                <a:spcPct val="80000"/>
              </a:lnSpc>
              <a:buFontTx/>
              <a:buNone/>
              <a:defRPr/>
            </a:pPr>
            <a:r>
              <a:rPr lang="et-EE" altLang="et-EE" sz="2000" dirty="0">
                <a:latin typeface="Calibri Light" panose="020F0302020204030204" pitchFamily="34" charset="0"/>
              </a:rPr>
              <a:t>    E-R kell 9.00-16.30</a:t>
            </a:r>
          </a:p>
          <a:p>
            <a:pPr>
              <a:lnSpc>
                <a:spcPct val="80000"/>
              </a:lnSpc>
              <a:buFontTx/>
              <a:buNone/>
              <a:defRPr/>
            </a:pPr>
            <a:endParaRPr lang="et-EE" altLang="et-EE" sz="2000" dirty="0">
              <a:latin typeface="Calibri Light" panose="020F0302020204030204" pitchFamily="34" charset="0"/>
            </a:endParaRPr>
          </a:p>
          <a:p>
            <a:pPr>
              <a:lnSpc>
                <a:spcPct val="80000"/>
              </a:lnSpc>
              <a:defRPr/>
            </a:pPr>
            <a:r>
              <a:rPr lang="et-EE" altLang="et-EE" sz="2000" dirty="0" err="1">
                <a:latin typeface="Calibri Light" panose="020F0302020204030204" pitchFamily="34" charset="0"/>
              </a:rPr>
              <a:t>e-kirja</a:t>
            </a:r>
            <a:r>
              <a:rPr lang="et-EE" altLang="et-EE" sz="2000" dirty="0">
                <a:latin typeface="Calibri Light" panose="020F0302020204030204" pitchFamily="34" charset="0"/>
              </a:rPr>
              <a:t> teel nõustamine:</a:t>
            </a:r>
          </a:p>
          <a:p>
            <a:pPr marL="0" indent="0">
              <a:lnSpc>
                <a:spcPct val="80000"/>
              </a:lnSpc>
              <a:buNone/>
              <a:defRPr/>
            </a:pPr>
            <a:r>
              <a:rPr lang="et-EE" altLang="et-EE" sz="2000" dirty="0">
                <a:solidFill>
                  <a:schemeClr val="tx1">
                    <a:lumMod val="75000"/>
                  </a:schemeClr>
                </a:solidFill>
                <a:latin typeface="Calibri Light" panose="020F0302020204030204" pitchFamily="34" charset="0"/>
              </a:rPr>
              <a:t>    </a:t>
            </a:r>
            <a:r>
              <a:rPr lang="et-EE" altLang="et-EE" sz="2000" dirty="0">
                <a:solidFill>
                  <a:schemeClr val="tx1">
                    <a:lumMod val="75000"/>
                  </a:schemeClr>
                </a:solidFill>
                <a:latin typeface="Calibri Light" panose="020F0302020204030204" pitchFamily="34" charset="0"/>
                <a:hlinkClick r:id="rId4"/>
              </a:rPr>
              <a:t>jurist@ti.ee</a:t>
            </a:r>
            <a:endParaRPr lang="et-EE" altLang="et-EE" sz="2000" dirty="0">
              <a:solidFill>
                <a:schemeClr val="tx1">
                  <a:lumMod val="75000"/>
                </a:schemeClr>
              </a:solidFill>
              <a:latin typeface="Calibri Light" panose="020F0302020204030204" pitchFamily="34" charset="0"/>
            </a:endParaRPr>
          </a:p>
          <a:p>
            <a:pPr marL="0" indent="0">
              <a:lnSpc>
                <a:spcPct val="80000"/>
              </a:lnSpc>
              <a:buNone/>
              <a:defRPr/>
            </a:pPr>
            <a:endParaRPr lang="et-EE" altLang="et-EE" sz="2000" dirty="0">
              <a:solidFill>
                <a:schemeClr val="tx1">
                  <a:lumMod val="75000"/>
                </a:schemeClr>
              </a:solidFill>
              <a:latin typeface="Calibri Light" panose="020F0302020204030204" pitchFamily="34" charset="0"/>
            </a:endParaRPr>
          </a:p>
        </p:txBody>
      </p:sp>
      <p:pic>
        <p:nvPicPr>
          <p:cNvPr id="5" name="Pilt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584" y="2132856"/>
            <a:ext cx="1728192" cy="66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lt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87560" y="3645024"/>
            <a:ext cx="3391506" cy="1357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6003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ealkiri 1"/>
          <p:cNvSpPr>
            <a:spLocks noGrp="1"/>
          </p:cNvSpPr>
          <p:nvPr>
            <p:ph type="ctrTitle"/>
          </p:nvPr>
        </p:nvSpPr>
        <p:spPr/>
        <p:txBody>
          <a:bodyPr/>
          <a:lstStyle/>
          <a:p>
            <a:r>
              <a:rPr lang="et-EE" b="1" dirty="0">
                <a:latin typeface="Calibri" panose="020F0502020204030204" pitchFamily="34" charset="0"/>
                <a:cs typeface="Calibri" panose="020F0502020204030204" pitchFamily="34" charset="0"/>
              </a:rPr>
              <a:t>Tänan tähelepanu eest !</a:t>
            </a:r>
          </a:p>
        </p:txBody>
      </p:sp>
      <p:sp>
        <p:nvSpPr>
          <p:cNvPr id="3" name="Alapealkiri 2"/>
          <p:cNvSpPr>
            <a:spLocks noGrp="1"/>
          </p:cNvSpPr>
          <p:nvPr>
            <p:ph type="subTitle" idx="1"/>
          </p:nvPr>
        </p:nvSpPr>
        <p:spPr/>
        <p:txBody>
          <a:bodyPr/>
          <a:lstStyle/>
          <a:p>
            <a:r>
              <a:rPr lang="et-EE" dirty="0">
                <a:solidFill>
                  <a:schemeClr val="tx1"/>
                </a:solidFill>
              </a:rPr>
              <a:t>Anneli Lepik</a:t>
            </a:r>
          </a:p>
          <a:p>
            <a:r>
              <a:rPr lang="et-EE" dirty="0">
                <a:solidFill>
                  <a:schemeClr val="tx1"/>
                </a:solidFill>
              </a:rPr>
              <a:t>Ennetuse ja teabe osakond  </a:t>
            </a:r>
          </a:p>
          <a:p>
            <a:r>
              <a:rPr lang="et-EE" dirty="0">
                <a:solidFill>
                  <a:schemeClr val="tx1"/>
                </a:solidFill>
              </a:rPr>
              <a:t>jurist@ti.ee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15616" y="274638"/>
            <a:ext cx="7571184" cy="994122"/>
          </a:xfrm>
        </p:spPr>
        <p:txBody>
          <a:bodyPr>
            <a:normAutofit/>
          </a:bodyPr>
          <a:lstStyle/>
          <a:p>
            <a:r>
              <a:rPr lang="fi-FI" sz="3600" b="1" dirty="0">
                <a:latin typeface="Calibri" panose="020F0502020204030204" pitchFamily="34" charset="0"/>
                <a:cs typeface="Calibri" panose="020F0502020204030204" pitchFamily="34" charset="0"/>
              </a:rPr>
              <a:t>TLS § 5 </a:t>
            </a:r>
            <a:r>
              <a:rPr lang="fi-FI" sz="3600" b="1" dirty="0" err="1">
                <a:latin typeface="Calibri" panose="020F0502020204030204" pitchFamily="34" charset="0"/>
                <a:cs typeface="Calibri" panose="020F0502020204030204" pitchFamily="34" charset="0"/>
              </a:rPr>
              <a:t>sissejuhatav</a:t>
            </a:r>
            <a:r>
              <a:rPr lang="fi-FI" sz="3600" b="1" dirty="0">
                <a:latin typeface="Calibri" panose="020F0502020204030204" pitchFamily="34" charset="0"/>
                <a:cs typeface="Calibri" panose="020F0502020204030204" pitchFamily="34" charset="0"/>
              </a:rPr>
              <a:t> osa</a:t>
            </a:r>
            <a:endParaRPr lang="et-EE" sz="3600" b="1" dirty="0">
              <a:latin typeface="Calibri" panose="020F0502020204030204" pitchFamily="34" charset="0"/>
              <a:cs typeface="Calibri" panose="020F0502020204030204" pitchFamily="34" charset="0"/>
            </a:endParaRPr>
          </a:p>
        </p:txBody>
      </p:sp>
      <p:sp>
        <p:nvSpPr>
          <p:cNvPr id="4" name="Slaidinumbri kohatäide 3"/>
          <p:cNvSpPr>
            <a:spLocks noGrp="1"/>
          </p:cNvSpPr>
          <p:nvPr>
            <p:ph type="sldNum" sz="quarter" idx="12"/>
          </p:nvPr>
        </p:nvSpPr>
        <p:spPr/>
        <p:txBody>
          <a:bodyPr/>
          <a:lstStyle/>
          <a:p>
            <a:pPr>
              <a:defRPr/>
            </a:pPr>
            <a:fld id="{ED337F24-4F52-4C8E-A10F-30A4674A8B95}" type="slidenum">
              <a:rPr lang="et-EE" smtClean="0"/>
              <a:pPr>
                <a:defRPr/>
              </a:pPr>
              <a:t>2</a:t>
            </a:fld>
            <a:endParaRPr lang="et-EE"/>
          </a:p>
        </p:txBody>
      </p:sp>
      <p:pic>
        <p:nvPicPr>
          <p:cNvPr id="5" name="Pil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96909" y="1113364"/>
            <a:ext cx="2046181" cy="1080827"/>
          </a:xfrm>
          <a:prstGeom prst="rect">
            <a:avLst/>
          </a:prstGeom>
        </p:spPr>
      </p:pic>
      <p:sp>
        <p:nvSpPr>
          <p:cNvPr id="6" name="Sisu kohatäide 5">
            <a:extLst>
              <a:ext uri="{FF2B5EF4-FFF2-40B4-BE49-F238E27FC236}">
                <a16:creationId xmlns:a16="http://schemas.microsoft.com/office/drawing/2014/main" id="{CE2B3F42-DB13-4722-A0F3-1A928A7611A9}"/>
              </a:ext>
            </a:extLst>
          </p:cNvPr>
          <p:cNvSpPr>
            <a:spLocks noGrp="1"/>
          </p:cNvSpPr>
          <p:nvPr>
            <p:ph idx="1"/>
          </p:nvPr>
        </p:nvSpPr>
        <p:spPr>
          <a:xfrm>
            <a:off x="323529" y="1772816"/>
            <a:ext cx="8640960" cy="4810546"/>
          </a:xfrm>
        </p:spPr>
        <p:txBody>
          <a:bodyPr>
            <a:noAutofit/>
          </a:bodyPr>
          <a:lstStyle/>
          <a:p>
            <a:r>
              <a:rPr lang="et-EE" b="1" dirty="0"/>
              <a:t>TLS § 5 lg 1</a:t>
            </a:r>
          </a:p>
          <a:p>
            <a:r>
              <a:rPr lang="et-EE" b="1" dirty="0"/>
              <a:t>Tööandja teavitab töötajat enne tööle asumist kirjalikult TLS § 5 lõikes 1 viidatud andmetest:</a:t>
            </a:r>
          </a:p>
          <a:p>
            <a:r>
              <a:rPr lang="et-EE" b="1" dirty="0"/>
              <a:t>......</a:t>
            </a:r>
          </a:p>
          <a:p>
            <a:r>
              <a:rPr lang="fi-FI" b="1" dirty="0"/>
              <a:t>9) </a:t>
            </a:r>
            <a:r>
              <a:rPr lang="fi-FI" b="1" dirty="0" err="1"/>
              <a:t>põhipuhkuse</a:t>
            </a:r>
            <a:r>
              <a:rPr lang="fi-FI" b="1" dirty="0"/>
              <a:t> </a:t>
            </a:r>
            <a:r>
              <a:rPr lang="fi-FI" b="1" dirty="0" err="1"/>
              <a:t>kestus</a:t>
            </a:r>
            <a:r>
              <a:rPr lang="fi-FI" b="1" dirty="0"/>
              <a:t> ja </a:t>
            </a:r>
            <a:r>
              <a:rPr lang="fi-FI" b="1" dirty="0" err="1"/>
              <a:t>viide</a:t>
            </a:r>
            <a:r>
              <a:rPr lang="fi-FI" b="1" dirty="0"/>
              <a:t> </a:t>
            </a:r>
            <a:r>
              <a:rPr lang="fi-FI" b="1" dirty="0" err="1"/>
              <a:t>muule</a:t>
            </a:r>
            <a:r>
              <a:rPr lang="fi-FI" b="1" dirty="0"/>
              <a:t> </a:t>
            </a:r>
            <a:r>
              <a:rPr lang="fi-FI" b="1" dirty="0" err="1"/>
              <a:t>tööandja</a:t>
            </a:r>
            <a:r>
              <a:rPr lang="fi-FI" b="1" dirty="0"/>
              <a:t> </a:t>
            </a:r>
            <a:r>
              <a:rPr lang="fi-FI" b="1" dirty="0" err="1"/>
              <a:t>hüvitatavale</a:t>
            </a:r>
            <a:r>
              <a:rPr lang="fi-FI" b="1" dirty="0"/>
              <a:t> </a:t>
            </a:r>
            <a:r>
              <a:rPr lang="fi-FI" b="1" dirty="0" err="1"/>
              <a:t>puhkusele</a:t>
            </a:r>
            <a:r>
              <a:rPr lang="fi-FI" b="1" dirty="0"/>
              <a:t>;</a:t>
            </a:r>
          </a:p>
          <a:p>
            <a:endParaRPr lang="et-EE" b="1" dirty="0"/>
          </a:p>
          <a:p>
            <a:r>
              <a:rPr lang="et-EE" dirty="0"/>
              <a:t>Andmed tuleb esitada kirjalikult. Andmete kirjalik esitamine tähendab </a:t>
            </a:r>
            <a:r>
              <a:rPr lang="et-EE" dirty="0" err="1"/>
              <a:t>TsÜS</a:t>
            </a:r>
            <a:r>
              <a:rPr lang="et-EE" dirty="0"/>
              <a:t> § 78 kohaselt andmete esitamist omakäeliselt või elektroonselt allkirjastatult</a:t>
            </a:r>
            <a:r>
              <a:rPr lang="et-EE" sz="2000" dirty="0"/>
              <a:t>.</a:t>
            </a:r>
          </a:p>
        </p:txBody>
      </p:sp>
    </p:spTree>
    <p:extLst>
      <p:ext uri="{BB962C8B-B14F-4D97-AF65-F5344CB8AC3E}">
        <p14:creationId xmlns:p14="http://schemas.microsoft.com/office/powerpoint/2010/main" val="4244973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latin typeface="Calibri" panose="020F0502020204030204" pitchFamily="34" charset="0"/>
                <a:cs typeface="Calibri" panose="020F0502020204030204" pitchFamily="34" charset="0"/>
              </a:rPr>
              <a:t>PUHKUSE LIIGID  </a:t>
            </a:r>
          </a:p>
        </p:txBody>
      </p:sp>
      <p:sp>
        <p:nvSpPr>
          <p:cNvPr id="3" name="Sisu kohatäide 2"/>
          <p:cNvSpPr>
            <a:spLocks noGrp="1"/>
          </p:cNvSpPr>
          <p:nvPr>
            <p:ph idx="1"/>
          </p:nvPr>
        </p:nvSpPr>
        <p:spPr>
          <a:xfrm>
            <a:off x="323528" y="1600200"/>
            <a:ext cx="8568952" cy="4637112"/>
          </a:xfrm>
        </p:spPr>
        <p:txBody>
          <a:bodyPr>
            <a:normAutofit fontScale="25000" lnSpcReduction="20000"/>
          </a:bodyPr>
          <a:lstStyle/>
          <a:p>
            <a:pPr algn="just">
              <a:lnSpc>
                <a:spcPct val="150000"/>
              </a:lnSpc>
              <a:buFont typeface="Wingdings" panose="05000000000000000000" pitchFamily="2" charset="2"/>
              <a:buChar char="§"/>
            </a:pPr>
            <a:r>
              <a:rPr lang="et-EE" sz="8000" b="1" dirty="0">
                <a:latin typeface="+mj-lt"/>
              </a:rPr>
              <a:t> üldine põhipuhkus 28	 </a:t>
            </a:r>
            <a:r>
              <a:rPr lang="et-EE" sz="8000" b="1" dirty="0" err="1">
                <a:latin typeface="+mj-lt"/>
              </a:rPr>
              <a:t>kp</a:t>
            </a:r>
            <a:endParaRPr lang="et-EE" sz="8000" b="1" dirty="0">
              <a:latin typeface="+mj-lt"/>
            </a:endParaRPr>
          </a:p>
          <a:p>
            <a:pPr algn="just">
              <a:lnSpc>
                <a:spcPct val="150000"/>
              </a:lnSpc>
              <a:buFont typeface="Wingdings" panose="05000000000000000000" pitchFamily="2" charset="2"/>
              <a:buChar char="§"/>
            </a:pPr>
            <a:r>
              <a:rPr lang="et-EE" sz="8000" b="1" dirty="0">
                <a:latin typeface="+mj-lt"/>
              </a:rPr>
              <a:t>alaealise põhipuhkus	35 </a:t>
            </a:r>
            <a:r>
              <a:rPr lang="et-EE" sz="8000" b="1" dirty="0" err="1">
                <a:latin typeface="+mj-lt"/>
              </a:rPr>
              <a:t>kp</a:t>
            </a:r>
            <a:r>
              <a:rPr lang="et-EE" sz="8000" b="1" dirty="0">
                <a:latin typeface="+mj-lt"/>
              </a:rPr>
              <a:t> </a:t>
            </a:r>
          </a:p>
          <a:p>
            <a:pPr algn="just">
              <a:lnSpc>
                <a:spcPct val="150000"/>
              </a:lnSpc>
              <a:buFont typeface="Wingdings" panose="05000000000000000000" pitchFamily="2" charset="2"/>
              <a:buChar char="§"/>
            </a:pPr>
            <a:r>
              <a:rPr lang="et-EE" sz="8000" b="1" dirty="0">
                <a:latin typeface="+mj-lt"/>
              </a:rPr>
              <a:t>osalise või puuduva töövõimega töötaja põhipuhkus 35 </a:t>
            </a:r>
            <a:r>
              <a:rPr lang="et-EE" sz="8000" b="1" dirty="0" err="1">
                <a:latin typeface="+mj-lt"/>
              </a:rPr>
              <a:t>kp</a:t>
            </a:r>
            <a:endParaRPr lang="et-EE" sz="8000" b="1" dirty="0">
              <a:latin typeface="+mj-lt"/>
            </a:endParaRPr>
          </a:p>
          <a:p>
            <a:pPr algn="just">
              <a:lnSpc>
                <a:spcPct val="150000"/>
              </a:lnSpc>
              <a:buFont typeface="Wingdings" panose="05000000000000000000" pitchFamily="2" charset="2"/>
              <a:buChar char="§"/>
            </a:pPr>
            <a:r>
              <a:rPr lang="et-EE" sz="8000" b="1" dirty="0">
                <a:latin typeface="+mj-lt"/>
              </a:rPr>
              <a:t> haridustöötaja põhipuhkus 35 - 56 </a:t>
            </a:r>
            <a:r>
              <a:rPr lang="et-EE" sz="8000" b="1" dirty="0" err="1">
                <a:latin typeface="+mj-lt"/>
              </a:rPr>
              <a:t>kp</a:t>
            </a:r>
            <a:endParaRPr lang="et-EE" sz="8000" b="1" dirty="0">
              <a:latin typeface="+mj-lt"/>
            </a:endParaRPr>
          </a:p>
          <a:p>
            <a:pPr algn="just">
              <a:lnSpc>
                <a:spcPct val="150000"/>
              </a:lnSpc>
              <a:buFont typeface="Wingdings" panose="05000000000000000000" pitchFamily="2" charset="2"/>
              <a:buChar char="§"/>
            </a:pPr>
            <a:r>
              <a:rPr lang="et-EE" sz="8000" b="1" dirty="0">
                <a:latin typeface="+mj-lt"/>
              </a:rPr>
              <a:t>keskmine kalendripäevatasu</a:t>
            </a:r>
          </a:p>
          <a:p>
            <a:pPr algn="just">
              <a:lnSpc>
                <a:spcPct val="150000"/>
              </a:lnSpc>
              <a:buFont typeface="Wingdings" panose="05000000000000000000" pitchFamily="2" charset="2"/>
              <a:buChar char="§"/>
            </a:pPr>
            <a:r>
              <a:rPr lang="et-EE" sz="8000" b="1" dirty="0">
                <a:latin typeface="+mj-lt"/>
              </a:rPr>
              <a:t>emapuhkus 100 </a:t>
            </a:r>
            <a:r>
              <a:rPr lang="et-EE" sz="8000" b="1" dirty="0" err="1">
                <a:latin typeface="+mj-lt"/>
              </a:rPr>
              <a:t>kp</a:t>
            </a:r>
            <a:endParaRPr lang="et-EE" sz="8000" b="1" dirty="0">
              <a:latin typeface="+mj-lt"/>
            </a:endParaRPr>
          </a:p>
          <a:p>
            <a:pPr algn="just">
              <a:lnSpc>
                <a:spcPct val="150000"/>
              </a:lnSpc>
              <a:buFont typeface="Wingdings" panose="05000000000000000000" pitchFamily="2" charset="2"/>
              <a:buChar char="§"/>
            </a:pPr>
            <a:r>
              <a:rPr lang="et-EE" sz="8000" b="1" dirty="0">
                <a:latin typeface="+mj-lt"/>
              </a:rPr>
              <a:t>isapuhkus 30 </a:t>
            </a:r>
            <a:r>
              <a:rPr lang="et-EE" sz="8000" b="1" dirty="0" err="1">
                <a:latin typeface="+mj-lt"/>
              </a:rPr>
              <a:t>kp</a:t>
            </a:r>
            <a:r>
              <a:rPr lang="et-EE" sz="8000" b="1" dirty="0">
                <a:latin typeface="+mj-lt"/>
              </a:rPr>
              <a:t>  </a:t>
            </a:r>
          </a:p>
          <a:p>
            <a:pPr algn="just">
              <a:lnSpc>
                <a:spcPct val="150000"/>
              </a:lnSpc>
              <a:buFont typeface="Wingdings" panose="05000000000000000000" pitchFamily="2" charset="2"/>
              <a:buChar char="§"/>
            </a:pPr>
            <a:r>
              <a:rPr lang="et-EE" sz="8000" b="1" dirty="0">
                <a:latin typeface="+mj-lt"/>
              </a:rPr>
              <a:t>lapsendaja puhkus 70 </a:t>
            </a:r>
            <a:r>
              <a:rPr lang="et-EE" sz="8000" b="1" dirty="0" err="1">
                <a:latin typeface="+mj-lt"/>
              </a:rPr>
              <a:t>kp</a:t>
            </a:r>
            <a:r>
              <a:rPr lang="et-EE" sz="8000" b="1" dirty="0">
                <a:latin typeface="+mj-lt"/>
              </a:rPr>
              <a:t> , vanemapuhkus , lapsepuhkus</a:t>
            </a:r>
          </a:p>
          <a:p>
            <a:pPr algn="just">
              <a:lnSpc>
                <a:spcPct val="150000"/>
              </a:lnSpc>
              <a:buFont typeface="Wingdings" panose="05000000000000000000" pitchFamily="2" charset="2"/>
              <a:buChar char="§"/>
            </a:pPr>
            <a:r>
              <a:rPr lang="et-EE" sz="8000" b="1" dirty="0">
                <a:latin typeface="+mj-lt"/>
              </a:rPr>
              <a:t>õppepuhkus 30 </a:t>
            </a:r>
            <a:r>
              <a:rPr lang="et-EE" sz="8000" b="1" dirty="0" err="1">
                <a:latin typeface="+mj-lt"/>
              </a:rPr>
              <a:t>kp</a:t>
            </a:r>
            <a:r>
              <a:rPr lang="et-EE" sz="8000" b="1" dirty="0">
                <a:latin typeface="+mj-lt"/>
              </a:rPr>
              <a:t> kalendriaastas</a:t>
            </a:r>
          </a:p>
          <a:p>
            <a:pPr algn="just">
              <a:lnSpc>
                <a:spcPct val="150000"/>
              </a:lnSpc>
            </a:pPr>
            <a:endParaRPr lang="et-EE" sz="2800" b="1" dirty="0">
              <a:latin typeface="+mj-lt"/>
            </a:endParaRPr>
          </a:p>
          <a:p>
            <a:pPr algn="just">
              <a:lnSpc>
                <a:spcPct val="150000"/>
              </a:lnSpc>
            </a:pPr>
            <a:r>
              <a:rPr lang="et-EE" sz="2800" b="1" dirty="0">
                <a:latin typeface="+mj-lt"/>
              </a:rPr>
              <a:t> </a:t>
            </a:r>
          </a:p>
          <a:p>
            <a:pPr algn="just">
              <a:lnSpc>
                <a:spcPct val="150000"/>
              </a:lnSpc>
            </a:pPr>
            <a:endParaRPr lang="et-EE" sz="2800" b="1" dirty="0">
              <a:latin typeface="+mj-lt"/>
            </a:endParaRPr>
          </a:p>
          <a:p>
            <a:pPr algn="just">
              <a:lnSpc>
                <a:spcPct val="150000"/>
              </a:lnSpc>
            </a:pPr>
            <a:endParaRPr lang="et-EE" sz="2800" b="1" dirty="0">
              <a:latin typeface="+mj-lt"/>
            </a:endParaRPr>
          </a:p>
          <a:p>
            <a:pPr algn="just">
              <a:lnSpc>
                <a:spcPct val="150000"/>
              </a:lnSpc>
            </a:pPr>
            <a:endParaRPr lang="et-EE" sz="2800" b="1"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2754876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latin typeface="Calibri" panose="020F0502020204030204" pitchFamily="34" charset="0"/>
                <a:cs typeface="Calibri" panose="020F0502020204030204" pitchFamily="34" charset="0"/>
              </a:rPr>
              <a:t>PÕHIPUHKUS  </a:t>
            </a:r>
          </a:p>
        </p:txBody>
      </p:sp>
      <p:sp>
        <p:nvSpPr>
          <p:cNvPr id="3" name="Sisu kohatäide 2"/>
          <p:cNvSpPr>
            <a:spLocks noGrp="1"/>
          </p:cNvSpPr>
          <p:nvPr>
            <p:ph idx="1"/>
          </p:nvPr>
        </p:nvSpPr>
        <p:spPr/>
        <p:txBody>
          <a:bodyPr>
            <a:normAutofit fontScale="92500"/>
          </a:bodyPr>
          <a:lstStyle/>
          <a:p>
            <a:pPr algn="just">
              <a:lnSpc>
                <a:spcPct val="150000"/>
              </a:lnSpc>
            </a:pPr>
            <a:r>
              <a:rPr lang="et-EE" sz="2800" b="1" dirty="0">
                <a:latin typeface="+mj-lt"/>
              </a:rPr>
              <a:t> TLS § 55  28 kalendripäeva</a:t>
            </a:r>
          </a:p>
          <a:p>
            <a:pPr marL="0" indent="0" algn="just">
              <a:buNone/>
            </a:pPr>
            <a:r>
              <a:rPr lang="et-EE" sz="2800" dirty="0">
                <a:latin typeface="+mj-lt"/>
              </a:rPr>
              <a:t>Täistööaja ja osalise tööajaga töötajatel ühepikkune</a:t>
            </a:r>
          </a:p>
          <a:p>
            <a:pPr marL="0" indent="0" algn="just">
              <a:lnSpc>
                <a:spcPct val="150000"/>
              </a:lnSpc>
              <a:buNone/>
            </a:pPr>
            <a:endParaRPr lang="et-EE" sz="2800" b="1" dirty="0">
              <a:latin typeface="+mj-lt"/>
            </a:endParaRPr>
          </a:p>
          <a:p>
            <a:pPr algn="just"/>
            <a:r>
              <a:rPr lang="et-EE" sz="2800" b="1" dirty="0">
                <a:latin typeface="+mj-lt"/>
              </a:rPr>
              <a:t>TLS § 57 osalise ja puuduva töövõimega ja alaealise töötaja puhkus 35 kalendripäeva</a:t>
            </a:r>
          </a:p>
          <a:p>
            <a:pPr marL="0" indent="0" algn="just">
              <a:buNone/>
            </a:pPr>
            <a:r>
              <a:rPr lang="et-EE" sz="2800" dirty="0">
                <a:latin typeface="+mj-lt"/>
              </a:rPr>
              <a:t>28 kalendripäevast põhipuhkust ületavad seitse kalendripäeva hüvitatakse tööandjale riigieelarve vahenditest</a:t>
            </a:r>
          </a:p>
          <a:p>
            <a:pPr algn="just">
              <a:lnSpc>
                <a:spcPct val="150000"/>
              </a:lnSpc>
            </a:pPr>
            <a:endParaRPr lang="et-EE" sz="2800" b="1" dirty="0">
              <a:latin typeface="+mj-lt"/>
            </a:endParaRP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233213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latin typeface="Calibri" panose="020F0502020204030204" pitchFamily="34" charset="0"/>
                <a:cs typeface="Calibri" panose="020F0502020204030204" pitchFamily="34" charset="0"/>
              </a:rPr>
              <a:t>PUHKUSE VÄLJATEENIMINE JA KASUTAMINE  </a:t>
            </a:r>
          </a:p>
        </p:txBody>
      </p:sp>
      <p:sp>
        <p:nvSpPr>
          <p:cNvPr id="3" name="Sisu kohatäide 2"/>
          <p:cNvSpPr>
            <a:spLocks noGrp="1"/>
          </p:cNvSpPr>
          <p:nvPr>
            <p:ph idx="1"/>
          </p:nvPr>
        </p:nvSpPr>
        <p:spPr>
          <a:xfrm>
            <a:off x="179513" y="1600199"/>
            <a:ext cx="8507288" cy="4738427"/>
          </a:xfrm>
        </p:spPr>
        <p:txBody>
          <a:bodyPr>
            <a:normAutofit fontScale="32500" lnSpcReduction="20000"/>
          </a:bodyPr>
          <a:lstStyle/>
          <a:p>
            <a:pPr algn="just">
              <a:lnSpc>
                <a:spcPct val="150000"/>
              </a:lnSpc>
            </a:pPr>
            <a:r>
              <a:rPr lang="fi-FI" sz="6200" b="1" dirty="0" err="1">
                <a:latin typeface="+mj-lt"/>
              </a:rPr>
              <a:t>Põhipuhkust</a:t>
            </a:r>
            <a:r>
              <a:rPr lang="fi-FI" sz="6200" b="1" dirty="0">
                <a:latin typeface="+mj-lt"/>
              </a:rPr>
              <a:t> </a:t>
            </a:r>
            <a:r>
              <a:rPr lang="fi-FI" sz="6200" b="1" dirty="0" err="1">
                <a:latin typeface="+mj-lt"/>
              </a:rPr>
              <a:t>antakse</a:t>
            </a:r>
            <a:r>
              <a:rPr lang="fi-FI" sz="6200" b="1" dirty="0">
                <a:latin typeface="+mj-lt"/>
              </a:rPr>
              <a:t> </a:t>
            </a:r>
            <a:r>
              <a:rPr lang="fi-FI" sz="6200" b="1" dirty="0" err="1">
                <a:latin typeface="+mj-lt"/>
              </a:rPr>
              <a:t>töötatud</a:t>
            </a:r>
            <a:r>
              <a:rPr lang="fi-FI" sz="6200" b="1" dirty="0">
                <a:latin typeface="+mj-lt"/>
              </a:rPr>
              <a:t> aja </a:t>
            </a:r>
            <a:r>
              <a:rPr lang="fi-FI" sz="6200" b="1" dirty="0" err="1">
                <a:latin typeface="+mj-lt"/>
              </a:rPr>
              <a:t>eest</a:t>
            </a:r>
            <a:endParaRPr lang="et-EE" sz="6200" b="1" dirty="0">
              <a:latin typeface="+mj-lt"/>
            </a:endParaRPr>
          </a:p>
          <a:p>
            <a:pPr algn="just">
              <a:lnSpc>
                <a:spcPct val="150000"/>
              </a:lnSpc>
            </a:pPr>
            <a:r>
              <a:rPr lang="et-EE" sz="6200" b="1" u="sng" dirty="0">
                <a:latin typeface="+mj-lt"/>
              </a:rPr>
              <a:t>Põhipuhkuse andmise õiguse aluseks oleva aja hulka arvatakse:</a:t>
            </a:r>
          </a:p>
          <a:p>
            <a:pPr algn="just">
              <a:lnSpc>
                <a:spcPct val="150000"/>
              </a:lnSpc>
            </a:pPr>
            <a:r>
              <a:rPr lang="et-EE" sz="6200" b="1" dirty="0">
                <a:latin typeface="+mj-lt"/>
              </a:rPr>
              <a:t>töötatud aeg;</a:t>
            </a:r>
          </a:p>
          <a:p>
            <a:pPr algn="just">
              <a:lnSpc>
                <a:spcPct val="150000"/>
              </a:lnSpc>
            </a:pPr>
            <a:r>
              <a:rPr lang="et-EE" sz="6200" b="1" dirty="0">
                <a:latin typeface="+mj-lt"/>
              </a:rPr>
              <a:t>ajutise töövõimetuse aeg;</a:t>
            </a:r>
          </a:p>
          <a:p>
            <a:pPr algn="just">
              <a:lnSpc>
                <a:spcPct val="150000"/>
              </a:lnSpc>
            </a:pPr>
            <a:r>
              <a:rPr lang="et-EE" sz="6200" b="1" dirty="0">
                <a:latin typeface="+mj-lt"/>
              </a:rPr>
              <a:t>puhkuse aeg;</a:t>
            </a:r>
          </a:p>
          <a:p>
            <a:pPr algn="just">
              <a:lnSpc>
                <a:spcPct val="150000"/>
              </a:lnSpc>
            </a:pPr>
            <a:r>
              <a:rPr lang="et-EE" sz="6200" b="1" dirty="0">
                <a:latin typeface="+mj-lt"/>
              </a:rPr>
              <a:t>aeg, mil töötajate esindaja esindab seaduses või kollektiivlepingus ettenähtud juhtudel töötajaid, muu aeg, milles pooled on kokku leppinud.</a:t>
            </a:r>
          </a:p>
          <a:p>
            <a:pPr algn="just">
              <a:lnSpc>
                <a:spcPct val="150000"/>
              </a:lnSpc>
            </a:pPr>
            <a:r>
              <a:rPr lang="et-EE" sz="6200" b="1" u="sng" dirty="0">
                <a:latin typeface="+mj-lt"/>
              </a:rPr>
              <a:t>Vanemapuhkuse ja tasustamata puhkuse aja eest töötaja põhipuhkust ei teeni</a:t>
            </a: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268921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latin typeface="Calibri" panose="020F0502020204030204" pitchFamily="34" charset="0"/>
                <a:cs typeface="Calibri" panose="020F0502020204030204" pitchFamily="34" charset="0"/>
              </a:rPr>
              <a:t>PUHKUS  </a:t>
            </a:r>
          </a:p>
        </p:txBody>
      </p:sp>
      <p:sp>
        <p:nvSpPr>
          <p:cNvPr id="3" name="Sisu kohatäide 2"/>
          <p:cNvSpPr>
            <a:spLocks noGrp="1"/>
          </p:cNvSpPr>
          <p:nvPr>
            <p:ph idx="1"/>
          </p:nvPr>
        </p:nvSpPr>
        <p:spPr/>
        <p:txBody>
          <a:bodyPr>
            <a:normAutofit fontScale="92500" lnSpcReduction="20000"/>
          </a:bodyPr>
          <a:lstStyle/>
          <a:p>
            <a:pPr algn="just">
              <a:lnSpc>
                <a:spcPct val="150000"/>
              </a:lnSpc>
            </a:pPr>
            <a:r>
              <a:rPr lang="et-EE" sz="2800" b="1" dirty="0">
                <a:latin typeface="+mj-lt"/>
              </a:rPr>
              <a:t> TLS § 68 lg 1- põhipuhkust antakse töötatud aja eest</a:t>
            </a:r>
          </a:p>
          <a:p>
            <a:pPr marL="0" indent="0" algn="just">
              <a:lnSpc>
                <a:spcPct val="150000"/>
              </a:lnSpc>
              <a:buNone/>
            </a:pPr>
            <a:endParaRPr lang="et-EE" sz="2800" b="1" dirty="0">
              <a:latin typeface="+mj-lt"/>
            </a:endParaRPr>
          </a:p>
          <a:p>
            <a:pPr algn="just"/>
            <a:r>
              <a:rPr lang="et-EE" sz="2800" b="1" dirty="0">
                <a:latin typeface="+mj-lt"/>
              </a:rPr>
              <a:t>TLS § 68 lg 2 – vanemapuhkus ja poolte kokkuleppel võetav tasustamata puhkus ei lähe põhipuhkuse andmise õiguse aluseks oleva aja hulka</a:t>
            </a:r>
          </a:p>
          <a:p>
            <a:pPr algn="just"/>
            <a:endParaRPr lang="et-EE" sz="2800" b="1" dirty="0">
              <a:latin typeface="+mj-lt"/>
            </a:endParaRPr>
          </a:p>
          <a:p>
            <a:pPr algn="just">
              <a:lnSpc>
                <a:spcPct val="150000"/>
              </a:lnSpc>
            </a:pPr>
            <a:r>
              <a:rPr lang="et-EE" sz="2800" b="1" dirty="0">
                <a:latin typeface="+mj-lt"/>
              </a:rPr>
              <a:t>Puhkuse aegumine 2022, TLS § 68 lg 6</a:t>
            </a:r>
          </a:p>
          <a:p>
            <a:pPr algn="just">
              <a:lnSpc>
                <a:spcPct val="150000"/>
              </a:lnSpc>
            </a:pPr>
            <a:endParaRPr lang="et-EE" sz="2800" b="1" dirty="0">
              <a:latin typeface="+mj-lt"/>
            </a:endParaRP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3967851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latin typeface="Calibri" panose="020F0502020204030204" pitchFamily="34" charset="0"/>
                <a:cs typeface="Calibri" panose="020F0502020204030204" pitchFamily="34" charset="0"/>
              </a:rPr>
              <a:t>PUHKUS  </a:t>
            </a:r>
          </a:p>
        </p:txBody>
      </p:sp>
      <p:sp>
        <p:nvSpPr>
          <p:cNvPr id="3" name="Sisu kohatäide 2"/>
          <p:cNvSpPr>
            <a:spLocks noGrp="1"/>
          </p:cNvSpPr>
          <p:nvPr>
            <p:ph idx="1"/>
          </p:nvPr>
        </p:nvSpPr>
        <p:spPr/>
        <p:txBody>
          <a:bodyPr>
            <a:normAutofit lnSpcReduction="10000"/>
          </a:bodyPr>
          <a:lstStyle/>
          <a:p>
            <a:pPr algn="just">
              <a:lnSpc>
                <a:spcPct val="150000"/>
              </a:lnSpc>
            </a:pPr>
            <a:r>
              <a:rPr lang="et-EE" sz="2800" b="1" dirty="0">
                <a:latin typeface="+mj-lt"/>
              </a:rPr>
              <a:t> TLS § 69 lg 2  tööandja kohustus koostada puhkuse ajakava iga kalendriaasta kohta, töötaja teavitamine 1.kvartali jooksul</a:t>
            </a:r>
          </a:p>
          <a:p>
            <a:pPr algn="just">
              <a:lnSpc>
                <a:spcPct val="150000"/>
              </a:lnSpc>
            </a:pPr>
            <a:r>
              <a:rPr lang="et-EE" sz="2800" b="1" dirty="0">
                <a:latin typeface="+mj-lt"/>
              </a:rPr>
              <a:t>TLS § 69 lg 3 – puhkuse ajakavasse märkimata puhkuse kasutamisest teavitab töötaja tööandjat 14 kalendripäeva ette kirjalikku taasesitamist võimaldavas vormis</a:t>
            </a:r>
          </a:p>
          <a:p>
            <a:pPr algn="just">
              <a:lnSpc>
                <a:spcPct val="150000"/>
              </a:lnSpc>
            </a:pPr>
            <a:endParaRPr lang="et-EE" sz="2800" b="1" dirty="0">
              <a:latin typeface="+mj-lt"/>
            </a:endParaRP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1070289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latin typeface="Calibri" panose="020F0502020204030204" pitchFamily="34" charset="0"/>
                <a:cs typeface="Calibri" panose="020F0502020204030204" pitchFamily="34" charset="0"/>
              </a:rPr>
              <a:t>ÕPPEPUHKUS  </a:t>
            </a:r>
          </a:p>
        </p:txBody>
      </p:sp>
      <p:sp>
        <p:nvSpPr>
          <p:cNvPr id="3" name="Sisu kohatäide 2"/>
          <p:cNvSpPr>
            <a:spLocks noGrp="1"/>
          </p:cNvSpPr>
          <p:nvPr>
            <p:ph idx="1"/>
          </p:nvPr>
        </p:nvSpPr>
        <p:spPr/>
        <p:txBody>
          <a:bodyPr>
            <a:normAutofit/>
          </a:bodyPr>
          <a:lstStyle/>
          <a:p>
            <a:pPr algn="just">
              <a:lnSpc>
                <a:spcPct val="150000"/>
              </a:lnSpc>
            </a:pPr>
            <a:r>
              <a:rPr lang="et-EE" sz="2800" b="1" dirty="0">
                <a:latin typeface="+mj-lt"/>
              </a:rPr>
              <a:t> </a:t>
            </a:r>
            <a:r>
              <a:rPr lang="fi-FI" sz="2800" b="1" dirty="0">
                <a:latin typeface="+mj-lt"/>
              </a:rPr>
              <a:t>TLS § 67 </a:t>
            </a:r>
            <a:r>
              <a:rPr lang="et-EE" sz="2800" b="1" dirty="0">
                <a:latin typeface="+mj-lt"/>
              </a:rPr>
              <a:t>õ</a:t>
            </a:r>
            <a:r>
              <a:rPr lang="fi-FI" sz="2800" b="1" dirty="0" err="1">
                <a:latin typeface="+mj-lt"/>
              </a:rPr>
              <a:t>ppepuhkus</a:t>
            </a:r>
            <a:r>
              <a:rPr lang="fi-FI" sz="2800" b="1" dirty="0">
                <a:latin typeface="+mj-lt"/>
              </a:rPr>
              <a:t>, </a:t>
            </a:r>
            <a:r>
              <a:rPr lang="fi-FI" sz="2800" b="1" dirty="0" err="1">
                <a:latin typeface="+mj-lt"/>
              </a:rPr>
              <a:t>TäKS</a:t>
            </a:r>
            <a:r>
              <a:rPr lang="fi-FI" sz="2800" b="1" dirty="0">
                <a:latin typeface="+mj-lt"/>
              </a:rPr>
              <a:t> § 13</a:t>
            </a:r>
            <a:endParaRPr lang="et-EE" sz="2800" b="1" dirty="0">
              <a:latin typeface="+mj-lt"/>
            </a:endParaRPr>
          </a:p>
          <a:p>
            <a:pPr algn="just">
              <a:lnSpc>
                <a:spcPct val="150000"/>
              </a:lnSpc>
            </a:pPr>
            <a:r>
              <a:rPr lang="fi-FI" sz="2800" b="1" dirty="0" err="1">
                <a:latin typeface="+mj-lt"/>
              </a:rPr>
              <a:t>Õppepuhkus</a:t>
            </a:r>
            <a:r>
              <a:rPr lang="fi-FI" sz="2800" b="1" dirty="0">
                <a:latin typeface="+mj-lt"/>
              </a:rPr>
              <a:t> on </a:t>
            </a:r>
            <a:r>
              <a:rPr lang="fi-FI" sz="2800" b="1" dirty="0" err="1">
                <a:latin typeface="+mj-lt"/>
              </a:rPr>
              <a:t>reguleeritud</a:t>
            </a:r>
            <a:r>
              <a:rPr lang="fi-FI" sz="2800" b="1" dirty="0">
                <a:latin typeface="+mj-lt"/>
              </a:rPr>
              <a:t> nii </a:t>
            </a:r>
            <a:r>
              <a:rPr lang="et-EE" sz="2800" b="1" dirty="0">
                <a:latin typeface="+mj-lt"/>
              </a:rPr>
              <a:t>TLS kui ka </a:t>
            </a:r>
            <a:r>
              <a:rPr lang="et-EE" sz="2800" b="1" dirty="0" err="1">
                <a:latin typeface="+mj-lt"/>
              </a:rPr>
              <a:t>TäKS</a:t>
            </a:r>
            <a:endParaRPr lang="et-EE" sz="2800" b="1" dirty="0">
              <a:latin typeface="+mj-lt"/>
            </a:endParaRPr>
          </a:p>
          <a:p>
            <a:pPr algn="just"/>
            <a:r>
              <a:rPr lang="et-EE" sz="2800" b="1" dirty="0">
                <a:latin typeface="+mj-lt"/>
              </a:rPr>
              <a:t>E</a:t>
            </a:r>
            <a:r>
              <a:rPr lang="fi-FI" sz="2800" b="1" dirty="0" err="1">
                <a:latin typeface="+mj-lt"/>
              </a:rPr>
              <a:t>esmärgiks</a:t>
            </a:r>
            <a:r>
              <a:rPr lang="fi-FI" sz="2800" b="1" dirty="0">
                <a:latin typeface="+mj-lt"/>
              </a:rPr>
              <a:t> on </a:t>
            </a:r>
            <a:r>
              <a:rPr lang="fi-FI" sz="2800" b="1" dirty="0" err="1">
                <a:latin typeface="+mj-lt"/>
              </a:rPr>
              <a:t>anda</a:t>
            </a:r>
            <a:r>
              <a:rPr lang="fi-FI" sz="2800" b="1" dirty="0">
                <a:latin typeface="+mj-lt"/>
              </a:rPr>
              <a:t> </a:t>
            </a:r>
            <a:r>
              <a:rPr lang="fi-FI" sz="2800" b="1" dirty="0" err="1">
                <a:latin typeface="+mj-lt"/>
              </a:rPr>
              <a:t>töötajale</a:t>
            </a:r>
            <a:r>
              <a:rPr lang="fi-FI" sz="2800" b="1" dirty="0">
                <a:latin typeface="+mj-lt"/>
              </a:rPr>
              <a:t> </a:t>
            </a:r>
            <a:r>
              <a:rPr lang="fi-FI" sz="2800" b="1" dirty="0" err="1">
                <a:latin typeface="+mj-lt"/>
              </a:rPr>
              <a:t>vaba</a:t>
            </a:r>
            <a:r>
              <a:rPr lang="fi-FI" sz="2800" b="1" dirty="0">
                <a:latin typeface="+mj-lt"/>
              </a:rPr>
              <a:t> </a:t>
            </a:r>
            <a:r>
              <a:rPr lang="fi-FI" sz="2800" b="1" dirty="0" err="1">
                <a:latin typeface="+mj-lt"/>
              </a:rPr>
              <a:t>aega</a:t>
            </a:r>
            <a:r>
              <a:rPr lang="fi-FI" sz="2800" b="1" dirty="0">
                <a:latin typeface="+mj-lt"/>
              </a:rPr>
              <a:t> </a:t>
            </a:r>
            <a:r>
              <a:rPr lang="fi-FI" sz="2800" b="1" dirty="0" err="1">
                <a:latin typeface="+mj-lt"/>
              </a:rPr>
              <a:t>õppimiseks</a:t>
            </a:r>
            <a:r>
              <a:rPr lang="fi-FI" sz="2800" b="1" dirty="0">
                <a:latin typeface="+mj-lt"/>
              </a:rPr>
              <a:t> </a:t>
            </a:r>
            <a:r>
              <a:rPr lang="et-EE" sz="2800" b="1" dirty="0">
                <a:latin typeface="+mj-lt"/>
              </a:rPr>
              <a:t> </a:t>
            </a:r>
            <a:r>
              <a:rPr lang="et-EE" sz="2800" i="1" dirty="0">
                <a:latin typeface="+mj-lt"/>
              </a:rPr>
              <a:t>Mis on õppetegevused?</a:t>
            </a:r>
          </a:p>
          <a:p>
            <a:pPr algn="just"/>
            <a:endParaRPr lang="et-EE" sz="2800" i="1" dirty="0">
              <a:latin typeface="+mj-lt"/>
            </a:endParaRPr>
          </a:p>
          <a:p>
            <a:pPr algn="just"/>
            <a:r>
              <a:rPr lang="et-EE" sz="2800" b="1" dirty="0">
                <a:latin typeface="+mj-lt"/>
              </a:rPr>
              <a:t>Õ</a:t>
            </a:r>
            <a:r>
              <a:rPr lang="fi-FI" sz="2800" b="1" dirty="0" err="1">
                <a:latin typeface="+mj-lt"/>
              </a:rPr>
              <a:t>ppepuhkust</a:t>
            </a:r>
            <a:r>
              <a:rPr lang="fi-FI" sz="2800" b="1" dirty="0">
                <a:latin typeface="+mj-lt"/>
              </a:rPr>
              <a:t> 30 </a:t>
            </a:r>
            <a:r>
              <a:rPr lang="fi-FI" sz="2800" b="1" dirty="0" err="1">
                <a:latin typeface="+mj-lt"/>
              </a:rPr>
              <a:t>kalendripäeva</a:t>
            </a:r>
            <a:r>
              <a:rPr lang="fi-FI" sz="2800" b="1" dirty="0">
                <a:latin typeface="+mj-lt"/>
              </a:rPr>
              <a:t> </a:t>
            </a:r>
            <a:r>
              <a:rPr lang="fi-FI" sz="2800" b="1" dirty="0" err="1">
                <a:latin typeface="+mj-lt"/>
              </a:rPr>
              <a:t>arvestatakse</a:t>
            </a:r>
            <a:r>
              <a:rPr lang="fi-FI" sz="2800" b="1" dirty="0">
                <a:latin typeface="+mj-lt"/>
              </a:rPr>
              <a:t> </a:t>
            </a:r>
            <a:r>
              <a:rPr lang="fi-FI" sz="2800" b="1" dirty="0" err="1">
                <a:latin typeface="+mj-lt"/>
              </a:rPr>
              <a:t>kalendriaasta</a:t>
            </a:r>
            <a:r>
              <a:rPr lang="fi-FI" sz="2800" b="1" dirty="0">
                <a:latin typeface="+mj-lt"/>
              </a:rPr>
              <a:t> </a:t>
            </a:r>
            <a:r>
              <a:rPr lang="fi-FI" sz="2800" b="1" dirty="0" err="1">
                <a:latin typeface="+mj-lt"/>
              </a:rPr>
              <a:t>põhiselt</a:t>
            </a:r>
            <a:r>
              <a:rPr lang="fi-FI" sz="2800" b="1" dirty="0">
                <a:latin typeface="+mj-lt"/>
              </a:rPr>
              <a:t>, </a:t>
            </a:r>
            <a:r>
              <a:rPr lang="fi-FI" sz="2800" b="1" dirty="0" err="1">
                <a:latin typeface="+mj-lt"/>
              </a:rPr>
              <a:t>mitte</a:t>
            </a:r>
            <a:r>
              <a:rPr lang="fi-FI" sz="2800" b="1" dirty="0">
                <a:latin typeface="+mj-lt"/>
              </a:rPr>
              <a:t> </a:t>
            </a:r>
            <a:r>
              <a:rPr lang="fi-FI" sz="2800" b="1" dirty="0" err="1">
                <a:latin typeface="+mj-lt"/>
              </a:rPr>
              <a:t>tööandja</a:t>
            </a:r>
            <a:r>
              <a:rPr lang="fi-FI" sz="2800" b="1" dirty="0">
                <a:latin typeface="+mj-lt"/>
              </a:rPr>
              <a:t> </a:t>
            </a:r>
            <a:r>
              <a:rPr lang="fi-FI" sz="2800" b="1" dirty="0" err="1">
                <a:latin typeface="+mj-lt"/>
              </a:rPr>
              <a:t>põhiselt</a:t>
            </a:r>
            <a:r>
              <a:rPr lang="fi-FI" sz="2800" b="1" dirty="0">
                <a:latin typeface="+mj-lt"/>
              </a:rPr>
              <a:t>. </a:t>
            </a:r>
            <a:endParaRPr lang="et-EE" sz="2800" b="1" dirty="0">
              <a:latin typeface="+mj-lt"/>
            </a:endParaRPr>
          </a:p>
          <a:p>
            <a:pPr algn="just">
              <a:lnSpc>
                <a:spcPct val="150000"/>
              </a:lnSpc>
            </a:pPr>
            <a:endParaRPr lang="et-EE" sz="2800" b="1" dirty="0">
              <a:latin typeface="+mj-lt"/>
            </a:endParaRPr>
          </a:p>
          <a:p>
            <a:pPr algn="just">
              <a:lnSpc>
                <a:spcPct val="150000"/>
              </a:lnSpc>
            </a:pPr>
            <a:endParaRPr lang="et-EE" sz="2800" b="1" dirty="0">
              <a:latin typeface="+mj-lt"/>
            </a:endParaRP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19373"/>
            <a:ext cx="2046181" cy="1080827"/>
          </a:xfrm>
          <a:prstGeom prst="rect">
            <a:avLst/>
          </a:prstGeom>
        </p:spPr>
      </p:pic>
    </p:spTree>
    <p:extLst>
      <p:ext uri="{BB962C8B-B14F-4D97-AF65-F5344CB8AC3E}">
        <p14:creationId xmlns:p14="http://schemas.microsoft.com/office/powerpoint/2010/main" val="2571458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1115616" y="274638"/>
            <a:ext cx="7571184" cy="1570186"/>
          </a:xfrm>
        </p:spPr>
        <p:txBody>
          <a:bodyPr/>
          <a:lstStyle/>
          <a:p>
            <a:r>
              <a:rPr lang="et-EE" b="1" dirty="0">
                <a:latin typeface="Calibri" panose="020F0502020204030204" pitchFamily="34" charset="0"/>
                <a:cs typeface="Calibri" panose="020F0502020204030204" pitchFamily="34" charset="0"/>
              </a:rPr>
              <a:t>ÕIGUS KEELDUDA ÕPPEPUHKUSE</a:t>
            </a:r>
            <a:br>
              <a:rPr lang="et-EE" b="1" dirty="0">
                <a:latin typeface="Calibri" panose="020F0502020204030204" pitchFamily="34" charset="0"/>
                <a:cs typeface="Calibri" panose="020F0502020204030204" pitchFamily="34" charset="0"/>
              </a:rPr>
            </a:br>
            <a:r>
              <a:rPr lang="et-EE" b="1" dirty="0">
                <a:latin typeface="Calibri" panose="020F0502020204030204" pitchFamily="34" charset="0"/>
                <a:cs typeface="Calibri" panose="020F0502020204030204" pitchFamily="34" charset="0"/>
              </a:rPr>
              <a:t>ANDMISEST  </a:t>
            </a:r>
          </a:p>
        </p:txBody>
      </p:sp>
      <p:sp>
        <p:nvSpPr>
          <p:cNvPr id="3" name="Sisu kohatäide 2"/>
          <p:cNvSpPr>
            <a:spLocks noGrp="1"/>
          </p:cNvSpPr>
          <p:nvPr>
            <p:ph idx="1"/>
          </p:nvPr>
        </p:nvSpPr>
        <p:spPr>
          <a:xfrm>
            <a:off x="457200" y="1700808"/>
            <a:ext cx="8229600" cy="4536504"/>
          </a:xfrm>
        </p:spPr>
        <p:txBody>
          <a:bodyPr>
            <a:normAutofit fontScale="92500"/>
          </a:bodyPr>
          <a:lstStyle/>
          <a:p>
            <a:pPr algn="just"/>
            <a:r>
              <a:rPr lang="et-EE" sz="2800" b="1" dirty="0">
                <a:latin typeface="+mj-lt"/>
              </a:rPr>
              <a:t>Etteteatamistähtaja rikkumine, teatise mitteesitamine</a:t>
            </a:r>
          </a:p>
          <a:p>
            <a:pPr algn="just">
              <a:lnSpc>
                <a:spcPct val="110000"/>
              </a:lnSpc>
            </a:pPr>
            <a:r>
              <a:rPr lang="et-EE" sz="2800" b="1" dirty="0">
                <a:latin typeface="+mj-lt"/>
              </a:rPr>
              <a:t>Akadeemilisel puhkusel viibimine </a:t>
            </a:r>
            <a:r>
              <a:rPr lang="et-EE" sz="2200" dirty="0">
                <a:latin typeface="+mj-lt"/>
              </a:rPr>
              <a:t>/v a kui akadeemilisel puhkusel olles on võimalik õppetöös osaleda/</a:t>
            </a:r>
          </a:p>
          <a:p>
            <a:pPr algn="just"/>
            <a:r>
              <a:rPr lang="et-EE" sz="2800" b="1" dirty="0">
                <a:latin typeface="+mj-lt"/>
              </a:rPr>
              <a:t>Õppepuhkuse päevi soovib töötaja kasutada vaid oma puhkepäevadel (nt L,P)</a:t>
            </a:r>
          </a:p>
          <a:p>
            <a:pPr algn="just"/>
            <a:r>
              <a:rPr lang="et-EE" sz="2800" b="1" dirty="0">
                <a:latin typeface="+mj-lt"/>
              </a:rPr>
              <a:t>Tööandja ettevõtte hädavajadus TLS § 69 lg 5</a:t>
            </a:r>
          </a:p>
          <a:p>
            <a:pPr algn="just"/>
            <a:r>
              <a:rPr lang="et-EE" sz="2800" b="1" dirty="0">
                <a:latin typeface="+mj-lt"/>
              </a:rPr>
              <a:t>Töötaja vahetab aasta jooksul tööandjat ja on õppepuhkuse esimese tööandja juures täielikult ära kasutanud</a:t>
            </a:r>
          </a:p>
          <a:p>
            <a:pPr algn="just">
              <a:lnSpc>
                <a:spcPct val="150000"/>
              </a:lnSpc>
            </a:pPr>
            <a:endParaRPr lang="et-EE" sz="2800" dirty="0">
              <a:latin typeface="+mj-lt"/>
            </a:endParaRPr>
          </a:p>
        </p:txBody>
      </p:sp>
      <p:pic>
        <p:nvPicPr>
          <p:cNvPr id="4" name="Pil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4248" y="519373"/>
            <a:ext cx="2046181" cy="1080827"/>
          </a:xfrm>
          <a:prstGeom prst="rect">
            <a:avLst/>
          </a:prstGeom>
        </p:spPr>
      </p:pic>
    </p:spTree>
    <p:extLst>
      <p:ext uri="{BB962C8B-B14F-4D97-AF65-F5344CB8AC3E}">
        <p14:creationId xmlns:p14="http://schemas.microsoft.com/office/powerpoint/2010/main" val="440794565"/>
      </p:ext>
    </p:extLst>
  </p:cSld>
  <p:clrMapOvr>
    <a:masterClrMapping/>
  </p:clrMapOvr>
</p:sld>
</file>

<file path=ppt/theme/theme1.xml><?xml version="1.0" encoding="utf-8"?>
<a:theme xmlns:a="http://schemas.openxmlformats.org/drawingml/2006/main" name="TI esitluse 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 esitluse mall</Template>
  <TotalTime>3662</TotalTime>
  <Words>867</Words>
  <Application>Microsoft Office PowerPoint</Application>
  <PresentationFormat>Ekraaniseanss (4:3)</PresentationFormat>
  <Paragraphs>107</Paragraphs>
  <Slides>13</Slides>
  <Notes>9</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13</vt:i4>
      </vt:variant>
    </vt:vector>
  </HeadingPairs>
  <TitlesOfParts>
    <vt:vector size="19" baseType="lpstr">
      <vt:lpstr>Arial</vt:lpstr>
      <vt:lpstr>Calibri</vt:lpstr>
      <vt:lpstr>Calibri Light</vt:lpstr>
      <vt:lpstr>Verdana</vt:lpstr>
      <vt:lpstr>Wingdings</vt:lpstr>
      <vt:lpstr>TI esitluse mall</vt:lpstr>
      <vt:lpstr>Puhkuste regulatsioon töölepingu seaduses  Nõustamisel, töövaidlustes ja järelevalves ilmnenud levinumad küsimused, probleemid</vt:lpstr>
      <vt:lpstr>TLS § 5 sissejuhatav osa</vt:lpstr>
      <vt:lpstr>PUHKUSE LIIGID  </vt:lpstr>
      <vt:lpstr>PÕHIPUHKUS  </vt:lpstr>
      <vt:lpstr>PUHKUSE VÄLJATEENIMINE JA KASUTAMINE  </vt:lpstr>
      <vt:lpstr>PUHKUS  </vt:lpstr>
      <vt:lpstr>PUHKUS  </vt:lpstr>
      <vt:lpstr>ÕPPEPUHKUS  </vt:lpstr>
      <vt:lpstr>ÕIGUS KEELDUDA ÕPPEPUHKUSE ANDMISEST  </vt:lpstr>
      <vt:lpstr>PUHKUSE TASU  </vt:lpstr>
      <vt:lpstr>KASUTAMATA PUHKUSE HÜVITAMINE  </vt:lpstr>
      <vt:lpstr>KUST LEIDA INFOT?</vt:lpstr>
      <vt:lpstr>Tänan tähelepanu eest !</vt:lpstr>
    </vt:vector>
  </TitlesOfParts>
  <Company>Sotsiaalministeerium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Noorte töötamine</dc:title>
  <dc:creator>Anni Raigna</dc:creator>
  <cp:lastModifiedBy>Anneli Lepik</cp:lastModifiedBy>
  <cp:revision>226</cp:revision>
  <cp:lastPrinted>2022-12-07T14:21:28Z</cp:lastPrinted>
  <dcterms:created xsi:type="dcterms:W3CDTF">2015-03-05T14:34:01Z</dcterms:created>
  <dcterms:modified xsi:type="dcterms:W3CDTF">2022-12-12T06:41:34Z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60605619</vt:i4>
  </property>
  <property fmtid="{D5CDD505-2E9C-101B-9397-08002B2CF9AE}" pid="3" name="_NewReviewCycle">
    <vt:lpwstr/>
  </property>
  <property fmtid="{D5CDD505-2E9C-101B-9397-08002B2CF9AE}" pid="4" name="_EmailSubject">
    <vt:lpwstr>TLÜ mess ja infotund</vt:lpwstr>
  </property>
  <property fmtid="{D5CDD505-2E9C-101B-9397-08002B2CF9AE}" pid="5" name="_AuthorEmail">
    <vt:lpwstr>anneli.lepik@ti.ee</vt:lpwstr>
  </property>
  <property fmtid="{D5CDD505-2E9C-101B-9397-08002B2CF9AE}" pid="6" name="_AuthorEmailDisplayName">
    <vt:lpwstr>Anneli Lepik</vt:lpwstr>
  </property>
  <property fmtid="{D5CDD505-2E9C-101B-9397-08002B2CF9AE}" pid="7" name="_PreviousAdHocReviewCycleID">
    <vt:i4>1498505378</vt:i4>
  </property>
</Properties>
</file>