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</p:sldMasterIdLst>
  <p:notesMasterIdLst>
    <p:notesMasterId r:id="rId36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6858000" type="screen4x3"/>
  <p:notesSz cx="6797675" cy="9926638"/>
  <p:embeddedFontLst>
    <p:embeddedFont>
      <p:font typeface="EB Garamon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bg/KRlAE7fm8jzZ2kaOiLj9xd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3306CB-5AB7-4513-A801-D4A197C7325F}">
  <a:tblStyle styleId="{233306CB-5AB7-4513-A801-D4A197C73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3.fntdata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7675" cy="99266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797675" cy="99266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797675" cy="99266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797675" cy="99266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00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00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2425" cy="3902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/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i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29"/>
          <p:cNvSpPr>
            <a:spLocks noGrp="1"/>
          </p:cNvSpPr>
          <p:nvPr>
            <p:ph type="pic" idx="2"/>
          </p:nvPr>
        </p:nvSpPr>
        <p:spPr>
          <a:xfrm>
            <a:off x="611188" y="548059"/>
            <a:ext cx="3529012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3"/>
          </p:nvPr>
        </p:nvSpPr>
        <p:spPr>
          <a:xfrm>
            <a:off x="4500563" y="548059"/>
            <a:ext cx="3959225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i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4788023" y="692075"/>
            <a:ext cx="3744416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3"/>
          </p:nvPr>
        </p:nvSpPr>
        <p:spPr>
          <a:xfrm>
            <a:off x="611560" y="692075"/>
            <a:ext cx="3745048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4860032" y="692696"/>
            <a:ext cx="353238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594047" y="476672"/>
            <a:ext cx="78867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/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1"/>
          </p:nvPr>
        </p:nvSpPr>
        <p:spPr>
          <a:xfrm>
            <a:off x="594047" y="4581129"/>
            <a:ext cx="78867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>
            <a:spLocks noGrp="1"/>
          </p:cNvSpPr>
          <p:nvPr>
            <p:ph type="body" idx="1"/>
          </p:nvPr>
        </p:nvSpPr>
        <p:spPr>
          <a:xfrm>
            <a:off x="611188" y="620688"/>
            <a:ext cx="5329237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>
            <a:spLocks noGrp="1"/>
          </p:cNvSpPr>
          <p:nvPr>
            <p:ph type="pic" idx="2"/>
          </p:nvPr>
        </p:nvSpPr>
        <p:spPr>
          <a:xfrm>
            <a:off x="6443663" y="2780928"/>
            <a:ext cx="2700337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8823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mber_box">
  <p:cSld name="1_number_box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8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>
            <a:spLocks noGrp="1"/>
          </p:cNvSpPr>
          <p:nvPr>
            <p:ph type="pic" idx="2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Google Shape;115;p48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mber_box">
  <p:cSld name="2_number_box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0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0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50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mber_box">
  <p:cSld name="3_number_box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2"/>
          <p:cNvSpPr txBox="1"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2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Google Shape;137;p52"/>
          <p:cNvSpPr>
            <a:spLocks noGrp="1"/>
          </p:cNvSpPr>
          <p:nvPr>
            <p:ph type="pic" idx="3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78867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  <a:defRPr i="1"/>
            </a:lvl1pPr>
            <a:lvl2pPr marL="91440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200"/>
              <a:buChar char="-"/>
              <a:defRPr i="1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 i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457202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2"/>
          </p:nvPr>
        </p:nvSpPr>
        <p:spPr>
          <a:xfrm>
            <a:off x="4645027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>
            <a:spLocks noGrp="1"/>
          </p:cNvSpPr>
          <p:nvPr>
            <p:ph type="pic" idx="2"/>
          </p:nvPr>
        </p:nvSpPr>
        <p:spPr>
          <a:xfrm>
            <a:off x="5832400" y="3033762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>
            <a:spLocks noGrp="1"/>
          </p:cNvSpPr>
          <p:nvPr>
            <p:ph type="pic" idx="3"/>
          </p:nvPr>
        </p:nvSpPr>
        <p:spPr>
          <a:xfrm>
            <a:off x="863277" y="548680"/>
            <a:ext cx="4824413" cy="482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>
            <a:spLocks noGrp="1"/>
          </p:cNvSpPr>
          <p:nvPr>
            <p:ph type="pic" idx="4"/>
          </p:nvPr>
        </p:nvSpPr>
        <p:spPr>
          <a:xfrm>
            <a:off x="5832400" y="54922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>
            <a:spLocks noGrp="1"/>
          </p:cNvSpPr>
          <p:nvPr>
            <p:ph type="pic" idx="2"/>
          </p:nvPr>
        </p:nvSpPr>
        <p:spPr>
          <a:xfrm>
            <a:off x="6146800" y="18864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497889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682590" y="1484784"/>
            <a:ext cx="4967287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">
  <p:cSld name="Tabe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457200" y="489048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B20533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436096" y="476672"/>
            <a:ext cx="316835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>
            <a:spLocks noGrp="1"/>
          </p:cNvSpPr>
          <p:nvPr>
            <p:ph type="pic" idx="2"/>
          </p:nvPr>
        </p:nvSpPr>
        <p:spPr>
          <a:xfrm>
            <a:off x="467544" y="476672"/>
            <a:ext cx="462915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Font typeface="Merriweather Sans"/>
              <a:buNone/>
              <a:defRPr sz="32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436096" y="2276872"/>
            <a:ext cx="3168352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3851920" y="457200"/>
            <a:ext cx="4629150" cy="52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200"/>
              <a:buChar char="-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2"/>
          </p:nvPr>
        </p:nvSpPr>
        <p:spPr>
          <a:xfrm>
            <a:off x="630240" y="2057401"/>
            <a:ext cx="2949575" cy="36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630240" y="2505075"/>
            <a:ext cx="3868737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5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1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1"/>
          <p:cNvSpPr txBox="1"/>
          <p:nvPr/>
        </p:nvSpPr>
        <p:spPr>
          <a:xfrm>
            <a:off x="6119812" y="836612"/>
            <a:ext cx="1657350" cy="8636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EB Garamond"/>
              <a:buNone/>
            </a:pPr>
            <a:r>
              <a:rPr lang="en-GB" sz="6600" b="0" i="1" u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3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53"/>
          <p:cNvCxnSpPr/>
          <p:nvPr/>
        </p:nvCxnSpPr>
        <p:spPr>
          <a:xfrm>
            <a:off x="611187" y="5157787"/>
            <a:ext cx="7896225" cy="1587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3" name="Google Shape;143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8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" name="Google Shape;55;p28"/>
          <p:cNvCxnSpPr/>
          <p:nvPr/>
        </p:nvCxnSpPr>
        <p:spPr>
          <a:xfrm>
            <a:off x="611187" y="4365625"/>
            <a:ext cx="7896225" cy="1587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0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" name="Google Shape;65;p30"/>
          <p:cNvCxnSpPr/>
          <p:nvPr/>
        </p:nvCxnSpPr>
        <p:spPr>
          <a:xfrm>
            <a:off x="611187" y="4365625"/>
            <a:ext cx="7896225" cy="1587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3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33" descr="uutmoodi akadeemiline vektor.a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987" y="549275"/>
            <a:ext cx="4568825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1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3" name="Google Shape;83;p41"/>
          <p:cNvCxnSpPr/>
          <p:nvPr/>
        </p:nvCxnSpPr>
        <p:spPr>
          <a:xfrm>
            <a:off x="588962" y="4149725"/>
            <a:ext cx="7896225" cy="1587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3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43"/>
          <p:cNvSpPr txBox="1"/>
          <p:nvPr/>
        </p:nvSpPr>
        <p:spPr>
          <a:xfrm>
            <a:off x="457200" y="2133600"/>
            <a:ext cx="822325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5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5"/>
          <p:cNvSpPr txBox="1"/>
          <p:nvPr/>
        </p:nvSpPr>
        <p:spPr>
          <a:xfrm>
            <a:off x="6443662" y="0"/>
            <a:ext cx="2700337" cy="27813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7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7"/>
          <p:cNvSpPr txBox="1"/>
          <p:nvPr/>
        </p:nvSpPr>
        <p:spPr>
          <a:xfrm>
            <a:off x="755650" y="836612"/>
            <a:ext cx="1655762" cy="8636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EB Garamond"/>
              <a:buNone/>
            </a:pPr>
            <a:r>
              <a:rPr lang="en-GB" sz="6600" b="0" i="1" u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1.</a:t>
            </a:r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512" y="5400675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9"/>
          <p:cNvSpPr txBox="1"/>
          <p:nvPr/>
        </p:nvSpPr>
        <p:spPr>
          <a:xfrm>
            <a:off x="3486150" y="0"/>
            <a:ext cx="5670550" cy="188912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49"/>
          <p:cNvSpPr txBox="1"/>
          <p:nvPr/>
        </p:nvSpPr>
        <p:spPr>
          <a:xfrm>
            <a:off x="3455987" y="836612"/>
            <a:ext cx="1655762" cy="8636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EB Garamond"/>
              <a:buNone/>
            </a:pPr>
            <a:r>
              <a:rPr lang="en-GB" sz="6600" b="0" i="1" u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is2.tlu.ee/tluois/uus_ois2.tud_leh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1293965/234618904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y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ulib.e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lu.ee/toetused" TargetMode="External"/><Relationship Id="rId5" Type="http://schemas.openxmlformats.org/officeDocument/2006/relationships/hyperlink" Target="http://www.esindus.ee/civitas" TargetMode="External"/><Relationship Id="rId4" Type="http://schemas.openxmlformats.org/officeDocument/2006/relationships/hyperlink" Target="http://www.minukool.e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u.ee/oppeinf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taxonomy/term/79/tlu-kasutajakont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lu.ee/et/it/kasutajakont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827087" y="908050"/>
            <a:ext cx="7705725" cy="26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t-EE" sz="4400" dirty="0"/>
              <a:t>R</a:t>
            </a:r>
            <a:r>
              <a:rPr lang="en-GB" sz="4400" b="0" i="1" u="none" dirty="0" err="1" smtClean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iigiteaduste</a:t>
            </a:r>
            <a:r>
              <a:rPr lang="en-GB" sz="4400" b="0" i="1" u="none" dirty="0" smtClean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GB" sz="4400" b="0" i="1" u="none" dirty="0" err="1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magistriõppe</a:t>
            </a:r>
            <a:r>
              <a:rPr lang="en-GB" sz="4400" b="0" i="1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br>
              <a:rPr lang="en-GB" sz="4400" b="0" i="1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GB" sz="4400" b="0" i="1" u="none" dirty="0" err="1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esmakursuslaste</a:t>
            </a:r>
            <a:r>
              <a:rPr lang="en-GB" sz="4400" b="0" i="1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br>
              <a:rPr lang="en-GB" sz="4400" b="0" i="1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GB" sz="4400" b="0" i="1" u="none" dirty="0" err="1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infotund</a:t>
            </a:r>
            <a:endParaRPr dirty="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827087" y="4149725"/>
            <a:ext cx="7848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0" i="0" u="none" dirty="0" err="1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Maarja-Liis</a:t>
            </a:r>
            <a:r>
              <a:rPr lang="en-GB" sz="2400" b="0" i="0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GB" sz="2400" b="0" i="0" u="none" dirty="0" err="1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Viljak</a:t>
            </a:r>
            <a:r>
              <a:rPr lang="en-GB" sz="2400" b="0" i="0" u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-GB" sz="2400" b="0" i="0" u="none" dirty="0" err="1" smtClean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õppenõustaja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Nominaaljaotus</a:t>
            </a:r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Õpingukava koostamine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Ois2.tlu.ee 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615950" y="4652962"/>
            <a:ext cx="78867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1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ÕISi sisse logimiseks on vajalik ID kaart või kasutajakonto.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b="1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2400" b="1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611187" y="692150"/>
            <a:ext cx="3744912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Lisaks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juurdepääsule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ÕISi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annab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kasutajakonto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omamine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Sulle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ülikooli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</a:t>
            </a:r>
            <a:r>
              <a:rPr lang="en-GB" b="1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posti</a:t>
            </a:r>
            <a:r>
              <a:rPr lang="en-GB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seotud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gmailiga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sisselogimine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ülikooli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kodulehelt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GB" b="1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kettaruumi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ülikooli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serveris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juurdepääsu</a:t>
            </a:r>
            <a:r>
              <a:rPr lang="en-GB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b="1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teistelegi</a:t>
            </a:r>
            <a:r>
              <a:rPr lang="en-GB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b="1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infosüsteemidele</a:t>
            </a:r>
            <a:r>
              <a:rPr lang="en-GB" i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GB" sz="1800" i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21" name="Google Shape;221;p12"/>
          <p:cNvSpPr txBox="1"/>
          <p:nvPr/>
        </p:nvSpPr>
        <p:spPr>
          <a:xfrm>
            <a:off x="3863975" y="3244850"/>
            <a:ext cx="26463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GB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erandkorraserandkorras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3863975" y="3244850"/>
            <a:ext cx="14160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GB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erandkorras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Calibri"/>
                <a:ea typeface="Calibri"/>
                <a:cs typeface="Calibri"/>
                <a:sym typeface="Calibri"/>
              </a:rPr>
              <a:t>Ainekaart/kursuseprogramm</a:t>
            </a: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Ainekaart: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Nt: </a:t>
            </a:r>
            <a:r>
              <a:rPr lang="en-GB" sz="2600" b="0" i="1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https://ois2.tlu.ee/tluois/uus_ois2.tud_leht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Kursuseprogramm- nähtav vaid neile tudengitele, kes on ainekursusele registreeritud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Võõrkeel õppekavas</a:t>
            </a:r>
            <a:endParaRPr/>
          </a:p>
        </p:txBody>
      </p:sp>
      <p:pic>
        <p:nvPicPr>
          <p:cNvPr id="234" name="Google Shape;23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17737"/>
            <a:ext cx="403542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>
            <a:spLocks noGrp="1"/>
          </p:cNvSpPr>
          <p:nvPr>
            <p:ph type="body" idx="2"/>
          </p:nvPr>
        </p:nvSpPr>
        <p:spPr>
          <a:xfrm>
            <a:off x="4645025" y="1173162"/>
            <a:ext cx="4035425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500"/>
              <a:buFont typeface="Merriweather Sans"/>
              <a:buNone/>
            </a:pPr>
            <a:endParaRPr sz="2500" b="1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Vastavalt õppekavale on õppekavas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Erialane inglise keel I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Erialane inglise keel II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Erialane inglise keel III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Akadeemiline inglise keel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Õppeaine määramine toimub </a:t>
            </a:r>
            <a:r>
              <a:rPr lang="en-GB" sz="2400" b="0" i="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paigutustesti tulemuse järgi.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40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Võõrkeeleõppes osalemise tingimused</a:t>
            </a:r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Üliõpilane peab: </a:t>
            </a:r>
            <a:endParaRPr/>
          </a:p>
          <a:p>
            <a:pPr marL="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olema ainesse registreeritud ja aktsepteeritud </a:t>
            </a:r>
            <a:endParaRPr/>
          </a:p>
          <a:p>
            <a:pPr marL="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osalema vähemalt 60% kontakttundides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Vastasel juhul ei lubata üliõpilast eksamile ega järeleksamile ja üliõpilane peab ainesse uuesti registreerima (korduskuulamine).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Õpingukava koostamine:</a:t>
            </a:r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-Õpingukava koostatakse üheks semestriks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-Õppeaineid valides tuleb aluseks võtta õppekava ja selle nominaaljaotus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Õpingukava koostamiseks abistav video (vt alates 11-ndast minutist):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https://vimeo.com/181293965/234618904c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Ära jäta seda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sept viimasele minutile, süsteem võib olla ülekoormatud. Kui õpingukava ei esitata-eksmatrikuleerimine!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Calibri"/>
                <a:ea typeface="Calibri"/>
                <a:cs typeface="Calibri"/>
                <a:sym typeface="Calibri"/>
              </a:rPr>
              <a:t>Täiskoormus/osakoormus</a:t>
            </a: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3250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Üliõpilased peavad registreerima I semestril 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 EAP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mahus ainetele ja sooritama I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semestril  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15 EAP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eest aineid.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Alla 15 EAP  I semestril- eksmatrikuleerimine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Tasuta õppes tuleb sooritada 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vähemalt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 EAP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aastas. Soovitavalt 60 EAP-d.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Täiskoormusel püsimiseks vajalik min 45 EAP-d aastas (NB! trahviraha 1 EAP= 30 eurot)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Kui mõni aine jääb sooritamata, siis järgmistel semestritel saad registreerida ennast </a:t>
            </a:r>
            <a:r>
              <a:rPr lang="en-GB" sz="2400" b="1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kuni 38 EAP </a:t>
            </a:r>
            <a:r>
              <a:rPr lang="en-GB" sz="24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mahus ainetesse.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NB! Koormust arvestatakse korda aastas, suvevaheajal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615950" y="4652962"/>
            <a:ext cx="78867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ÕPPEAINESSE REGISTREERIMISEGA VÕTAD ENDALE KOHUSTUSE SOORITADA SELLE AINES EKSAM VÕI ARVESTUS!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4500562" y="547687"/>
            <a:ext cx="395922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Kui oled ainekursuse õpingukavasse registreerinud, kuid ikkagi ei soovi või ei saa seda sooritada, siis tuleb registreerimine tühistada: </a:t>
            </a:r>
            <a:endParaRPr/>
          </a:p>
          <a:p>
            <a:pPr marL="0" lvl="0" indent="-152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Char char="-"/>
            </a:pPr>
            <a:r>
              <a:rPr lang="en-GB" sz="24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Kuni 09.09. saad aine ÕISis ise tühistada</a:t>
            </a:r>
            <a:endParaRPr/>
          </a:p>
        </p:txBody>
      </p:sp>
      <p:pic>
        <p:nvPicPr>
          <p:cNvPr id="260" name="Google Shape;260;p18" descr="Mariann-TudengTV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647" r="16647"/>
          <a:stretch/>
        </p:blipFill>
        <p:spPr>
          <a:xfrm>
            <a:off x="611187" y="547687"/>
            <a:ext cx="3529012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Eksamid ja arvestused</a:t>
            </a:r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Char char="-"/>
            </a:pPr>
            <a:r>
              <a:rPr lang="en-GB" sz="28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Sügisel registreeritud ainetes pead sooritama eksami või arvestuse hiljemalt 2</a:t>
            </a:r>
            <a:r>
              <a:rPr lang="en-GB" sz="2800" b="1" i="0"/>
              <a:t>6</a:t>
            </a:r>
            <a:r>
              <a:rPr lang="en-GB" sz="28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.01.2019.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Char char="-"/>
            </a:pPr>
            <a:r>
              <a:rPr lang="en-GB" sz="28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Arvestusel on 1 põhiarvestuse aeg ja 1 järelarvestuse aeg;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Char char="-"/>
            </a:pPr>
            <a:r>
              <a:rPr lang="en-GB" sz="28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Eksamil on võimalik valida 2 põhieksamiaja vahel ning ebaõnnestunud eksamit teha uuesti järeleksami ajal.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Char char="-"/>
            </a:pPr>
            <a:r>
              <a:rPr lang="en-GB" sz="28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Kui semestri lõpuks positiivset tulemust ei saa, siis on võimalik ainet 1x tasuta korduskuulata.</a:t>
            </a:r>
            <a:endParaRPr/>
          </a:p>
          <a:p>
            <a:pPr marL="165100" marR="0" lvl="0" indent="12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</a:pPr>
            <a:endParaRPr sz="2800" b="0" i="0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65100" marR="0" lvl="0" indent="12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</a:pPr>
            <a:endParaRPr sz="2800" b="0" i="0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Calibri"/>
                <a:ea typeface="Calibri"/>
                <a:cs typeface="Calibri"/>
                <a:sym typeface="Calibri"/>
              </a:rPr>
              <a:t>Tere tulemast!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395287" y="1557337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GB" sz="2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Ühiskonnateaduste</a:t>
            </a: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instituuti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ÜTI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2600" b="0" i="1" u="sng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https://www.tlu.ee/yti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ÜTI büroo (sh õppenõustajad): Mare maja 5. korrus</a:t>
            </a:r>
            <a:endParaRPr/>
          </a:p>
          <a:p>
            <a:pPr marL="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Loenguaegu vt ASIO-st või ÕIS-ist</a:t>
            </a:r>
            <a:endParaRPr/>
          </a:p>
          <a:p>
            <a:pPr marL="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Õppejõudude kontakte ja vastuvõtuaegu vt ÜTI kodulehelt kontaktide alt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0533"/>
              </a:solidFill>
            </a:endParaRPr>
          </a:p>
        </p:txBody>
      </p:sp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Arvestusi hinnatakse: arvestatud-mittearvestatud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Eksameid hinnatakse: A,B,C,D,E,F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NB! Kohustusliku aine korduskuulamisel mitterahuldava tulemuse saamisel- eksmatrikuleerimine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38 EAP reegel</a:t>
            </a:r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Juhul kui õppetulemustes on rohkem kui üks negatiivne tulemus (F või MA, MI), siis ei saa enam registreeruda rohkem kui 38 EAP-le semestris.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Calibri"/>
                <a:ea typeface="Calibri"/>
                <a:cs typeface="Calibri"/>
                <a:sym typeface="Calibri"/>
              </a:rPr>
              <a:t>Osaline õppekulude hüvitamine</a:t>
            </a:r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EAP= 30 eurot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(“Õppekulude hüvitamise määrade kehtestamine 2017/18 õa”, TLÜ senati otsus  nr 10, 17.aprill 2017)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Sügissemestri lõpuks peab olema sooritatud 30-6 EAP-d.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Kevadsemestri lõpuks 60-6 EAP jne.(Arvesse lähevad õppekava-järgsed ained)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Arvestatakse kaks korda aastas, semestri lõpul.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Veel olulist üliõpilaselus</a:t>
            </a:r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RAAMATUKOGU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sz="2600" b="0" i="1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www.tlulib.ee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lugejaks registreerumine, vt ka ekskursioonide infot Stardipaugu lehelt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ERASMUS </a:t>
            </a: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Kontakt: Triin Tõnurist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ISIC kaart </a:t>
            </a:r>
            <a:r>
              <a:rPr lang="en-GB"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sz="2600" b="0" i="0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www.minukool.ee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ÜLIÕPILASNÕUKOGU CIVITAS </a:t>
            </a:r>
            <a:r>
              <a:rPr lang="en-GB" sz="2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sz="2600" b="0" i="0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www.esindus.ee/civitas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TOETUSED JA STIPENDIUMID </a:t>
            </a:r>
            <a:r>
              <a:rPr lang="en-GB"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sz="2600" b="0" i="0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www.tlu.ee/toetused</a:t>
            </a:r>
            <a:r>
              <a:rPr lang="en-GB" sz="2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600" b="1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1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>
            <a:spLocks noGrp="1"/>
          </p:cNvSpPr>
          <p:nvPr>
            <p:ph type="title"/>
          </p:nvPr>
        </p:nvSpPr>
        <p:spPr>
          <a:xfrm>
            <a:off x="4859337" y="692150"/>
            <a:ext cx="35337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/>
            </a:r>
            <a:b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/>
            </a:r>
            <a:b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MÕNUSAT STARTI!</a:t>
            </a:r>
            <a:b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/>
            </a:r>
            <a:br>
              <a:rPr lang="en-GB" sz="32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Olulisi dokumente</a:t>
            </a: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Õppekorralduse eeskiri (ÕKE)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Akadeemiline kalender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</a:pPr>
            <a:r>
              <a:rPr lang="en-GB" sz="22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Vt </a:t>
            </a:r>
            <a:r>
              <a:rPr lang="en-GB" sz="2200" b="0" i="1" u="sng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www.tlu.ee/oppeinfo</a:t>
            </a:r>
            <a:r>
              <a:rPr lang="en-GB" sz="22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- dokumendid</a:t>
            </a:r>
            <a:endParaRPr/>
          </a:p>
          <a:p>
            <a:pPr marL="800100" marR="0" lvl="1" indent="-203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200" b="0" i="1" u="none" strike="noStrike" cap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65100" marR="0" lvl="0" indent="-25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None/>
            </a:pPr>
            <a:endParaRPr sz="2200" b="0" i="1" u="none" strike="noStrike" cap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615950" y="4386262"/>
            <a:ext cx="7886700" cy="149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   Esmalt pöördu alati küsimustega </a:t>
            </a:r>
            <a:r>
              <a:rPr lang="en-GB" sz="2800" b="1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õppenõustaja-spetsialisti </a:t>
            </a:r>
            <a:r>
              <a:rPr lang="en-GB" sz="28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poole, kes abistab õppetöö korralduse ja õpingute planeerimisega seotud küsimustes. Vajadusel suunab ta Sind edasi. </a:t>
            </a: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615950" y="1052512"/>
            <a:ext cx="7843837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Char char="-"/>
            </a:pPr>
            <a:r>
              <a:rPr lang="en-GB" sz="20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Karjääri- ja nõustamiskeskuses</a:t>
            </a:r>
            <a:r>
              <a:rPr lang="en-GB" sz="20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töötavad õppekorralduse peaspetsialist, karjäärinõustaja, psühholoog ja erivajadustega üliõpilaste nõustaja, kes nõustavad vastavalt valdkonnale.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Char char="-"/>
            </a:pPr>
            <a:r>
              <a:rPr lang="en-GB" sz="20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Üliõpilaskond</a:t>
            </a:r>
            <a:r>
              <a:rPr lang="en-GB" sz="20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seisab üliõpilaste õiguste eest ning abistab õppetööd ja sotsiaalteemasid puuduvates küsimustes.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Char char="-"/>
            </a:pPr>
            <a:r>
              <a:rPr lang="en-GB" sz="20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Õppeosakond </a:t>
            </a:r>
            <a:r>
              <a:rPr lang="en-GB" sz="20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nõustab üldistes õppekorraldusega seotud küsimustes ning hoiab korras üliõpilaste registrit. Nõustab ka siis, kui tunned huvi välismaal õppimise vastu.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Char char="-"/>
            </a:pPr>
            <a:r>
              <a:rPr lang="en-GB" sz="2000" b="1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IT- osakond </a:t>
            </a:r>
            <a:r>
              <a:rPr lang="en-GB" sz="2000" b="0" i="0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abistab kasutajakontode loomisel.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596900" y="333375"/>
            <a:ext cx="7720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4800"/>
              <a:buFont typeface="EB Garamond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Veel olulisi inimesi </a:t>
            </a:r>
            <a:r>
              <a:rPr lang="en-GB" sz="16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www.tlu.ee&gt; Õpingud&gt; Nõustamine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Infovahetus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tlu.ee konto loomine: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https://www.tlu.ee/taxonomy/term/79/tlu-kasutajakonto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Rohkem abi kasutajakonto kohta: </a:t>
            </a:r>
            <a:r>
              <a:rPr lang="en-GB" sz="2600" b="0" i="1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http://www.tlu.ee/et/it/kasutajakonto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NB! Infovahetus ülikooliga toimub  tlu.ee e-posti vahendusel. </a:t>
            </a:r>
            <a:endParaRPr/>
          </a:p>
          <a:p>
            <a:pPr marL="16510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NB! Jälgige regulaarselt ka oma ÕIS2 kontole saabuvaid teateid (nt eksamitulemused jms)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0533"/>
              </a:solidFill>
            </a:endParaRPr>
          </a:p>
        </p:txBody>
      </p:sp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n-GB" sz="3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Õppekavaga tutvu nt ois.tlu.ee </a:t>
            </a:r>
            <a:endParaRPr/>
          </a:p>
          <a:p>
            <a:pPr marL="165100" marR="0" lvl="0" indent="-1651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3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n-GB" sz="3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NB! BA  ained- algavad numbriga 6, MA ained numbriga 7, PhD ained numbriga 8.</a:t>
            </a:r>
            <a:endParaRPr/>
          </a:p>
          <a:p>
            <a:pPr marL="165100" marR="0" lvl="0" indent="-1651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3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</a:pPr>
            <a:r>
              <a:rPr lang="en-GB" sz="28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NB! Ülikooli lõpetamise eelduseks on õppekava täitmine, mitte suvaliselt kogutud EAP (nt </a:t>
            </a:r>
            <a:r>
              <a:rPr lang="en-GB" sz="2800" b="0" i="1" u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sind huvitavaid vabaaineid üle nõutud mahu võid küll õppida, kuid neid ei arvestata õppekava täitmisel. </a:t>
            </a:r>
            <a:endParaRPr/>
          </a:p>
          <a:p>
            <a:pPr marL="165100" marR="0" lvl="0" indent="12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</a:pPr>
            <a:endParaRPr sz="2800" b="0" i="1" u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ctrTitle"/>
          </p:nvPr>
        </p:nvSpPr>
        <p:spPr>
          <a:xfrm>
            <a:off x="827087" y="908050"/>
            <a:ext cx="7705725" cy="26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 b="1" i="1" u="none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Õppekava ja õpingukava koostamine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ubTitle" idx="1"/>
          </p:nvPr>
        </p:nvSpPr>
        <p:spPr>
          <a:xfrm>
            <a:off x="827087" y="4149725"/>
            <a:ext cx="770572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 b="0" i="0" u="none" dirty="0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RIRIM</a:t>
            </a:r>
            <a:r>
              <a:rPr lang="et-EE" sz="2000" b="0" i="0" u="none" dirty="0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20</a:t>
            </a:r>
            <a:r>
              <a:rPr lang="en-GB" sz="2000" b="0" i="0" u="none" dirty="0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GB" sz="2000" b="0" i="0" u="none" dirty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- </a:t>
            </a:r>
            <a:r>
              <a:rPr lang="en-GB" sz="2000" b="0" i="0" u="none" dirty="0" err="1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Riigit</a:t>
            </a:r>
            <a:r>
              <a:rPr lang="et-EE" sz="2000" b="0" i="0" u="none" dirty="0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ea</a:t>
            </a:r>
            <a:r>
              <a:rPr lang="en-GB" sz="2000" b="0" i="0" u="none" dirty="0" err="1" smtClean="0">
                <a:solidFill>
                  <a:srgbClr val="B20533"/>
                </a:solidFill>
                <a:latin typeface="EB Garamond"/>
                <a:ea typeface="EB Garamond"/>
                <a:cs typeface="EB Garamond"/>
                <a:sym typeface="EB Garamond"/>
              </a:rPr>
              <a:t>dused</a:t>
            </a:r>
            <a:endParaRPr dirty="0"/>
          </a:p>
        </p:txBody>
      </p:sp>
      <p:graphicFrame>
        <p:nvGraphicFramePr>
          <p:cNvPr id="195" name="Google Shape;195;p8"/>
          <p:cNvGraphicFramePr/>
          <p:nvPr/>
        </p:nvGraphicFramePr>
        <p:xfrm>
          <a:off x="889000" y="1268412"/>
          <a:ext cx="4546600" cy="5184700"/>
        </p:xfrm>
        <a:graphic>
          <a:graphicData uri="http://schemas.openxmlformats.org/drawingml/2006/table">
            <a:tbl>
              <a:tblPr>
                <a:noFill/>
                <a:tableStyleId>{233306CB-5AB7-4513-A801-D4A197C7325F}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Inglise keel (6 EAP)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0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Kohustuslikud erialaained (60 EAP)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Eriala valikained (valida 18 EAP)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0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ELU projekt (6 EAP)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Praktika (6 EAP)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0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Magistritöö (24 EAP)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GB" sz="1800" b="0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Vabaained (6 EAP)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0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1" u="none">
                <a:solidFill>
                  <a:srgbClr val="B20533"/>
                </a:solidFill>
                <a:latin typeface="Calibri"/>
                <a:ea typeface="Calibri"/>
                <a:cs typeface="Calibri"/>
                <a:sym typeface="Calibri"/>
              </a:rPr>
              <a:t>Mis on EAP?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1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Õppemahu ühik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1 EAP= 26 tundi üliõpilase poolt õppele   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kulutatud tööd.</a:t>
            </a:r>
            <a:endParaRPr/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</a:pPr>
            <a:endParaRPr sz="2600" b="0" i="1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</a:pPr>
            <a:r>
              <a:rPr lang="en-GB" sz="26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Kontaktõpe ja iseseisev töö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806</Words>
  <Application>Microsoft Office PowerPoint</Application>
  <PresentationFormat>On-screen Show (4:3)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Times New Roman</vt:lpstr>
      <vt:lpstr>EB Garamond</vt:lpstr>
      <vt:lpstr>Merriweather Sans</vt:lpstr>
      <vt:lpstr>Calibri</vt:lpstr>
      <vt:lpstr>Office Theme</vt:lpstr>
      <vt:lpstr>7_Office Theme</vt:lpstr>
      <vt:lpstr>8_Office Theme</vt:lpstr>
      <vt:lpstr>9_Office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Riigiteaduste magistriõppe  esmakursuslaste  infotund</vt:lpstr>
      <vt:lpstr>Tere tulemast!</vt:lpstr>
      <vt:lpstr>Olulisi dokumente</vt:lpstr>
      <vt:lpstr>PowerPoint Presentation</vt:lpstr>
      <vt:lpstr>Infovahetus</vt:lpstr>
      <vt:lpstr>PowerPoint Presentation</vt:lpstr>
      <vt:lpstr>Õppekava ja õpingukava koostamine</vt:lpstr>
      <vt:lpstr>RIRIM20 - Riigiteadused</vt:lpstr>
      <vt:lpstr>Mis on EAP?</vt:lpstr>
      <vt:lpstr>Nominaaljaotus</vt:lpstr>
      <vt:lpstr>Õpingukava koostamine</vt:lpstr>
      <vt:lpstr>PowerPoint Presentation</vt:lpstr>
      <vt:lpstr>Ainekaart/kursuseprogramm</vt:lpstr>
      <vt:lpstr>Võõrkeel õppekavas</vt:lpstr>
      <vt:lpstr>Võõrkeeleõppes osalemise tingimused</vt:lpstr>
      <vt:lpstr>Õpingukava koostamine:</vt:lpstr>
      <vt:lpstr>Täiskoormus/osakoormus</vt:lpstr>
      <vt:lpstr>PowerPoint Presentation</vt:lpstr>
      <vt:lpstr>Eksamid ja arvestused</vt:lpstr>
      <vt:lpstr>PowerPoint Presentation</vt:lpstr>
      <vt:lpstr>38 EAP reegel</vt:lpstr>
      <vt:lpstr>Osaline õppekulude hüvitamine</vt:lpstr>
      <vt:lpstr>Veel olulist üliõpilaselus</vt:lpstr>
      <vt:lpstr>  MÕNUSAT STARTI!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Riigiteaduste magistriõppe  esmakursuslaste  infotund</dc:title>
  <dc:creator>User</dc:creator>
  <cp:lastModifiedBy>Windows User</cp:lastModifiedBy>
  <cp:revision>2</cp:revision>
  <dcterms:created xsi:type="dcterms:W3CDTF">2013-01-09T16:04:06Z</dcterms:created>
  <dcterms:modified xsi:type="dcterms:W3CDTF">2020-08-27T09:03:29Z</dcterms:modified>
</cp:coreProperties>
</file>