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104" y="24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364104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562440" y="216000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72000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364104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6562440" y="4450320"/>
            <a:ext cx="278172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720000" y="300960"/>
            <a:ext cx="8855640" cy="5853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47280" y="445032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4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47280" y="2160000"/>
            <a:ext cx="421596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720000" y="4450320"/>
            <a:ext cx="8640000" cy="2091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92000" y="4104000"/>
            <a:ext cx="8568000" cy="1440000"/>
          </a:xfrm>
          <a:prstGeom prst="rect">
            <a:avLst/>
          </a:prstGeom>
        </p:spPr>
        <p:txBody>
          <a:bodyPr lIns="0" tIns="0" rIns="0" bIns="0" anchor="ctr">
            <a:normAutofit fontScale="55000"/>
          </a:bodyPr>
          <a:lstStyle/>
          <a:p>
            <a:r>
              <a:rPr lang="en-US" sz="4800" b="1" strike="noStrike" spc="-1">
                <a:solidFill>
                  <a:srgbClr val="333333"/>
                </a:solidFill>
                <a:latin typeface="Noto Sans Regular"/>
              </a:rPr>
              <a:t>Klõpsa tiitli tekstivormingu redigeerimiseks</a:t>
            </a: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92000" y="5904000"/>
            <a:ext cx="8568000" cy="98244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pPr marL="432000" indent="-324000">
              <a:spcAft>
                <a:spcPts val="1879"/>
              </a:spcAft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Klõpsa liigenduse tekstivormingu redigeerimiseks</a:t>
            </a:r>
          </a:p>
          <a:p>
            <a:pPr marL="864000" lvl="1" indent="-324000">
              <a:spcAft>
                <a:spcPts val="1497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Teine liigendustase</a:t>
            </a:r>
          </a:p>
          <a:p>
            <a:pPr marL="1296000" lvl="2" indent="-288000">
              <a:spcAft>
                <a:spcPts val="1120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Kolmas liigendustase</a:t>
            </a:r>
          </a:p>
          <a:p>
            <a:pPr marL="1728000" lvl="3" indent="-216000">
              <a:spcAft>
                <a:spcPts val="743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Neljas liigendustase</a:t>
            </a:r>
          </a:p>
          <a:p>
            <a:pPr marL="2160000" lvl="4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Viies liigendustase</a:t>
            </a:r>
          </a:p>
          <a:p>
            <a:pPr marL="2592000" lvl="5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Kuues liigendustase</a:t>
            </a:r>
          </a:p>
          <a:p>
            <a:pPr marL="3024000" lvl="6" indent="-216000">
              <a:spcAft>
                <a:spcPts val="366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333333"/>
                </a:solidFill>
                <a:latin typeface="Noto Sans Bold"/>
              </a:rPr>
              <a:t>Seitsmes liigendustase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644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ans Regular"/>
              </a:rPr>
              <a:t>&lt;kuupäev/kellaaeg›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644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Noto Sans Regular"/>
              </a:rPr>
              <a:t>&lt;jalus&gt;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644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3AE7BDCB-54E7-4E5A-83F6-BBC0A70C9AC3}" type="slidenum">
              <a:rPr lang="en-US" sz="1400" b="0" strike="noStrike" spc="-1">
                <a:latin typeface="Noto Sans Regular"/>
              </a:rPr>
              <a:t>‹#›</a:t>
            </a:fld>
            <a:r>
              <a:rPr lang="en-US" sz="1400" b="0" strike="noStrike" spc="-1">
                <a:latin typeface="Noto Sans Regular"/>
              </a:rPr>
              <a:t> / </a:t>
            </a:r>
            <a:fld id="{683859E7-03E5-493F-A809-E507059752D6}" type="slidecount">
              <a:rPr lang="en-US" sz="1400" b="0" strike="noStrike" spc="-1">
                <a:latin typeface="Noto Sans Regular"/>
              </a:rPr>
              <a:t>&lt;arv&gt;</a:t>
            </a:fld>
            <a:endParaRPr lang="en-US" sz="1400" b="0" strike="noStrike" spc="-1">
              <a:latin typeface="Noto Sans Regular"/>
            </a:endParaRPr>
          </a:p>
        </p:txBody>
      </p:sp>
      <p:sp>
        <p:nvSpPr>
          <p:cNvPr id="5" name="CustomShape 6"/>
          <p:cNvSpPr/>
          <p:nvPr/>
        </p:nvSpPr>
        <p:spPr>
          <a:xfrm>
            <a:off x="0" y="4320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5640" cy="1262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4400" b="1" strike="noStrike" spc="-1">
                <a:solidFill>
                  <a:srgbClr val="333333"/>
                </a:solidFill>
                <a:latin typeface="Noto Sans Regular"/>
              </a:rPr>
              <a:t>Klõpsa tiitli tekstivormingu redigeerimiseks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40000" cy="438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Klõpsa liigenduse tekstivormingu redigeerimiseks</a:t>
            </a: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Teine liigendustase</a:t>
            </a: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Kolmas liigendustase</a:t>
            </a:r>
          </a:p>
          <a:p>
            <a:pPr marL="1728000" lvl="3" indent="-216000">
              <a:spcAft>
                <a:spcPts val="567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Neljas liigendustase</a:t>
            </a:r>
          </a:p>
          <a:p>
            <a:pPr marL="2160000" lvl="4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Viies liigendustase</a:t>
            </a:r>
          </a:p>
          <a:p>
            <a:pPr marL="2592000" lvl="5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Kuues liigendustase</a:t>
            </a:r>
          </a:p>
          <a:p>
            <a:pPr marL="3024000" lvl="6" indent="-216000">
              <a:spcAft>
                <a:spcPts val="283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333333"/>
                </a:solidFill>
                <a:latin typeface="Noto Sans Regular"/>
              </a:rPr>
              <a:t>Seitsmes liigendustase</a:t>
            </a:r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Noto Sans Regular"/>
              </a:rPr>
              <a:t> 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en-US" sz="1400" b="0" strike="noStrike" spc="-1">
                <a:latin typeface="Noto Sans Regular"/>
              </a:rPr>
              <a:t> 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7227360" y="6886800"/>
            <a:ext cx="2348280" cy="52128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fld id="{F3E9D245-E3ED-4220-AC3B-655D41CC9ECB}" type="slidenum">
              <a:rPr lang="en-US" sz="1400" b="0" strike="noStrike" spc="-1">
                <a:latin typeface="Noto Sans Regular"/>
              </a:rPr>
              <a:t>‹#›</a:t>
            </a:fld>
            <a:r>
              <a:rPr lang="en-US" sz="1400" b="0" strike="noStrike" spc="-1">
                <a:latin typeface="Noto Sans Regular"/>
              </a:rPr>
              <a:t> / </a:t>
            </a:r>
            <a:fld id="{3924044E-1275-4985-A26D-6240D12F3DB3}" type="slidecount">
              <a:rPr lang="en-US" sz="1400" b="0" strike="noStrike" spc="-1">
                <a:latin typeface="Noto Sans Regular"/>
              </a:rPr>
              <a:t>20</a:t>
            </a:fld>
            <a:endParaRPr lang="en-US" sz="1400" b="0" strike="noStrike" spc="-1">
              <a:latin typeface="Noto Sans Regular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0" y="288000"/>
            <a:ext cx="504000" cy="10800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omafacts.uni-graz.at/view_pdf.php?t=history&amp;s=h_1_0&amp;l=en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omafacts.uni-graz.at/view_pdf.php?t=culture&amp;s=c_3_7&amp;l=e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720000" y="2160000"/>
            <a:ext cx="8568000" cy="1661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rmAutofit/>
          </a:bodyPr>
          <a:lstStyle/>
          <a:p>
            <a:r>
              <a:rPr lang="et-EE" sz="3600" b="1" strike="noStrike" spc="-1">
                <a:solidFill>
                  <a:srgbClr val="333333"/>
                </a:solidFill>
                <a:latin typeface="Times New Roman"/>
              </a:rPr>
              <a:t>Roma keele läti murde verbimorfoloogia muutused läti ja eesti keele mõjul</a:t>
            </a:r>
            <a:endParaRPr lang="en-US" sz="36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720000" y="4409280"/>
            <a:ext cx="8568000" cy="1973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et-EE" sz="2000" b="0" strike="noStrike" spc="-1">
                <a:latin typeface="Times New Roman"/>
              </a:rPr>
              <a:t>Anette Ross</a:t>
            </a:r>
            <a:endParaRPr lang="en-US" sz="2000" b="0" strike="noStrike" spc="-1">
              <a:latin typeface="Noto Sans Regular"/>
            </a:endParaRPr>
          </a:p>
          <a:p>
            <a:pPr algn="ctr"/>
            <a:r>
              <a:rPr lang="et-EE" sz="2000" b="0" strike="noStrike" spc="-1">
                <a:latin typeface="Times New Roman"/>
              </a:rPr>
              <a:t>Helsingi Ülikool</a:t>
            </a:r>
            <a:endParaRPr lang="en-US" sz="2000" b="0" strike="noStrike" spc="-1">
              <a:latin typeface="Noto Sans Regular"/>
            </a:endParaRPr>
          </a:p>
          <a:p>
            <a:pPr algn="ctr"/>
            <a:r>
              <a:rPr lang="et-EE" sz="2000" b="0" strike="noStrike" spc="-1">
                <a:latin typeface="Times New Roman"/>
              </a:rPr>
              <a:t>anette.ross@helsinki.fi</a:t>
            </a:r>
            <a:endParaRPr lang="en-US" sz="2000" b="0" strike="noStrike" spc="-1">
              <a:latin typeface="Noto Sans Regular"/>
            </a:endParaRPr>
          </a:p>
          <a:p>
            <a:pPr algn="ctr"/>
            <a:endParaRPr lang="en-US" sz="2000" b="0" strike="noStrike" spc="-1">
              <a:latin typeface="Noto Sans Regular"/>
            </a:endParaRPr>
          </a:p>
          <a:p>
            <a:pPr algn="ctr"/>
            <a:r>
              <a:rPr lang="et-EE" sz="2000" b="0" strike="noStrike" spc="-1">
                <a:latin typeface="Times New Roman"/>
              </a:rPr>
              <a:t>Muutuva keele päev 19.11.2021</a:t>
            </a:r>
            <a:endParaRPr lang="en-US" sz="2000" b="0" strike="noStrike" spc="-1"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Manuš-Belugin 1973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720000" y="14472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200" b="1" strike="noStrike" spc="-1">
                <a:solidFill>
                  <a:srgbClr val="333333"/>
                </a:solidFill>
                <a:latin typeface="Noto Sans Regular"/>
              </a:rPr>
              <a:t>Läti verbiprefiksid </a:t>
            </a:r>
            <a:r>
              <a:rPr lang="en-US" sz="1200" b="1" i="1" strike="noStrike" spc="-1">
                <a:solidFill>
                  <a:srgbClr val="333333"/>
                </a:solidFill>
                <a:latin typeface="Noto Sans Regular"/>
              </a:rPr>
              <a:t>aiz-, uz-, ie-, no-, pie-, pār-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1" strike="noStrike" spc="-1">
                <a:solidFill>
                  <a:srgbClr val="333333"/>
                </a:solidFill>
                <a:latin typeface="Noto Sans Regular"/>
              </a:rPr>
              <a:t>Roma keel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1" strike="noStrike" spc="-1">
                <a:solidFill>
                  <a:srgbClr val="333333"/>
                </a:solidFill>
                <a:latin typeface="Noto Sans Regular"/>
              </a:rPr>
              <a:t> Läti keel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džal		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’minema’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aizdžal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aiziet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’ära minema’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iedžal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ieiet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’sisse minema’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nodžal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noiet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’alla minema’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pārdžal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pāriet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’üle minema’</a:t>
            </a:r>
          </a:p>
          <a:p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terdžol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stāvēt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’seisma’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aizterdžol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aizstāvēt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’kaitsma’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pieterdžol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piestāvēt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	’sobima’</a:t>
            </a:r>
          </a:p>
          <a:p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del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dot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’andma’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nodel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nodot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’ära andma’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piedel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piedot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’lisama, andeks andma’</a:t>
            </a:r>
          </a:p>
        </p:txBody>
      </p:sp>
      <p:sp>
        <p:nvSpPr>
          <p:cNvPr id="112" name="TextShape 3"/>
          <p:cNvSpPr txBox="1"/>
          <p:nvPr/>
        </p:nvSpPr>
        <p:spPr>
          <a:xfrm>
            <a:off x="5184000" y="14472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200" b="1" strike="noStrike" spc="-1">
                <a:solidFill>
                  <a:srgbClr val="333333"/>
                </a:solidFill>
                <a:latin typeface="Noto Sans Regular"/>
              </a:rPr>
              <a:t>Roma keel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	</a:t>
            </a:r>
            <a:r>
              <a:rPr lang="en-US" sz="1200" b="1" strike="noStrike" spc="-1">
                <a:solidFill>
                  <a:srgbClr val="333333"/>
                </a:solidFill>
                <a:latin typeface="Noto Sans Regular"/>
              </a:rPr>
              <a:t>Läti keel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kerel fardo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aizkerel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taisīt ciet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attaisīt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‘sulgema’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kerel pširo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otkerel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taisīt vaļā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attaisīt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‘avama’</a:t>
            </a:r>
          </a:p>
          <a:p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džal andre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iedžal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iet iekšā = ieiet ‘sisenema’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džal avri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vidžal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	iet ārā (laukā) = aiziet 						‘väljuma’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mukhel pširo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otmukhel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	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laist vaļā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= </a:t>
            </a:r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atlaist, 						palaist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’vabaks laskma’</a:t>
            </a:r>
          </a:p>
          <a:p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perel andre			tikt iekšā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‘sisse saama’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perel avri			tikt ārā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(laukā) ‘välja saama’</a:t>
            </a:r>
          </a:p>
          <a:p>
            <a:r>
              <a:rPr lang="en-US" sz="1200" b="0" i="1" strike="noStrike" spc="-1">
                <a:solidFill>
                  <a:srgbClr val="333333"/>
                </a:solidFill>
                <a:latin typeface="Noto Sans Regular"/>
              </a:rPr>
              <a:t>perel pširo			tikt vaļā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</a:rPr>
              <a:t> ‘vabaks saama’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720360" y="135000"/>
            <a:ext cx="8855640" cy="130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1800" b="1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Tabel 2. Verbiprefiksite esinemine ja sagedus (Ariste ja Leimanise kogud)</a:t>
            </a:r>
            <a:endParaRPr lang="en-US" sz="1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5147280" y="2160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15" name="Table 3"/>
          <p:cNvGraphicFramePr/>
          <p:nvPr/>
        </p:nvGraphicFramePr>
        <p:xfrm>
          <a:off x="758160" y="1137960"/>
          <a:ext cx="6040080" cy="6052320"/>
        </p:xfrm>
        <a:graphic>
          <a:graphicData uri="http://schemas.openxmlformats.org/drawingml/2006/table">
            <a:tbl>
              <a:tblPr/>
              <a:tblGrid>
                <a:gridCol w="1207800"/>
                <a:gridCol w="1208520"/>
                <a:gridCol w="1207800"/>
                <a:gridCol w="1208520"/>
                <a:gridCol w="1207800"/>
              </a:tblGrid>
              <a:tr h="26316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Ariste tekstid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Leimanise tekstid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Prefiks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 (1%)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27 (7,9%)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ie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(2,6%)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(</a:t>
                      </a:r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nu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(8%)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(3,5%)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ob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(4,8%)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(3,8%)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(0,3%)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ot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 (3,5%)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(7,1%)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 (1,8%)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pie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(0,3%)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25 (8%)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 (5,6%)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(0,3%)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(0,3%)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pše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 (4,2%)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24 (7,1%)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(1,3%)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 (2%)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raz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 (0,6%)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 (1,3%)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(0,9%)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uz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(1%)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 (1,5%)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 (12,9%)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20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58 (17,1%)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iz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(1%)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za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161 (51,8%)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122 (35,9%)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aiz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(2,6%)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316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Kokku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311 (100%)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340 (100%)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180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000" b="1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Tabel 3. Abimäärsõnad ühendverbides (Ariste ja Leimanise kogud)</a:t>
            </a:r>
            <a:endParaRPr lang="en-US" sz="20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18" name="Table 3"/>
          <p:cNvGraphicFramePr/>
          <p:nvPr/>
        </p:nvGraphicFramePr>
        <p:xfrm>
          <a:off x="714240" y="1428120"/>
          <a:ext cx="7830360" cy="5639400"/>
        </p:xfrm>
        <a:graphic>
          <a:graphicData uri="http://schemas.openxmlformats.org/drawingml/2006/table">
            <a:tbl>
              <a:tblPr/>
              <a:tblGrid>
                <a:gridCol w="1207800"/>
                <a:gridCol w="1989000"/>
                <a:gridCol w="1261080"/>
                <a:gridCol w="727920"/>
                <a:gridCol w="1349640"/>
                <a:gridCol w="1295280"/>
              </a:tblGrid>
              <a:tr h="29052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Ariste tekstid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Leimanise tekstid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2905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Abimäärsõna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Päritolu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905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andre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andré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sees’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131 (17,8%)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15 (10,6%)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05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avri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avrí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‘väljas’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178 (24,2%)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 (19,9%)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905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durx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durx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‘läbi’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(1,2%)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 (0,7%)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krigál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kríg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‘ära’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31 (4,2%)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 (8,5%)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‘peal’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137 (18,6%)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23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21 (14,9%)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paše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pašil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šé,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pašíl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‘lähedal’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52 (7,1%)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x-none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(7,8%)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pirdel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pirdel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‘läbi’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 (1,1%)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preču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pré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ču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‘vastas’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19 (2,6%)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phı̄ro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adjektiiv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‘lahti’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 (3,5%)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(2,1%)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tele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talal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telál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talál ‘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maas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142 (19,3%)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28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41 (29,1%)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8708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truju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truja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truju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truja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‘üle’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 (0,4%)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 (6,4%)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052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Kokku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736 (100%)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145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141 (100%)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Tabel 4. Verbiprefiksite ja abimäärsõnade esinemine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21" name="Table 3"/>
          <p:cNvGraphicFramePr/>
          <p:nvPr/>
        </p:nvGraphicFramePr>
        <p:xfrm>
          <a:off x="753840" y="2138760"/>
          <a:ext cx="8461800" cy="2108880"/>
        </p:xfrm>
        <a:graphic>
          <a:graphicData uri="http://schemas.openxmlformats.org/drawingml/2006/table">
            <a:tbl>
              <a:tblPr/>
              <a:tblGrid>
                <a:gridCol w="1691640"/>
                <a:gridCol w="1692720"/>
                <a:gridCol w="1691640"/>
                <a:gridCol w="1692720"/>
                <a:gridCol w="1693440"/>
              </a:tblGrid>
              <a:tr h="52740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Prefiksid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Partiklid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Esinemisjuhud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5270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Ariste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312 (30%)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119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736 (70%)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145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2776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Leimanis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340 (71%)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180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141 (29%)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74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634680" y="-21600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000" b="1" strike="noStrike" spc="-1">
                <a:solidFill>
                  <a:srgbClr val="333333"/>
                </a:solidFill>
                <a:latin typeface="TImes New Roman"/>
              </a:rPr>
              <a:t>Tabel 5. Prefiksid (roma keele morfosüntaktiline küsimustik)</a:t>
            </a:r>
            <a:endParaRPr lang="en-US" sz="2000" b="1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23" name="Table 2"/>
          <p:cNvGraphicFramePr/>
          <p:nvPr/>
        </p:nvGraphicFramePr>
        <p:xfrm>
          <a:off x="653040" y="673920"/>
          <a:ext cx="5052960" cy="6687000"/>
        </p:xfrm>
        <a:graphic>
          <a:graphicData uri="http://schemas.openxmlformats.org/drawingml/2006/table">
            <a:tbl>
              <a:tblPr/>
              <a:tblGrid>
                <a:gridCol w="1927080"/>
                <a:gridCol w="1600560"/>
                <a:gridCol w="1525680"/>
              </a:tblGrid>
              <a:tr h="26460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Eesti intervjuud, 7 keelejuhti (250 lauset)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Läti intervjuud, 14 keelejuhti (280 lauset)</a:t>
                      </a:r>
                      <a:endParaRPr lang="en-US" sz="12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Prefiks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 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ie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no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(</a:t>
                      </a:r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nu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-, </a:t>
                      </a:r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nuo-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op-, ob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(3)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ap-, ab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ot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(1)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at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pie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(</a:t>
                      </a:r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pu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pše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roz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 (raz-, ruz-)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sa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uz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vi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10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iz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za</a:t>
                      </a:r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26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aiz</a:t>
                      </a:r>
                      <a:r>
                        <a:rPr lang="en-US" sz="1200" b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1" i="1" strike="noStrike" spc="-1">
                          <a:latin typeface="Times New Roman"/>
                          <a:ea typeface="Times New Roman"/>
                        </a:rPr>
                        <a:t>pār-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i="1" strike="noStrike" spc="-1">
                          <a:latin typeface="Times New Roman"/>
                          <a:ea typeface="Times New Roman"/>
                        </a:rPr>
                        <a:t>pro- (pru-)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4600"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Kokku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  <a:endParaRPr lang="en-US" sz="12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400" b="1" strike="noStrike" spc="-1">
                <a:solidFill>
                  <a:srgbClr val="333333"/>
                </a:solidFill>
                <a:latin typeface="TImes New Roman"/>
              </a:rPr>
              <a:t>Tabel 6. Verbipartiklid (roma keele morfosüntaktiline küsimustik)</a:t>
            </a:r>
            <a:endParaRPr lang="en-US" sz="24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26" name="Table 3"/>
          <p:cNvGraphicFramePr/>
          <p:nvPr/>
        </p:nvGraphicFramePr>
        <p:xfrm>
          <a:off x="749880" y="1474920"/>
          <a:ext cx="7830360" cy="5698440"/>
        </p:xfrm>
        <a:graphic>
          <a:graphicData uri="http://schemas.openxmlformats.org/drawingml/2006/table">
            <a:tbl>
              <a:tblPr/>
              <a:tblGrid>
                <a:gridCol w="1207800"/>
                <a:gridCol w="1989000"/>
                <a:gridCol w="1989000"/>
                <a:gridCol w="2644920"/>
              </a:tblGrid>
              <a:tr h="29340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Eesti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Läti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Partikkel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Päritolu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Tüübid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andre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andré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sees’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avri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avrí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‘väljas’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9340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durx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durx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‘läbi’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krigál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kríg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‘ära’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opré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‘peal’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paše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pašil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šé,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pašíl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‘lähedal’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pirdel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pirdel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‘läbi’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preču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pré</a:t>
                      </a:r>
                      <a:r>
                        <a:rPr lang="lt-LT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ču</a:t>
                      </a:r>
                      <a:r>
                        <a:rPr lang="lt-LT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‘vastas’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phı̄ro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adjektiiv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pšı̄ro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phı̄ro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‘lahti’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tele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telal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talal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telé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telál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talál ‘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maas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13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92120">
                <a:tc>
                  <a:txBody>
                    <a:bodyPr/>
                    <a:lstStyle/>
                    <a:p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truju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truja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adverb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truju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en-US" sz="1400" b="0" i="1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truja</a:t>
                      </a:r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‘üle’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-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94840">
                <a:tc>
                  <a:txBody>
                    <a:bodyPr/>
                    <a:lstStyle/>
                    <a:p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Kokku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4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  <a:ea typeface="Times New Roman"/>
              </a:rPr>
              <a:t>Tabel 7. Verbiprefiksite ja -partiklite esinemine vanemates ja uuematest allikates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29" name="Table 3"/>
          <p:cNvGraphicFramePr/>
          <p:nvPr/>
        </p:nvGraphicFramePr>
        <p:xfrm>
          <a:off x="754200" y="2232000"/>
          <a:ext cx="8461800" cy="2182320"/>
        </p:xfrm>
        <a:graphic>
          <a:graphicData uri="http://schemas.openxmlformats.org/drawingml/2006/table">
            <a:tbl>
              <a:tblPr/>
              <a:tblGrid>
                <a:gridCol w="1963440"/>
                <a:gridCol w="3112560"/>
                <a:gridCol w="3386160"/>
              </a:tblGrid>
              <a:tr h="49644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Prefiksid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Partiklid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4960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Eesti (Ariste)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119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145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49608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Läti (Leimanis)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180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74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Eesti (RMS)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55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47040">
                <a:tc>
                  <a:txBody>
                    <a:bodyPr/>
                    <a:lstStyle/>
                    <a:p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Läti (RMS)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99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Times New Roman"/>
                        </a:rPr>
                        <a:t>44</a:t>
                      </a:r>
                      <a:endParaRPr lang="en-US" sz="1800" b="0" strike="noStrike" spc="-1">
                        <a:latin typeface="Arial"/>
                        <a:ea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Verbiprefiksid ja -partiklid ühe roma kõnes, Kesk-Eesti, naine, 30ndates 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720000" y="20232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andré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sees’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avrí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‘väljas’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durx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‘läbi’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krigál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kríg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‘ära’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opré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‘peal’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pa</a:t>
            </a:r>
            <a:r>
              <a:rPr lang="lt-LT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šé,</a:t>
            </a:r>
            <a:r>
              <a:rPr lang="lt-LT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lt-LT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pašíl</a:t>
            </a:r>
            <a:r>
              <a:rPr lang="lt-LT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‘lähedal’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pirdal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pirdel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‘läbi’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pré</a:t>
            </a:r>
            <a:r>
              <a:rPr lang="lt-LT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ču</a:t>
            </a:r>
            <a:r>
              <a:rPr lang="lt-LT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‘vastas’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pšı̄ro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phı̄ro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‘lahti’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telé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telál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talál ‘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maas</a:t>
            </a:r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truju, truja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‘üle’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32" name="TextShape 3"/>
          <p:cNvSpPr txBox="1"/>
          <p:nvPr/>
        </p:nvSpPr>
        <p:spPr>
          <a:xfrm>
            <a:off x="5184000" y="2016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do-, du-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no-/nu-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ob-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op-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ot-, ut-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per-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po-/pu-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pro-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pši-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ros-/roz-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za-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Ei kasuta: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aiz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ap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at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ie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(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iz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-), pa-,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pie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sa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</a:t>
            </a:r>
            <a:r>
              <a:rPr lang="en-US" sz="1400" b="1" i="1" strike="noStrike" spc="-1">
                <a:solidFill>
                  <a:srgbClr val="333333"/>
                </a:solidFill>
                <a:latin typeface="Times New ROman"/>
              </a:rPr>
              <a:t>uz</a:t>
            </a:r>
            <a:r>
              <a:rPr lang="en-US" sz="1400" b="0" i="1" strike="noStrike" spc="-1">
                <a:solidFill>
                  <a:srgbClr val="333333"/>
                </a:solidFill>
                <a:latin typeface="Times New ROman"/>
              </a:rPr>
              <a:t>-, vi-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Järeldused ja tulevikumõtted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720000" y="2160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Verbiprefiksid ja -partiklid on roma keele läti murdes jätkuvalt laialdaselt kasutusel.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Murrakutes on nii slaavi kui balti prefiksid, balti prefiksitest peamiselt </a:t>
            </a:r>
            <a:r>
              <a:rPr lang="en-US" sz="2000" b="0" i="1" strike="noStrike" spc="-1">
                <a:solidFill>
                  <a:srgbClr val="333333"/>
                </a:solidFill>
                <a:latin typeface="TImes New Roman"/>
              </a:rPr>
              <a:t>no</a:t>
            </a: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-.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Lätis kõneldavas murrakus on läti prefiksite hulk suurenemas.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Kas Eestis suureneb roma keeles ühendverbide kasutus?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Milline on vene keele mõju Eestis roma keele verbimorfoloogiale?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TImes New Roman"/>
              </a:rPr>
              <a:t>Kas prefiksite ja partiklitega verbid on sünonüümses kasutuses?</a:t>
            </a:r>
            <a:endParaRPr lang="en-US" sz="20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Eesti keele </a:t>
            </a:r>
            <a:r>
              <a:rPr lang="en-US" sz="2800" b="1" i="1" strike="noStrike" spc="-1">
                <a:solidFill>
                  <a:srgbClr val="333333"/>
                </a:solidFill>
                <a:latin typeface="Times New Roman"/>
              </a:rPr>
              <a:t>-gi/-ki </a:t>
            </a:r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liide roma keeles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720000" y="1800000"/>
            <a:ext cx="8640000" cy="47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800" b="0" i="1" strike="noStrike" spc="-1">
                <a:solidFill>
                  <a:srgbClr val="333333"/>
                </a:solidFill>
                <a:latin typeface="Times New Roman"/>
              </a:rPr>
              <a:t>Tu-sa 	me som-</a:t>
            </a:r>
            <a:r>
              <a:rPr lang="en-US" sz="1800" b="1" i="1" strike="noStrike" spc="-1">
                <a:solidFill>
                  <a:srgbClr val="333333"/>
                </a:solidFill>
                <a:latin typeface="Times New Roman"/>
              </a:rPr>
              <a:t>gi</a:t>
            </a:r>
            <a:r>
              <a:rPr lang="en-US" sz="1800" b="0" i="1" strike="noStrike" spc="-1">
                <a:solidFill>
                  <a:srgbClr val="333333"/>
                </a:solidFill>
                <a:latin typeface="Times New Roman"/>
              </a:rPr>
              <a:t> 	baxtal-i. 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[kirjalik vestlus, 2021]</a:t>
            </a: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you-</a:t>
            </a:r>
            <a:r>
              <a:rPr lang="en-US" sz="1400" b="0" strike="noStrike" cap="small" spc="-1">
                <a:solidFill>
                  <a:srgbClr val="333333"/>
                </a:solidFill>
                <a:latin typeface="Times New Roman"/>
              </a:rPr>
              <a:t>INS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	I be.1</a:t>
            </a:r>
            <a:r>
              <a:rPr lang="en-US" sz="1400" b="0" strike="noStrike" cap="small" spc="-1">
                <a:solidFill>
                  <a:srgbClr val="333333"/>
                </a:solidFill>
                <a:latin typeface="Times New Roman"/>
              </a:rPr>
              <a:t>SG-</a:t>
            </a:r>
            <a:r>
              <a:rPr lang="en-US" sz="1400" b="1" strike="noStrike" cap="small" spc="-1">
                <a:solidFill>
                  <a:srgbClr val="333333"/>
                </a:solidFill>
                <a:latin typeface="Times New Roman"/>
              </a:rPr>
              <a:t>GI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	happy-</a:t>
            </a: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F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‘Sinuga ma olengi õnnelik.’</a:t>
            </a: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800" b="0" i="1" strike="noStrike" spc="-1">
                <a:solidFill>
                  <a:srgbClr val="333333"/>
                </a:solidFill>
                <a:latin typeface="Times New Roman"/>
              </a:rPr>
              <a:t>Jone žakirna,	 najela, 		i 	najauja-</a:t>
            </a:r>
            <a:r>
              <a:rPr lang="en-US" sz="1800" b="1" i="1" strike="noStrike" spc="-1">
                <a:solidFill>
                  <a:srgbClr val="333333"/>
                </a:solidFill>
                <a:latin typeface="Times New Roman"/>
              </a:rPr>
              <a:t>gi</a:t>
            </a:r>
            <a:r>
              <a:rPr lang="en-US" sz="1800" b="0" i="1" strike="noStrike" spc="-1">
                <a:solidFill>
                  <a:srgbClr val="333333"/>
                </a:solidFill>
                <a:latin typeface="Times New Roman"/>
              </a:rPr>
              <a:t>.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 [Värvilised vankrid, näidendi tekst, 2005]</a:t>
            </a: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3PL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	wait.</a:t>
            </a: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3PL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 	</a:t>
            </a: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NEG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.come.</a:t>
            </a: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3SG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 and </a:t>
            </a:r>
            <a:r>
              <a:rPr lang="en-US" sz="1400" b="0" strike="noStrike" spc="-1">
                <a:solidFill>
                  <a:srgbClr val="333333"/>
                </a:solidFill>
                <a:latin typeface="Times New Roman"/>
              </a:rPr>
              <a:t>NEG</a:t>
            </a: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.come-</a:t>
            </a:r>
            <a:r>
              <a:rPr lang="en-US" sz="1400" b="1" strike="noStrike" spc="-1">
                <a:solidFill>
                  <a:srgbClr val="333333"/>
                </a:solidFill>
                <a:latin typeface="Times New Roman"/>
              </a:rPr>
              <a:t>GI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333333"/>
                </a:solidFill>
                <a:latin typeface="Times New Roman"/>
              </a:rPr>
              <a:t>‘Nad ootavad, ei tule ja ei tulegi.’</a:t>
            </a: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Uurimisküsimused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720000" y="2160000"/>
            <a:ext cx="8640000" cy="2091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Mis keeled mõjutavad ja on mõjutanud roma keele läti murret Eestis ja Lätis?</a:t>
            </a: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Millised muutused on roma keele läti murde verbimorfoloogias?</a:t>
            </a: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verbiprefiksid ja -partiklid</a:t>
            </a: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-</a:t>
            </a:r>
            <a:r>
              <a:rPr lang="en-US" sz="2000" b="0" i="1" strike="noStrike" spc="-1">
                <a:solidFill>
                  <a:srgbClr val="333333"/>
                </a:solidFill>
                <a:latin typeface="Noto Sans Regular"/>
              </a:rPr>
              <a:t>gi</a:t>
            </a: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/-</a:t>
            </a:r>
            <a:r>
              <a:rPr lang="en-US" sz="2000" b="0" i="1" strike="noStrike" spc="-1">
                <a:solidFill>
                  <a:srgbClr val="333333"/>
                </a:solidFill>
                <a:latin typeface="Noto Sans Regular"/>
              </a:rPr>
              <a:t>ki</a:t>
            </a:r>
            <a:r>
              <a:rPr lang="en-US" sz="2000" b="0" strike="noStrike" spc="-1">
                <a:solidFill>
                  <a:srgbClr val="333333"/>
                </a:solidFill>
                <a:latin typeface="Noto Sans Regular"/>
              </a:rPr>
              <a:t> liide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t-EE" sz="2800" b="1" strike="noStrike" spc="-1">
                <a:solidFill>
                  <a:srgbClr val="333333"/>
                </a:solidFill>
                <a:latin typeface="TImes New Roman"/>
              </a:rPr>
              <a:t>Kirjandus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38" name="TextShape 2"/>
          <p:cNvSpPr txBox="1"/>
          <p:nvPr/>
        </p:nvSpPr>
        <p:spPr>
          <a:xfrm>
            <a:off x="720000" y="1368000"/>
            <a:ext cx="8640000" cy="5176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Ariste, Paul 1973. Lettische Verbalpräfixe in einer Zigeunermundart. </a:t>
            </a:r>
            <a:r>
              <a:rPr lang="en-US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Baltistica 9, 1, 79–81. Vilnius: Mintis.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Arkadiev, Peter. "Borrowed preverbs and the limits of contact-induced change in aspectual systems." Benacchio et al.(eds.) (2017): 1-22.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Granqvist, Kimmo, Tenser, Anton 2015. Romanikielen pohjoismurteiden variaatio. In: Idäntutkimus.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Кожанов, Кирилл 2011. Балто-славянские глагольные префиксы в балтийских диалектах цыганского языка. Acta Linguistica Petropolitana. Труды института лингвистических исследований. Санкт-Петербург: Наука, 311-315.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Mānušs, Leksa, Jānis Neilands, Kārlis Rudevičs 1997. Čigānu-latviešu-angļu etimoloġiskā vārdnīca un latviešu-čigānu vārdnīca. Rigi: Zvaigzne ABC.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Manuš-Belugin, Leksa. 1973. O vlijanii baltijskix jazykov na dialekt latyšskix cygan [On the influence of Baltic languages on the dialect of Latvian Roma]. </a:t>
            </a:r>
            <a:r>
              <a:rPr lang="et-EE" sz="1200" b="0" i="1" strike="noStrike" spc="-1">
                <a:solidFill>
                  <a:srgbClr val="333333"/>
                </a:solidFill>
                <a:latin typeface="Noto Sans Regular"/>
                <a:ea typeface="Times New Roman"/>
              </a:rPr>
              <a:t>Latvijas PSR zinātņu akadēmijas vēstis</a:t>
            </a:r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Times New Roman"/>
              </a:rPr>
              <a:t> 4(309); 124–139.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Matras, Yaron 1999. The speech of the Polska Roma: some highlighted features and their implications for Romani dialectology. JGLS, fifth series, 9(1): 1–28.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Matras, Yaron 2002. Romani: A Linguistic Introduction. Cambridge, Cambridge University Press.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Ross, Anette 2017. Estonian Lotfitka Romani. University of Tallinn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Schrammel, Barbara 2002. Kerki fadšal o ciro. The borrowing and calquing of verbal prefixes and particles in Romani dialects in contact with Slavic and German. Master thesis, Karl-Franzens-Universität Graz, 2002.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Schrammel, Barbara 2005. Borrowed verbal particles and prefixes in Romani: A comparative approach // B. Schrammel, D. W. Halwachs, G. Ambrosch (eds.). General and Applied Romani Linguistics: Proceedings from the 6th International Conference on Romani Linguistics. Munich: LINCOM Europa, 2005. P. 99–113.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Tenser, Anton 2005. Grammatical Description of the Lithuanian Romani Dialect. Munich: Lincom Europa.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Tenser, Anton 2008. Northeastern Group of Romani Dialects. Manchester: The University of Manchester.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Statistics Estonia www.stat.ee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Allikad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504000" y="2160000"/>
            <a:ext cx="3312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600" b="0" strike="noStrike" spc="-1">
                <a:solidFill>
                  <a:srgbClr val="333333"/>
                </a:solidFill>
                <a:latin typeface="Times New Roman"/>
              </a:rPr>
              <a:t>Paul Ariste romakeelsed käsikirjad Zingarica I, ERA Mustlase I, ERA Mustlase II (1930ndad-1941, 35000 sõna)</a:t>
            </a:r>
            <a:endParaRPr lang="en-US" sz="16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600" b="0" strike="noStrike" spc="-1">
                <a:solidFill>
                  <a:srgbClr val="333333"/>
                </a:solidFill>
                <a:latin typeface="Times New Roman"/>
              </a:rPr>
              <a:t>Jānis Leimanis romakeelne kogu (1920–1930) 75 vihikus (45 000 sõna)</a:t>
            </a:r>
            <a:endParaRPr lang="en-US" sz="16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600" b="0" strike="noStrike" spc="-1">
                <a:solidFill>
                  <a:srgbClr val="333333"/>
                </a:solidFill>
                <a:latin typeface="Times New Roman"/>
              </a:rPr>
              <a:t>Roma keele soome murre ja teised roma keele põhjamurded Läänemere piirkonnas (2013-2017), tõlkeküsimustikud</a:t>
            </a:r>
            <a:endParaRPr lang="en-US" sz="16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600" b="0" strike="noStrike" spc="-1">
                <a:solidFill>
                  <a:srgbClr val="333333"/>
                </a:solidFill>
                <a:latin typeface="Times New Roman"/>
              </a:rPr>
              <a:t>Roma keele suhtlusstrateegiad argivestluses Eesti näitel (2019-2023), spontaanne kõne</a:t>
            </a:r>
            <a:endParaRPr lang="en-US" sz="16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5144040" y="2088000"/>
            <a:ext cx="421596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800" b="0" strike="noStrike" spc="-1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91" name="Picture 90"/>
          <p:cNvPicPr/>
          <p:nvPr/>
        </p:nvPicPr>
        <p:blipFill>
          <a:blip r:embed="rId2"/>
          <a:stretch/>
        </p:blipFill>
        <p:spPr>
          <a:xfrm>
            <a:off x="4176000" y="1368000"/>
            <a:ext cx="5847840" cy="4608000"/>
          </a:xfrm>
          <a:prstGeom prst="rect">
            <a:avLst/>
          </a:prstGeom>
          <a:ln>
            <a:noFill/>
          </a:ln>
        </p:spPr>
      </p:pic>
      <p:sp>
        <p:nvSpPr>
          <p:cNvPr id="92" name="TextShape 4"/>
          <p:cNvSpPr txBox="1"/>
          <p:nvPr/>
        </p:nvSpPr>
        <p:spPr>
          <a:xfrm>
            <a:off x="4032000" y="6120000"/>
            <a:ext cx="5616000" cy="720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t-EE" sz="1600" b="0" strike="noStrike" spc="-1">
                <a:solidFill>
                  <a:srgbClr val="333333"/>
                </a:solidFill>
                <a:latin typeface="Times New Roman"/>
              </a:rPr>
              <a:t>J</a:t>
            </a:r>
            <a:r>
              <a:rPr lang="et-EE" sz="1600" b="0" strike="noStrike" spc="-1">
                <a:latin typeface="Times New Roman"/>
              </a:rPr>
              <a:t>ānis Leimanise vihiku digiteerimine </a:t>
            </a:r>
            <a:r>
              <a:rPr lang="et-EE" sz="1800" b="0" strike="noStrike" spc="-1">
                <a:latin typeface="Times New Roman"/>
              </a:rPr>
              <a:t>Transkribuse programmis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t-EE" sz="2800" b="1" strike="noStrike" spc="-1">
                <a:solidFill>
                  <a:srgbClr val="333333"/>
                </a:solidFill>
                <a:latin typeface="Times New Roman"/>
              </a:rPr>
              <a:t>Roma keele murded Eestis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504000" y="1512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800" b="0" strike="noStrike" spc="-1">
                <a:solidFill>
                  <a:srgbClr val="333333"/>
                </a:solidFill>
                <a:latin typeface="Times New Roman"/>
              </a:rPr>
              <a:t>Kirderühma murded (poola, leedu, läti, vene murded)</a:t>
            </a:r>
            <a:endParaRPr lang="en-US" sz="18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</a:rPr>
              <a:t>Roma keele läti murre (lotfitka)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</a:rPr>
              <a:t>Läti romad (lotfitka roma (Kurzeme ja Vidzeme romad))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</a:rPr>
              <a:t>Eesti romad (laloritka roma)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</a:rPr>
              <a:t>Roma keele vene murre (ruska roma)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FF0000"/>
                </a:solidFill>
                <a:latin typeface="Times New Roman"/>
              </a:rPr>
              <a:t>Laiuse  roma murre (lajenge roma)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95" name="Picture 94"/>
          <p:cNvPicPr/>
          <p:nvPr/>
        </p:nvPicPr>
        <p:blipFill>
          <a:blip r:embed="rId2"/>
          <a:stretch/>
        </p:blipFill>
        <p:spPr>
          <a:xfrm>
            <a:off x="1800000" y="3600000"/>
            <a:ext cx="6120000" cy="2784960"/>
          </a:xfrm>
          <a:prstGeom prst="rect">
            <a:avLst/>
          </a:prstGeom>
          <a:ln>
            <a:noFill/>
          </a:ln>
        </p:spPr>
      </p:pic>
      <p:sp>
        <p:nvSpPr>
          <p:cNvPr id="96" name="TextShape 3"/>
          <p:cNvSpPr txBox="1"/>
          <p:nvPr/>
        </p:nvSpPr>
        <p:spPr>
          <a:xfrm>
            <a:off x="720000" y="6552000"/>
            <a:ext cx="7560000" cy="489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t-EE" sz="1200" b="0" strike="noStrike" spc="-1">
                <a:latin typeface="Arial"/>
                <a:hlinkClick r:id="rId3"/>
              </a:rPr>
              <a:t>http://romafacts.uni-graz.at/view_pdf.php?t=history&amp;s=h_1_0&amp;l=en</a:t>
            </a:r>
            <a:r>
              <a:rPr lang="et-EE" sz="1200" b="0" strike="noStrike" spc="-1">
                <a:latin typeface="Arial"/>
              </a:rPr>
              <a:t> Factsheets on Roma</a:t>
            </a:r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t-EE" sz="2800" b="1" strike="noStrike" spc="-1">
                <a:solidFill>
                  <a:srgbClr val="333333"/>
                </a:solidFill>
                <a:latin typeface="Times New Roman"/>
              </a:rPr>
              <a:t>Romad Eestis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pic>
        <p:nvPicPr>
          <p:cNvPr id="98" name="Picture 97"/>
          <p:cNvPicPr/>
          <p:nvPr/>
        </p:nvPicPr>
        <p:blipFill>
          <a:blip r:embed="rId2"/>
          <a:stretch/>
        </p:blipFill>
        <p:spPr>
          <a:xfrm>
            <a:off x="864000" y="1684080"/>
            <a:ext cx="8136000" cy="4939920"/>
          </a:xfrm>
          <a:prstGeom prst="rect">
            <a:avLst/>
          </a:prstGeom>
          <a:ln>
            <a:noFill/>
          </a:ln>
        </p:spPr>
      </p:pic>
      <p:sp>
        <p:nvSpPr>
          <p:cNvPr id="99" name="TextShape 2"/>
          <p:cNvSpPr txBox="1"/>
          <p:nvPr/>
        </p:nvSpPr>
        <p:spPr>
          <a:xfrm>
            <a:off x="720000" y="6984000"/>
            <a:ext cx="712800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t-EE" sz="1200" b="0" strike="noStrike" spc="-1">
                <a:latin typeface="Arial"/>
                <a:hlinkClick r:id="rId3"/>
              </a:rPr>
              <a:t>http://romafacts.uni-graz.at/view_pdf.php?t=culture&amp;s=c_3_7&amp;l=en</a:t>
            </a:r>
            <a:r>
              <a:rPr lang="et-EE" sz="1200" b="0" strike="noStrike" spc="-1">
                <a:latin typeface="Arial"/>
              </a:rPr>
              <a:t> Factsheets on Roma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TextShape 3"/>
          <p:cNvSpPr txBox="1"/>
          <p:nvPr/>
        </p:nvSpPr>
        <p:spPr>
          <a:xfrm>
            <a:off x="4968000" y="5328000"/>
            <a:ext cx="180720" cy="4273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720000" y="279720"/>
            <a:ext cx="8855640" cy="130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Keelteoskus: emakeel ja võõrkeeled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graphicFrame>
        <p:nvGraphicFramePr>
          <p:cNvPr id="102" name="Table 2"/>
          <p:cNvGraphicFramePr/>
          <p:nvPr/>
        </p:nvGraphicFramePr>
        <p:xfrm>
          <a:off x="699480" y="1661400"/>
          <a:ext cx="8726040" cy="4444920"/>
        </p:xfrm>
        <a:graphic>
          <a:graphicData uri="http://schemas.openxmlformats.org/drawingml/2006/table">
            <a:tbl>
              <a:tblPr/>
              <a:tblGrid>
                <a:gridCol w="1311480"/>
                <a:gridCol w="1213920"/>
                <a:gridCol w="1298160"/>
                <a:gridCol w="1167480"/>
                <a:gridCol w="1270080"/>
                <a:gridCol w="1270080"/>
                <a:gridCol w="1194840"/>
              </a:tblGrid>
              <a:tr h="396000"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2000 emakeel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2000 võõrkeeled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2000 kokku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2011 emakeel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2011 võõrkeeled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2011 kokku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Roma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426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(50)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DejaVu Sans"/>
                        </a:rPr>
                        <a:t>426 </a:t>
                      </a:r>
                      <a:r>
                        <a:rPr lang="en-US" sz="1800" b="0" strike="noStrike" spc="-1">
                          <a:latin typeface="Times New Roman"/>
                        </a:rPr>
                        <a:t>(79%)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339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-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339 (70%)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Vene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59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409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DejaVu Sans"/>
                        </a:rPr>
                        <a:t>468 </a:t>
                      </a:r>
                      <a:r>
                        <a:rPr lang="en-US" sz="1800" b="0" strike="noStrike" spc="-1">
                          <a:latin typeface="Times New Roman"/>
                        </a:rPr>
                        <a:t>(86%)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83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329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DejaVu Sans"/>
                        </a:rPr>
                        <a:t>412 </a:t>
                      </a:r>
                      <a:r>
                        <a:rPr lang="en-US" sz="1800" b="0" strike="noStrike" spc="-1">
                          <a:latin typeface="Times New Roman"/>
                        </a:rPr>
                        <a:t>(85%)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Eesti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45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312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  <a:ea typeface="DejaVu Sans"/>
                        </a:rPr>
                        <a:t>357 </a:t>
                      </a:r>
                      <a:r>
                        <a:rPr lang="en-US" sz="1800" b="0" strike="noStrike" spc="-1">
                          <a:latin typeface="Times New Roman"/>
                        </a:rPr>
                        <a:t>(68%)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44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263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307 (64%)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Läti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120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120 (22%)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7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95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102 (21%)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Inglise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40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40 (7%)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87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87 (18%)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Soome keel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24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24 (4%)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34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strike="noStrike" spc="-1">
                          <a:latin typeface="Times New Roman"/>
                        </a:rPr>
                        <a:t>34 (7%)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69372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Ei oska võõrkeeli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23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-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26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Teadmata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42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30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  <a:tr h="397800">
                <a:tc>
                  <a:txBody>
                    <a:bodyPr/>
                    <a:lstStyle/>
                    <a:p>
                      <a:pPr algn="just"/>
                      <a:r>
                        <a:rPr lang="et-EE" sz="1800" b="0" strike="noStrike" spc="-1">
                          <a:latin typeface="Times New Roman"/>
                        </a:rPr>
                        <a:t>Kokku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CC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542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542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marL="216000" indent="-216000" algn="ctr">
                        <a:buClr>
                          <a:srgbClr val="000000"/>
                        </a:buClr>
                        <a:buSzPct val="45000"/>
                        <a:buFont typeface="Wingdings" charset="2"/>
                        <a:buChar char=""/>
                      </a:pPr>
                      <a:r>
                        <a:rPr lang="en-US" sz="1800" b="0" strike="noStrike" spc="-1">
                          <a:latin typeface="Times New Roman"/>
                        </a:rPr>
                        <a:t>482</a:t>
                      </a: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800" b="0" strike="noStrike" spc="-1">
                          <a:latin typeface="Times New Roman"/>
                        </a:rPr>
                        <a:t>482</a:t>
                      </a:r>
                      <a:endParaRPr lang="en-US" sz="1800" b="0" strike="noStrike" spc="-1">
                        <a:latin typeface="Times New Roman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sp>
        <p:nvSpPr>
          <p:cNvPr id="103" name="TextShape 3"/>
          <p:cNvSpPr txBox="1"/>
          <p:nvPr/>
        </p:nvSpPr>
        <p:spPr>
          <a:xfrm>
            <a:off x="648000" y="6264000"/>
            <a:ext cx="8705160" cy="596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t-EE" sz="1800" b="0" strike="noStrike" spc="-1">
                <a:latin typeface="Times New Roman"/>
              </a:rPr>
              <a:t>Tabel 1. Romade emakeel ja võõrkeelte oskus 2000. ja 2011. rahva ja eluruumide loenduse andmetel.</a:t>
            </a:r>
            <a:endParaRPr lang="en-US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Verbiprefiksid ja -partiklid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720000" y="21960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i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Raklo 	terdija	keedi 	popaaž 	i 	</a:t>
            </a:r>
            <a:r>
              <a:rPr lang="et-EE" sz="1400" b="1" i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vi-</a:t>
            </a:r>
            <a:r>
              <a:rPr lang="et-EE" sz="1400" b="0" i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jandža 		rakl’a.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13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boy 		pulled.3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SG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 chain 	to pieces 	and	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OUT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-brought 	girl.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ACC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</a:rPr>
              <a:t>’Poiss tegi keti katki ja tõi tüdruku välja.’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Jawdle 	jone 	dumestir 	</a:t>
            </a:r>
            <a:r>
              <a:rPr lang="et-EE" sz="1400" b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tele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came.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PST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.3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PL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 they  back.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ABL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	down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‘Nad tulid (hobuse) seljast maha.’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Za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-xan’d’ž’a 	pe, 	  mordža 		mui   </a:t>
            </a:r>
            <a:r>
              <a:rPr lang="et-EE" sz="1400" b="1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tele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05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PVB</a:t>
            </a:r>
            <a:r>
              <a:rPr lang="et-EE" sz="13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-combed.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3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SG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   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REFL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    wash. 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PST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.3</a:t>
            </a:r>
            <a:r>
              <a:rPr lang="et-EE" sz="12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SG</a:t>
            </a: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	face  down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Times New Roman"/>
                <a:ea typeface="Noto Sans CJK SC"/>
              </a:rPr>
              <a:t>’Ta kammis oma juuksed ja pesi näo ära.’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720000" y="300960"/>
            <a:ext cx="885564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strike="noStrike" spc="-1">
                <a:solidFill>
                  <a:srgbClr val="333333"/>
                </a:solidFill>
                <a:latin typeface="Times New Roman"/>
              </a:rPr>
              <a:t>Verbiprefiksid roma keele murretes</a:t>
            </a:r>
            <a:endParaRPr lang="en-US" sz="2800" b="1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720000" y="1807200"/>
            <a:ext cx="864000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Matras, Yaron 1999. The speech of the Polska Roma: some highlighted features and their implications for Romani dialectology.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Schrammel, Barbara 2002. Kerki fadšal o ciro. The borrowing and calquing of verbal prefixes and particles in Romani dialects in contact with Slavic and German.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Austria sinti murdes, Lääne-Bulgaaria roma murretes, Ida-Bulgaaria roma murretes, roma keele vene murdes (Kohila, Estonia)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Lääne-Bulgaaria roma murretes: slaavi prefiksid, mis esinevad roma päritolu verbiga (sageduse järgi): </a:t>
            </a:r>
            <a:r>
              <a:rPr lang="en-US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iz-, za-, raz-, do-, ot-, pre-, po-</a:t>
            </a:r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, spatial and actionality meanings.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Roma keele vene murre (Kohila, Estonia) </a:t>
            </a:r>
            <a:r>
              <a:rPr lang="en-US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vy-, u-, za-, po-, ob-, ot-, do- raz-, pere-, pri-, pod-, s-</a:t>
            </a:r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Tenser, Anton 2005. Grammatical Description of the Lithuanian Romani Dialect. Munich: Lincom Europa.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Tenser, Anton 2008. Northeastern Group of Romani Dialects.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792000" y="1440000"/>
            <a:ext cx="8640000" cy="57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</a:rPr>
              <a:t>Manuš-Belugin, Leksa 1973. O vlijanii baltijskix jazykov na dialekt latyšskix cygan [On the influence of Baltic languages on the dialect of Latvian Roma]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t-EE" sz="1200" b="0" strike="noStrike" spc="-1">
                <a:solidFill>
                  <a:srgbClr val="333333"/>
                </a:solidFill>
                <a:latin typeface="Noto Sans Regular"/>
              </a:rPr>
              <a:t>Läti verbiprefiksid </a:t>
            </a:r>
            <a:r>
              <a:rPr lang="et-EE" sz="1200" b="0" i="1" strike="noStrike" spc="-1">
                <a:solidFill>
                  <a:srgbClr val="333333"/>
                </a:solidFill>
                <a:latin typeface="Noto Sans Regular"/>
              </a:rPr>
              <a:t>aiz-, uz-, ie-, no-, pie-, pār-</a:t>
            </a:r>
            <a:endParaRPr lang="en-US" sz="12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Ariste, Paul 1973. Lettische Verbalpräfixe in einer Zigeunermundart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Läti </a:t>
            </a:r>
            <a:r>
              <a:rPr lang="en-US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no-, uz- </a:t>
            </a: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and</a:t>
            </a:r>
            <a:r>
              <a:rPr lang="en-US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 ie-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Slaavi</a:t>
            </a:r>
            <a:r>
              <a:rPr lang="en-US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 do-, ob-, ot-, pere-, po-, pri-, ros-, vi-, za-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432000" indent="-324000"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Кожанов, Кирилл 2011. Балто-славянские глагольные префиксы в балтийских диалектах цыганского языка.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Roma keele läti murre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Läti </a:t>
            </a:r>
            <a:r>
              <a:rPr lang="et-EE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aiz-, ie-, nuo-, uz-, pie-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Slaavi</a:t>
            </a:r>
            <a:r>
              <a:rPr lang="et-EE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 do-, ob-, ot-, pere-, po-, pri-, ros-, vi-, za-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864000" lvl="1" indent="-324000">
              <a:spcAft>
                <a:spcPts val="1134"/>
              </a:spcAft>
              <a:buClr>
                <a:srgbClr val="EF2929"/>
              </a:buClr>
              <a:buSzPct val="75000"/>
              <a:buFont typeface="Symbol" charset="2"/>
              <a:buChar char="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Roma keele leedu murre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Leedu</a:t>
            </a:r>
            <a:r>
              <a:rPr lang="et-EE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 nu-, už-, at-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  <a:p>
            <a:pPr marL="1296000" lvl="2" indent="-288000">
              <a:spcAft>
                <a:spcPts val="845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lang="et-EE" sz="1400" b="0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Slaavi</a:t>
            </a:r>
            <a:r>
              <a:rPr lang="et-EE" sz="1400" b="0" i="1" strike="noStrike" spc="-1">
                <a:solidFill>
                  <a:srgbClr val="333333"/>
                </a:solidFill>
                <a:latin typeface="Noto Sans Regular"/>
                <a:ea typeface="Lohit Devanagari;Calibri"/>
              </a:rPr>
              <a:t> do-, u-, pše-, p’ir’i-, po-/pa-, pod-, pr’i-, pro-, v’i-, vz-, roz-, s-, ob-, ot-, za-</a:t>
            </a:r>
            <a:endParaRPr lang="en-US" sz="1400" b="0" strike="noStrike" spc="-1">
              <a:solidFill>
                <a:srgbClr val="333333"/>
              </a:solidFill>
              <a:latin typeface="Noto Sans Regular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792000" y="432000"/>
            <a:ext cx="8280000" cy="748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et-EE" sz="2800" b="1" strike="noStrike" spc="-1">
                <a:latin typeface="Times New Roman"/>
              </a:rPr>
              <a:t>Verbiprefiksid ja -partiklid roma keele läti murdes </a:t>
            </a: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10297</TotalTime>
  <Words>2052</Words>
  <Application>Microsoft Office PowerPoint</Application>
  <PresentationFormat>Custom</PresentationFormat>
  <Paragraphs>560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</dc:title>
  <dc:creator>Karin Zurbuchen</dc:creator>
  <cp:lastModifiedBy>Karin Zurbuchen</cp:lastModifiedBy>
  <cp:revision>272</cp:revision>
  <dcterms:created xsi:type="dcterms:W3CDTF">2020-09-22T10:30:13Z</dcterms:created>
  <dcterms:modified xsi:type="dcterms:W3CDTF">2021-11-22T13:30:02Z</dcterms:modified>
  <dc:language>et-EE</dc:language>
</cp:coreProperties>
</file>