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10" r:id="rId2"/>
    <p:sldId id="256" r:id="rId3"/>
    <p:sldId id="266" r:id="rId4"/>
    <p:sldId id="269" r:id="rId5"/>
    <p:sldId id="260" r:id="rId6"/>
    <p:sldId id="311" r:id="rId7"/>
    <p:sldId id="308" r:id="rId8"/>
    <p:sldId id="307" r:id="rId9"/>
    <p:sldId id="314" r:id="rId10"/>
    <p:sldId id="315" r:id="rId11"/>
    <p:sldId id="271" r:id="rId12"/>
    <p:sldId id="309" r:id="rId13"/>
    <p:sldId id="312" r:id="rId14"/>
    <p:sldId id="262" r:id="rId15"/>
    <p:sldId id="313" r:id="rId16"/>
  </p:sldIdLst>
  <p:sldSz cx="18288000" cy="10287000"/>
  <p:notesSz cx="6858000" cy="9144000"/>
  <p:embeddedFontLst>
    <p:embeddedFont>
      <p:font typeface="Abhaya Libre Regular" panose="02000503000000000000" pitchFamily="2" charset="77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Jura Bold" pitchFamily="2" charset="0"/>
      <p:bold r:id="rId23"/>
      <p: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Bold" panose="020B0806030504020204" pitchFamily="3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8CE"/>
    <a:srgbClr val="0A3349"/>
    <a:srgbClr val="130D85"/>
    <a:srgbClr val="153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58" d="100"/>
          <a:sy n="58" d="100"/>
        </p:scale>
        <p:origin x="264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3DFF3-ACAA-4CBB-8DC7-5CD3D4F327C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389C53-1501-4FDF-BAEF-C62642F01C1D}">
      <dgm:prSet custT="1"/>
      <dgm:spPr>
        <a:solidFill>
          <a:srgbClr val="0A3349"/>
        </a:solidFill>
      </dgm:spPr>
      <dgm:t>
        <a:bodyPr/>
        <a:lstStyle/>
        <a:p>
          <a:r>
            <a: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Teoreetiline käsitlus: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7D536B-F665-4556-96FC-E1EC6B958FC4}" type="parTrans" cxnId="{A2E25028-04BE-4B7A-9D73-A0C35D08CB9D}">
      <dgm:prSet/>
      <dgm:spPr/>
      <dgm:t>
        <a:bodyPr/>
        <a:lstStyle/>
        <a:p>
          <a:endParaRPr lang="en-US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90A733E-CAA4-49F4-BA2C-CE40ADD363A2}" type="sibTrans" cxnId="{A2E25028-04BE-4B7A-9D73-A0C35D08CB9D}">
      <dgm:prSet/>
      <dgm:spPr/>
      <dgm:t>
        <a:bodyPr/>
        <a:lstStyle/>
        <a:p>
          <a:endParaRPr lang="en-US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0428D3-E5F4-486E-A809-8D98418D431B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Tööpealkiri: “Keelearendus. Kuidas keel toimib?”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919483D-9482-413A-8BC3-391073875122}" type="parTrans" cxnId="{8499F4AD-56EE-4571-9C1A-0EC483D265CA}">
      <dgm:prSet/>
      <dgm:spPr/>
      <dgm:t>
        <a:bodyPr/>
        <a:lstStyle/>
        <a:p>
          <a:endParaRPr lang="en-US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2499B9D-1596-4E52-B57D-28380694E923}" type="sibTrans" cxnId="{8499F4AD-56EE-4571-9C1A-0EC483D265CA}">
      <dgm:prSet/>
      <dgm:spPr/>
      <dgm:t>
        <a:bodyPr/>
        <a:lstStyle/>
        <a:p>
          <a:endParaRPr lang="en-US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D33BC5-3115-4D4C-9FC0-ACEE7C7078B5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Mustand valmis 2022 suvel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24CFF32-845A-47C5-9E7B-07B836E8E97A}" type="parTrans" cxnId="{5000D824-2724-464E-A95E-AEE836184EDD}">
      <dgm:prSet/>
      <dgm:spPr/>
      <dgm:t>
        <a:bodyPr/>
        <a:lstStyle/>
        <a:p>
          <a:endParaRPr lang="en-US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BF488E-A108-4E1F-B822-BF42CE509EEE}" type="sibTrans" cxnId="{5000D824-2724-464E-A95E-AEE836184EDD}">
      <dgm:prSet/>
      <dgm:spPr/>
      <dgm:t>
        <a:bodyPr/>
        <a:lstStyle/>
        <a:p>
          <a:endParaRPr lang="en-US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067A2DE-185E-42EE-9B36-911759EF9874}">
      <dgm:prSet custT="1"/>
      <dgm:spPr>
        <a:solidFill>
          <a:srgbClr val="0A3349"/>
        </a:solidFill>
      </dgm:spPr>
      <dgm:t>
        <a:bodyPr/>
        <a:lstStyle/>
        <a:p>
          <a:r>
            <a:rPr lang="et-EE" sz="4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Praktiline käsiraamat:</a:t>
          </a:r>
          <a:endParaRPr lang="en-US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BA2E96B-644F-44C6-8971-32E622A40143}" type="parTrans" cxnId="{E354ECAD-A1A7-40A4-93D2-7C352CB98A39}">
      <dgm:prSet/>
      <dgm:spPr/>
      <dgm:t>
        <a:bodyPr/>
        <a:lstStyle/>
        <a:p>
          <a:endParaRPr lang="en-US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2F74076-0A3F-49A9-9A11-E772EAAE0E77}" type="sibTrans" cxnId="{E354ECAD-A1A7-40A4-93D2-7C352CB98A39}">
      <dgm:prSet/>
      <dgm:spPr/>
      <dgm:t>
        <a:bodyPr/>
        <a:lstStyle/>
        <a:p>
          <a:endParaRPr lang="en-US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6EE82E4-8791-4792-9D6B-E86F852404CF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Algus juba avalik eki.ee/teatmik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5134F00-63EB-4F7B-B94A-BD8C33FC70DF}" type="parTrans" cxnId="{2A23F183-8585-484D-AF4B-AE1D068AC08B}">
      <dgm:prSet/>
      <dgm:spPr/>
      <dgm:t>
        <a:bodyPr/>
        <a:lstStyle/>
        <a:p>
          <a:endParaRPr lang="en-US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D7240DD-331C-4517-93F7-338580DCB3E2}" type="sibTrans" cxnId="{2A23F183-8585-484D-AF4B-AE1D068AC08B}">
      <dgm:prSet/>
      <dgm:spPr/>
      <dgm:t>
        <a:bodyPr/>
        <a:lstStyle/>
        <a:p>
          <a:endParaRPr lang="en-US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F6CF646-7EB4-42EC-9D24-9A9F0784DAFC}">
      <dgm:prSet custT="1"/>
      <dgm:spPr/>
      <dgm:t>
        <a:bodyPr/>
        <a:lstStyle/>
        <a:p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670F590-D6E7-41E4-BDDB-C9D3578D9105}" type="parTrans" cxnId="{1104C282-F051-4C35-8137-9B19A92008C6}">
      <dgm:prSet/>
      <dgm:spPr/>
      <dgm:t>
        <a:bodyPr/>
        <a:lstStyle/>
        <a:p>
          <a:endParaRPr lang="et-EE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B9A8145-1E03-4BB0-BD3D-673BCD29EFFD}" type="sibTrans" cxnId="{1104C282-F051-4C35-8137-9B19A92008C6}">
      <dgm:prSet/>
      <dgm:spPr/>
      <dgm:t>
        <a:bodyPr/>
        <a:lstStyle/>
        <a:p>
          <a:endParaRPr lang="et-EE" sz="4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7C5DE7A-295A-409D-A80C-FE12D337E1AE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EKI teatmik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8214C0-A74C-4858-B398-266CB6451040}" type="parTrans" cxnId="{0E5F3663-EB5B-4AE2-B6E4-E8762EAE08B9}">
      <dgm:prSet/>
      <dgm:spPr/>
      <dgm:t>
        <a:bodyPr/>
        <a:lstStyle/>
        <a:p>
          <a:endParaRPr lang="et-EE"/>
        </a:p>
      </dgm:t>
    </dgm:pt>
    <dgm:pt modelId="{E30ECC51-EE60-47C7-9871-085CE60F0ACF}" type="sibTrans" cxnId="{0E5F3663-EB5B-4AE2-B6E4-E8762EAE08B9}">
      <dgm:prSet/>
      <dgm:spPr/>
      <dgm:t>
        <a:bodyPr/>
        <a:lstStyle/>
        <a:p>
          <a:endParaRPr lang="et-EE"/>
        </a:p>
      </dgm:t>
    </dgm:pt>
    <dgm:pt modelId="{BA15C9D7-BD3C-4475-9115-C8E49AE33C65}" type="pres">
      <dgm:prSet presAssocID="{EE73DFF3-ACAA-4CBB-8DC7-5CD3D4F327C6}" presName="linear" presStyleCnt="0">
        <dgm:presLayoutVars>
          <dgm:animLvl val="lvl"/>
          <dgm:resizeHandles val="exact"/>
        </dgm:presLayoutVars>
      </dgm:prSet>
      <dgm:spPr/>
    </dgm:pt>
    <dgm:pt modelId="{1F7A8B82-D335-4C4D-93B3-3F2B4FF84D63}" type="pres">
      <dgm:prSet presAssocID="{87389C53-1501-4FDF-BAEF-C62642F01C1D}" presName="parentText" presStyleLbl="node1" presStyleIdx="0" presStyleCnt="2" custScaleY="87419">
        <dgm:presLayoutVars>
          <dgm:chMax val="0"/>
          <dgm:bulletEnabled val="1"/>
        </dgm:presLayoutVars>
      </dgm:prSet>
      <dgm:spPr/>
    </dgm:pt>
    <dgm:pt modelId="{36559C08-AFAF-4F33-A50B-360C9A69CF3C}" type="pres">
      <dgm:prSet presAssocID="{87389C53-1501-4FDF-BAEF-C62642F01C1D}" presName="childText" presStyleLbl="revTx" presStyleIdx="0" presStyleCnt="2">
        <dgm:presLayoutVars>
          <dgm:bulletEnabled val="1"/>
        </dgm:presLayoutVars>
      </dgm:prSet>
      <dgm:spPr/>
    </dgm:pt>
    <dgm:pt modelId="{6B9C570D-A1C2-4C85-88E8-5786B0357BFC}" type="pres">
      <dgm:prSet presAssocID="{D067A2DE-185E-42EE-9B36-911759EF9874}" presName="parentText" presStyleLbl="node1" presStyleIdx="1" presStyleCnt="2" custScaleY="86350">
        <dgm:presLayoutVars>
          <dgm:chMax val="0"/>
          <dgm:bulletEnabled val="1"/>
        </dgm:presLayoutVars>
      </dgm:prSet>
      <dgm:spPr/>
    </dgm:pt>
    <dgm:pt modelId="{5F15BC53-D78C-4131-9B4C-2CAC45BD72B9}" type="pres">
      <dgm:prSet presAssocID="{D067A2DE-185E-42EE-9B36-911759EF987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783021C-1613-4236-A6C0-DD255CC2C12E}" type="presOf" srcId="{7F6CF646-7EB4-42EC-9D24-9A9F0784DAFC}" destId="{36559C08-AFAF-4F33-A50B-360C9A69CF3C}" srcOrd="0" destOrd="2" presId="urn:microsoft.com/office/officeart/2005/8/layout/vList2"/>
    <dgm:cxn modelId="{8A247D1F-B4D1-43FE-AA87-5AFBCD141AF5}" type="presOf" srcId="{87389C53-1501-4FDF-BAEF-C62642F01C1D}" destId="{1F7A8B82-D335-4C4D-93B3-3F2B4FF84D63}" srcOrd="0" destOrd="0" presId="urn:microsoft.com/office/officeart/2005/8/layout/vList2"/>
    <dgm:cxn modelId="{5000D824-2724-464E-A95E-AEE836184EDD}" srcId="{87389C53-1501-4FDF-BAEF-C62642F01C1D}" destId="{55D33BC5-3115-4D4C-9FC0-ACEE7C7078B5}" srcOrd="1" destOrd="0" parTransId="{D24CFF32-845A-47C5-9E7B-07B836E8E97A}" sibTransId="{3CBF488E-A108-4E1F-B822-BF42CE509EEE}"/>
    <dgm:cxn modelId="{A2E25028-04BE-4B7A-9D73-A0C35D08CB9D}" srcId="{EE73DFF3-ACAA-4CBB-8DC7-5CD3D4F327C6}" destId="{87389C53-1501-4FDF-BAEF-C62642F01C1D}" srcOrd="0" destOrd="0" parTransId="{357D536B-F665-4556-96FC-E1EC6B958FC4}" sibTransId="{490A733E-CAA4-49F4-BA2C-CE40ADD363A2}"/>
    <dgm:cxn modelId="{0341C85D-06A0-4C02-A5B6-BEFDA6C49303}" type="presOf" srcId="{A7C5DE7A-295A-409D-A80C-FE12D337E1AE}" destId="{5F15BC53-D78C-4131-9B4C-2CAC45BD72B9}" srcOrd="0" destOrd="0" presId="urn:microsoft.com/office/officeart/2005/8/layout/vList2"/>
    <dgm:cxn modelId="{0E5F3663-EB5B-4AE2-B6E4-E8762EAE08B9}" srcId="{D067A2DE-185E-42EE-9B36-911759EF9874}" destId="{A7C5DE7A-295A-409D-A80C-FE12D337E1AE}" srcOrd="0" destOrd="0" parTransId="{DA8214C0-A74C-4858-B398-266CB6451040}" sibTransId="{E30ECC51-EE60-47C7-9871-085CE60F0ACF}"/>
    <dgm:cxn modelId="{1074806D-FC75-4909-9026-760B5D7D2C88}" type="presOf" srcId="{55D33BC5-3115-4D4C-9FC0-ACEE7C7078B5}" destId="{36559C08-AFAF-4F33-A50B-360C9A69CF3C}" srcOrd="0" destOrd="1" presId="urn:microsoft.com/office/officeart/2005/8/layout/vList2"/>
    <dgm:cxn modelId="{1104C282-F051-4C35-8137-9B19A92008C6}" srcId="{87389C53-1501-4FDF-BAEF-C62642F01C1D}" destId="{7F6CF646-7EB4-42EC-9D24-9A9F0784DAFC}" srcOrd="2" destOrd="0" parTransId="{9670F590-D6E7-41E4-BDDB-C9D3578D9105}" sibTransId="{9B9A8145-1E03-4BB0-BD3D-673BCD29EFFD}"/>
    <dgm:cxn modelId="{2A23F183-8585-484D-AF4B-AE1D068AC08B}" srcId="{D067A2DE-185E-42EE-9B36-911759EF9874}" destId="{86EE82E4-8791-4792-9D6B-E86F852404CF}" srcOrd="1" destOrd="0" parTransId="{E5134F00-63EB-4F7B-B94A-BD8C33FC70DF}" sibTransId="{BD7240DD-331C-4517-93F7-338580DCB3E2}"/>
    <dgm:cxn modelId="{A17607A7-F682-4009-837A-0A5045BB5357}" type="presOf" srcId="{EE73DFF3-ACAA-4CBB-8DC7-5CD3D4F327C6}" destId="{BA15C9D7-BD3C-4475-9115-C8E49AE33C65}" srcOrd="0" destOrd="0" presId="urn:microsoft.com/office/officeart/2005/8/layout/vList2"/>
    <dgm:cxn modelId="{068FD4AB-7FA0-491D-98AE-ECADADB11610}" type="presOf" srcId="{ED0428D3-E5F4-486E-A809-8D98418D431B}" destId="{36559C08-AFAF-4F33-A50B-360C9A69CF3C}" srcOrd="0" destOrd="0" presId="urn:microsoft.com/office/officeart/2005/8/layout/vList2"/>
    <dgm:cxn modelId="{E354ECAD-A1A7-40A4-93D2-7C352CB98A39}" srcId="{EE73DFF3-ACAA-4CBB-8DC7-5CD3D4F327C6}" destId="{D067A2DE-185E-42EE-9B36-911759EF9874}" srcOrd="1" destOrd="0" parTransId="{4BA2E96B-644F-44C6-8971-32E622A40143}" sibTransId="{E2F74076-0A3F-49A9-9A11-E772EAAE0E77}"/>
    <dgm:cxn modelId="{8499F4AD-56EE-4571-9C1A-0EC483D265CA}" srcId="{87389C53-1501-4FDF-BAEF-C62642F01C1D}" destId="{ED0428D3-E5F4-486E-A809-8D98418D431B}" srcOrd="0" destOrd="0" parTransId="{2919483D-9482-413A-8BC3-391073875122}" sibTransId="{62499B9D-1596-4E52-B57D-28380694E923}"/>
    <dgm:cxn modelId="{71BFE1F6-C266-4F63-A268-090898502B3B}" type="presOf" srcId="{D067A2DE-185E-42EE-9B36-911759EF9874}" destId="{6B9C570D-A1C2-4C85-88E8-5786B0357BFC}" srcOrd="0" destOrd="0" presId="urn:microsoft.com/office/officeart/2005/8/layout/vList2"/>
    <dgm:cxn modelId="{CA2978FB-9C3C-48D1-9E24-2D4E7936B28A}" type="presOf" srcId="{86EE82E4-8791-4792-9D6B-E86F852404CF}" destId="{5F15BC53-D78C-4131-9B4C-2CAC45BD72B9}" srcOrd="0" destOrd="1" presId="urn:microsoft.com/office/officeart/2005/8/layout/vList2"/>
    <dgm:cxn modelId="{8E4790C8-AF22-4E3B-84EC-2F60850FE4EE}" type="presParOf" srcId="{BA15C9D7-BD3C-4475-9115-C8E49AE33C65}" destId="{1F7A8B82-D335-4C4D-93B3-3F2B4FF84D63}" srcOrd="0" destOrd="0" presId="urn:microsoft.com/office/officeart/2005/8/layout/vList2"/>
    <dgm:cxn modelId="{587A3D15-24C7-4669-A3DC-B2A0AF46EB7B}" type="presParOf" srcId="{BA15C9D7-BD3C-4475-9115-C8E49AE33C65}" destId="{36559C08-AFAF-4F33-A50B-360C9A69CF3C}" srcOrd="1" destOrd="0" presId="urn:microsoft.com/office/officeart/2005/8/layout/vList2"/>
    <dgm:cxn modelId="{1B98CBAA-7DBB-4153-9C6A-9FC646C6DA7B}" type="presParOf" srcId="{BA15C9D7-BD3C-4475-9115-C8E49AE33C65}" destId="{6B9C570D-A1C2-4C85-88E8-5786B0357BFC}" srcOrd="2" destOrd="0" presId="urn:microsoft.com/office/officeart/2005/8/layout/vList2"/>
    <dgm:cxn modelId="{C44CEDD7-4392-4BC5-ACBE-CC2809752326}" type="presParOf" srcId="{BA15C9D7-BD3C-4475-9115-C8E49AE33C65}" destId="{5F15BC53-D78C-4131-9B4C-2CAC45BD72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A8B82-D335-4C4D-93B3-3F2B4FF84D63}">
      <dsp:nvSpPr>
        <dsp:cNvPr id="0" name=""/>
        <dsp:cNvSpPr/>
      </dsp:nvSpPr>
      <dsp:spPr>
        <a:xfrm>
          <a:off x="0" y="139661"/>
          <a:ext cx="12496801" cy="1063714"/>
        </a:xfrm>
        <a:prstGeom prst="roundRect">
          <a:avLst/>
        </a:prstGeom>
        <a:solidFill>
          <a:srgbClr val="0A334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Teoreetiline käsitlus: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1926" y="191587"/>
        <a:ext cx="12392949" cy="959862"/>
      </dsp:txXfrm>
    </dsp:sp>
    <dsp:sp modelId="{36559C08-AFAF-4F33-A50B-360C9A69CF3C}">
      <dsp:nvSpPr>
        <dsp:cNvPr id="0" name=""/>
        <dsp:cNvSpPr/>
      </dsp:nvSpPr>
      <dsp:spPr>
        <a:xfrm>
          <a:off x="0" y="1203376"/>
          <a:ext cx="12496801" cy="228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773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t-EE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Tööpealkiri: “Keelearendus. Kuidas keel toimib?”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t-EE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Mustand valmis 2022 suvel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203376"/>
        <a:ext cx="12496801" cy="2287350"/>
      </dsp:txXfrm>
    </dsp:sp>
    <dsp:sp modelId="{6B9C570D-A1C2-4C85-88E8-5786B0357BFC}">
      <dsp:nvSpPr>
        <dsp:cNvPr id="0" name=""/>
        <dsp:cNvSpPr/>
      </dsp:nvSpPr>
      <dsp:spPr>
        <a:xfrm>
          <a:off x="0" y="3490726"/>
          <a:ext cx="12496801" cy="1050706"/>
        </a:xfrm>
        <a:prstGeom prst="roundRect">
          <a:avLst/>
        </a:prstGeom>
        <a:solidFill>
          <a:srgbClr val="0A334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40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Praktiline käsiraamat:</a:t>
          </a:r>
          <a:endParaRPr lang="en-US" sz="4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1291" y="3542017"/>
        <a:ext cx="12394219" cy="948124"/>
      </dsp:txXfrm>
    </dsp:sp>
    <dsp:sp modelId="{5F15BC53-D78C-4131-9B4C-2CAC45BD72B9}">
      <dsp:nvSpPr>
        <dsp:cNvPr id="0" name=""/>
        <dsp:cNvSpPr/>
      </dsp:nvSpPr>
      <dsp:spPr>
        <a:xfrm>
          <a:off x="0" y="4541432"/>
          <a:ext cx="12496801" cy="151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773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t-EE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EKI teatmik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t-EE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Algus juba avalik eki.ee/teatmik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4541432"/>
        <a:ext cx="12496801" cy="151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F9EE0-CD32-4F8B-B8F2-6D7F0030E726}" type="datetimeFigureOut">
              <a:rPr lang="et-EE" smtClean="0"/>
              <a:t>18.11.21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96232-8684-41BF-9677-AA76F93B42B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555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air of glasses on a table&#10;&#10;Description automatically generated with low confidence">
            <a:extLst>
              <a:ext uri="{FF2B5EF4-FFF2-40B4-BE49-F238E27FC236}">
                <a16:creationId xmlns:a16="http://schemas.microsoft.com/office/drawing/2014/main" id="{F70F053B-2A3B-4A50-AA1E-115E0F4D3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r="27914"/>
          <a:stretch/>
        </p:blipFill>
        <p:spPr>
          <a:xfrm>
            <a:off x="12344400" y="-66147"/>
            <a:ext cx="5943600" cy="10419293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613F031C-C75D-49AC-A604-C08F2667A048}"/>
              </a:ext>
            </a:extLst>
          </p:cNvPr>
          <p:cNvSpPr txBox="1"/>
          <p:nvPr/>
        </p:nvSpPr>
        <p:spPr>
          <a:xfrm>
            <a:off x="647700" y="495300"/>
            <a:ext cx="10820400" cy="987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30"/>
              </a:lnSpc>
            </a:pPr>
            <a:r>
              <a:rPr lang="en-US" sz="6600" dirty="0">
                <a:solidFill>
                  <a:srgbClr val="000000"/>
                </a:solidFill>
                <a:latin typeface="Open Sans Bold"/>
              </a:rPr>
              <a:t>XVII </a:t>
            </a:r>
            <a:r>
              <a:rPr lang="en-US" sz="6600" dirty="0" err="1">
                <a:solidFill>
                  <a:srgbClr val="000000"/>
                </a:solidFill>
                <a:latin typeface="Open Sans Bold"/>
              </a:rPr>
              <a:t>muutuva</a:t>
            </a:r>
            <a:r>
              <a:rPr lang="en-US" sz="66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Open Sans Bold"/>
              </a:rPr>
              <a:t>keele</a:t>
            </a:r>
            <a:r>
              <a:rPr lang="en-US" sz="66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Open Sans Bold"/>
              </a:rPr>
              <a:t>päev</a:t>
            </a:r>
            <a:endParaRPr lang="en-US" sz="66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271EDF2-5305-544E-83CF-E322A81A9E3E}"/>
              </a:ext>
            </a:extLst>
          </p:cNvPr>
          <p:cNvSpPr txBox="1"/>
          <p:nvPr/>
        </p:nvSpPr>
        <p:spPr>
          <a:xfrm>
            <a:off x="677437" y="1189028"/>
            <a:ext cx="10820400" cy="91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30"/>
              </a:lnSpc>
            </a:pP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Muutuv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keel –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muutuvad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normingud</a:t>
            </a:r>
            <a:endParaRPr lang="en-US" sz="4500" dirty="0">
              <a:solidFill>
                <a:srgbClr val="000000"/>
              </a:solidFill>
              <a:latin typeface="Open Sans Bold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42F7840-8C53-5C44-9879-1F99A5AA9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13025"/>
              </p:ext>
            </p:extLst>
          </p:nvPr>
        </p:nvGraphicFramePr>
        <p:xfrm>
          <a:off x="819150" y="2628900"/>
          <a:ext cx="10820400" cy="6844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1664107369"/>
                    </a:ext>
                  </a:extLst>
                </a:gridCol>
                <a:gridCol w="8896350">
                  <a:extLst>
                    <a:ext uri="{9D8B030D-6E8A-4147-A177-3AD203B41FA5}">
                      <a16:colId xmlns:a16="http://schemas.microsoft.com/office/drawing/2014/main" val="788904605"/>
                    </a:ext>
                  </a:extLst>
                </a:gridCol>
              </a:tblGrid>
              <a:tr h="957943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9.30-10.00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Arvi Tavast 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(EKI)</a:t>
                      </a:r>
                      <a:r>
                        <a:rPr lang="en-US" sz="24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Põhimõistete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defineerimisest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932294"/>
                  </a:ext>
                </a:extLst>
              </a:tr>
              <a:tr h="957943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10.00-10-30</a:t>
                      </a:r>
                      <a:endParaRPr lang="en-E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Henni</a:t>
                      </a:r>
                      <a:r>
                        <a:rPr lang="en-US" sz="24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Pajunen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(University of Turku)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Language perceptions against the language and norm change of standardized Finnish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601066"/>
                  </a:ext>
                </a:extLst>
              </a:tr>
              <a:tr h="957943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10.30-11.00</a:t>
                      </a:r>
                      <a:endParaRPr lang="en-E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Elisabeth Kaukonen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(TÜ)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Feministlik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keeleuuendus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eest</a:t>
                      </a:r>
                      <a:r>
                        <a:rPr lang="de-DE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</a:t>
                      </a:r>
                      <a:r>
                        <a:rPr lang="de-DE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keeles</a:t>
                      </a:r>
                      <a:r>
                        <a:rPr lang="de-DE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de-DE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tõusutendents</a:t>
                      </a:r>
                      <a:r>
                        <a:rPr lang="de-DE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või</a:t>
                      </a:r>
                      <a:r>
                        <a:rPr lang="de-DE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400" i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status</a:t>
                      </a:r>
                      <a:r>
                        <a:rPr lang="de-DE" sz="2400" i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quo?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698746"/>
                  </a:ext>
                </a:extLst>
              </a:tr>
              <a:tr h="957943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11.00-11.30</a:t>
                      </a:r>
                      <a:endParaRPr lang="en-E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Sirutuspaus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648177"/>
                  </a:ext>
                </a:extLst>
              </a:tr>
              <a:tr h="957943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11.30-12.00</a:t>
                      </a:r>
                      <a:endParaRPr lang="en-E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Lydia </a:t>
                      </a:r>
                      <a:r>
                        <a:rPr lang="en-US" sz="2400" b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Risberg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(EKI) 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Kas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sõnade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tähendusi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on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mõistlik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normida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Paronüümide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näide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282488"/>
                  </a:ext>
                </a:extLst>
              </a:tr>
              <a:tr h="957943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12.00-12.30</a:t>
                      </a:r>
                      <a:endParaRPr lang="en-E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Liina</a:t>
                      </a:r>
                      <a:r>
                        <a:rPr lang="en-US" sz="24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Lindström</a:t>
                      </a:r>
                      <a:r>
                        <a:rPr lang="en-US" sz="24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Maarja-Liisa</a:t>
                      </a:r>
                      <a:r>
                        <a:rPr lang="en-US" sz="24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Pilvik</a:t>
                      </a:r>
                      <a:r>
                        <a:rPr lang="en-US" sz="24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Helen </a:t>
                      </a:r>
                      <a:r>
                        <a:rPr lang="en-US" sz="2400" b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Plado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(TÜ)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Käskiva</a:t>
                      </a:r>
                      <a:r>
                        <a:rPr lang="de-DE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kõneviisi</a:t>
                      </a:r>
                      <a:r>
                        <a:rPr lang="de-DE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mitmuse</a:t>
                      </a:r>
                      <a:r>
                        <a:rPr lang="de-DE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 </a:t>
                      </a:r>
                      <a:r>
                        <a:rPr lang="de-DE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isiku</a:t>
                      </a:r>
                      <a:r>
                        <a:rPr lang="de-DE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vormi</a:t>
                      </a:r>
                      <a:r>
                        <a:rPr lang="de-DE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varieerumine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9828704"/>
                  </a:ext>
                </a:extLst>
              </a:tr>
              <a:tr h="957943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12.30-13.00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2400" b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Peeter</a:t>
                      </a:r>
                      <a:r>
                        <a:rPr lang="en-US" sz="24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Päll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(EKI)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Kas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eesti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keelt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ähvardaks</a:t>
                      </a:r>
                      <a:r>
                        <a:rPr lang="en-US" sz="2400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diglossia?</a:t>
                      </a:r>
                      <a:endParaRPr lang="en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6341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830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>
            <a:extLst>
              <a:ext uri="{FF2B5EF4-FFF2-40B4-BE49-F238E27FC236}">
                <a16:creationId xmlns:a16="http://schemas.microsoft.com/office/drawing/2014/main" id="{C860CC45-F33D-4224-9C95-7DFC265353C8}"/>
              </a:ext>
            </a:extLst>
          </p:cNvPr>
          <p:cNvSpPr txBox="1"/>
          <p:nvPr/>
        </p:nvSpPr>
        <p:spPr>
          <a:xfrm>
            <a:off x="14812896" y="98350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F6FD9CA4-A75C-453E-8E02-5F945401FA93}"/>
              </a:ext>
            </a:extLst>
          </p:cNvPr>
          <p:cNvSpPr/>
          <p:nvPr/>
        </p:nvSpPr>
        <p:spPr>
          <a:xfrm>
            <a:off x="1121485" y="32185"/>
            <a:ext cx="9982200" cy="9982158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69000">
                <a:schemeClr val="bg1">
                  <a:lumMod val="99508"/>
                  <a:lumOff val="492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et-EE" dirty="0"/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778DD04D-60D3-C24B-933A-3DFF0681B0AC}"/>
              </a:ext>
            </a:extLst>
          </p:cNvPr>
          <p:cNvSpPr txBox="1"/>
          <p:nvPr/>
        </p:nvSpPr>
        <p:spPr>
          <a:xfrm>
            <a:off x="9448800" y="634873"/>
            <a:ext cx="8340528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7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Prototüübi-struktuur</a:t>
            </a:r>
            <a:endParaRPr lang="en-US" sz="77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05C72B-8B45-1344-A59D-FEA0E9D97A62}"/>
              </a:ext>
            </a:extLst>
          </p:cNvPr>
          <p:cNvSpPr/>
          <p:nvPr/>
        </p:nvSpPr>
        <p:spPr>
          <a:xfrm>
            <a:off x="3913542" y="2944457"/>
            <a:ext cx="4398085" cy="4398085"/>
          </a:xfrm>
          <a:prstGeom prst="ellipse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6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000499" y="800100"/>
            <a:ext cx="1028700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3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Keelenõu</a:t>
            </a:r>
            <a:r>
              <a:rPr lang="en-US" sz="77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küsimused</a:t>
            </a:r>
            <a:endParaRPr lang="en-US" sz="7700" dirty="0">
              <a:solidFill>
                <a:srgbClr val="000000"/>
              </a:solidFill>
              <a:latin typeface="Open Sans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445D86-E9A5-4C43-ADEE-1230A59D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9305" y="1826022"/>
            <a:ext cx="14309388" cy="830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TextBox 7">
            <a:extLst>
              <a:ext uri="{FF2B5EF4-FFF2-40B4-BE49-F238E27FC236}">
                <a16:creationId xmlns:a16="http://schemas.microsoft.com/office/drawing/2014/main" id="{56C94C92-6CBE-49DE-B6B1-BC97C8679A2E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</p:spTree>
    <p:extLst>
      <p:ext uri="{BB962C8B-B14F-4D97-AF65-F5344CB8AC3E}">
        <p14:creationId xmlns:p14="http://schemas.microsoft.com/office/powerpoint/2010/main" val="212556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11834" y="1028700"/>
            <a:ext cx="1122842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3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Mida</a:t>
            </a:r>
            <a:r>
              <a:rPr lang="en-US" sz="77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normida</a:t>
            </a:r>
            <a:r>
              <a:rPr lang="en-US" sz="7700" dirty="0">
                <a:solidFill>
                  <a:srgbClr val="000000"/>
                </a:solidFill>
                <a:latin typeface="Open Sans Bold"/>
              </a:rPr>
              <a:t>?</a:t>
            </a:r>
          </a:p>
        </p:txBody>
      </p:sp>
      <p:pic>
        <p:nvPicPr>
          <p:cNvPr id="23" name="Picture 22" descr="A close-up of a person using a touchscreen device&#10;&#10;Description automatically generated with medium confidence">
            <a:extLst>
              <a:ext uri="{FF2B5EF4-FFF2-40B4-BE49-F238E27FC236}">
                <a16:creationId xmlns:a16="http://schemas.microsoft.com/office/drawing/2014/main" id="{38013088-AF4C-4B54-8CE5-0CDB3B3C6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5" t="-1" r="9129" b="631"/>
          <a:stretch/>
        </p:blipFill>
        <p:spPr>
          <a:xfrm>
            <a:off x="12073946" y="-25090"/>
            <a:ext cx="6461198" cy="10484758"/>
          </a:xfrm>
          <a:prstGeom prst="rect">
            <a:avLst/>
          </a:prstGeom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C3481946-096A-4531-9C61-8F8EF04107CB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4BD058-2174-4AEF-9990-A79C16391038}"/>
              </a:ext>
            </a:extLst>
          </p:cNvPr>
          <p:cNvGrpSpPr/>
          <p:nvPr/>
        </p:nvGrpSpPr>
        <p:grpSpPr>
          <a:xfrm>
            <a:off x="947476" y="4950219"/>
            <a:ext cx="3532606" cy="838200"/>
            <a:chOff x="0" y="0"/>
            <a:chExt cx="7438788" cy="14760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5D26ECC-11A6-4139-8456-9CC656BEBF3E}"/>
                </a:ext>
              </a:extLst>
            </p:cNvPr>
            <p:cNvSpPr/>
            <p:nvPr/>
          </p:nvSpPr>
          <p:spPr>
            <a:xfrm>
              <a:off x="0" y="0"/>
              <a:ext cx="7438788" cy="1476000"/>
            </a:xfrm>
            <a:prstGeom prst="roundRect">
              <a:avLst/>
            </a:prstGeom>
            <a:solidFill>
              <a:srgbClr val="0A3349"/>
            </a:solidFill>
            <a:ln>
              <a:solidFill>
                <a:srgbClr val="0A334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7A67EF7B-EB02-4815-8333-61E87E190B54}"/>
                </a:ext>
              </a:extLst>
            </p:cNvPr>
            <p:cNvSpPr txBox="1"/>
            <p:nvPr/>
          </p:nvSpPr>
          <p:spPr>
            <a:xfrm>
              <a:off x="1117238" y="72051"/>
              <a:ext cx="5167761" cy="1331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169" tIns="0" rIns="281169" bIns="0" numCol="1" spcCol="1270" anchor="ctr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000" b="0" i="0" kern="1200" baseline="0" dirty="0" err="1"/>
                <a:t>liitsõna</a:t>
              </a:r>
              <a:endParaRPr lang="en-US" sz="5000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47EA7F-9C96-4E3C-8DE2-FDF6CAFA4080}"/>
              </a:ext>
            </a:extLst>
          </p:cNvPr>
          <p:cNvGrpSpPr/>
          <p:nvPr/>
        </p:nvGrpSpPr>
        <p:grpSpPr>
          <a:xfrm>
            <a:off x="5647575" y="4909301"/>
            <a:ext cx="3532606" cy="838200"/>
            <a:chOff x="0" y="0"/>
            <a:chExt cx="7438788" cy="14760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8685C54-91EA-4776-87F0-071E05239184}"/>
                </a:ext>
              </a:extLst>
            </p:cNvPr>
            <p:cNvSpPr/>
            <p:nvPr/>
          </p:nvSpPr>
          <p:spPr>
            <a:xfrm>
              <a:off x="0" y="0"/>
              <a:ext cx="7438788" cy="1476000"/>
            </a:xfrm>
            <a:prstGeom prst="roundRect">
              <a:avLst/>
            </a:prstGeom>
            <a:solidFill>
              <a:srgbClr val="0A3349"/>
            </a:solidFill>
            <a:ln>
              <a:solidFill>
                <a:srgbClr val="0A334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B62E4B95-8D9E-48AF-B7BC-69603F257F09}"/>
                </a:ext>
              </a:extLst>
            </p:cNvPr>
            <p:cNvSpPr txBox="1"/>
            <p:nvPr/>
          </p:nvSpPr>
          <p:spPr>
            <a:xfrm>
              <a:off x="1751759" y="72051"/>
              <a:ext cx="3935267" cy="1331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169" tIns="0" rIns="281169" bIns="0" numCol="1" spcCol="1270" anchor="ctr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000" b="0" i="0" kern="1200" baseline="0" dirty="0" err="1"/>
                <a:t>fraas</a:t>
              </a:r>
              <a:endParaRPr lang="en-US" sz="5000" kern="1200" dirty="0"/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D6480AAC-FA7A-4A44-9004-406159E491AA}"/>
              </a:ext>
            </a:extLst>
          </p:cNvPr>
          <p:cNvSpPr/>
          <p:nvPr/>
        </p:nvSpPr>
        <p:spPr>
          <a:xfrm>
            <a:off x="2373035" y="6286500"/>
            <a:ext cx="685800" cy="1371600"/>
          </a:xfrm>
          <a:prstGeom prst="downArrow">
            <a:avLst/>
          </a:prstGeom>
          <a:solidFill>
            <a:srgbClr val="CFE8CE"/>
          </a:solidFill>
          <a:ln>
            <a:solidFill>
              <a:srgbClr val="CF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1A66422-5CFC-41FC-9218-32E494396EAB}"/>
              </a:ext>
            </a:extLst>
          </p:cNvPr>
          <p:cNvSpPr/>
          <p:nvPr/>
        </p:nvSpPr>
        <p:spPr>
          <a:xfrm>
            <a:off x="7070978" y="6286500"/>
            <a:ext cx="685800" cy="1371600"/>
          </a:xfrm>
          <a:prstGeom prst="downArrow">
            <a:avLst/>
          </a:prstGeom>
          <a:solidFill>
            <a:srgbClr val="CFE8CE"/>
          </a:solidFill>
          <a:ln>
            <a:solidFill>
              <a:srgbClr val="CF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21D124A6-F2F8-4E10-A775-ED7DF4E5D6EA}"/>
              </a:ext>
            </a:extLst>
          </p:cNvPr>
          <p:cNvSpPr txBox="1"/>
          <p:nvPr/>
        </p:nvSpPr>
        <p:spPr>
          <a:xfrm>
            <a:off x="6701361" y="8182762"/>
            <a:ext cx="142503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0">
              <a:spcBef>
                <a:spcPts val="2600"/>
              </a:spcBef>
              <a:defRPr sz="2700"/>
            </a:pPr>
            <a:r>
              <a:rPr lang="en-GB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lahku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DD510567-7D70-4AA0-A6C5-5DE50BDFDE67}"/>
              </a:ext>
            </a:extLst>
          </p:cNvPr>
          <p:cNvSpPr txBox="1"/>
          <p:nvPr/>
        </p:nvSpPr>
        <p:spPr>
          <a:xfrm>
            <a:off x="2144984" y="8182763"/>
            <a:ext cx="142503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0">
              <a:spcBef>
                <a:spcPts val="2600"/>
              </a:spcBef>
              <a:defRPr sz="2700"/>
            </a:pPr>
            <a:r>
              <a:rPr lang="en-GB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kokku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7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11834" y="1028700"/>
            <a:ext cx="1122842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3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Mida</a:t>
            </a:r>
            <a:r>
              <a:rPr lang="en-US" sz="77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normida</a:t>
            </a:r>
            <a:r>
              <a:rPr lang="en-US" sz="7700" dirty="0">
                <a:solidFill>
                  <a:srgbClr val="000000"/>
                </a:solidFill>
                <a:latin typeface="Open Sans Bold"/>
              </a:rPr>
              <a:t>?</a:t>
            </a:r>
          </a:p>
        </p:txBody>
      </p:sp>
      <p:pic>
        <p:nvPicPr>
          <p:cNvPr id="23" name="Picture 22" descr="A close-up of a person using a touchscreen device&#10;&#10;Description automatically generated with medium confidence">
            <a:extLst>
              <a:ext uri="{FF2B5EF4-FFF2-40B4-BE49-F238E27FC236}">
                <a16:creationId xmlns:a16="http://schemas.microsoft.com/office/drawing/2014/main" id="{38013088-AF4C-4B54-8CE5-0CDB3B3C6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5" t="-1" r="9129" b="631"/>
          <a:stretch/>
        </p:blipFill>
        <p:spPr>
          <a:xfrm>
            <a:off x="12073946" y="-25090"/>
            <a:ext cx="6461198" cy="10484758"/>
          </a:xfrm>
          <a:prstGeom prst="rect">
            <a:avLst/>
          </a:prstGeom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C3481946-096A-4531-9C61-8F8EF04107CB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E27C51-A1DF-406A-930D-2641E52BD3C3}"/>
              </a:ext>
            </a:extLst>
          </p:cNvPr>
          <p:cNvGrpSpPr/>
          <p:nvPr/>
        </p:nvGrpSpPr>
        <p:grpSpPr>
          <a:xfrm>
            <a:off x="3290302" y="3103779"/>
            <a:ext cx="3532606" cy="838200"/>
            <a:chOff x="0" y="0"/>
            <a:chExt cx="7438788" cy="1476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D8D1EC0-774C-4704-84D3-F4ABC814739D}"/>
                </a:ext>
              </a:extLst>
            </p:cNvPr>
            <p:cNvSpPr/>
            <p:nvPr/>
          </p:nvSpPr>
          <p:spPr>
            <a:xfrm>
              <a:off x="0" y="0"/>
              <a:ext cx="7438788" cy="1476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A334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C649EA39-8365-4CC6-8AA2-4BD21B8F6824}"/>
                </a:ext>
              </a:extLst>
            </p:cNvPr>
            <p:cNvSpPr txBox="1"/>
            <p:nvPr/>
          </p:nvSpPr>
          <p:spPr>
            <a:xfrm>
              <a:off x="1254813" y="112973"/>
              <a:ext cx="5048100" cy="1331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169" tIns="0" rIns="281169" bIns="0" numCol="1" spcCol="1270" anchor="ctr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000" b="0" i="0" kern="1200" baseline="0" dirty="0"/>
                <a:t>“see” ?</a:t>
              </a:r>
              <a:endParaRPr lang="en-US" sz="50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4BD058-2174-4AEF-9990-A79C16391038}"/>
              </a:ext>
            </a:extLst>
          </p:cNvPr>
          <p:cNvGrpSpPr/>
          <p:nvPr/>
        </p:nvGrpSpPr>
        <p:grpSpPr>
          <a:xfrm>
            <a:off x="947476" y="4950219"/>
            <a:ext cx="3532606" cy="838200"/>
            <a:chOff x="0" y="0"/>
            <a:chExt cx="7438788" cy="14760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5D26ECC-11A6-4139-8456-9CC656BEBF3E}"/>
                </a:ext>
              </a:extLst>
            </p:cNvPr>
            <p:cNvSpPr/>
            <p:nvPr/>
          </p:nvSpPr>
          <p:spPr>
            <a:xfrm>
              <a:off x="0" y="0"/>
              <a:ext cx="7438788" cy="1476000"/>
            </a:xfrm>
            <a:prstGeom prst="roundRect">
              <a:avLst/>
            </a:prstGeom>
            <a:solidFill>
              <a:srgbClr val="0A3349"/>
            </a:solidFill>
            <a:ln>
              <a:solidFill>
                <a:srgbClr val="0A334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7A67EF7B-EB02-4815-8333-61E87E190B54}"/>
                </a:ext>
              </a:extLst>
            </p:cNvPr>
            <p:cNvSpPr txBox="1"/>
            <p:nvPr/>
          </p:nvSpPr>
          <p:spPr>
            <a:xfrm>
              <a:off x="1117238" y="72051"/>
              <a:ext cx="5167761" cy="1331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169" tIns="0" rIns="281169" bIns="0" numCol="1" spcCol="1270" anchor="ctr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000" b="0" i="0" kern="1200" baseline="0" dirty="0" err="1"/>
                <a:t>liitsõna</a:t>
              </a:r>
              <a:endParaRPr lang="en-US" sz="5000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47EA7F-9C96-4E3C-8DE2-FDF6CAFA4080}"/>
              </a:ext>
            </a:extLst>
          </p:cNvPr>
          <p:cNvGrpSpPr/>
          <p:nvPr/>
        </p:nvGrpSpPr>
        <p:grpSpPr>
          <a:xfrm>
            <a:off x="5647575" y="4909301"/>
            <a:ext cx="3532606" cy="838200"/>
            <a:chOff x="0" y="0"/>
            <a:chExt cx="7438788" cy="14760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8685C54-91EA-4776-87F0-071E05239184}"/>
                </a:ext>
              </a:extLst>
            </p:cNvPr>
            <p:cNvSpPr/>
            <p:nvPr/>
          </p:nvSpPr>
          <p:spPr>
            <a:xfrm>
              <a:off x="0" y="0"/>
              <a:ext cx="7438788" cy="1476000"/>
            </a:xfrm>
            <a:prstGeom prst="roundRect">
              <a:avLst/>
            </a:prstGeom>
            <a:solidFill>
              <a:srgbClr val="0A3349"/>
            </a:solidFill>
            <a:ln>
              <a:solidFill>
                <a:srgbClr val="0A334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B62E4B95-8D9E-48AF-B7BC-69603F257F09}"/>
                </a:ext>
              </a:extLst>
            </p:cNvPr>
            <p:cNvSpPr txBox="1"/>
            <p:nvPr/>
          </p:nvSpPr>
          <p:spPr>
            <a:xfrm>
              <a:off x="1751759" y="72051"/>
              <a:ext cx="3935267" cy="1331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169" tIns="0" rIns="281169" bIns="0" numCol="1" spcCol="1270" anchor="ctr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000" b="0" i="0" kern="1200" baseline="0" dirty="0" err="1"/>
                <a:t>fraas</a:t>
              </a:r>
              <a:endParaRPr lang="en-US" sz="5000" kern="1200" dirty="0"/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D6480AAC-FA7A-4A44-9004-406159E491AA}"/>
              </a:ext>
            </a:extLst>
          </p:cNvPr>
          <p:cNvSpPr/>
          <p:nvPr/>
        </p:nvSpPr>
        <p:spPr>
          <a:xfrm>
            <a:off x="2373035" y="6286500"/>
            <a:ext cx="685800" cy="1371600"/>
          </a:xfrm>
          <a:prstGeom prst="downArrow">
            <a:avLst/>
          </a:prstGeom>
          <a:solidFill>
            <a:srgbClr val="CFE8CE"/>
          </a:solidFill>
          <a:ln>
            <a:solidFill>
              <a:srgbClr val="CF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1A66422-5CFC-41FC-9218-32E494396EAB}"/>
              </a:ext>
            </a:extLst>
          </p:cNvPr>
          <p:cNvSpPr/>
          <p:nvPr/>
        </p:nvSpPr>
        <p:spPr>
          <a:xfrm>
            <a:off x="7070978" y="6286500"/>
            <a:ext cx="685800" cy="1371600"/>
          </a:xfrm>
          <a:prstGeom prst="downArrow">
            <a:avLst/>
          </a:prstGeom>
          <a:solidFill>
            <a:srgbClr val="CFE8CE"/>
          </a:solidFill>
          <a:ln>
            <a:solidFill>
              <a:srgbClr val="CF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21D124A6-F2F8-4E10-A775-ED7DF4E5D6EA}"/>
              </a:ext>
            </a:extLst>
          </p:cNvPr>
          <p:cNvSpPr txBox="1"/>
          <p:nvPr/>
        </p:nvSpPr>
        <p:spPr>
          <a:xfrm>
            <a:off x="6701361" y="8182762"/>
            <a:ext cx="142503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0">
              <a:spcBef>
                <a:spcPts val="2600"/>
              </a:spcBef>
              <a:defRPr sz="2700"/>
            </a:pPr>
            <a:r>
              <a:rPr lang="en-GB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lahku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DD510567-7D70-4AA0-A6C5-5DE50BDFDE67}"/>
              </a:ext>
            </a:extLst>
          </p:cNvPr>
          <p:cNvSpPr txBox="1"/>
          <p:nvPr/>
        </p:nvSpPr>
        <p:spPr>
          <a:xfrm>
            <a:off x="2144984" y="8182763"/>
            <a:ext cx="142503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0">
              <a:spcBef>
                <a:spcPts val="2600"/>
              </a:spcBef>
              <a:defRPr sz="2700"/>
            </a:pPr>
            <a:r>
              <a:rPr lang="en-GB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kokku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081672-99D6-468E-8CFD-53D3A7933AE1}"/>
              </a:ext>
            </a:extLst>
          </p:cNvPr>
          <p:cNvCxnSpPr>
            <a:cxnSpLocks/>
          </p:cNvCxnSpPr>
          <p:nvPr/>
        </p:nvCxnSpPr>
        <p:spPr>
          <a:xfrm flipH="1">
            <a:off x="2857500" y="3982896"/>
            <a:ext cx="1485900" cy="940825"/>
          </a:xfrm>
          <a:prstGeom prst="straightConnector1">
            <a:avLst/>
          </a:prstGeom>
          <a:ln>
            <a:solidFill>
              <a:srgbClr val="CFE8C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E1D23F-3C39-48B7-A4C2-68522CF38306}"/>
              </a:ext>
            </a:extLst>
          </p:cNvPr>
          <p:cNvCxnSpPr>
            <a:cxnSpLocks/>
          </p:cNvCxnSpPr>
          <p:nvPr/>
        </p:nvCxnSpPr>
        <p:spPr>
          <a:xfrm>
            <a:off x="5867400" y="3965457"/>
            <a:ext cx="1647787" cy="920366"/>
          </a:xfrm>
          <a:prstGeom prst="straightConnector1">
            <a:avLst/>
          </a:prstGeom>
          <a:ln>
            <a:solidFill>
              <a:srgbClr val="CFE8C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51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8827633" y="3421337"/>
            <a:ext cx="11567" cy="42815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872313" y="3421337"/>
            <a:ext cx="16958487" cy="935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TextBox 9"/>
          <p:cNvSpPr txBox="1"/>
          <p:nvPr/>
        </p:nvSpPr>
        <p:spPr>
          <a:xfrm>
            <a:off x="2161772" y="1620597"/>
            <a:ext cx="13964456" cy="109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Kui</a:t>
            </a:r>
            <a:r>
              <a:rPr lang="en-US" sz="7700" dirty="0">
                <a:solidFill>
                  <a:srgbClr val="000000"/>
                </a:solidFill>
                <a:latin typeface="Open Sans Bold"/>
              </a:rPr>
              <a:t> “see” </a:t>
            </a: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ei</a:t>
            </a:r>
            <a:r>
              <a:rPr lang="en-US" sz="7700" dirty="0">
                <a:solidFill>
                  <a:srgbClr val="000000"/>
                </a:solidFill>
                <a:latin typeface="Open Sans Bold"/>
              </a:rPr>
              <a:t> ole </a:t>
            </a: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teada</a:t>
            </a:r>
            <a:endParaRPr lang="en-US" sz="77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33497" y="3945286"/>
            <a:ext cx="7397535" cy="3968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mitte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>
              <a:lnSpc>
                <a:spcPts val="3920"/>
              </a:lnSpc>
            </a:pP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neid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sõnu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tohib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kokku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kirjutada</a:t>
            </a:r>
            <a:endParaRPr lang="en-US" sz="3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920"/>
              </a:lnSpc>
            </a:pP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sõna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ongi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mis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kirjutatakse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lahku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lnSpc>
                <a:spcPts val="3920"/>
              </a:lnSpc>
            </a:pPr>
            <a:endParaRPr lang="en-US" sz="3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92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vaid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>
              <a:lnSpc>
                <a:spcPts val="3920"/>
              </a:lnSpc>
            </a:pP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sellist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liitsõna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tohib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moodustada</a:t>
            </a:r>
            <a:endParaRPr lang="en-US" sz="3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920"/>
              </a:lnSpc>
            </a:pP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jah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teatud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tingimustel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r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0" y="3945286"/>
            <a:ext cx="8728887" cy="3975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mitte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>
              <a:lnSpc>
                <a:spcPts val="3920"/>
              </a:lnSpc>
            </a:pP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seda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sõna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tohib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suure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tähega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kirjutada</a:t>
            </a:r>
            <a:endParaRPr lang="en-US" sz="3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920"/>
              </a:lnSpc>
            </a:pP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üldnimed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kirjutatakse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väikese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tähega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lnSpc>
                <a:spcPts val="3920"/>
              </a:lnSpc>
            </a:pPr>
            <a:endParaRPr lang="en-US" sz="3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92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vaid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>
              <a:lnSpc>
                <a:spcPts val="3920"/>
              </a:lnSpc>
            </a:pP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sellele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nähtusele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tohib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nime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anda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 kas see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nimi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tohib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üldnimega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häälikkujult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kokku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langeda</a:t>
            </a:r>
            <a:endParaRPr lang="en-US" sz="3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920"/>
              </a:lnSpc>
            </a:pP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jah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teatud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tingimustel</a:t>
            </a:r>
            <a:r>
              <a:rPr lang="en-US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3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137E6A7F-17AC-4EB8-82A9-170C9F3809E8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28700" y="1500474"/>
            <a:ext cx="8340528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Niisiis</a:t>
            </a:r>
            <a:r>
              <a:rPr lang="en-US" sz="7700" dirty="0">
                <a:solidFill>
                  <a:srgbClr val="000000"/>
                </a:solidFill>
                <a:latin typeface="Open Sans Bold"/>
              </a:rPr>
              <a:t>, kas </a:t>
            </a:r>
          </a:p>
          <a:p>
            <a:pPr>
              <a:lnSpc>
                <a:spcPts val="847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kokkulepe</a:t>
            </a:r>
            <a:r>
              <a:rPr lang="en-US" sz="7700" dirty="0">
                <a:solidFill>
                  <a:srgbClr val="000000"/>
                </a:solidFill>
                <a:latin typeface="Open Sans Bold"/>
              </a:rPr>
              <a:t> 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374685"/>
            <a:ext cx="5905500" cy="3949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endParaRPr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84200" indent="-571500">
              <a:spcBef>
                <a:spcPts val="2600"/>
              </a:spcBef>
              <a:buFont typeface="Wingdings" panose="05000000000000000000" pitchFamily="2" charset="2"/>
              <a:buChar char="§"/>
              <a:defRPr sz="2700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vajalik?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84200" indent="-571500">
              <a:spcBef>
                <a:spcPts val="2600"/>
              </a:spcBef>
              <a:buFont typeface="Wingdings" panose="05000000000000000000" pitchFamily="2" charset="2"/>
              <a:buChar char="§"/>
              <a:defRPr sz="2700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võimalik?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84200" indent="-571500">
              <a:spcBef>
                <a:spcPts val="2600"/>
              </a:spcBef>
              <a:buFont typeface="Wingdings" panose="05000000000000000000" pitchFamily="2" charset="2"/>
              <a:buChar char="§"/>
              <a:defRPr sz="2700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arusaadav?</a:t>
            </a:r>
          </a:p>
          <a:p>
            <a:pPr algn="just">
              <a:lnSpc>
                <a:spcPts val="3920"/>
              </a:lnSpc>
            </a:pPr>
            <a:endParaRPr lang="en-US" sz="3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 descr="Two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7AE5C2A2-38C8-40EE-B2F6-D0CF76276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r="15829"/>
          <a:stretch/>
        </p:blipFill>
        <p:spPr>
          <a:xfrm>
            <a:off x="8955938" y="1462374"/>
            <a:ext cx="8777248" cy="7137231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93A2FA46-47DE-448B-A983-BD9EF7BE44A1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</p:spTree>
    <p:extLst>
      <p:ext uri="{BB962C8B-B14F-4D97-AF65-F5344CB8AC3E}">
        <p14:creationId xmlns:p14="http://schemas.microsoft.com/office/powerpoint/2010/main" val="48411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26228" y="9031635"/>
            <a:ext cx="1133072" cy="182821"/>
            <a:chOff x="0" y="0"/>
            <a:chExt cx="1510763" cy="243761"/>
          </a:xfrm>
        </p:grpSpPr>
        <p:sp>
          <p:nvSpPr>
            <p:cNvPr id="3" name="TextBox 3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6553200" y="3005977"/>
            <a:ext cx="11267951" cy="6117068"/>
            <a:chOff x="0" y="1758161"/>
            <a:chExt cx="15023935" cy="815608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758161"/>
              <a:ext cx="15023935" cy="30665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t-EE" sz="9700" dirty="0">
                  <a:latin typeface="Open Sans Bold" panose="020B0604020202020204" charset="0"/>
                  <a:ea typeface="Open Sans Bold" panose="020B0604020202020204" charset="0"/>
                  <a:cs typeface="Open Sans Bold" panose="020B0604020202020204" charset="0"/>
                </a:rPr>
                <a:t>Põhimõistete defineerimisest</a:t>
              </a:r>
              <a:endParaRPr lang="en-US" sz="9700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02315" y="8810101"/>
              <a:ext cx="12984448" cy="1104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4000" dirty="0">
                  <a:solidFill>
                    <a:srgbClr val="000000"/>
                  </a:solidFill>
                  <a:latin typeface="Open Sans"/>
                </a:rPr>
                <a:t>Arvi Tavast</a:t>
              </a:r>
            </a:p>
            <a:p>
              <a:pPr>
                <a:lnSpc>
                  <a:spcPts val="3120"/>
                </a:lnSpc>
              </a:pPr>
              <a:endParaRPr lang="en-US" sz="4000" dirty="0">
                <a:solidFill>
                  <a:srgbClr val="000000"/>
                </a:solidFill>
                <a:latin typeface="Open Sans"/>
              </a:endParaRPr>
            </a:p>
          </p:txBody>
        </p:sp>
      </p:grpSp>
      <p:pic>
        <p:nvPicPr>
          <p:cNvPr id="13" name="Picture 9">
            <a:extLst>
              <a:ext uri="{FF2B5EF4-FFF2-40B4-BE49-F238E27FC236}">
                <a16:creationId xmlns:a16="http://schemas.microsoft.com/office/drawing/2014/main" id="{2FB9A48C-FE6F-4F7C-ADAE-4344FEE6F2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734" r="39496"/>
          <a:stretch>
            <a:fillRect/>
          </a:stretch>
        </p:blipFill>
        <p:spPr>
          <a:xfrm>
            <a:off x="-6855" y="0"/>
            <a:ext cx="5982228" cy="10287000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8978ADBE-9D5B-4FBD-A459-37ECA824B6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283158">
            <a:off x="3070622" y="3237537"/>
            <a:ext cx="1661491" cy="2947213"/>
          </a:xfrm>
          <a:prstGeom prst="rect">
            <a:avLst/>
          </a:prstGeom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BFAA03E4-6E29-4024-941F-A285219BC3C3}"/>
              </a:ext>
            </a:extLst>
          </p:cNvPr>
          <p:cNvSpPr/>
          <p:nvPr/>
        </p:nvSpPr>
        <p:spPr>
          <a:xfrm>
            <a:off x="5965848" y="0"/>
            <a:ext cx="9525" cy="102870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3B29EEA-149D-4638-B6E5-322AED231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012" y="6383587"/>
            <a:ext cx="3603048" cy="3603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890608" y="1531055"/>
            <a:ext cx="10590746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30"/>
              </a:lnSpc>
            </a:pPr>
            <a:r>
              <a:rPr lang="en-GB" sz="7700" b="1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Koostamisel</a:t>
            </a:r>
            <a:r>
              <a:rPr lang="en-GB" sz="7700" b="1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GB" sz="7700" b="1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tekstid</a:t>
            </a:r>
            <a:endParaRPr lang="en-US" sz="77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51219901-F7D1-4666-87BA-BF87CEF92557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D396EA-8F53-274A-AF6F-F7E2D71C0A42}"/>
              </a:ext>
            </a:extLst>
          </p:cNvPr>
          <p:cNvGrpSpPr/>
          <p:nvPr/>
        </p:nvGrpSpPr>
        <p:grpSpPr>
          <a:xfrm>
            <a:off x="-533400" y="5812"/>
            <a:ext cx="5525661" cy="10281188"/>
            <a:chOff x="0" y="5812"/>
            <a:chExt cx="5525661" cy="10281188"/>
          </a:xfrm>
        </p:grpSpPr>
        <p:pic>
          <p:nvPicPr>
            <p:cNvPr id="14" name="Picture 6" descr="A computer on a table&#10;&#10;Description automatically generated with medium confidence">
              <a:extLst>
                <a:ext uri="{FF2B5EF4-FFF2-40B4-BE49-F238E27FC236}">
                  <a16:creationId xmlns:a16="http://schemas.microsoft.com/office/drawing/2014/main" id="{567B3FE1-0C3C-4A45-8755-EA2CB840D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73" t="1347" r="14293"/>
            <a:stretch/>
          </p:blipFill>
          <p:spPr>
            <a:xfrm>
              <a:off x="0" y="5812"/>
              <a:ext cx="5525661" cy="10281188"/>
            </a:xfrm>
            <a:prstGeom prst="rect">
              <a:avLst/>
            </a:prstGeom>
          </p:spPr>
        </p:pic>
        <p:pic>
          <p:nvPicPr>
            <p:cNvPr id="16" name="Picture 15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B281F8DF-D52A-400F-B784-C0903AD76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5154038"/>
              <a:ext cx="1752600" cy="1063979"/>
            </a:xfrm>
            <a:prstGeom prst="rect">
              <a:avLst/>
            </a:prstGeom>
          </p:spPr>
        </p:pic>
      </p:grpSp>
      <p:graphicFrame>
        <p:nvGraphicFramePr>
          <p:cNvPr id="18" name="TextBox 3">
            <a:extLst>
              <a:ext uri="{FF2B5EF4-FFF2-40B4-BE49-F238E27FC236}">
                <a16:creationId xmlns:a16="http://schemas.microsoft.com/office/drawing/2014/main" id="{A0F957E5-E66F-4E1E-B31F-C4908280D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06026"/>
              </p:ext>
            </p:extLst>
          </p:nvPr>
        </p:nvGraphicFramePr>
        <p:xfrm>
          <a:off x="5562600" y="3215918"/>
          <a:ext cx="12496801" cy="619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47630" y="1818326"/>
            <a:ext cx="9525" cy="665034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8457155" y="4000500"/>
            <a:ext cx="6667517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TextBox 6"/>
          <p:cNvSpPr txBox="1"/>
          <p:nvPr/>
        </p:nvSpPr>
        <p:spPr>
          <a:xfrm>
            <a:off x="9358111" y="2193419"/>
            <a:ext cx="7320163" cy="1507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nl-NL" sz="4000" dirty="0">
                <a:solidFill>
                  <a:srgbClr val="000000"/>
                </a:solidFill>
                <a:latin typeface="Open Sans"/>
              </a:rPr>
              <a:t>keelepoliitika, keelekorraldus, korpusekorraldus, keelearendus, keelehoole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B8C4C69B-E7C7-4A6B-A194-66AB4F11955F}"/>
              </a:ext>
            </a:extLst>
          </p:cNvPr>
          <p:cNvSpPr/>
          <p:nvPr/>
        </p:nvSpPr>
        <p:spPr>
          <a:xfrm>
            <a:off x="8447630" y="6646433"/>
            <a:ext cx="6667517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C55E83D2-7F75-4063-AF5A-06E6015AF1FD}"/>
              </a:ext>
            </a:extLst>
          </p:cNvPr>
          <p:cNvSpPr txBox="1"/>
          <p:nvPr/>
        </p:nvSpPr>
        <p:spPr>
          <a:xfrm>
            <a:off x="9358112" y="4333580"/>
            <a:ext cx="7634488" cy="2007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nl-NL" sz="4000" dirty="0">
                <a:solidFill>
                  <a:srgbClr val="000000"/>
                </a:solidFill>
                <a:latin typeface="Open Sans"/>
              </a:rPr>
              <a:t>keel, kirjakeel, normikeel, standardkeel, üldkeel, ühiskeel, oskuskeel, allkeel, argikeel, kõnekeel, hea tava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23F672F-3A04-4EA6-92F8-3177CAF5900A}"/>
              </a:ext>
            </a:extLst>
          </p:cNvPr>
          <p:cNvSpPr txBox="1"/>
          <p:nvPr/>
        </p:nvSpPr>
        <p:spPr>
          <a:xfrm>
            <a:off x="9334298" y="7000580"/>
            <a:ext cx="7343976" cy="1007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nl-NL" sz="4000" dirty="0">
                <a:solidFill>
                  <a:srgbClr val="000000"/>
                </a:solidFill>
                <a:latin typeface="Open Sans"/>
              </a:rPr>
              <a:t>sõna, liitsõna, fraas, üldnimi, pärisnimi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3F07B933-939A-4C8D-8D58-F2084B607F94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B9D63BE-B7A1-1C45-929D-D4544167A029}"/>
              </a:ext>
            </a:extLst>
          </p:cNvPr>
          <p:cNvSpPr txBox="1"/>
          <p:nvPr/>
        </p:nvSpPr>
        <p:spPr>
          <a:xfrm>
            <a:off x="1573704" y="2137275"/>
            <a:ext cx="8340528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Terminid</a:t>
            </a:r>
            <a:endParaRPr lang="en-US" sz="77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28700" y="1500474"/>
            <a:ext cx="8340528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n-US" sz="7700" dirty="0">
                <a:solidFill>
                  <a:srgbClr val="000000"/>
                </a:solidFill>
                <a:latin typeface="Open Sans Bold"/>
              </a:rPr>
              <a:t>Kas </a:t>
            </a:r>
          </a:p>
          <a:p>
            <a:pPr>
              <a:lnSpc>
                <a:spcPts val="847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kokkulepe</a:t>
            </a:r>
            <a:r>
              <a:rPr lang="en-US" sz="7700" dirty="0">
                <a:solidFill>
                  <a:srgbClr val="000000"/>
                </a:solidFill>
                <a:latin typeface="Open Sans Bold"/>
              </a:rPr>
              <a:t> 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374685"/>
            <a:ext cx="5905500" cy="3949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endParaRPr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84200" indent="-571500">
              <a:spcBef>
                <a:spcPts val="2600"/>
              </a:spcBef>
              <a:buFont typeface="Wingdings" panose="05000000000000000000" pitchFamily="2" charset="2"/>
              <a:buChar char="§"/>
              <a:defRPr sz="2700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vajalik?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84200" indent="-571500">
              <a:spcBef>
                <a:spcPts val="2600"/>
              </a:spcBef>
              <a:buFont typeface="Wingdings" panose="05000000000000000000" pitchFamily="2" charset="2"/>
              <a:buChar char="§"/>
              <a:defRPr sz="2700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võimalik?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84200" indent="-571500">
              <a:spcBef>
                <a:spcPts val="2600"/>
              </a:spcBef>
              <a:buFont typeface="Wingdings" panose="05000000000000000000" pitchFamily="2" charset="2"/>
              <a:buChar char="§"/>
              <a:defRPr sz="2700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lugejale arusaadav?</a:t>
            </a:r>
          </a:p>
          <a:p>
            <a:pPr algn="just">
              <a:lnSpc>
                <a:spcPts val="3920"/>
              </a:lnSpc>
            </a:pPr>
            <a:endParaRPr lang="en-US" sz="3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 descr="Two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7AE5C2A2-38C8-40EE-B2F6-D0CF76276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r="15829"/>
          <a:stretch/>
        </p:blipFill>
        <p:spPr>
          <a:xfrm>
            <a:off x="8955938" y="1462374"/>
            <a:ext cx="8777248" cy="7137231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93A2FA46-47DE-448B-A983-BD9EF7BE44A1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Vanaisa sõdis vabadussõjas.…"/>
          <p:cNvSpPr txBox="1">
            <a:spLocks noGrp="1"/>
          </p:cNvSpPr>
          <p:nvPr>
            <p:ph type="body" idx="1"/>
          </p:nvPr>
        </p:nvSpPr>
        <p:spPr>
          <a:xfrm>
            <a:off x="1219200" y="2340303"/>
            <a:ext cx="16674996" cy="72989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err="1">
                <a:solidFill>
                  <a:srgbClr val="0A3349"/>
                </a:solidFill>
              </a:rPr>
              <a:t>keelekorraldus</a:t>
            </a:r>
            <a:r>
              <a:rPr lang="en-GB" sz="4000" b="1" dirty="0">
                <a:solidFill>
                  <a:srgbClr val="0A3349"/>
                </a:solidFill>
              </a:rPr>
              <a:t> I</a:t>
            </a:r>
            <a:r>
              <a:rPr lang="en-GB" sz="4000" dirty="0"/>
              <a:t> = </a:t>
            </a:r>
            <a:r>
              <a:rPr lang="en-GB" sz="4000" dirty="0" err="1"/>
              <a:t>ühiskondlikus</a:t>
            </a:r>
            <a:r>
              <a:rPr lang="en-GB" sz="4000" dirty="0"/>
              <a:t> </a:t>
            </a:r>
            <a:r>
              <a:rPr lang="en-GB" sz="4000" dirty="0" err="1"/>
              <a:t>kontekstis</a:t>
            </a:r>
            <a:r>
              <a:rPr lang="en-GB" sz="4000" dirty="0"/>
              <a:t> </a:t>
            </a:r>
            <a:r>
              <a:rPr lang="en-GB" sz="4000" dirty="0" err="1"/>
              <a:t>hõlmab</a:t>
            </a:r>
            <a:r>
              <a:rPr lang="en-GB" sz="4000" dirty="0"/>
              <a:t> </a:t>
            </a:r>
            <a:r>
              <a:rPr lang="en-GB" sz="4000" dirty="0" err="1"/>
              <a:t>nii</a:t>
            </a:r>
            <a:r>
              <a:rPr lang="en-GB" sz="4000" dirty="0"/>
              <a:t> </a:t>
            </a:r>
            <a:r>
              <a:rPr lang="en-GB" sz="4000" dirty="0" err="1"/>
              <a:t>staatusekorraldust</a:t>
            </a:r>
            <a:r>
              <a:rPr lang="en-GB" sz="4000" dirty="0"/>
              <a:t>, </a:t>
            </a:r>
            <a:r>
              <a:rPr lang="en-GB" sz="4000" dirty="0" err="1"/>
              <a:t>keeleõppekorraldust</a:t>
            </a:r>
            <a:r>
              <a:rPr lang="en-GB" sz="4000" dirty="0"/>
              <a:t>, </a:t>
            </a:r>
            <a:r>
              <a:rPr lang="en-GB" sz="4000" dirty="0" err="1"/>
              <a:t>keeletehnoloogiakorraldust</a:t>
            </a:r>
            <a:r>
              <a:rPr lang="en-GB" sz="4000" dirty="0"/>
              <a:t> </a:t>
            </a:r>
            <a:r>
              <a:rPr lang="en-GB" sz="4000" dirty="0" err="1"/>
              <a:t>kui</a:t>
            </a:r>
            <a:r>
              <a:rPr lang="en-GB" sz="4000" dirty="0"/>
              <a:t> ka </a:t>
            </a:r>
            <a:r>
              <a:rPr lang="en-GB" sz="4000" dirty="0" err="1"/>
              <a:t>korpusekorraldust</a:t>
            </a:r>
            <a:r>
              <a:rPr lang="en-GB" sz="4000" dirty="0"/>
              <a:t>. </a:t>
            </a:r>
          </a:p>
          <a:p>
            <a:pPr marL="0" indent="0">
              <a:buNone/>
            </a:pPr>
            <a:br>
              <a:rPr lang="en-GB" sz="4000" dirty="0"/>
            </a:br>
            <a:r>
              <a:rPr lang="en-GB" sz="4000" b="1" u="sng" dirty="0" err="1">
                <a:solidFill>
                  <a:srgbClr val="0A3349"/>
                </a:solidFill>
              </a:rPr>
              <a:t>keelearendus</a:t>
            </a:r>
            <a:r>
              <a:rPr lang="en-GB" sz="4000" b="1" dirty="0">
                <a:solidFill>
                  <a:srgbClr val="0A3349"/>
                </a:solidFill>
              </a:rPr>
              <a:t> = </a:t>
            </a:r>
            <a:r>
              <a:rPr lang="en-GB" sz="4000" b="1" dirty="0" err="1">
                <a:solidFill>
                  <a:srgbClr val="0A3349"/>
                </a:solidFill>
              </a:rPr>
              <a:t>keelekorraldus</a:t>
            </a:r>
            <a:r>
              <a:rPr lang="en-GB" sz="4000" b="1" dirty="0">
                <a:solidFill>
                  <a:srgbClr val="0A3349"/>
                </a:solidFill>
              </a:rPr>
              <a:t> II</a:t>
            </a:r>
            <a:r>
              <a:rPr lang="en-GB" sz="4000" dirty="0">
                <a:solidFill>
                  <a:srgbClr val="0A3349"/>
                </a:solidFill>
              </a:rPr>
              <a:t> </a:t>
            </a:r>
            <a:r>
              <a:rPr lang="en-GB" sz="4000" b="1" dirty="0">
                <a:solidFill>
                  <a:srgbClr val="0A3349"/>
                </a:solidFill>
              </a:rPr>
              <a:t>= </a:t>
            </a:r>
            <a:r>
              <a:rPr lang="en-GB" sz="4000" b="1" dirty="0" err="1">
                <a:solidFill>
                  <a:srgbClr val="0A3349"/>
                </a:solidFill>
              </a:rPr>
              <a:t>korpusekorraldus</a:t>
            </a:r>
            <a:r>
              <a:rPr lang="en-GB" sz="4000" dirty="0">
                <a:solidFill>
                  <a:srgbClr val="0A3349"/>
                </a:solidFill>
              </a:rPr>
              <a:t> </a:t>
            </a:r>
            <a:r>
              <a:rPr lang="en-GB" sz="4000" dirty="0"/>
              <a:t>(</a:t>
            </a:r>
            <a:r>
              <a:rPr lang="en-GB" sz="4000" dirty="0" err="1"/>
              <a:t>hõlmab</a:t>
            </a:r>
            <a:r>
              <a:rPr lang="en-GB" sz="4000" dirty="0"/>
              <a:t> </a:t>
            </a:r>
            <a:r>
              <a:rPr lang="en-GB" sz="4000" dirty="0" err="1"/>
              <a:t>üldkeelekorraldust</a:t>
            </a:r>
            <a:r>
              <a:rPr lang="en-GB" sz="4000" dirty="0"/>
              <a:t>, </a:t>
            </a:r>
            <a:r>
              <a:rPr lang="en-GB" sz="4000" dirty="0" err="1"/>
              <a:t>oskuskeelekorraldust</a:t>
            </a:r>
            <a:r>
              <a:rPr lang="en-GB" sz="4000" dirty="0"/>
              <a:t>, </a:t>
            </a:r>
            <a:r>
              <a:rPr lang="en-GB" sz="4000" dirty="0" err="1"/>
              <a:t>nimekorraldust</a:t>
            </a:r>
            <a:r>
              <a:rPr lang="en-GB" sz="4000" dirty="0"/>
              <a:t>). </a:t>
            </a:r>
            <a:r>
              <a:rPr lang="en-GB" sz="4000" dirty="0" err="1"/>
              <a:t>Siia</a:t>
            </a:r>
            <a:r>
              <a:rPr lang="en-GB" sz="4000" dirty="0"/>
              <a:t> </a:t>
            </a:r>
            <a:r>
              <a:rPr lang="en-GB" sz="4000" dirty="0" err="1"/>
              <a:t>mahub</a:t>
            </a:r>
            <a:r>
              <a:rPr lang="en-GB" sz="4000" dirty="0"/>
              <a:t> ka </a:t>
            </a:r>
            <a:r>
              <a:rPr lang="en-GB" sz="4000" dirty="0" err="1"/>
              <a:t>deskriptiivne</a:t>
            </a:r>
            <a:r>
              <a:rPr lang="en-GB" sz="4000" dirty="0"/>
              <a:t> </a:t>
            </a:r>
            <a:r>
              <a:rPr lang="en-GB" sz="4000" dirty="0" err="1"/>
              <a:t>keelekirjeldus</a:t>
            </a:r>
            <a:r>
              <a:rPr lang="en-GB" sz="4000" dirty="0"/>
              <a:t> (</a:t>
            </a:r>
            <a:r>
              <a:rPr lang="en-GB" sz="4000" dirty="0" err="1"/>
              <a:t>millele</a:t>
            </a:r>
            <a:r>
              <a:rPr lang="en-GB" sz="4000" dirty="0"/>
              <a:t> </a:t>
            </a:r>
            <a:r>
              <a:rPr lang="en-GB" sz="4000" dirty="0" err="1"/>
              <a:t>toetub</a:t>
            </a:r>
            <a:r>
              <a:rPr lang="en-GB" sz="4000" dirty="0"/>
              <a:t> </a:t>
            </a:r>
            <a:r>
              <a:rPr lang="en-GB" sz="4000" dirty="0" err="1"/>
              <a:t>preskriptiivne</a:t>
            </a:r>
            <a:r>
              <a:rPr lang="en-GB" sz="4000" dirty="0"/>
              <a:t>)</a:t>
            </a:r>
          </a:p>
          <a:p>
            <a:pPr marL="0" indent="0">
              <a:buNone/>
            </a:pPr>
            <a:br>
              <a:rPr lang="en-GB" sz="4000" dirty="0"/>
            </a:br>
            <a:r>
              <a:rPr lang="en-GB" sz="4000" b="1" dirty="0" err="1">
                <a:solidFill>
                  <a:srgbClr val="0A3349"/>
                </a:solidFill>
              </a:rPr>
              <a:t>keelekorraldus</a:t>
            </a:r>
            <a:r>
              <a:rPr lang="en-GB" sz="4000" b="1" dirty="0">
                <a:solidFill>
                  <a:srgbClr val="0A3349"/>
                </a:solidFill>
              </a:rPr>
              <a:t> III</a:t>
            </a:r>
            <a:r>
              <a:rPr lang="en-GB" sz="4000" dirty="0">
                <a:solidFill>
                  <a:srgbClr val="0A3349"/>
                </a:solidFill>
              </a:rPr>
              <a:t> </a:t>
            </a:r>
            <a:r>
              <a:rPr lang="en-GB" sz="4000" b="1" dirty="0">
                <a:solidFill>
                  <a:srgbClr val="0A3349"/>
                </a:solidFill>
              </a:rPr>
              <a:t>= </a:t>
            </a:r>
            <a:r>
              <a:rPr lang="en-GB" sz="4000" b="1" dirty="0" err="1">
                <a:solidFill>
                  <a:srgbClr val="0A3349"/>
                </a:solidFill>
              </a:rPr>
              <a:t>üldkeelekorraldus</a:t>
            </a:r>
            <a:endParaRPr lang="en-GB" sz="4000" dirty="0">
              <a:solidFill>
                <a:srgbClr val="0A3349"/>
              </a:solidFill>
            </a:endParaRPr>
          </a:p>
          <a:p>
            <a:pPr marL="0" indent="0">
              <a:buNone/>
            </a:pPr>
            <a:br>
              <a:rPr lang="en-GB" sz="4000" dirty="0"/>
            </a:br>
            <a:r>
              <a:rPr lang="en-GB" sz="4000" b="1" dirty="0" err="1">
                <a:solidFill>
                  <a:srgbClr val="0A3349"/>
                </a:solidFill>
              </a:rPr>
              <a:t>keelekorraldus</a:t>
            </a:r>
            <a:r>
              <a:rPr lang="en-GB" sz="4000" b="1" dirty="0">
                <a:solidFill>
                  <a:srgbClr val="0A3349"/>
                </a:solidFill>
              </a:rPr>
              <a:t> IV</a:t>
            </a:r>
            <a:r>
              <a:rPr lang="en-GB" sz="4000" dirty="0">
                <a:solidFill>
                  <a:srgbClr val="0A3349"/>
                </a:solidFill>
              </a:rPr>
              <a:t> </a:t>
            </a:r>
            <a:r>
              <a:rPr lang="en-GB" sz="4000" dirty="0"/>
              <a:t>= </a:t>
            </a:r>
            <a:r>
              <a:rPr lang="en-GB" sz="4000" dirty="0" err="1"/>
              <a:t>Veski</a:t>
            </a:r>
            <a:r>
              <a:rPr lang="en-GB" sz="4000" dirty="0"/>
              <a:t> </a:t>
            </a:r>
            <a:r>
              <a:rPr lang="en-GB" sz="4000" dirty="0" err="1"/>
              <a:t>suund</a:t>
            </a:r>
            <a:r>
              <a:rPr lang="en-GB" sz="4000" dirty="0"/>
              <a:t> 20. </a:t>
            </a:r>
            <a:r>
              <a:rPr lang="en-GB" sz="4000" dirty="0" err="1"/>
              <a:t>sajandi</a:t>
            </a:r>
            <a:r>
              <a:rPr lang="en-GB" sz="4000" dirty="0"/>
              <a:t> </a:t>
            </a:r>
            <a:r>
              <a:rPr lang="en-GB" sz="4000" dirty="0" err="1"/>
              <a:t>alguses</a:t>
            </a:r>
            <a:r>
              <a:rPr lang="en-GB" sz="4000" dirty="0"/>
              <a:t>, </a:t>
            </a:r>
            <a:r>
              <a:rPr lang="en-GB" sz="4000" dirty="0" err="1"/>
              <a:t>keeleuuenduse</a:t>
            </a:r>
            <a:r>
              <a:rPr lang="en-GB" sz="4000" dirty="0"/>
              <a:t>, </a:t>
            </a:r>
            <a:r>
              <a:rPr lang="en-GB" sz="4000" dirty="0" err="1"/>
              <a:t>demokraatliku</a:t>
            </a:r>
            <a:r>
              <a:rPr lang="en-GB" sz="4000" dirty="0"/>
              <a:t> </a:t>
            </a:r>
            <a:r>
              <a:rPr lang="en-GB" sz="4000" dirty="0" err="1"/>
              <a:t>ja</a:t>
            </a:r>
            <a:r>
              <a:rPr lang="en-GB" sz="4000" dirty="0"/>
              <a:t> </a:t>
            </a:r>
            <a:r>
              <a:rPr lang="en-GB" sz="4000" dirty="0" err="1"/>
              <a:t>keele</a:t>
            </a:r>
            <a:r>
              <a:rPr lang="en-GB" sz="4000" dirty="0"/>
              <a:t> </a:t>
            </a:r>
            <a:r>
              <a:rPr lang="en-GB" sz="4000" dirty="0" err="1"/>
              <a:t>loomuliku</a:t>
            </a:r>
            <a:r>
              <a:rPr lang="en-GB" sz="4000" dirty="0"/>
              <a:t> </a:t>
            </a:r>
            <a:r>
              <a:rPr lang="en-GB" sz="4000" dirty="0" err="1"/>
              <a:t>arengu</a:t>
            </a:r>
            <a:r>
              <a:rPr lang="en-GB" sz="4000" dirty="0"/>
              <a:t> </a:t>
            </a:r>
            <a:r>
              <a:rPr lang="en-GB" sz="4000" dirty="0" err="1"/>
              <a:t>suuna</a:t>
            </a:r>
            <a:r>
              <a:rPr lang="en-GB" sz="4000" dirty="0"/>
              <a:t> </a:t>
            </a:r>
            <a:r>
              <a:rPr lang="en-GB" sz="4000" dirty="0" err="1"/>
              <a:t>kõrval</a:t>
            </a:r>
            <a:endParaRPr lang="et-EE" sz="4000" dirty="0"/>
          </a:p>
        </p:txBody>
      </p:sp>
      <p:sp>
        <p:nvSpPr>
          <p:cNvPr id="194" name="kumb on õige?"/>
          <p:cNvSpPr txBox="1"/>
          <p:nvPr/>
        </p:nvSpPr>
        <p:spPr>
          <a:xfrm>
            <a:off x="2298294" y="-284215"/>
            <a:ext cx="13691412" cy="124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9" rIns="68579" anchor="ctr"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Jura Bold"/>
                <a:ea typeface="Jura Bold"/>
                <a:cs typeface="Jura Bold"/>
                <a:sym typeface="Jura Bold"/>
              </a:defRPr>
            </a:lvl1pPr>
          </a:lstStyle>
          <a:p>
            <a:r>
              <a:rPr lang="et-EE" sz="6000" dirty="0"/>
              <a:t>käsitlusala</a:t>
            </a:r>
            <a:endParaRPr sz="6000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CCE2895-6CF7-4167-83E2-59A6AC3C3AF1}"/>
              </a:ext>
            </a:extLst>
          </p:cNvPr>
          <p:cNvSpPr txBox="1"/>
          <p:nvPr/>
        </p:nvSpPr>
        <p:spPr>
          <a:xfrm>
            <a:off x="1219200" y="764778"/>
            <a:ext cx="1122842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3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Valdkond</a:t>
            </a:r>
            <a:r>
              <a:rPr lang="en-US" sz="77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ise</a:t>
            </a:r>
            <a:endParaRPr lang="en-US" sz="77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C33CCC7-D5FD-46C4-BEA9-9103DE6299AC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</p:spTree>
    <p:extLst>
      <p:ext uri="{BB962C8B-B14F-4D97-AF65-F5344CB8AC3E}">
        <p14:creationId xmlns:p14="http://schemas.microsoft.com/office/powerpoint/2010/main" val="182479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>
            <a:extLst>
              <a:ext uri="{FF2B5EF4-FFF2-40B4-BE49-F238E27FC236}">
                <a16:creationId xmlns:a16="http://schemas.microsoft.com/office/drawing/2014/main" id="{C860CC45-F33D-4224-9C95-7DFC265353C8}"/>
              </a:ext>
            </a:extLst>
          </p:cNvPr>
          <p:cNvSpPr txBox="1"/>
          <p:nvPr/>
        </p:nvSpPr>
        <p:spPr>
          <a:xfrm>
            <a:off x="14812896" y="98350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22B7BD-1F5D-7F46-96BC-22722EA849D5}"/>
              </a:ext>
            </a:extLst>
          </p:cNvPr>
          <p:cNvGrpSpPr/>
          <p:nvPr/>
        </p:nvGrpSpPr>
        <p:grpSpPr>
          <a:xfrm>
            <a:off x="377836" y="529828"/>
            <a:ext cx="3710148" cy="3710132"/>
            <a:chOff x="200798" y="2568247"/>
            <a:chExt cx="3866614" cy="3866598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F6FD9CA4-A75C-453E-8E02-5F945401FA93}"/>
                </a:ext>
              </a:extLst>
            </p:cNvPr>
            <p:cNvSpPr/>
            <p:nvPr/>
          </p:nvSpPr>
          <p:spPr>
            <a:xfrm>
              <a:off x="200798" y="2568247"/>
              <a:ext cx="3866614" cy="3866598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CFE8CE"/>
            </a:solidFill>
          </p:spPr>
          <p:txBody>
            <a:bodyPr/>
            <a:lstStyle/>
            <a:p>
              <a:endParaRPr lang="et-EE" dirty="0"/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E63C2473-39F8-4581-BD04-223E6D60C47F}"/>
                </a:ext>
              </a:extLst>
            </p:cNvPr>
            <p:cNvSpPr txBox="1"/>
            <p:nvPr/>
          </p:nvSpPr>
          <p:spPr>
            <a:xfrm>
              <a:off x="723878" y="3886087"/>
              <a:ext cx="2817678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Eri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keelte</a:t>
              </a: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kasutus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Jura Regular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AD0B9B-3041-1E43-A74E-B6DCEFFC5558}"/>
              </a:ext>
            </a:extLst>
          </p:cNvPr>
          <p:cNvGrpSpPr/>
          <p:nvPr/>
        </p:nvGrpSpPr>
        <p:grpSpPr>
          <a:xfrm>
            <a:off x="14196852" y="528775"/>
            <a:ext cx="3710148" cy="3712239"/>
            <a:chOff x="14220584" y="1926388"/>
            <a:chExt cx="3866614" cy="3868794"/>
          </a:xfrm>
          <a:solidFill>
            <a:srgbClr val="CFE8CE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E921AF58-9453-49B5-8C12-84DD7370CF02}"/>
                </a:ext>
              </a:extLst>
            </p:cNvPr>
            <p:cNvSpPr/>
            <p:nvPr/>
          </p:nvSpPr>
          <p:spPr>
            <a:xfrm>
              <a:off x="14220584" y="1926388"/>
              <a:ext cx="3866614" cy="386879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t-EE" dirty="0"/>
            </a:p>
          </p:txBody>
        </p:sp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0CCE7261-3D69-4A04-8052-E2711FB35E3E}"/>
                </a:ext>
              </a:extLst>
            </p:cNvPr>
            <p:cNvSpPr txBox="1"/>
            <p:nvPr/>
          </p:nvSpPr>
          <p:spPr>
            <a:xfrm>
              <a:off x="14478000" y="3162300"/>
              <a:ext cx="3440905" cy="110799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Argi-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parandused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Jura Regular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5C3077-60FE-8F45-8D34-696F9F4A39AB}"/>
              </a:ext>
            </a:extLst>
          </p:cNvPr>
          <p:cNvGrpSpPr/>
          <p:nvPr/>
        </p:nvGrpSpPr>
        <p:grpSpPr>
          <a:xfrm>
            <a:off x="10742098" y="529828"/>
            <a:ext cx="3710148" cy="3710132"/>
            <a:chOff x="11317872" y="344639"/>
            <a:chExt cx="3866614" cy="3866598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6935A1EF-1CA7-424B-A8D7-01C5D9CDD2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317872" y="344639"/>
              <a:ext cx="3866614" cy="3866598"/>
              <a:chOff x="-186505" y="2"/>
              <a:chExt cx="6350000" cy="6349973"/>
            </a:xfrm>
            <a:solidFill>
              <a:srgbClr val="CFE8CE"/>
            </a:solidFill>
          </p:grpSpPr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00B07A33-3B43-4B18-B6F6-6F66E575B155}"/>
                  </a:ext>
                </a:extLst>
              </p:cNvPr>
              <p:cNvSpPr/>
              <p:nvPr/>
            </p:nvSpPr>
            <p:spPr>
              <a:xfrm>
                <a:off x="-186505" y="2"/>
                <a:ext cx="6350000" cy="6349973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" name="TextBox 8">
              <a:extLst>
                <a:ext uri="{FF2B5EF4-FFF2-40B4-BE49-F238E27FC236}">
                  <a16:creationId xmlns:a16="http://schemas.microsoft.com/office/drawing/2014/main" id="{7F365D5A-9BA4-4CC9-A6D6-29BE59764E6F}"/>
                </a:ext>
              </a:extLst>
            </p:cNvPr>
            <p:cNvSpPr txBox="1"/>
            <p:nvPr/>
          </p:nvSpPr>
          <p:spPr>
            <a:xfrm>
              <a:off x="11506200" y="1621535"/>
              <a:ext cx="351153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Standardkeele järgimine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Jura Regular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EC5297-6C7F-8142-A015-65CC993E0380}"/>
              </a:ext>
            </a:extLst>
          </p:cNvPr>
          <p:cNvGrpSpPr/>
          <p:nvPr/>
        </p:nvGrpSpPr>
        <p:grpSpPr>
          <a:xfrm>
            <a:off x="3832590" y="529828"/>
            <a:ext cx="3710148" cy="3710133"/>
            <a:chOff x="3106445" y="371844"/>
            <a:chExt cx="3866614" cy="3866599"/>
          </a:xfrm>
        </p:grpSpPr>
        <p:grpSp>
          <p:nvGrpSpPr>
            <p:cNvPr id="24" name="Group 2">
              <a:extLst>
                <a:ext uri="{FF2B5EF4-FFF2-40B4-BE49-F238E27FC236}">
                  <a16:creationId xmlns:a16="http://schemas.microsoft.com/office/drawing/2014/main" id="{37400A36-0EE1-4247-9C4B-31F773FC34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06445" y="371844"/>
              <a:ext cx="3866614" cy="3866599"/>
              <a:chOff x="0" y="0"/>
              <a:chExt cx="6350000" cy="6349975"/>
            </a:xfrm>
            <a:solidFill>
              <a:srgbClr val="CFE8CE"/>
            </a:solidFill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A9178B56-1BC9-4415-9BF8-E69029E174A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270D1270-B90A-41FD-B150-CD80662EBC6B}"/>
                </a:ext>
              </a:extLst>
            </p:cNvPr>
            <p:cNvSpPr txBox="1"/>
            <p:nvPr/>
          </p:nvSpPr>
          <p:spPr>
            <a:xfrm>
              <a:off x="3477387" y="1638300"/>
              <a:ext cx="312473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Keele </a:t>
              </a:r>
              <a:r>
                <a:rPr lang="en-GB" sz="3600" b="1" kern="0" dirty="0" err="1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kirjaldam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ine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Jura Regular"/>
              </a:endParaRPr>
            </a:p>
          </p:txBody>
        </p:sp>
      </p:grpSp>
      <p:sp>
        <p:nvSpPr>
          <p:cNvPr id="35" name="Left-right Arrow 34">
            <a:extLst>
              <a:ext uri="{FF2B5EF4-FFF2-40B4-BE49-F238E27FC236}">
                <a16:creationId xmlns:a16="http://schemas.microsoft.com/office/drawing/2014/main" id="{9F286D38-AB7D-794A-8221-F16BACD63CED}"/>
              </a:ext>
            </a:extLst>
          </p:cNvPr>
          <p:cNvSpPr/>
          <p:nvPr/>
        </p:nvSpPr>
        <p:spPr>
          <a:xfrm>
            <a:off x="487630" y="8686172"/>
            <a:ext cx="17045812" cy="1283906"/>
          </a:xfrm>
          <a:prstGeom prst="leftRightArrow">
            <a:avLst>
              <a:gd name="adj1" fmla="val 50000"/>
              <a:gd name="adj2" fmla="val 32609"/>
            </a:avLst>
          </a:prstGeom>
          <a:solidFill>
            <a:schemeClr val="bg1"/>
          </a:solidFill>
          <a:ln w="63500" cap="flat">
            <a:solidFill>
              <a:srgbClr val="0A3349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en-GB" sz="3600" b="1" i="1" dirty="0">
                <a:solidFill>
                  <a:srgbClr val="0A33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verbal hygiene, language management</a:t>
            </a:r>
          </a:p>
        </p:txBody>
      </p:sp>
      <p:sp>
        <p:nvSpPr>
          <p:cNvPr id="37" name="Left-right Arrow 36">
            <a:extLst>
              <a:ext uri="{FF2B5EF4-FFF2-40B4-BE49-F238E27FC236}">
                <a16:creationId xmlns:a16="http://schemas.microsoft.com/office/drawing/2014/main" id="{89D3B277-77B7-7D41-9949-4CFB014E2437}"/>
              </a:ext>
            </a:extLst>
          </p:cNvPr>
          <p:cNvSpPr/>
          <p:nvPr/>
        </p:nvSpPr>
        <p:spPr>
          <a:xfrm>
            <a:off x="5121532" y="5860606"/>
            <a:ext cx="5801273" cy="1231951"/>
          </a:xfrm>
          <a:prstGeom prst="leftRightArrow">
            <a:avLst>
              <a:gd name="adj1" fmla="val 50000"/>
              <a:gd name="adj2" fmla="val 32609"/>
            </a:avLst>
          </a:prstGeom>
          <a:solidFill>
            <a:srgbClr val="0A334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en-GB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keelekorraldus</a:t>
            </a:r>
            <a:r>
              <a:rPr lang="en-GB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II</a:t>
            </a:r>
          </a:p>
        </p:txBody>
      </p:sp>
      <p:sp>
        <p:nvSpPr>
          <p:cNvPr id="38" name="Left-right Arrow 37">
            <a:extLst>
              <a:ext uri="{FF2B5EF4-FFF2-40B4-BE49-F238E27FC236}">
                <a16:creationId xmlns:a16="http://schemas.microsoft.com/office/drawing/2014/main" id="{951F2FB0-4F8E-534B-AE91-B3C99EDC1C75}"/>
              </a:ext>
            </a:extLst>
          </p:cNvPr>
          <p:cNvSpPr/>
          <p:nvPr/>
        </p:nvSpPr>
        <p:spPr>
          <a:xfrm>
            <a:off x="10959052" y="5860606"/>
            <a:ext cx="3333187" cy="1231951"/>
          </a:xfrm>
          <a:prstGeom prst="leftRightArrow">
            <a:avLst>
              <a:gd name="adj1" fmla="val 50000"/>
              <a:gd name="adj2" fmla="val 32609"/>
            </a:avLst>
          </a:prstGeom>
          <a:solidFill>
            <a:srgbClr val="0A334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en-GB"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keelehoole</a:t>
            </a:r>
            <a:endParaRPr lang="en-GB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46" name="Left-right Arrow 45">
            <a:extLst>
              <a:ext uri="{FF2B5EF4-FFF2-40B4-BE49-F238E27FC236}">
                <a16:creationId xmlns:a16="http://schemas.microsoft.com/office/drawing/2014/main" id="{BF2FE88E-9E4C-FB4E-9CEC-9D9214B10D04}"/>
              </a:ext>
            </a:extLst>
          </p:cNvPr>
          <p:cNvSpPr/>
          <p:nvPr/>
        </p:nvSpPr>
        <p:spPr>
          <a:xfrm>
            <a:off x="4011391" y="7396052"/>
            <a:ext cx="6911415" cy="1231951"/>
          </a:xfrm>
          <a:prstGeom prst="leftRightArrow">
            <a:avLst>
              <a:gd name="adj1" fmla="val 50000"/>
              <a:gd name="adj2" fmla="val 32609"/>
            </a:avLst>
          </a:prstGeom>
          <a:solidFill>
            <a:srgbClr val="0A334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en-GB"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keelearendus</a:t>
            </a:r>
            <a:endParaRPr lang="en-GB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47" name="Left-right Arrow 46">
            <a:extLst>
              <a:ext uri="{FF2B5EF4-FFF2-40B4-BE49-F238E27FC236}">
                <a16:creationId xmlns:a16="http://schemas.microsoft.com/office/drawing/2014/main" id="{CE4677AC-A56B-154C-ACBA-D7D44002971D}"/>
              </a:ext>
            </a:extLst>
          </p:cNvPr>
          <p:cNvSpPr/>
          <p:nvPr/>
        </p:nvSpPr>
        <p:spPr>
          <a:xfrm>
            <a:off x="476213" y="5834627"/>
            <a:ext cx="3710148" cy="1283906"/>
          </a:xfrm>
          <a:prstGeom prst="leftRightArrow">
            <a:avLst>
              <a:gd name="adj1" fmla="val 50000"/>
              <a:gd name="adj2" fmla="val 32609"/>
            </a:avLst>
          </a:prstGeom>
          <a:solidFill>
            <a:srgbClr val="0A334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en-GB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keelepoliitika</a:t>
            </a:r>
            <a:endParaRPr lang="en-GB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48" name="Left-right Arrow 47">
            <a:extLst>
              <a:ext uri="{FF2B5EF4-FFF2-40B4-BE49-F238E27FC236}">
                <a16:creationId xmlns:a16="http://schemas.microsoft.com/office/drawing/2014/main" id="{C8B8831D-C6DC-F345-9FC8-543CE213E70A}"/>
              </a:ext>
            </a:extLst>
          </p:cNvPr>
          <p:cNvSpPr/>
          <p:nvPr/>
        </p:nvSpPr>
        <p:spPr>
          <a:xfrm>
            <a:off x="476214" y="4398276"/>
            <a:ext cx="13816025" cy="1231951"/>
          </a:xfrm>
          <a:prstGeom prst="leftRightArrow">
            <a:avLst>
              <a:gd name="adj1" fmla="val 50000"/>
              <a:gd name="adj2" fmla="val 32609"/>
            </a:avLst>
          </a:prstGeom>
          <a:solidFill>
            <a:srgbClr val="0A334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keelekorraldus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DD148B-3272-314D-9379-F5901252F2A8}"/>
              </a:ext>
            </a:extLst>
          </p:cNvPr>
          <p:cNvGrpSpPr/>
          <p:nvPr/>
        </p:nvGrpSpPr>
        <p:grpSpPr>
          <a:xfrm>
            <a:off x="7287344" y="529828"/>
            <a:ext cx="3710148" cy="3710132"/>
            <a:chOff x="7342923" y="101989"/>
            <a:chExt cx="3866614" cy="3866598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3E966C53-ADE2-4502-A6BD-2B8E8ABDA8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42923" y="101989"/>
              <a:ext cx="3866614" cy="3866598"/>
              <a:chOff x="0" y="0"/>
              <a:chExt cx="6350000" cy="6349973"/>
            </a:xfrm>
            <a:solidFill>
              <a:srgbClr val="CFE8CE"/>
            </a:solidFill>
          </p:grpSpPr>
          <p:sp>
            <p:nvSpPr>
              <p:cNvPr id="43" name="Freeform 3">
                <a:extLst>
                  <a:ext uri="{FF2B5EF4-FFF2-40B4-BE49-F238E27FC236}">
                    <a16:creationId xmlns:a16="http://schemas.microsoft.com/office/drawing/2014/main" id="{1BA664E2-C3C2-460A-9057-93DCBAC1BF37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3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CFE8CE"/>
              </a:solidFill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44" name="TextBox 8">
              <a:extLst>
                <a:ext uri="{FF2B5EF4-FFF2-40B4-BE49-F238E27FC236}">
                  <a16:creationId xmlns:a16="http://schemas.microsoft.com/office/drawing/2014/main" id="{4C0A4B50-90DA-4238-98F6-B1A16046DB03}"/>
                </a:ext>
              </a:extLst>
            </p:cNvPr>
            <p:cNvSpPr txBox="1"/>
            <p:nvPr/>
          </p:nvSpPr>
          <p:spPr>
            <a:xfrm>
              <a:off x="7513446" y="1333500"/>
              <a:ext cx="3511530" cy="1154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Keele</a:t>
              </a: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Jura Regular"/>
                </a:rPr>
                <a:t>standardimine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Jura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57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Vanaisa sõdis vabadussõjas.…"/>
          <p:cNvSpPr txBox="1">
            <a:spLocks noGrp="1"/>
          </p:cNvSpPr>
          <p:nvPr>
            <p:ph type="body" idx="1"/>
          </p:nvPr>
        </p:nvSpPr>
        <p:spPr>
          <a:xfrm>
            <a:off x="1219200" y="2276261"/>
            <a:ext cx="16674996" cy="76678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800" b="1" u="sng" dirty="0" err="1">
                <a:solidFill>
                  <a:srgbClr val="0A33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üldkeel</a:t>
            </a:r>
            <a:r>
              <a:rPr lang="en-GB" sz="3800" b="1" dirty="0">
                <a:solidFill>
                  <a:srgbClr val="0A33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GB" sz="3800" b="1" dirty="0" err="1">
                <a:solidFill>
                  <a:srgbClr val="0A33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kirjakeel</a:t>
            </a:r>
            <a:r>
              <a:rPr lang="en-GB" sz="3800" b="1" dirty="0">
                <a:solidFill>
                  <a:srgbClr val="0A33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II = </a:t>
            </a:r>
            <a:r>
              <a:rPr lang="en-GB" sz="3800" b="1" dirty="0" err="1">
                <a:solidFill>
                  <a:srgbClr val="0A33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ühiskeel</a:t>
            </a:r>
            <a:r>
              <a:rPr lang="en-GB" sz="3800" dirty="0">
                <a:solidFill>
                  <a:srgbClr val="0A33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suhtluses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kirjanduses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ajakirjanduses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mujal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kõnes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kirjas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üldrahvalikult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kasutatav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keel (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hrl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võrreldes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murdekeelega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või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oskuskeelega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>
              <a:buNone/>
            </a:pPr>
            <a:b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800" b="1" u="sng" dirty="0" err="1">
                <a:solidFill>
                  <a:srgbClr val="1533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standardkeel</a:t>
            </a:r>
            <a:r>
              <a:rPr lang="en-GB" sz="3800" b="1" dirty="0">
                <a:solidFill>
                  <a:srgbClr val="1533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GB" sz="3800" b="1" dirty="0" err="1">
                <a:solidFill>
                  <a:srgbClr val="1533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kirjakeel</a:t>
            </a:r>
            <a:r>
              <a:rPr lang="en-GB" sz="3800" b="1" dirty="0">
                <a:solidFill>
                  <a:srgbClr val="1533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= </a:t>
            </a:r>
            <a:r>
              <a:rPr lang="en-GB" sz="3800" b="1" dirty="0" err="1">
                <a:solidFill>
                  <a:srgbClr val="1533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normikeel</a:t>
            </a:r>
            <a:r>
              <a:rPr lang="en-GB" sz="3800" dirty="0">
                <a:solidFill>
                  <a:srgbClr val="1533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b="1" dirty="0">
                <a:solidFill>
                  <a:srgbClr val="1533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  <a:r>
              <a:rPr lang="en-GB" sz="3800" dirty="0">
                <a:solidFill>
                  <a:srgbClr val="1533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b="1" dirty="0" err="1">
                <a:solidFill>
                  <a:srgbClr val="1533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normikirjakeel</a:t>
            </a:r>
            <a:r>
              <a:rPr lang="en-GB" sz="3800" dirty="0">
                <a:solidFill>
                  <a:srgbClr val="1533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ühtne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korrastatud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kirjas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kõnes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kasutatav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keelekuju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hrl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vastanduses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normimata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toimetamata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keelega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>
              <a:buNone/>
            </a:pPr>
            <a:endParaRPr lang="en-GB" sz="3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3800" b="1" u="sng" dirty="0" err="1">
                <a:solidFill>
                  <a:srgbClr val="0A33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</a:t>
            </a:r>
            <a:r>
              <a:rPr lang="en-GB" sz="3800" b="1" u="sng" dirty="0">
                <a:solidFill>
                  <a:srgbClr val="0A33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b="1" u="sng" dirty="0" err="1">
                <a:solidFill>
                  <a:srgbClr val="0A33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tava</a:t>
            </a:r>
            <a:r>
              <a:rPr lang="en-GB" sz="3800" dirty="0">
                <a:solidFill>
                  <a:srgbClr val="0A33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kokkulepe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eeldus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järgida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standardkeelt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tava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järgida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standardkeelt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ootus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järgitakse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standardkeelt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eeldus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vastata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vastuvõtja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ootusele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viisakusstrateegia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/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laiem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kui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standardkeel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sisaldab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mingeid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kokkuleppeid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nimekorralduses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</a:t>
            </a:r>
            <a:r>
              <a:rPr lang="en-GB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sisu</a:t>
            </a:r>
            <a:endParaRPr lang="et-EE" sz="3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4" name="kumb on õige?"/>
          <p:cNvSpPr txBox="1"/>
          <p:nvPr/>
        </p:nvSpPr>
        <p:spPr>
          <a:xfrm>
            <a:off x="2298294" y="-284215"/>
            <a:ext cx="13691412" cy="124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79" rIns="68579" anchor="ctr"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Jura Bold"/>
                <a:ea typeface="Jura Bold"/>
                <a:cs typeface="Jura Bold"/>
                <a:sym typeface="Jura Bold"/>
              </a:defRPr>
            </a:lvl1pPr>
          </a:lstStyle>
          <a:p>
            <a:r>
              <a:rPr lang="et-EE" sz="6000" dirty="0"/>
              <a:t>käsitlusala</a:t>
            </a:r>
            <a:endParaRPr sz="6000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CCE2895-6CF7-4167-83E2-59A6AC3C3AF1}"/>
              </a:ext>
            </a:extLst>
          </p:cNvPr>
          <p:cNvSpPr txBox="1"/>
          <p:nvPr/>
        </p:nvSpPr>
        <p:spPr>
          <a:xfrm>
            <a:off x="1219200" y="840978"/>
            <a:ext cx="1122842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3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Käsitlusala</a:t>
            </a:r>
            <a:endParaRPr lang="en-US" sz="77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C33CCC7-D5FD-46C4-BEA9-9103DE6299AC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</p:spTree>
    <p:extLst>
      <p:ext uri="{BB962C8B-B14F-4D97-AF65-F5344CB8AC3E}">
        <p14:creationId xmlns:p14="http://schemas.microsoft.com/office/powerpoint/2010/main" val="220039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>
            <a:extLst>
              <a:ext uri="{FF2B5EF4-FFF2-40B4-BE49-F238E27FC236}">
                <a16:creationId xmlns:a16="http://schemas.microsoft.com/office/drawing/2014/main" id="{C860CC45-F33D-4224-9C95-7DFC265353C8}"/>
              </a:ext>
            </a:extLst>
          </p:cNvPr>
          <p:cNvSpPr txBox="1"/>
          <p:nvPr/>
        </p:nvSpPr>
        <p:spPr>
          <a:xfrm>
            <a:off x="14812896" y="98350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F6FD9CA4-A75C-453E-8E02-5F945401FA93}"/>
              </a:ext>
            </a:extLst>
          </p:cNvPr>
          <p:cNvSpPr/>
          <p:nvPr/>
        </p:nvSpPr>
        <p:spPr>
          <a:xfrm>
            <a:off x="1121485" y="32185"/>
            <a:ext cx="9982200" cy="9982158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69000">
                <a:schemeClr val="bg1">
                  <a:lumMod val="99508"/>
                  <a:lumOff val="492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et-EE" dirty="0"/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778DD04D-60D3-C24B-933A-3DFF0681B0AC}"/>
              </a:ext>
            </a:extLst>
          </p:cNvPr>
          <p:cNvSpPr txBox="1"/>
          <p:nvPr/>
        </p:nvSpPr>
        <p:spPr>
          <a:xfrm>
            <a:off x="9448800" y="634873"/>
            <a:ext cx="8340528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7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Prototüübi-struktuur</a:t>
            </a:r>
            <a:endParaRPr lang="en-US" sz="7700" dirty="0">
              <a:solidFill>
                <a:srgbClr val="000000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876121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529</Words>
  <Application>Microsoft Macintosh PowerPoint</Application>
  <PresentationFormat>Custom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Jura Bold</vt:lpstr>
      <vt:lpstr>Open Sans</vt:lpstr>
      <vt:lpstr>Calibri</vt:lpstr>
      <vt:lpstr>Abhaya Libre Regular</vt:lpstr>
      <vt:lpstr>Open Sans Bold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Light Minimalist Onboarding Talking Presentation</dc:title>
  <dc:creator>Gerly Tuisk</dc:creator>
  <cp:lastModifiedBy>arvi tavast</cp:lastModifiedBy>
  <cp:revision>11</cp:revision>
  <dcterms:created xsi:type="dcterms:W3CDTF">2006-08-16T00:00:00Z</dcterms:created>
  <dcterms:modified xsi:type="dcterms:W3CDTF">2021-11-19T07:25:09Z</dcterms:modified>
  <dc:identifier>DAEqzrHEIds</dc:identifier>
</cp:coreProperties>
</file>