
<file path=[Content_Types].xml><?xml version="1.0" encoding="utf-8"?>
<Types xmlns="http://schemas.openxmlformats.org/package/2006/content-types">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notesMasterIdLst>
    <p:notesMasterId r:id="rId2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x="12192000" cy="68580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96"/>
    <p:restoredTop sz="93301"/>
  </p:normalViewPr>
  <p:slideViewPr>
    <p:cSldViewPr snapToGrid="0" snapToObjects="1">
      <p:cViewPr varScale="1">
        <p:scale>
          <a:sx n="77" d="100"/>
          <a:sy n="77" d="100"/>
        </p:scale>
        <p:origin x="36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PlaceHolder 1"/>
          <p:cNvSpPr>
            <a:spLocks noGrp="1" noRot="1" noChangeAspect="1"/>
          </p:cNvSpPr>
          <p:nvPr>
            <p:ph type="sldImg"/>
          </p:nvPr>
        </p:nvSpPr>
        <p:spPr>
          <a:xfrm>
            <a:off x="533520" y="764280"/>
            <a:ext cx="6704640" cy="3771360"/>
          </a:xfrm>
          <a:prstGeom prst="rect">
            <a:avLst/>
          </a:prstGeom>
        </p:spPr>
        <p:txBody>
          <a:bodyPr lIns="0" tIns="0" rIns="0" bIns="0" anchor="ctr">
            <a:noAutofit/>
          </a:bodyPr>
          <a:lstStyle/>
          <a:p>
            <a:r>
              <a:rPr lang="en-US" sz="1800" b="0" strike="noStrike" spc="-1">
                <a:solidFill>
                  <a:srgbClr val="000000"/>
                </a:solidFill>
                <a:latin typeface="Arial"/>
              </a:rPr>
              <a:t>Click to move the slide</a:t>
            </a:r>
          </a:p>
        </p:txBody>
      </p:sp>
      <p:sp>
        <p:nvSpPr>
          <p:cNvPr id="153" name="PlaceHolder 2"/>
          <p:cNvSpPr>
            <a:spLocks noGrp="1"/>
          </p:cNvSpPr>
          <p:nvPr>
            <p:ph type="body"/>
          </p:nvPr>
        </p:nvSpPr>
        <p:spPr>
          <a:xfrm>
            <a:off x="777240" y="4777560"/>
            <a:ext cx="6217560" cy="4525920"/>
          </a:xfrm>
          <a:prstGeom prst="rect">
            <a:avLst/>
          </a:prstGeom>
        </p:spPr>
        <p:txBody>
          <a:bodyPr lIns="0" tIns="0" rIns="0" bIns="0">
            <a:noAutofit/>
          </a:bodyPr>
          <a:lstStyle/>
          <a:p>
            <a:r>
              <a:rPr lang="en-US" sz="2000" b="0" strike="noStrike" spc="-1">
                <a:latin typeface="Arial"/>
              </a:rPr>
              <a:t>Click to edit the notes format</a:t>
            </a:r>
          </a:p>
        </p:txBody>
      </p:sp>
      <p:sp>
        <p:nvSpPr>
          <p:cNvPr id="154" name="PlaceHolder 3"/>
          <p:cNvSpPr>
            <a:spLocks noGrp="1"/>
          </p:cNvSpPr>
          <p:nvPr>
            <p:ph type="hdr"/>
          </p:nvPr>
        </p:nvSpPr>
        <p:spPr>
          <a:xfrm>
            <a:off x="0" y="0"/>
            <a:ext cx="3372840" cy="502560"/>
          </a:xfrm>
          <a:prstGeom prst="rect">
            <a:avLst/>
          </a:prstGeom>
        </p:spPr>
        <p:txBody>
          <a:bodyPr lIns="0" tIns="0" rIns="0" bIns="0">
            <a:noAutofit/>
          </a:bodyPr>
          <a:lstStyle/>
          <a:p>
            <a:r>
              <a:rPr lang="en-US" sz="1400" b="0" strike="noStrike" spc="-1">
                <a:latin typeface="Times New Roman"/>
              </a:rPr>
              <a:t>&lt;header&gt;</a:t>
            </a:r>
          </a:p>
        </p:txBody>
      </p:sp>
      <p:sp>
        <p:nvSpPr>
          <p:cNvPr id="155" name="PlaceHolder 4"/>
          <p:cNvSpPr>
            <a:spLocks noGrp="1"/>
          </p:cNvSpPr>
          <p:nvPr>
            <p:ph type="dt"/>
          </p:nvPr>
        </p:nvSpPr>
        <p:spPr>
          <a:xfrm>
            <a:off x="4399200" y="0"/>
            <a:ext cx="3372840" cy="502560"/>
          </a:xfrm>
          <a:prstGeom prst="rect">
            <a:avLst/>
          </a:prstGeom>
        </p:spPr>
        <p:txBody>
          <a:bodyPr lIns="0" tIns="0" rIns="0" bIns="0">
            <a:noAutofit/>
          </a:bodyPr>
          <a:lstStyle/>
          <a:p>
            <a:pPr algn="r"/>
            <a:r>
              <a:rPr lang="en-US" sz="1400" b="0" strike="noStrike" spc="-1">
                <a:latin typeface="Times New Roman"/>
              </a:rPr>
              <a:t>&lt;date/time&gt;</a:t>
            </a:r>
          </a:p>
        </p:txBody>
      </p:sp>
      <p:sp>
        <p:nvSpPr>
          <p:cNvPr id="156" name="PlaceHolder 5"/>
          <p:cNvSpPr>
            <a:spLocks noGrp="1"/>
          </p:cNvSpPr>
          <p:nvPr>
            <p:ph type="ftr"/>
          </p:nvPr>
        </p:nvSpPr>
        <p:spPr>
          <a:xfrm>
            <a:off x="0" y="9555480"/>
            <a:ext cx="3372840" cy="502560"/>
          </a:xfrm>
          <a:prstGeom prst="rect">
            <a:avLst/>
          </a:prstGeom>
        </p:spPr>
        <p:txBody>
          <a:bodyPr lIns="0" tIns="0" rIns="0" bIns="0" anchor="b">
            <a:noAutofit/>
          </a:bodyPr>
          <a:lstStyle/>
          <a:p>
            <a:r>
              <a:rPr lang="en-US" sz="1400" b="0" strike="noStrike" spc="-1">
                <a:latin typeface="Times New Roman"/>
              </a:rPr>
              <a:t>&lt;footer&gt;</a:t>
            </a:r>
          </a:p>
        </p:txBody>
      </p:sp>
      <p:sp>
        <p:nvSpPr>
          <p:cNvPr id="157" name="PlaceHolder 6"/>
          <p:cNvSpPr>
            <a:spLocks noGrp="1"/>
          </p:cNvSpPr>
          <p:nvPr>
            <p:ph type="sldNum"/>
          </p:nvPr>
        </p:nvSpPr>
        <p:spPr>
          <a:xfrm>
            <a:off x="4399200" y="9555480"/>
            <a:ext cx="3372840" cy="502560"/>
          </a:xfrm>
          <a:prstGeom prst="rect">
            <a:avLst/>
          </a:prstGeom>
        </p:spPr>
        <p:txBody>
          <a:bodyPr lIns="0" tIns="0" rIns="0" bIns="0" anchor="b">
            <a:noAutofit/>
          </a:bodyPr>
          <a:lstStyle/>
          <a:p>
            <a:pPr algn="r"/>
            <a:fld id="{7FA5C1CD-DFD6-40FD-BAF0-ABF1D1E476FD}"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PlaceHolder 1"/>
          <p:cNvSpPr>
            <a:spLocks noGrp="1" noRot="1" noChangeAspect="1"/>
          </p:cNvSpPr>
          <p:nvPr>
            <p:ph type="sldImg"/>
          </p:nvPr>
        </p:nvSpPr>
        <p:spPr>
          <a:xfrm>
            <a:off x="869950" y="1257300"/>
            <a:ext cx="6032500" cy="3394075"/>
          </a:xfrm>
          <a:prstGeom prst="rect">
            <a:avLst/>
          </a:prstGeom>
        </p:spPr>
      </p:sp>
      <p:sp>
        <p:nvSpPr>
          <p:cNvPr id="212" name="PlaceHolder 2"/>
          <p:cNvSpPr>
            <a:spLocks noGrp="1"/>
          </p:cNvSpPr>
          <p:nvPr>
            <p:ph type="body"/>
          </p:nvPr>
        </p:nvSpPr>
        <p:spPr>
          <a:xfrm>
            <a:off x="777960" y="4840200"/>
            <a:ext cx="6216120" cy="3960360"/>
          </a:xfrm>
          <a:prstGeom prst="rect">
            <a:avLst/>
          </a:prstGeom>
        </p:spPr>
        <p:txBody>
          <a:bodyPr>
            <a:noAutofit/>
          </a:bodyPr>
          <a:lstStyle/>
          <a:p>
            <a:pPr marL="216000" indent="-216000">
              <a:lnSpc>
                <a:spcPct val="100000"/>
              </a:lnSpc>
            </a:pPr>
            <a:r>
              <a:rPr lang="et-EE" sz="1200" b="0" strike="noStrike" spc="-1">
                <a:solidFill>
                  <a:srgbClr val="000000"/>
                </a:solidFill>
                <a:latin typeface="+mn-lt"/>
                <a:ea typeface="+mn-ea"/>
              </a:rPr>
              <a:t>Küsimustiku teises osas kasutas õpetaja lapse suhtlusoskuse hindamiseks 5-pallilist Likerti skaalat (1 – </a:t>
            </a:r>
            <a:r>
              <a:rPr lang="et-EE" sz="1200" b="0" i="1" strike="noStrike" spc="-1">
                <a:solidFill>
                  <a:srgbClr val="000000"/>
                </a:solidFill>
                <a:latin typeface="+mn-lt"/>
                <a:ea typeface="+mn-ea"/>
              </a:rPr>
              <a:t>ei oska üldse</a:t>
            </a:r>
            <a:r>
              <a:rPr lang="et-EE" sz="1200" b="0" strike="noStrike" spc="-1">
                <a:solidFill>
                  <a:srgbClr val="000000"/>
                </a:solidFill>
                <a:latin typeface="+mn-lt"/>
                <a:ea typeface="+mn-ea"/>
              </a:rPr>
              <a:t>, 5 – </a:t>
            </a:r>
            <a:r>
              <a:rPr lang="et-EE" sz="1200" b="0" i="1" strike="noStrike" spc="-1">
                <a:solidFill>
                  <a:srgbClr val="000000"/>
                </a:solidFill>
                <a:latin typeface="+mn-lt"/>
                <a:ea typeface="+mn-ea"/>
              </a:rPr>
              <a:t>oskab väga hästi/veatult</a:t>
            </a:r>
            <a:r>
              <a:rPr lang="et-EE" sz="1200" b="0" strike="noStrike" spc="-1">
                <a:solidFill>
                  <a:srgbClr val="000000"/>
                </a:solidFill>
                <a:latin typeface="+mn-lt"/>
                <a:ea typeface="+mn-ea"/>
              </a:rPr>
              <a:t>). Kvantitatiivsete andmete analüüsimiseks kasutati statistikaprogrammi IBM SPSS Statistics 27. Andmete analüüsimisel kasutati valimi iseloomustamiseks ning respondentide hinnangute võrdlemiseks (1. rühm, kes oskasid enne projektiga liitumist eesti keelt kas või natuke; 2. rühm lapsi, kes ei osanud eesti keelt projekti algul üldse) sagedustabeleid, keskmiste võrdluseid ja jaotust. Vastajate rühmade keskmiste tulemuste statistiliste erinevuste hindamiseks kasutati t-testi. </a:t>
            </a:r>
            <a:endParaRPr lang="en-US" sz="1200" b="0" strike="noStrike" spc="-1">
              <a:latin typeface="Arial"/>
            </a:endParaRPr>
          </a:p>
        </p:txBody>
      </p:sp>
      <p:sp>
        <p:nvSpPr>
          <p:cNvPr id="213" name="Slide Number Placeholder 3"/>
          <p:cNvSpPr txBox="1"/>
          <p:nvPr/>
        </p:nvSpPr>
        <p:spPr>
          <a:xfrm>
            <a:off x="4402080" y="9553680"/>
            <a:ext cx="3368160" cy="504360"/>
          </a:xfrm>
          <a:prstGeom prst="rect">
            <a:avLst/>
          </a:prstGeom>
          <a:noFill/>
          <a:ln w="0">
            <a:noFill/>
          </a:ln>
        </p:spPr>
        <p:txBody>
          <a:bodyPr anchor="b">
            <a:noAutofit/>
          </a:bodyPr>
          <a:lstStyle/>
          <a:p>
            <a:pPr algn="r">
              <a:lnSpc>
                <a:spcPct val="100000"/>
              </a:lnSpc>
            </a:pPr>
            <a:fld id="{479A4BA4-4BEB-4C52-B8DB-7D4E0C3A2984}" type="slidenum">
              <a:rPr lang="en-US" sz="1200" b="0" strike="noStrike" spc="-1">
                <a:latin typeface="Times New Roman"/>
              </a:rPr>
              <a:t>4</a:t>
            </a:fld>
            <a:endParaRPr lang="en-US"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PlaceHolder 1"/>
          <p:cNvSpPr>
            <a:spLocks noGrp="1" noRot="1" noChangeAspect="1"/>
          </p:cNvSpPr>
          <p:nvPr>
            <p:ph type="sldImg"/>
          </p:nvPr>
        </p:nvSpPr>
        <p:spPr>
          <a:xfrm>
            <a:off x="869950" y="1257300"/>
            <a:ext cx="6032500" cy="3394075"/>
          </a:xfrm>
          <a:prstGeom prst="rect">
            <a:avLst/>
          </a:prstGeom>
        </p:spPr>
      </p:sp>
      <p:sp>
        <p:nvSpPr>
          <p:cNvPr id="215" name="PlaceHolder 2"/>
          <p:cNvSpPr>
            <a:spLocks noGrp="1"/>
          </p:cNvSpPr>
          <p:nvPr>
            <p:ph type="body"/>
          </p:nvPr>
        </p:nvSpPr>
        <p:spPr>
          <a:xfrm>
            <a:off x="777960" y="4840200"/>
            <a:ext cx="6216120" cy="3960360"/>
          </a:xfrm>
          <a:prstGeom prst="rect">
            <a:avLst/>
          </a:prstGeom>
        </p:spPr>
        <p:txBody>
          <a:bodyPr>
            <a:noAutofit/>
          </a:bodyPr>
          <a:lstStyle/>
          <a:p>
            <a:pPr marL="216000" indent="-216000">
              <a:lnSpc>
                <a:spcPct val="100000"/>
              </a:lnSpc>
            </a:pPr>
            <a:r>
              <a:rPr lang="en-US" sz="2000" b="0" strike="noStrike" spc="-1">
                <a:latin typeface="Arial"/>
              </a:rPr>
              <a:t>Mida ütleb meile see, et gruppide vahel on erinevused nii, et sagedaste vormide puhul on tulemused nõrgemate kasuks, teiste vormide puhul tugevamate kasuks?</a:t>
            </a:r>
          </a:p>
        </p:txBody>
      </p:sp>
      <p:sp>
        <p:nvSpPr>
          <p:cNvPr id="216" name="Slide Number Placeholder 3"/>
          <p:cNvSpPr txBox="1"/>
          <p:nvPr/>
        </p:nvSpPr>
        <p:spPr>
          <a:xfrm>
            <a:off x="4402080" y="9553680"/>
            <a:ext cx="3368160" cy="504360"/>
          </a:xfrm>
          <a:prstGeom prst="rect">
            <a:avLst/>
          </a:prstGeom>
          <a:noFill/>
          <a:ln w="0">
            <a:noFill/>
          </a:ln>
        </p:spPr>
        <p:txBody>
          <a:bodyPr anchor="b">
            <a:noAutofit/>
          </a:bodyPr>
          <a:lstStyle/>
          <a:p>
            <a:pPr algn="r">
              <a:lnSpc>
                <a:spcPct val="100000"/>
              </a:lnSpc>
            </a:pPr>
            <a:fld id="{B64BE196-02D6-4EC5-B23B-5017EDB30E0F}" type="slidenum">
              <a:rPr lang="en-US" sz="1200" b="0" strike="noStrike" spc="-1">
                <a:latin typeface="Times New Roman"/>
              </a:rPr>
              <a:t>9</a:t>
            </a:fld>
            <a:endParaRPr lang="en-US"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PlaceHolder 1"/>
          <p:cNvSpPr>
            <a:spLocks noGrp="1" noRot="1" noChangeAspect="1"/>
          </p:cNvSpPr>
          <p:nvPr>
            <p:ph type="sldImg"/>
          </p:nvPr>
        </p:nvSpPr>
        <p:spPr>
          <a:xfrm>
            <a:off x="869950" y="1257300"/>
            <a:ext cx="6032500" cy="3394075"/>
          </a:xfrm>
          <a:prstGeom prst="rect">
            <a:avLst/>
          </a:prstGeom>
        </p:spPr>
      </p:sp>
      <p:sp>
        <p:nvSpPr>
          <p:cNvPr id="218" name="PlaceHolder 2"/>
          <p:cNvSpPr>
            <a:spLocks noGrp="1"/>
          </p:cNvSpPr>
          <p:nvPr>
            <p:ph type="body"/>
          </p:nvPr>
        </p:nvSpPr>
        <p:spPr>
          <a:xfrm>
            <a:off x="777960" y="4840200"/>
            <a:ext cx="6216120" cy="3960360"/>
          </a:xfrm>
          <a:prstGeom prst="rect">
            <a:avLst/>
          </a:prstGeom>
        </p:spPr>
        <p:txBody>
          <a:bodyPr>
            <a:noAutofit/>
          </a:bodyPr>
          <a:lstStyle/>
          <a:p>
            <a:pPr marL="216000" indent="-216000">
              <a:lnSpc>
                <a:spcPct val="100000"/>
              </a:lnSpc>
            </a:pPr>
            <a:r>
              <a:rPr lang="en-US" sz="2000" b="0" strike="noStrike" spc="-1">
                <a:latin typeface="Arial"/>
              </a:rPr>
              <a:t>Mida ütleb meile see, et gruppide vahel on erinevused nii, et sagedaste vormide puhul on tulemused nõrgemate kasuks, teiste vormide puhul tugevamate kasuks?</a:t>
            </a:r>
          </a:p>
        </p:txBody>
      </p:sp>
      <p:sp>
        <p:nvSpPr>
          <p:cNvPr id="219" name="Slide Number Placeholder 3"/>
          <p:cNvSpPr txBox="1"/>
          <p:nvPr/>
        </p:nvSpPr>
        <p:spPr>
          <a:xfrm>
            <a:off x="4402080" y="9553680"/>
            <a:ext cx="3368160" cy="504360"/>
          </a:xfrm>
          <a:prstGeom prst="rect">
            <a:avLst/>
          </a:prstGeom>
          <a:noFill/>
          <a:ln w="0">
            <a:noFill/>
          </a:ln>
        </p:spPr>
        <p:txBody>
          <a:bodyPr anchor="b">
            <a:noAutofit/>
          </a:bodyPr>
          <a:lstStyle/>
          <a:p>
            <a:pPr algn="r">
              <a:lnSpc>
                <a:spcPct val="100000"/>
              </a:lnSpc>
            </a:pPr>
            <a:fld id="{77AB273B-4FC4-4B95-A994-77EDC1A32ED9}" type="slidenum">
              <a:rPr lang="en-US" sz="1200" b="0" strike="noStrike" spc="-1">
                <a:latin typeface="Times New Roman"/>
              </a:rPr>
              <a:t>10</a:t>
            </a:fld>
            <a:endParaRPr lang="en-US"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PlaceHolder 1"/>
          <p:cNvSpPr>
            <a:spLocks noGrp="1" noRot="1" noChangeAspect="1"/>
          </p:cNvSpPr>
          <p:nvPr>
            <p:ph type="sldImg"/>
          </p:nvPr>
        </p:nvSpPr>
        <p:spPr>
          <a:xfrm>
            <a:off x="869950" y="1257300"/>
            <a:ext cx="6032500" cy="3394075"/>
          </a:xfrm>
          <a:prstGeom prst="rect">
            <a:avLst/>
          </a:prstGeom>
        </p:spPr>
      </p:sp>
      <p:sp>
        <p:nvSpPr>
          <p:cNvPr id="221" name="PlaceHolder 2"/>
          <p:cNvSpPr>
            <a:spLocks noGrp="1"/>
          </p:cNvSpPr>
          <p:nvPr>
            <p:ph type="body"/>
          </p:nvPr>
        </p:nvSpPr>
        <p:spPr>
          <a:xfrm>
            <a:off x="777960" y="4840200"/>
            <a:ext cx="6216120" cy="3960360"/>
          </a:xfrm>
          <a:prstGeom prst="rect">
            <a:avLst/>
          </a:prstGeom>
        </p:spPr>
        <p:txBody>
          <a:bodyPr>
            <a:noAutofit/>
          </a:bodyPr>
          <a:lstStyle/>
          <a:p>
            <a:pPr marL="216000" indent="-216000">
              <a:lnSpc>
                <a:spcPct val="100000"/>
              </a:lnSpc>
            </a:pPr>
            <a:r>
              <a:rPr lang="en-US" sz="2000" b="0" strike="noStrike" spc="-1">
                <a:latin typeface="Arial"/>
              </a:rPr>
              <a:t>Kõikides vormides v. a ains sisseütl on tugevama grupi tulemused nõrgemad</a:t>
            </a:r>
          </a:p>
        </p:txBody>
      </p:sp>
      <p:sp>
        <p:nvSpPr>
          <p:cNvPr id="222" name="Slide Number Placeholder 3"/>
          <p:cNvSpPr txBox="1"/>
          <p:nvPr/>
        </p:nvSpPr>
        <p:spPr>
          <a:xfrm>
            <a:off x="4402080" y="9553680"/>
            <a:ext cx="3368160" cy="504360"/>
          </a:xfrm>
          <a:prstGeom prst="rect">
            <a:avLst/>
          </a:prstGeom>
          <a:noFill/>
          <a:ln w="0">
            <a:noFill/>
          </a:ln>
        </p:spPr>
        <p:txBody>
          <a:bodyPr anchor="b">
            <a:noAutofit/>
          </a:bodyPr>
          <a:lstStyle/>
          <a:p>
            <a:pPr algn="r">
              <a:lnSpc>
                <a:spcPct val="100000"/>
              </a:lnSpc>
            </a:pPr>
            <a:fld id="{0333AE5D-D794-4A9C-B169-B9FF0B904176}" type="slidenum">
              <a:rPr lang="en-US" sz="1200" b="0" strike="noStrike" spc="-1">
                <a:latin typeface="Times New Roman"/>
              </a:rPr>
              <a:t>11</a:t>
            </a:fld>
            <a:endParaRPr lang="en-US" sz="12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PlaceHolder 1"/>
          <p:cNvSpPr>
            <a:spLocks noGrp="1" noRot="1" noChangeAspect="1"/>
          </p:cNvSpPr>
          <p:nvPr>
            <p:ph type="sldImg"/>
          </p:nvPr>
        </p:nvSpPr>
        <p:spPr>
          <a:xfrm>
            <a:off x="869950" y="1257300"/>
            <a:ext cx="6032500" cy="3394075"/>
          </a:xfrm>
          <a:prstGeom prst="rect">
            <a:avLst/>
          </a:prstGeom>
        </p:spPr>
      </p:sp>
      <p:sp>
        <p:nvSpPr>
          <p:cNvPr id="224" name="PlaceHolder 2"/>
          <p:cNvSpPr>
            <a:spLocks noGrp="1"/>
          </p:cNvSpPr>
          <p:nvPr>
            <p:ph type="body"/>
          </p:nvPr>
        </p:nvSpPr>
        <p:spPr>
          <a:xfrm>
            <a:off x="777960" y="4840200"/>
            <a:ext cx="6216120" cy="3960360"/>
          </a:xfrm>
          <a:prstGeom prst="rect">
            <a:avLst/>
          </a:prstGeom>
        </p:spPr>
        <p:txBody>
          <a:bodyPr>
            <a:noAutofit/>
          </a:bodyPr>
          <a:lstStyle/>
          <a:p>
            <a:pPr marL="216000" indent="-216000">
              <a:lnSpc>
                <a:spcPct val="100000"/>
              </a:lnSpc>
            </a:pPr>
            <a:r>
              <a:rPr lang="en-US" sz="2000" b="0" strike="noStrike" spc="-1">
                <a:latin typeface="Arial"/>
              </a:rPr>
              <a:t>Nõrgem grupp pigem parem. Juhuslikkust või kõikuvust aga tulemustes palju, samas, nimetava käände maksimumilähedased punctid näitavad, et meetod ikka töötab. Ka mitmuse puhul, sagedasem nimetav on lastele selgem kui omastav.</a:t>
            </a:r>
          </a:p>
        </p:txBody>
      </p:sp>
      <p:sp>
        <p:nvSpPr>
          <p:cNvPr id="225" name="Slide Number Placeholder 3"/>
          <p:cNvSpPr txBox="1"/>
          <p:nvPr/>
        </p:nvSpPr>
        <p:spPr>
          <a:xfrm>
            <a:off x="4402080" y="9553680"/>
            <a:ext cx="3368160" cy="504360"/>
          </a:xfrm>
          <a:prstGeom prst="rect">
            <a:avLst/>
          </a:prstGeom>
          <a:noFill/>
          <a:ln w="0">
            <a:noFill/>
          </a:ln>
        </p:spPr>
        <p:txBody>
          <a:bodyPr anchor="b">
            <a:noAutofit/>
          </a:bodyPr>
          <a:lstStyle/>
          <a:p>
            <a:pPr algn="r">
              <a:lnSpc>
                <a:spcPct val="100000"/>
              </a:lnSpc>
            </a:pPr>
            <a:fld id="{A31355B2-832D-46CD-8815-821843488E96}" type="slidenum">
              <a:rPr lang="en-US" sz="1200" b="0" strike="noStrike" spc="-1">
                <a:latin typeface="Times New Roman"/>
              </a:rPr>
              <a:t>12</a:t>
            </a:fld>
            <a:endParaRPr lang="en-US"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PlaceHolder 1"/>
          <p:cNvSpPr>
            <a:spLocks noGrp="1" noRot="1" noChangeAspect="1"/>
          </p:cNvSpPr>
          <p:nvPr>
            <p:ph type="sldImg"/>
          </p:nvPr>
        </p:nvSpPr>
        <p:spPr>
          <a:xfrm>
            <a:off x="869950" y="1257300"/>
            <a:ext cx="6032500" cy="3394075"/>
          </a:xfrm>
          <a:prstGeom prst="rect">
            <a:avLst/>
          </a:prstGeom>
        </p:spPr>
      </p:sp>
      <p:sp>
        <p:nvSpPr>
          <p:cNvPr id="227" name="PlaceHolder 2"/>
          <p:cNvSpPr>
            <a:spLocks noGrp="1"/>
          </p:cNvSpPr>
          <p:nvPr>
            <p:ph type="body"/>
          </p:nvPr>
        </p:nvSpPr>
        <p:spPr>
          <a:xfrm>
            <a:off x="777960" y="4840200"/>
            <a:ext cx="6216120" cy="3960360"/>
          </a:xfrm>
          <a:prstGeom prst="rect">
            <a:avLst/>
          </a:prstGeom>
        </p:spPr>
        <p:txBody>
          <a:bodyPr>
            <a:noAutofit/>
          </a:bodyPr>
          <a:lstStyle/>
          <a:p>
            <a:pPr marL="216000" indent="-216000">
              <a:lnSpc>
                <a:spcPct val="100000"/>
              </a:lnSpc>
            </a:pPr>
            <a:r>
              <a:rPr lang="en-US" sz="2000" b="0" strike="noStrike" spc="-1">
                <a:latin typeface="Arial"/>
              </a:rPr>
              <a:t>Enamasti nõrgem grupp parem mõistmises, kasutusoskuses pigem on tugevam grupp parem.</a:t>
            </a:r>
          </a:p>
        </p:txBody>
      </p:sp>
      <p:sp>
        <p:nvSpPr>
          <p:cNvPr id="228" name="Slide Number Placeholder 3"/>
          <p:cNvSpPr txBox="1"/>
          <p:nvPr/>
        </p:nvSpPr>
        <p:spPr>
          <a:xfrm>
            <a:off x="4402080" y="9553680"/>
            <a:ext cx="3368160" cy="504360"/>
          </a:xfrm>
          <a:prstGeom prst="rect">
            <a:avLst/>
          </a:prstGeom>
          <a:noFill/>
          <a:ln w="0">
            <a:noFill/>
          </a:ln>
        </p:spPr>
        <p:txBody>
          <a:bodyPr anchor="b">
            <a:noAutofit/>
          </a:bodyPr>
          <a:lstStyle/>
          <a:p>
            <a:pPr algn="r">
              <a:lnSpc>
                <a:spcPct val="100000"/>
              </a:lnSpc>
            </a:pPr>
            <a:fld id="{23C5AAEB-DB11-47E1-B110-232E98C2625C}" type="slidenum">
              <a:rPr lang="en-US" sz="1200" b="0" strike="noStrike" spc="-1">
                <a:latin typeface="Times New Roman"/>
              </a:rPr>
              <a:t>13</a:t>
            </a:fld>
            <a:endParaRPr lang="en-US"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PlaceHolder 1"/>
          <p:cNvSpPr>
            <a:spLocks noGrp="1" noRot="1" noChangeAspect="1"/>
          </p:cNvSpPr>
          <p:nvPr>
            <p:ph type="sldImg"/>
          </p:nvPr>
        </p:nvSpPr>
        <p:spPr>
          <a:xfrm>
            <a:off x="869950" y="1257300"/>
            <a:ext cx="6032500" cy="3394075"/>
          </a:xfrm>
          <a:prstGeom prst="rect">
            <a:avLst/>
          </a:prstGeom>
        </p:spPr>
      </p:sp>
      <p:sp>
        <p:nvSpPr>
          <p:cNvPr id="230" name="PlaceHolder 2"/>
          <p:cNvSpPr>
            <a:spLocks noGrp="1"/>
          </p:cNvSpPr>
          <p:nvPr>
            <p:ph type="body"/>
          </p:nvPr>
        </p:nvSpPr>
        <p:spPr>
          <a:xfrm>
            <a:off x="777960" y="4840200"/>
            <a:ext cx="6216120" cy="3960360"/>
          </a:xfrm>
          <a:prstGeom prst="rect">
            <a:avLst/>
          </a:prstGeom>
        </p:spPr>
        <p:txBody>
          <a:bodyPr>
            <a:noAutofit/>
          </a:bodyPr>
          <a:lstStyle/>
          <a:p>
            <a:pPr marL="216000" indent="-216000">
              <a:lnSpc>
                <a:spcPct val="100000"/>
              </a:lnSpc>
            </a:pPr>
            <a:r>
              <a:rPr lang="en-US" sz="2000" b="0" strike="noStrike" spc="-1">
                <a:latin typeface="Arial"/>
              </a:rPr>
              <a:t>Nõrgem grupp pigem parem</a:t>
            </a:r>
          </a:p>
        </p:txBody>
      </p:sp>
      <p:sp>
        <p:nvSpPr>
          <p:cNvPr id="231" name="Slide Number Placeholder 3"/>
          <p:cNvSpPr txBox="1"/>
          <p:nvPr/>
        </p:nvSpPr>
        <p:spPr>
          <a:xfrm>
            <a:off x="4402080" y="9553680"/>
            <a:ext cx="3368160" cy="504360"/>
          </a:xfrm>
          <a:prstGeom prst="rect">
            <a:avLst/>
          </a:prstGeom>
          <a:noFill/>
          <a:ln w="0">
            <a:noFill/>
          </a:ln>
        </p:spPr>
        <p:txBody>
          <a:bodyPr anchor="b">
            <a:noAutofit/>
          </a:bodyPr>
          <a:lstStyle/>
          <a:p>
            <a:pPr algn="r">
              <a:lnSpc>
                <a:spcPct val="100000"/>
              </a:lnSpc>
            </a:pPr>
            <a:fld id="{90E21851-59BF-4772-B976-DE5890A413BE}" type="slidenum">
              <a:rPr lang="en-US" sz="1200" b="0" strike="noStrike" spc="-1">
                <a:latin typeface="Times New Roman"/>
              </a:rPr>
              <a:t>14</a:t>
            </a:fld>
            <a:endParaRPr lang="en-US" sz="12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r>
              <a:rPr lang="en-US" dirty="0" err="1"/>
              <a:t>Suhtluse</a:t>
            </a:r>
            <a:r>
              <a:rPr lang="en-US" dirty="0"/>
              <a:t> </a:t>
            </a:r>
            <a:r>
              <a:rPr lang="en-US" dirty="0" err="1"/>
              <a:t>seisukohast</a:t>
            </a:r>
            <a:r>
              <a:rPr lang="en-US" dirty="0"/>
              <a:t> </a:t>
            </a:r>
            <a:r>
              <a:rPr lang="en-US" dirty="0" err="1"/>
              <a:t>täiesti</a:t>
            </a:r>
            <a:r>
              <a:rPr lang="en-US" dirty="0"/>
              <a:t> </a:t>
            </a:r>
            <a:r>
              <a:rPr lang="en-US" dirty="0" err="1"/>
              <a:t>normaalsed</a:t>
            </a:r>
            <a:r>
              <a:rPr lang="en-US" dirty="0"/>
              <a:t> </a:t>
            </a:r>
            <a:r>
              <a:rPr lang="en-US" dirty="0" err="1"/>
              <a:t>vastused</a:t>
            </a:r>
            <a:r>
              <a:rPr lang="en-US" dirty="0"/>
              <a:t>, </a:t>
            </a:r>
            <a:r>
              <a:rPr lang="en-US" dirty="0" err="1"/>
              <a:t>aga</a:t>
            </a:r>
            <a:r>
              <a:rPr lang="en-US" dirty="0"/>
              <a:t> </a:t>
            </a:r>
            <a:r>
              <a:rPr lang="en-US" dirty="0" err="1"/>
              <a:t>kuidas</a:t>
            </a:r>
            <a:r>
              <a:rPr lang="en-US" dirty="0"/>
              <a:t> </a:t>
            </a:r>
            <a:r>
              <a:rPr lang="en-US" dirty="0" err="1"/>
              <a:t>teha</a:t>
            </a:r>
            <a:r>
              <a:rPr lang="en-US" dirty="0"/>
              <a:t> </a:t>
            </a:r>
            <a:r>
              <a:rPr lang="en-US" dirty="0" err="1"/>
              <a:t>nii</a:t>
            </a:r>
            <a:r>
              <a:rPr lang="en-US" dirty="0"/>
              <a:t>, et laps </a:t>
            </a:r>
            <a:r>
              <a:rPr lang="en-US" dirty="0" err="1"/>
              <a:t>vastaks</a:t>
            </a:r>
            <a:r>
              <a:rPr lang="en-US" dirty="0"/>
              <a:t> n-</a:t>
            </a:r>
            <a:r>
              <a:rPr lang="en-US" dirty="0" err="1"/>
              <a:t>ö</a:t>
            </a:r>
            <a:r>
              <a:rPr lang="en-US" dirty="0"/>
              <a:t> </a:t>
            </a:r>
            <a:r>
              <a:rPr lang="en-US" dirty="0" err="1"/>
              <a:t>täislausega</a:t>
            </a:r>
            <a:r>
              <a:rPr lang="en-US" dirty="0"/>
              <a:t>.</a:t>
            </a:r>
          </a:p>
          <a:p>
            <a:r>
              <a:rPr lang="en-US" dirty="0" err="1"/>
              <a:t>Siin</a:t>
            </a:r>
            <a:r>
              <a:rPr lang="en-US" dirty="0"/>
              <a:t> on teasel real </a:t>
            </a:r>
            <a:r>
              <a:rPr lang="en-US" dirty="0" err="1"/>
              <a:t>olevates</a:t>
            </a:r>
            <a:r>
              <a:rPr lang="en-US" dirty="0"/>
              <a:t> </a:t>
            </a:r>
            <a:r>
              <a:rPr lang="en-US" dirty="0" err="1"/>
              <a:t>üksustes</a:t>
            </a:r>
            <a:r>
              <a:rPr lang="en-US" dirty="0"/>
              <a:t> </a:t>
            </a:r>
            <a:r>
              <a:rPr lang="en-US" dirty="0" err="1"/>
              <a:t>võimalik</a:t>
            </a:r>
            <a:r>
              <a:rPr lang="en-US" dirty="0"/>
              <a:t> </a:t>
            </a:r>
            <a:r>
              <a:rPr lang="en-US" dirty="0" err="1"/>
              <a:t>siiski</a:t>
            </a:r>
            <a:r>
              <a:rPr lang="en-US" dirty="0"/>
              <a:t> </a:t>
            </a:r>
            <a:r>
              <a:rPr lang="en-US" dirty="0" err="1"/>
              <a:t>ehk</a:t>
            </a:r>
            <a:r>
              <a:rPr lang="en-US" dirty="0"/>
              <a:t> </a:t>
            </a:r>
            <a:r>
              <a:rPr lang="en-US" dirty="0" err="1"/>
              <a:t>pilti-küsimusi</a:t>
            </a:r>
            <a:r>
              <a:rPr lang="en-US" dirty="0"/>
              <a:t> </a:t>
            </a:r>
            <a:r>
              <a:rPr lang="en-US" dirty="0" err="1"/>
              <a:t>õmber</a:t>
            </a:r>
            <a:r>
              <a:rPr lang="en-US" dirty="0"/>
              <a:t> </a:t>
            </a:r>
            <a:r>
              <a:rPr lang="en-US" dirty="0" err="1"/>
              <a:t>mõelda</a:t>
            </a:r>
            <a:r>
              <a:rPr lang="en-US" dirty="0"/>
              <a:t> </a:t>
            </a:r>
            <a:r>
              <a:rPr lang="en-US" dirty="0" err="1"/>
              <a:t>parandada</a:t>
            </a:r>
            <a:r>
              <a:rPr lang="en-US" dirty="0"/>
              <a:t> </a:t>
            </a:r>
            <a:r>
              <a:rPr lang="en-US" dirty="0" err="1"/>
              <a:t>nii</a:t>
            </a:r>
            <a:r>
              <a:rPr lang="en-US" dirty="0"/>
              <a:t>, et </a:t>
            </a:r>
            <a:r>
              <a:rPr lang="en-US" dirty="0" err="1"/>
              <a:t>oodatud</a:t>
            </a:r>
            <a:r>
              <a:rPr lang="en-US" dirty="0"/>
              <a:t> </a:t>
            </a:r>
            <a:r>
              <a:rPr lang="en-US" dirty="0" err="1"/>
              <a:t>vastused</a:t>
            </a:r>
            <a:r>
              <a:rPr lang="en-US" dirty="0"/>
              <a:t> </a:t>
            </a:r>
            <a:r>
              <a:rPr lang="en-US" dirty="0" err="1"/>
              <a:t>oleksid</a:t>
            </a:r>
            <a:r>
              <a:rPr lang="en-US" dirty="0"/>
              <a:t> </a:t>
            </a:r>
            <a:r>
              <a:rPr lang="en-US" dirty="0" err="1"/>
              <a:t>ainuvõimalikud</a:t>
            </a:r>
            <a:r>
              <a:rPr lang="en-US" dirty="0"/>
              <a:t>.</a:t>
            </a:r>
          </a:p>
        </p:txBody>
      </p:sp>
      <p:sp>
        <p:nvSpPr>
          <p:cNvPr id="4" name="Slide Number Placeholder 3"/>
          <p:cNvSpPr>
            <a:spLocks noGrp="1"/>
          </p:cNvSpPr>
          <p:nvPr>
            <p:ph type="sldNum"/>
          </p:nvPr>
        </p:nvSpPr>
        <p:spPr/>
        <p:txBody>
          <a:bodyPr/>
          <a:lstStyle/>
          <a:p>
            <a:pPr algn="r"/>
            <a:fld id="{7FA5C1CD-DFD6-40FD-BAF0-ABF1D1E476FD}" type="slidenum">
              <a:rPr lang="en-US" sz="1400" b="0" strike="noStrike" spc="-1" smtClean="0">
                <a:latin typeface="Times New Roman"/>
              </a:rPr>
              <a:t>15</a:t>
            </a:fld>
            <a:endParaRPr lang="en-US" sz="1400" b="0" strike="noStrike" spc="-1">
              <a:latin typeface="Times New Roman"/>
            </a:endParaRPr>
          </a:p>
        </p:txBody>
      </p:sp>
    </p:spTree>
    <p:extLst>
      <p:ext uri="{BB962C8B-B14F-4D97-AF65-F5344CB8AC3E}">
        <p14:creationId xmlns:p14="http://schemas.microsoft.com/office/powerpoint/2010/main" val="3245392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r>
              <a:rPr lang="en-US" dirty="0" err="1"/>
              <a:t>Äkki</a:t>
            </a:r>
            <a:r>
              <a:rPr lang="en-US" dirty="0"/>
              <a:t> </a:t>
            </a:r>
            <a:r>
              <a:rPr lang="en-US" dirty="0" err="1"/>
              <a:t>esimest</a:t>
            </a:r>
            <a:r>
              <a:rPr lang="en-US" dirty="0"/>
              <a:t> </a:t>
            </a:r>
            <a:r>
              <a:rPr lang="en-US" dirty="0" err="1"/>
              <a:t>fraasitüüpi</a:t>
            </a:r>
            <a:r>
              <a:rPr lang="en-US" dirty="0"/>
              <a:t> </a:t>
            </a:r>
            <a:r>
              <a:rPr lang="en-US" dirty="0" err="1"/>
              <a:t>ei</a:t>
            </a:r>
            <a:r>
              <a:rPr lang="en-US" dirty="0"/>
              <a:t> </a:t>
            </a:r>
            <a:r>
              <a:rPr lang="en-US" dirty="0" err="1"/>
              <a:t>saagi</a:t>
            </a:r>
            <a:r>
              <a:rPr lang="en-US" dirty="0"/>
              <a:t> </a:t>
            </a:r>
            <a:r>
              <a:rPr lang="en-US" dirty="0" err="1"/>
              <a:t>pildi</a:t>
            </a:r>
            <a:r>
              <a:rPr lang="en-US" dirty="0"/>
              <a:t> </a:t>
            </a:r>
            <a:r>
              <a:rPr lang="en-US" dirty="0" err="1"/>
              <a:t>abil</a:t>
            </a:r>
            <a:r>
              <a:rPr lang="en-US" dirty="0"/>
              <a:t> </a:t>
            </a:r>
            <a:r>
              <a:rPr lang="en-US" dirty="0" err="1"/>
              <a:t>küsida</a:t>
            </a:r>
            <a:r>
              <a:rPr lang="en-US" dirty="0"/>
              <a:t>?</a:t>
            </a:r>
          </a:p>
        </p:txBody>
      </p:sp>
      <p:sp>
        <p:nvSpPr>
          <p:cNvPr id="4" name="Slide Number Placeholder 3"/>
          <p:cNvSpPr>
            <a:spLocks noGrp="1"/>
          </p:cNvSpPr>
          <p:nvPr>
            <p:ph type="sldNum"/>
          </p:nvPr>
        </p:nvSpPr>
        <p:spPr/>
        <p:txBody>
          <a:bodyPr/>
          <a:lstStyle/>
          <a:p>
            <a:pPr algn="r"/>
            <a:fld id="{7FA5C1CD-DFD6-40FD-BAF0-ABF1D1E476FD}" type="slidenum">
              <a:rPr lang="en-US" sz="1400" b="0" strike="noStrike" spc="-1" smtClean="0">
                <a:latin typeface="Times New Roman"/>
              </a:rPr>
              <a:t>16</a:t>
            </a:fld>
            <a:endParaRPr lang="en-US" sz="1400" b="0" strike="noStrike" spc="-1">
              <a:latin typeface="Times New Roman"/>
            </a:endParaRPr>
          </a:p>
        </p:txBody>
      </p:sp>
    </p:spTree>
    <p:extLst>
      <p:ext uri="{BB962C8B-B14F-4D97-AF65-F5344CB8AC3E}">
        <p14:creationId xmlns:p14="http://schemas.microsoft.com/office/powerpoint/2010/main" val="2420853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080" cy="11444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080" cy="11444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080" cy="11444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080" cy="11444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41"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080" cy="11444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4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080" cy="11444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4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4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080" cy="1144440"/>
          </a:xfrm>
          <a:prstGeom prst="rect">
            <a:avLst/>
          </a:prstGeom>
        </p:spPr>
        <p:txBody>
          <a:bodyPr lIns="0" tIns="0" rIns="0" bIns="0" anchor="ctr">
            <a:noAutofit/>
          </a:bodyPr>
          <a:lstStyle/>
          <a:p>
            <a:endParaRPr lang="en-US" sz="18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09480" y="273600"/>
            <a:ext cx="10972080" cy="530640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080" cy="11444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5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5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5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080" cy="11444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080" cy="11444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5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5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5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080" cy="11444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5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5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6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080" cy="11444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6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6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080" cy="11444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6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6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6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6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080" cy="11444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7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7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7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7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7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7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080" cy="11444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79"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080" cy="11444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81"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080" cy="11444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8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8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609480" y="273600"/>
            <a:ext cx="10972080" cy="1144440"/>
          </a:xfrm>
          <a:prstGeom prst="rect">
            <a:avLst/>
          </a:prstGeom>
        </p:spPr>
        <p:txBody>
          <a:bodyPr lIns="0" tIns="0" rIns="0" bIns="0" anchor="ctr">
            <a:noAutofit/>
          </a:bodyPr>
          <a:lstStyle/>
          <a:p>
            <a:endParaRPr lang="en-US" sz="18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080" cy="11444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609480" y="273600"/>
            <a:ext cx="10972080" cy="530640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080" cy="11444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8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8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9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080" cy="11444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9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9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94"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080" cy="11444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9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9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98"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080" cy="11444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100"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01"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09480" y="273600"/>
            <a:ext cx="10972080" cy="11444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10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0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0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06"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09480" y="273600"/>
            <a:ext cx="10972080" cy="11444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108"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09"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10"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11"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12"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13"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080" cy="11444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117"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080" cy="11444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119"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080" cy="11444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609480" y="273600"/>
            <a:ext cx="10972080" cy="11444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12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2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080" cy="1144440"/>
          </a:xfrm>
          <a:prstGeom prst="rect">
            <a:avLst/>
          </a:prstGeom>
        </p:spPr>
        <p:txBody>
          <a:bodyPr lIns="0" tIns="0" rIns="0" bIns="0" anchor="ctr">
            <a:noAutofit/>
          </a:bodyPr>
          <a:lstStyle/>
          <a:p>
            <a:endParaRPr lang="en-US" sz="1800" b="0" strike="noStrike" spc="-1">
              <a:solidFill>
                <a:srgbClr val="000000"/>
              </a:solid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4" name="PlaceHolder 1"/>
          <p:cNvSpPr>
            <a:spLocks noGrp="1"/>
          </p:cNvSpPr>
          <p:nvPr>
            <p:ph type="subTitle"/>
          </p:nvPr>
        </p:nvSpPr>
        <p:spPr>
          <a:xfrm>
            <a:off x="609480" y="273600"/>
            <a:ext cx="10972080" cy="530640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609480" y="273600"/>
            <a:ext cx="10972080" cy="11444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12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2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2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609480" y="273600"/>
            <a:ext cx="10972080" cy="11444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13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3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32"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2080" cy="11444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13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3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36"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080" cy="11444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138"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39"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080" cy="11444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14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4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4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44"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609480" y="273600"/>
            <a:ext cx="10972080" cy="11444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146"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47"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48"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49"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50"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51"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080" cy="1144440"/>
          </a:xfrm>
          <a:prstGeom prst="rect">
            <a:avLst/>
          </a:prstGeom>
        </p:spPr>
        <p:txBody>
          <a:bodyPr lIns="0" tIns="0" rIns="0" bIns="0" anchor="ctr">
            <a:noAutofit/>
          </a:bodyPr>
          <a:lstStyle/>
          <a:p>
            <a:endParaRPr lang="en-US" sz="18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080" cy="530640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080" cy="11444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080" cy="11444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080" cy="11444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080" cy="1144440"/>
          </a:xfrm>
          <a:prstGeom prst="rect">
            <a:avLst/>
          </a:prstGeom>
        </p:spPr>
        <p:txBody>
          <a:bodyPr lIns="0" tIns="0" rIns="0" bIns="0" anchor="ctr">
            <a:noAutofit/>
          </a:bodyPr>
          <a:lstStyle/>
          <a:p>
            <a:r>
              <a:rPr lang="en-US" sz="4400" b="0" strike="noStrike" spc="-1">
                <a:solidFill>
                  <a:srgbClr val="000000"/>
                </a:solidFill>
                <a:latin typeface="Arial"/>
              </a:rPr>
              <a:t>Click to edit the title text format</a:t>
            </a:r>
          </a:p>
        </p:txBody>
      </p:sp>
      <p:sp>
        <p:nvSpPr>
          <p:cNvPr id="3" name="PlaceHolder 2"/>
          <p:cNvSpPr>
            <a:spLocks noGrp="1"/>
          </p:cNvSpPr>
          <p:nvPr>
            <p:ph type="body"/>
          </p:nvPr>
        </p:nvSpPr>
        <p:spPr>
          <a:xfrm>
            <a:off x="609480" y="1604520"/>
            <a:ext cx="10972080" cy="3976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2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2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8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8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8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p:spPr>
        <p:txBody>
          <a:bodyPr lIns="0" tIns="0" rIns="0" bIns="0" anchor="ctr">
            <a:noAutofit/>
          </a:bodyPr>
          <a:lstStyle/>
          <a:p>
            <a:r>
              <a:rPr lang="en-US" sz="1800" b="0" strike="noStrike" spc="-1">
                <a:solidFill>
                  <a:srgbClr val="000000"/>
                </a:solidFill>
                <a:latin typeface="Arial"/>
              </a:rPr>
              <a:t>Click to edit the title text format</a:t>
            </a:r>
          </a:p>
        </p:txBody>
      </p:sp>
      <p:sp>
        <p:nvSpPr>
          <p:cNvPr id="39"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20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080" cy="1144440"/>
          </a:xfrm>
          <a:prstGeom prst="rect">
            <a:avLst/>
          </a:prstGeom>
        </p:spPr>
        <p:txBody>
          <a:bodyPr lIns="0" tIns="0" rIns="0" bIns="0" anchor="ctr">
            <a:noAutofit/>
          </a:bodyPr>
          <a:lstStyle/>
          <a:p>
            <a:r>
              <a:rPr lang="en-US" sz="4400" b="0" strike="noStrike" spc="-1">
                <a:solidFill>
                  <a:srgbClr val="000000"/>
                </a:solidFill>
                <a:latin typeface="Arial"/>
              </a:rPr>
              <a:t>Click to edit the title text format</a:t>
            </a:r>
          </a:p>
        </p:txBody>
      </p:sp>
      <p:sp>
        <p:nvSpPr>
          <p:cNvPr id="77" name="PlaceHolder 2"/>
          <p:cNvSpPr>
            <a:spLocks noGrp="1"/>
          </p:cNvSpPr>
          <p:nvPr>
            <p:ph type="body"/>
          </p:nvPr>
        </p:nvSpPr>
        <p:spPr>
          <a:xfrm>
            <a:off x="609480" y="1604520"/>
            <a:ext cx="10972080" cy="3976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2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2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8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8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8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080" cy="1144440"/>
          </a:xfrm>
          <a:prstGeom prst="rect">
            <a:avLst/>
          </a:prstGeom>
        </p:spPr>
        <p:txBody>
          <a:bodyPr lIns="0" tIns="0" rIns="0" bIns="0" anchor="ctr">
            <a:noAutofit/>
          </a:bodyPr>
          <a:lstStyle/>
          <a:p>
            <a:r>
              <a:rPr lang="en-US" sz="4400" b="0" strike="noStrike" spc="-1">
                <a:solidFill>
                  <a:srgbClr val="000000"/>
                </a:solidFill>
                <a:latin typeface="Arial"/>
              </a:rPr>
              <a:t>Click to edit the title text format</a:t>
            </a:r>
          </a:p>
        </p:txBody>
      </p:sp>
      <p:sp>
        <p:nvSpPr>
          <p:cNvPr id="115"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20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itle 1"/>
          <p:cNvSpPr/>
          <p:nvPr/>
        </p:nvSpPr>
        <p:spPr>
          <a:xfrm>
            <a:off x="1523880" y="1122480"/>
            <a:ext cx="9142920" cy="2386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rmAutofit fontScale="92500" lnSpcReduction="20000"/>
          </a:bodyPr>
          <a:lstStyle/>
          <a:p>
            <a:pPr algn="ctr"/>
            <a:r>
              <a:rPr lang="en-US" sz="6000" b="1" strike="noStrike" spc="-1" dirty="0" err="1">
                <a:solidFill>
                  <a:srgbClr val="000000"/>
                </a:solidFill>
                <a:latin typeface="Calibri Light"/>
                <a:ea typeface="DejaVu Sans"/>
              </a:rPr>
              <a:t>Eesti</a:t>
            </a:r>
            <a:r>
              <a:rPr lang="en-US" sz="6000" b="1" strike="noStrike" spc="-1" dirty="0">
                <a:solidFill>
                  <a:srgbClr val="000000"/>
                </a:solidFill>
                <a:latin typeface="Calibri Light"/>
                <a:ea typeface="DejaVu Sans"/>
              </a:rPr>
              <a:t> </a:t>
            </a:r>
            <a:r>
              <a:rPr lang="en-US" sz="6000" b="1" strike="noStrike" spc="-1" dirty="0" err="1">
                <a:solidFill>
                  <a:srgbClr val="000000"/>
                </a:solidFill>
                <a:latin typeface="Calibri Light"/>
                <a:ea typeface="DejaVu Sans"/>
              </a:rPr>
              <a:t>keelt</a:t>
            </a:r>
            <a:r>
              <a:rPr lang="en-US" sz="6000" b="1" strike="noStrike" spc="-1" dirty="0">
                <a:solidFill>
                  <a:srgbClr val="000000"/>
                </a:solidFill>
                <a:latin typeface="Calibri Light"/>
                <a:ea typeface="DejaVu Sans"/>
              </a:rPr>
              <a:t> </a:t>
            </a:r>
            <a:r>
              <a:rPr lang="en-US" sz="6000" b="1" strike="noStrike" spc="-1" dirty="0" err="1">
                <a:solidFill>
                  <a:srgbClr val="000000"/>
                </a:solidFill>
                <a:latin typeface="Calibri Light"/>
                <a:ea typeface="DejaVu Sans"/>
              </a:rPr>
              <a:t>teise</a:t>
            </a:r>
            <a:r>
              <a:rPr lang="en-US" sz="6000" b="1" strike="noStrike" spc="-1" dirty="0">
                <a:solidFill>
                  <a:srgbClr val="000000"/>
                </a:solidFill>
                <a:latin typeface="Calibri Light"/>
                <a:ea typeface="DejaVu Sans"/>
              </a:rPr>
              <a:t> </a:t>
            </a:r>
            <a:r>
              <a:rPr lang="en-US" sz="6000" b="1" strike="noStrike" spc="-1" dirty="0" err="1">
                <a:solidFill>
                  <a:srgbClr val="000000"/>
                </a:solidFill>
                <a:latin typeface="Calibri Light"/>
                <a:ea typeface="DejaVu Sans"/>
              </a:rPr>
              <a:t>keelena</a:t>
            </a:r>
            <a:r>
              <a:rPr lang="en-US" sz="6000" b="1" strike="noStrike" spc="-1" dirty="0">
                <a:solidFill>
                  <a:srgbClr val="000000"/>
                </a:solidFill>
                <a:latin typeface="Calibri Light"/>
                <a:ea typeface="DejaVu Sans"/>
              </a:rPr>
              <a:t> </a:t>
            </a:r>
            <a:r>
              <a:rPr lang="en-US" sz="6000" b="1" strike="noStrike" spc="-1" dirty="0" err="1">
                <a:solidFill>
                  <a:srgbClr val="000000"/>
                </a:solidFill>
                <a:latin typeface="Calibri Light"/>
                <a:ea typeface="DejaVu Sans"/>
              </a:rPr>
              <a:t>omandavate</a:t>
            </a:r>
            <a:r>
              <a:rPr lang="en-US" sz="6000" b="1" strike="noStrike" spc="-1" dirty="0">
                <a:solidFill>
                  <a:srgbClr val="000000"/>
                </a:solidFill>
                <a:latin typeface="Calibri Light"/>
                <a:ea typeface="DejaVu Sans"/>
              </a:rPr>
              <a:t> </a:t>
            </a:r>
            <a:r>
              <a:rPr lang="en-US" sz="6000" b="1" strike="noStrike" spc="-1" dirty="0" err="1">
                <a:solidFill>
                  <a:srgbClr val="000000"/>
                </a:solidFill>
                <a:latin typeface="Calibri Light"/>
                <a:ea typeface="DejaVu Sans"/>
              </a:rPr>
              <a:t>laste</a:t>
            </a:r>
            <a:r>
              <a:rPr lang="en-US" sz="6000" b="1" strike="noStrike" spc="-1" dirty="0">
                <a:solidFill>
                  <a:srgbClr val="000000"/>
                </a:solidFill>
                <a:latin typeface="Calibri Light"/>
                <a:ea typeface="DejaVu Sans"/>
              </a:rPr>
              <a:t> </a:t>
            </a:r>
            <a:r>
              <a:rPr lang="en-US" sz="6000" b="1" strike="noStrike" spc="-1" dirty="0" err="1">
                <a:solidFill>
                  <a:srgbClr val="000000"/>
                </a:solidFill>
                <a:latin typeface="Calibri Light"/>
                <a:ea typeface="DejaVu Sans"/>
              </a:rPr>
              <a:t>eesti</a:t>
            </a:r>
            <a:r>
              <a:rPr lang="en-US" sz="6000" b="1" strike="noStrike" spc="-1" dirty="0">
                <a:solidFill>
                  <a:srgbClr val="000000"/>
                </a:solidFill>
                <a:latin typeface="Calibri Light"/>
                <a:ea typeface="DejaVu Sans"/>
              </a:rPr>
              <a:t> </a:t>
            </a:r>
            <a:r>
              <a:rPr lang="en-US" sz="6000" b="1" strike="noStrike" spc="-1" dirty="0" err="1">
                <a:solidFill>
                  <a:srgbClr val="000000"/>
                </a:solidFill>
                <a:latin typeface="Calibri Light"/>
                <a:ea typeface="DejaVu Sans"/>
              </a:rPr>
              <a:t>keele</a:t>
            </a:r>
            <a:r>
              <a:rPr lang="en-US" sz="6000" b="1" strike="noStrike" spc="-1" dirty="0">
                <a:solidFill>
                  <a:srgbClr val="000000"/>
                </a:solidFill>
                <a:latin typeface="Calibri Light"/>
                <a:ea typeface="DejaVu Sans"/>
              </a:rPr>
              <a:t> </a:t>
            </a:r>
            <a:r>
              <a:rPr lang="en-US" sz="6000" b="1" strike="noStrike" spc="-1" dirty="0" err="1">
                <a:solidFill>
                  <a:srgbClr val="000000"/>
                </a:solidFill>
                <a:latin typeface="Calibri Light"/>
                <a:ea typeface="DejaVu Sans"/>
              </a:rPr>
              <a:t>oskuse</a:t>
            </a:r>
            <a:r>
              <a:rPr lang="en-US" sz="6000" b="1" strike="noStrike" spc="-1" dirty="0">
                <a:solidFill>
                  <a:srgbClr val="000000"/>
                </a:solidFill>
                <a:latin typeface="Calibri Light"/>
                <a:ea typeface="DejaVu Sans"/>
              </a:rPr>
              <a:t> </a:t>
            </a:r>
            <a:r>
              <a:rPr lang="en-US" sz="6000" b="1" strike="noStrike" spc="-1" dirty="0" err="1">
                <a:solidFill>
                  <a:srgbClr val="000000"/>
                </a:solidFill>
                <a:latin typeface="Calibri Light"/>
                <a:ea typeface="DejaVu Sans"/>
              </a:rPr>
              <a:t>areng</a:t>
            </a:r>
            <a:r>
              <a:rPr lang="en-US" sz="6000" b="1" strike="noStrike" spc="-1" dirty="0">
                <a:solidFill>
                  <a:srgbClr val="000000"/>
                </a:solidFill>
                <a:latin typeface="Calibri Light"/>
                <a:ea typeface="DejaVu Sans"/>
              </a:rPr>
              <a:t> </a:t>
            </a:r>
            <a:r>
              <a:rPr lang="en-US" sz="6000" b="1" strike="noStrike" spc="-1" dirty="0" err="1">
                <a:solidFill>
                  <a:srgbClr val="000000"/>
                </a:solidFill>
                <a:latin typeface="Calibri Light"/>
                <a:ea typeface="DejaVu Sans"/>
              </a:rPr>
              <a:t>aasta</a:t>
            </a:r>
            <a:r>
              <a:rPr lang="en-US" sz="6000" b="1" strike="noStrike" spc="-1" dirty="0">
                <a:solidFill>
                  <a:srgbClr val="000000"/>
                </a:solidFill>
                <a:latin typeface="Calibri Light"/>
                <a:ea typeface="DejaVu Sans"/>
              </a:rPr>
              <a:t> </a:t>
            </a:r>
            <a:r>
              <a:rPr lang="en-US" sz="6000" b="1" strike="noStrike" spc="-1" dirty="0" err="1">
                <a:solidFill>
                  <a:srgbClr val="000000"/>
                </a:solidFill>
                <a:latin typeface="Calibri Light"/>
                <a:ea typeface="DejaVu Sans"/>
              </a:rPr>
              <a:t>jooksul</a:t>
            </a:r>
            <a:endParaRPr lang="en-US" sz="6000" b="1" strike="noStrike" spc="-1" dirty="0">
              <a:latin typeface="Arial"/>
            </a:endParaRPr>
          </a:p>
        </p:txBody>
      </p:sp>
      <p:sp>
        <p:nvSpPr>
          <p:cNvPr id="159" name="Subtitle 2"/>
          <p:cNvSpPr/>
          <p:nvPr/>
        </p:nvSpPr>
        <p:spPr>
          <a:xfrm>
            <a:off x="1640259" y="4150800"/>
            <a:ext cx="9142920" cy="165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90000"/>
              </a:lnSpc>
              <a:spcBef>
                <a:spcPts val="1001"/>
              </a:spcBef>
              <a:tabLst>
                <a:tab pos="0" algn="l"/>
              </a:tabLst>
            </a:pPr>
            <a:r>
              <a:rPr lang="en-US" sz="2800" b="1" strike="noStrike" spc="-1" dirty="0" err="1">
                <a:solidFill>
                  <a:srgbClr val="000000"/>
                </a:solidFill>
                <a:latin typeface="Calibri"/>
                <a:ea typeface="DejaVu Sans"/>
              </a:rPr>
              <a:t>Piret</a:t>
            </a:r>
            <a:r>
              <a:rPr lang="en-US" sz="2800" b="1" strike="noStrike" spc="-1" dirty="0">
                <a:solidFill>
                  <a:srgbClr val="000000"/>
                </a:solidFill>
                <a:latin typeface="Calibri"/>
                <a:ea typeface="DejaVu Sans"/>
              </a:rPr>
              <a:t> Baird, </a:t>
            </a:r>
            <a:r>
              <a:rPr lang="en-US" sz="2800" b="1" strike="noStrike" spc="-1" dirty="0" err="1">
                <a:solidFill>
                  <a:srgbClr val="000000"/>
                </a:solidFill>
                <a:latin typeface="Calibri"/>
                <a:ea typeface="DejaVu Sans"/>
              </a:rPr>
              <a:t>Reili</a:t>
            </a:r>
            <a:r>
              <a:rPr lang="en-US" sz="2800" b="1" strike="noStrike" spc="-1" dirty="0">
                <a:solidFill>
                  <a:srgbClr val="000000"/>
                </a:solidFill>
                <a:latin typeface="Calibri"/>
                <a:ea typeface="DejaVu Sans"/>
              </a:rPr>
              <a:t> Argus, Merilyn </a:t>
            </a:r>
            <a:r>
              <a:rPr lang="en-US" sz="2800" b="1" strike="noStrike" spc="-1" dirty="0" err="1">
                <a:solidFill>
                  <a:srgbClr val="000000"/>
                </a:solidFill>
                <a:latin typeface="Calibri"/>
                <a:ea typeface="DejaVu Sans"/>
              </a:rPr>
              <a:t>Meristo</a:t>
            </a:r>
            <a:endParaRPr lang="en-US" sz="2800" b="1" strike="noStrike" spc="-1" dirty="0">
              <a:latin typeface="Arial"/>
            </a:endParaRPr>
          </a:p>
          <a:p>
            <a:pPr algn="ctr">
              <a:lnSpc>
                <a:spcPct val="90000"/>
              </a:lnSpc>
              <a:spcBef>
                <a:spcPts val="1001"/>
              </a:spcBef>
              <a:tabLst>
                <a:tab pos="0" algn="l"/>
              </a:tabLst>
            </a:pPr>
            <a:r>
              <a:rPr lang="en-US" sz="2400" b="0" strike="noStrike" spc="-1" dirty="0" err="1">
                <a:solidFill>
                  <a:srgbClr val="000000"/>
                </a:solidFill>
                <a:latin typeface="Calibri"/>
                <a:ea typeface="DejaVu Sans"/>
              </a:rPr>
              <a:t>Muutuva</a:t>
            </a:r>
            <a:r>
              <a:rPr lang="en-US" sz="2400" b="0" strike="noStrike" spc="-1" dirty="0">
                <a:solidFill>
                  <a:srgbClr val="000000"/>
                </a:solidFill>
                <a:latin typeface="Calibri"/>
                <a:ea typeface="DejaVu Sans"/>
              </a:rPr>
              <a:t> </a:t>
            </a:r>
            <a:r>
              <a:rPr lang="en-US" sz="2400" b="0" strike="noStrike" spc="-1" dirty="0" err="1">
                <a:solidFill>
                  <a:srgbClr val="000000"/>
                </a:solidFill>
                <a:latin typeface="Calibri"/>
                <a:ea typeface="DejaVu Sans"/>
              </a:rPr>
              <a:t>keele</a:t>
            </a:r>
            <a:r>
              <a:rPr lang="en-US" sz="2400" b="0" strike="noStrike" spc="-1" dirty="0">
                <a:solidFill>
                  <a:srgbClr val="000000"/>
                </a:solidFill>
                <a:latin typeface="Calibri"/>
                <a:ea typeface="DejaVu Sans"/>
              </a:rPr>
              <a:t> </a:t>
            </a:r>
            <a:r>
              <a:rPr lang="en-US" sz="2400" b="0" strike="noStrike" spc="-1" dirty="0" err="1">
                <a:solidFill>
                  <a:srgbClr val="000000"/>
                </a:solidFill>
                <a:latin typeface="Calibri"/>
                <a:ea typeface="DejaVu Sans"/>
              </a:rPr>
              <a:t>päev</a:t>
            </a:r>
            <a:endParaRPr lang="en-US" sz="2400" b="0" strike="noStrike" spc="-1" dirty="0">
              <a:latin typeface="Arial"/>
            </a:endParaRPr>
          </a:p>
          <a:p>
            <a:pPr algn="ctr">
              <a:lnSpc>
                <a:spcPct val="90000"/>
              </a:lnSpc>
              <a:spcBef>
                <a:spcPts val="1001"/>
              </a:spcBef>
              <a:tabLst>
                <a:tab pos="0" algn="l"/>
              </a:tabLst>
            </a:pPr>
            <a:r>
              <a:rPr lang="en-US" sz="2400" b="0" strike="noStrike" spc="-1" dirty="0">
                <a:solidFill>
                  <a:srgbClr val="000000"/>
                </a:solidFill>
                <a:latin typeface="Calibri"/>
                <a:ea typeface="DejaVu Sans"/>
              </a:rPr>
              <a:t>19.11.2021</a:t>
            </a:r>
            <a:endParaRPr lang="en-US" sz="2400" b="0" strike="noStrike" spc="-1" dirty="0">
              <a:latin typeface="Arial"/>
            </a:endParaRPr>
          </a:p>
          <a:p>
            <a:pPr algn="ctr">
              <a:lnSpc>
                <a:spcPct val="90000"/>
              </a:lnSpc>
              <a:spcBef>
                <a:spcPts val="1001"/>
              </a:spcBef>
              <a:tabLst>
                <a:tab pos="0" algn="l"/>
              </a:tabLst>
            </a:pPr>
            <a:endParaRPr lang="en-US" sz="2400" b="0" strike="noStrike" spc="-1" dirty="0">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Title 1"/>
          <p:cNvSpPr/>
          <p:nvPr/>
        </p:nvSpPr>
        <p:spPr>
          <a:xfrm>
            <a:off x="838080" y="365040"/>
            <a:ext cx="10514520" cy="1324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en-US" sz="4400" b="1" strike="noStrike" spc="-1">
                <a:solidFill>
                  <a:srgbClr val="000000"/>
                </a:solidFill>
                <a:latin typeface="Calibri Light"/>
                <a:ea typeface="DejaVu Sans"/>
              </a:rPr>
              <a:t>Tulemused</a:t>
            </a:r>
            <a:r>
              <a:rPr lang="en-US" sz="4400" b="0" strike="noStrike" spc="-1">
                <a:solidFill>
                  <a:srgbClr val="000000"/>
                </a:solidFill>
                <a:latin typeface="Calibri Light"/>
                <a:ea typeface="DejaVu Sans"/>
              </a:rPr>
              <a:t> </a:t>
            </a:r>
            <a:r>
              <a:rPr lang="en-US" sz="4400" b="1" strike="noStrike" spc="-1">
                <a:solidFill>
                  <a:srgbClr val="000000"/>
                </a:solidFill>
                <a:latin typeface="Calibri Light"/>
                <a:ea typeface="DejaVu Sans"/>
              </a:rPr>
              <a:t>3</a:t>
            </a:r>
            <a:r>
              <a:rPr lang="en-US" sz="4400" b="0" strike="noStrike" spc="-1">
                <a:solidFill>
                  <a:srgbClr val="000000"/>
                </a:solidFill>
                <a:latin typeface="Calibri Light"/>
                <a:ea typeface="DejaVu Sans"/>
              </a:rPr>
              <a:t>. </a:t>
            </a:r>
            <a:r>
              <a:rPr lang="et-EE" sz="4400" b="1" strike="noStrike" spc="-1">
                <a:solidFill>
                  <a:srgbClr val="000000"/>
                </a:solidFill>
                <a:latin typeface="Calibri Light"/>
                <a:ea typeface="DejaVu Sans"/>
              </a:rPr>
              <a:t>Tegusõnavormide kasutamine</a:t>
            </a:r>
            <a:br/>
            <a:endParaRPr lang="en-US" sz="4400" b="0" strike="noStrike" spc="-1">
              <a:latin typeface="Arial"/>
            </a:endParaRPr>
          </a:p>
        </p:txBody>
      </p:sp>
      <p:sp>
        <p:nvSpPr>
          <p:cNvPr id="183" name="Content Placeholder 2"/>
          <p:cNvSpPr/>
          <p:nvPr/>
        </p:nvSpPr>
        <p:spPr>
          <a:xfrm>
            <a:off x="838080" y="1825560"/>
            <a:ext cx="10514520" cy="4350240"/>
          </a:xfrm>
          <a:prstGeom prst="rect">
            <a:avLst/>
          </a:prstGeom>
          <a:noFill/>
          <a:ln w="0">
            <a:noFill/>
          </a:ln>
        </p:spPr>
        <p:style>
          <a:lnRef idx="0">
            <a:scrgbClr r="0" g="0" b="0"/>
          </a:lnRef>
          <a:fillRef idx="0">
            <a:scrgbClr r="0" g="0" b="0"/>
          </a:fillRef>
          <a:effectRef idx="0">
            <a:scrgbClr r="0" g="0" b="0"/>
          </a:effectRef>
          <a:fontRef idx="minor"/>
        </p:style>
      </p:sp>
      <p:graphicFrame>
        <p:nvGraphicFramePr>
          <p:cNvPr id="184" name="Table 3"/>
          <p:cNvGraphicFramePr/>
          <p:nvPr>
            <p:extLst>
              <p:ext uri="{D42A27DB-BD31-4B8C-83A1-F6EECF244321}">
                <p14:modId xmlns:p14="http://schemas.microsoft.com/office/powerpoint/2010/main" val="2918764991"/>
              </p:ext>
            </p:extLst>
          </p:nvPr>
        </p:nvGraphicFramePr>
        <p:xfrm>
          <a:off x="977040" y="1499400"/>
          <a:ext cx="10375560" cy="5002800"/>
        </p:xfrm>
        <a:graphic>
          <a:graphicData uri="http://schemas.openxmlformats.org/drawingml/2006/table">
            <a:tbl>
              <a:tblPr/>
              <a:tblGrid>
                <a:gridCol w="2912400">
                  <a:extLst>
                    <a:ext uri="{9D8B030D-6E8A-4147-A177-3AD203B41FA5}">
                      <a16:colId xmlns:a16="http://schemas.microsoft.com/office/drawing/2014/main" val="20000"/>
                    </a:ext>
                  </a:extLst>
                </a:gridCol>
                <a:gridCol w="3573000">
                  <a:extLst>
                    <a:ext uri="{9D8B030D-6E8A-4147-A177-3AD203B41FA5}">
                      <a16:colId xmlns:a16="http://schemas.microsoft.com/office/drawing/2014/main" val="20001"/>
                    </a:ext>
                  </a:extLst>
                </a:gridCol>
                <a:gridCol w="3890160">
                  <a:extLst>
                    <a:ext uri="{9D8B030D-6E8A-4147-A177-3AD203B41FA5}">
                      <a16:colId xmlns:a16="http://schemas.microsoft.com/office/drawing/2014/main" val="20002"/>
                    </a:ext>
                  </a:extLst>
                </a:gridCol>
              </a:tblGrid>
              <a:tr h="368640">
                <a:tc>
                  <a:txBody>
                    <a:bodyPr/>
                    <a:lstStyle/>
                    <a:p>
                      <a:endParaRPr lang="en-US"/>
                    </a:p>
                  </a:txBody>
                  <a:tcPr>
                    <a:lnL w="12240">
                      <a:solidFill>
                        <a:srgbClr val="000000"/>
                      </a:solidFill>
                    </a:lnL>
                    <a:lnR w="12240">
                      <a:solidFill>
                        <a:srgbClr val="000000"/>
                      </a:solidFill>
                    </a:lnR>
                    <a:lnT w="12240">
                      <a:solidFill>
                        <a:srgbClr val="000000"/>
                      </a:solidFill>
                    </a:lnT>
                    <a:lnB w="12240">
                      <a:solidFill>
                        <a:srgbClr val="000000"/>
                      </a:solidFill>
                    </a:lnB>
                    <a:solidFill>
                      <a:srgbClr val="D2A4D4"/>
                    </a:solidFill>
                  </a:tcPr>
                </a:tc>
                <a:tc gridSpan="2">
                  <a:txBody>
                    <a:bodyPr/>
                    <a:lstStyle/>
                    <a:p>
                      <a:pPr algn="ctr">
                        <a:lnSpc>
                          <a:spcPct val="100000"/>
                        </a:lnSpc>
                      </a:pPr>
                      <a:r>
                        <a:rPr lang="en-US" sz="1800" b="1" strike="noStrike" spc="-1">
                          <a:solidFill>
                            <a:srgbClr val="0D0D0D"/>
                          </a:solidFill>
                          <a:latin typeface="Arial"/>
                          <a:ea typeface="DejaVu Sans"/>
                        </a:rPr>
                        <a:t>Õigete vastuste osakaal protsentides</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D2A4D4"/>
                    </a:solidFill>
                  </a:tcPr>
                </a:tc>
                <a:tc hMerge="1">
                  <a:txBody>
                    <a:bodyPr/>
                    <a:lstStyle/>
                    <a:p>
                      <a:endParaRPr lang="en-US"/>
                    </a:p>
                  </a:txBody>
                  <a:tcPr marL="90000" marR="90000">
                    <a:solidFill>
                      <a:srgbClr val="729FCF"/>
                    </a:solidFill>
                  </a:tcPr>
                </a:tc>
                <a:extLst>
                  <a:ext uri="{0D108BD9-81ED-4DB2-BD59-A6C34878D82A}">
                    <a16:rowId xmlns:a16="http://schemas.microsoft.com/office/drawing/2014/main" val="10000"/>
                  </a:ext>
                </a:extLst>
              </a:tr>
              <a:tr h="575640">
                <a:tc>
                  <a:txBody>
                    <a:bodyPr/>
                    <a:lstStyle/>
                    <a:p>
                      <a:pPr>
                        <a:lnSpc>
                          <a:spcPct val="100000"/>
                        </a:lnSpc>
                      </a:pPr>
                      <a:r>
                        <a:rPr lang="en-US" sz="1800" b="0" strike="noStrike" spc="-1">
                          <a:solidFill>
                            <a:srgbClr val="000000"/>
                          </a:solidFill>
                          <a:latin typeface="Arial"/>
                          <a:ea typeface="DejaVu Sans"/>
                        </a:rPr>
                        <a:t>VORM</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D2A4D4"/>
                    </a:solidFill>
                  </a:tcPr>
                </a:tc>
                <a:tc>
                  <a:txBody>
                    <a:bodyPr/>
                    <a:lstStyle/>
                    <a:p>
                      <a:pPr algn="ctr">
                        <a:lnSpc>
                          <a:spcPct val="100000"/>
                        </a:lnSpc>
                      </a:pPr>
                      <a:r>
                        <a:rPr lang="en-US" sz="1600" b="1" strike="noStrike" spc="-1">
                          <a:solidFill>
                            <a:srgbClr val="000000"/>
                          </a:solidFill>
                          <a:latin typeface="Arial"/>
                          <a:ea typeface="DejaVu Sans"/>
                        </a:rPr>
                        <a:t>TUGEVAMA LÄHTEPOSITSIOONIGA GRUPP</a:t>
                      </a:r>
                      <a:endParaRPr lang="en-US"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D2A4D4"/>
                    </a:solidFill>
                  </a:tcPr>
                </a:tc>
                <a:tc>
                  <a:txBody>
                    <a:bodyPr/>
                    <a:lstStyle/>
                    <a:p>
                      <a:pPr algn="ctr">
                        <a:lnSpc>
                          <a:spcPct val="100000"/>
                        </a:lnSpc>
                      </a:pPr>
                      <a:r>
                        <a:rPr lang="en-US" sz="1600" b="1" strike="noStrike" spc="-1">
                          <a:solidFill>
                            <a:srgbClr val="000000"/>
                          </a:solidFill>
                          <a:latin typeface="Arial"/>
                          <a:ea typeface="DejaVu Sans"/>
                        </a:rPr>
                        <a:t>NÕRGEMA </a:t>
                      </a:r>
                      <a:endParaRPr lang="en-US" sz="1600" b="0" strike="noStrike" spc="-1">
                        <a:latin typeface="Arial"/>
                      </a:endParaRPr>
                    </a:p>
                    <a:p>
                      <a:pPr algn="ctr">
                        <a:lnSpc>
                          <a:spcPct val="100000"/>
                        </a:lnSpc>
                      </a:pPr>
                      <a:r>
                        <a:rPr lang="en-US" sz="1600" b="1" strike="noStrike" spc="-1">
                          <a:solidFill>
                            <a:srgbClr val="000000"/>
                          </a:solidFill>
                          <a:latin typeface="Arial"/>
                          <a:ea typeface="DejaVu Sans"/>
                        </a:rPr>
                        <a:t>LÄHTEPOSITSIOONIGA GRUPP</a:t>
                      </a:r>
                      <a:endParaRPr lang="en-US"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D2A4D4"/>
                    </a:solidFill>
                  </a:tcPr>
                </a:tc>
                <a:extLst>
                  <a:ext uri="{0D108BD9-81ED-4DB2-BD59-A6C34878D82A}">
                    <a16:rowId xmlns:a16="http://schemas.microsoft.com/office/drawing/2014/main" val="10001"/>
                  </a:ext>
                </a:extLst>
              </a:tr>
              <a:tr h="368640">
                <a:tc>
                  <a:txBody>
                    <a:bodyPr/>
                    <a:lstStyle/>
                    <a:p>
                      <a:pPr>
                        <a:lnSpc>
                          <a:spcPct val="100000"/>
                        </a:lnSpc>
                      </a:pPr>
                      <a:r>
                        <a:rPr lang="en-US" sz="1800" b="0" strike="noStrike" spc="-1">
                          <a:solidFill>
                            <a:srgbClr val="000000"/>
                          </a:solidFill>
                          <a:latin typeface="Arial"/>
                          <a:ea typeface="DejaVu Sans"/>
                        </a:rPr>
                        <a:t>Kindla kv ol ains 1. p</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77</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78</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extLst>
                  <a:ext uri="{0D108BD9-81ED-4DB2-BD59-A6C34878D82A}">
                    <a16:rowId xmlns:a16="http://schemas.microsoft.com/office/drawing/2014/main" val="10002"/>
                  </a:ext>
                </a:extLst>
              </a:tr>
              <a:tr h="368640">
                <a:tc>
                  <a:txBody>
                    <a:bodyPr/>
                    <a:lstStyle/>
                    <a:p>
                      <a:pPr>
                        <a:lnSpc>
                          <a:spcPct val="100000"/>
                        </a:lnSpc>
                        <a:tabLst>
                          <a:tab pos="0" algn="l"/>
                        </a:tabLst>
                      </a:pPr>
                      <a:r>
                        <a:rPr lang="en-US" sz="1800" b="0" strike="noStrike" spc="-1">
                          <a:solidFill>
                            <a:srgbClr val="000000"/>
                          </a:solidFill>
                          <a:latin typeface="Arial"/>
                          <a:ea typeface="DejaVu Sans"/>
                        </a:rPr>
                        <a:t>Kindla kv ol ains 2. p</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47</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59</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extLst>
                  <a:ext uri="{0D108BD9-81ED-4DB2-BD59-A6C34878D82A}">
                    <a16:rowId xmlns:a16="http://schemas.microsoft.com/office/drawing/2014/main" val="10003"/>
                  </a:ext>
                </a:extLst>
              </a:tr>
              <a:tr h="368640">
                <a:tc>
                  <a:txBody>
                    <a:bodyPr/>
                    <a:lstStyle/>
                    <a:p>
                      <a:pPr>
                        <a:lnSpc>
                          <a:spcPct val="100000"/>
                        </a:lnSpc>
                        <a:tabLst>
                          <a:tab pos="0" algn="l"/>
                        </a:tabLst>
                      </a:pPr>
                      <a:r>
                        <a:rPr lang="en-US" sz="1800" b="0" strike="noStrike" spc="-1">
                          <a:solidFill>
                            <a:srgbClr val="000000"/>
                          </a:solidFill>
                          <a:latin typeface="Arial"/>
                          <a:ea typeface="DejaVu Sans"/>
                        </a:rPr>
                        <a:t>Kindla kv ol ains 3. p</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65</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61</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extLst>
                  <a:ext uri="{0D108BD9-81ED-4DB2-BD59-A6C34878D82A}">
                    <a16:rowId xmlns:a16="http://schemas.microsoft.com/office/drawing/2014/main" val="10004"/>
                  </a:ext>
                </a:extLst>
              </a:tr>
              <a:tr h="368640">
                <a:tc>
                  <a:txBody>
                    <a:bodyPr/>
                    <a:lstStyle/>
                    <a:p>
                      <a:pPr>
                        <a:lnSpc>
                          <a:spcPct val="100000"/>
                        </a:lnSpc>
                        <a:tabLst>
                          <a:tab pos="0" algn="l"/>
                        </a:tabLst>
                      </a:pPr>
                      <a:r>
                        <a:rPr lang="en-US" sz="1800" b="0" strike="noStrike" spc="-1">
                          <a:solidFill>
                            <a:srgbClr val="000000"/>
                          </a:solidFill>
                          <a:latin typeface="Arial"/>
                          <a:ea typeface="DejaVu Sans"/>
                        </a:rPr>
                        <a:t>Kindla kv ol mitm 1. p</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1" strike="noStrike" spc="-1" dirty="0">
                          <a:solidFill>
                            <a:srgbClr val="000000"/>
                          </a:solidFill>
                          <a:latin typeface="Arial"/>
                          <a:ea typeface="DejaVu Sans"/>
                        </a:rPr>
                        <a:t>12</a:t>
                      </a:r>
                      <a:r>
                        <a:rPr lang="en-US" sz="1800" b="0" strike="noStrike" spc="-1" dirty="0">
                          <a:solidFill>
                            <a:srgbClr val="000000"/>
                          </a:solidFill>
                          <a:latin typeface="Arial"/>
                          <a:ea typeface="DejaVu Sans"/>
                        </a:rPr>
                        <a:t>!</a:t>
                      </a:r>
                      <a:endParaRPr lang="en-US" sz="18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39</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extLst>
                  <a:ext uri="{0D108BD9-81ED-4DB2-BD59-A6C34878D82A}">
                    <a16:rowId xmlns:a16="http://schemas.microsoft.com/office/drawing/2014/main" val="10005"/>
                  </a:ext>
                </a:extLst>
              </a:tr>
              <a:tr h="368640">
                <a:tc>
                  <a:txBody>
                    <a:bodyPr/>
                    <a:lstStyle/>
                    <a:p>
                      <a:pPr>
                        <a:lnSpc>
                          <a:spcPct val="100000"/>
                        </a:lnSpc>
                        <a:tabLst>
                          <a:tab pos="0" algn="l"/>
                        </a:tabLst>
                      </a:pPr>
                      <a:r>
                        <a:rPr lang="en-US" sz="1800" b="0" strike="noStrike" spc="-1">
                          <a:solidFill>
                            <a:srgbClr val="000000"/>
                          </a:solidFill>
                          <a:latin typeface="Arial"/>
                          <a:ea typeface="DejaVu Sans"/>
                        </a:rPr>
                        <a:t>Kindla kv ol mitm 2. p</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12</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11</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extLst>
                  <a:ext uri="{0D108BD9-81ED-4DB2-BD59-A6C34878D82A}">
                    <a16:rowId xmlns:a16="http://schemas.microsoft.com/office/drawing/2014/main" val="10006"/>
                  </a:ext>
                </a:extLst>
              </a:tr>
              <a:tr h="368640">
                <a:tc>
                  <a:txBody>
                    <a:bodyPr/>
                    <a:lstStyle/>
                    <a:p>
                      <a:pPr>
                        <a:lnSpc>
                          <a:spcPct val="100000"/>
                        </a:lnSpc>
                        <a:tabLst>
                          <a:tab pos="0" algn="l"/>
                        </a:tabLst>
                      </a:pPr>
                      <a:r>
                        <a:rPr lang="en-US" sz="1800" b="0" strike="noStrike" spc="-1">
                          <a:solidFill>
                            <a:srgbClr val="000000"/>
                          </a:solidFill>
                          <a:latin typeface="Arial"/>
                          <a:ea typeface="DejaVu Sans"/>
                        </a:rPr>
                        <a:t>Kindla kv ol mitm 3. p</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35</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33</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extLst>
                  <a:ext uri="{0D108BD9-81ED-4DB2-BD59-A6C34878D82A}">
                    <a16:rowId xmlns:a16="http://schemas.microsoft.com/office/drawing/2014/main" val="10007"/>
                  </a:ext>
                </a:extLst>
              </a:tr>
              <a:tr h="368640">
                <a:tc>
                  <a:txBody>
                    <a:bodyPr/>
                    <a:lstStyle/>
                    <a:p>
                      <a:pPr>
                        <a:lnSpc>
                          <a:spcPct val="100000"/>
                        </a:lnSpc>
                        <a:tabLst>
                          <a:tab pos="0" algn="l"/>
                        </a:tabLst>
                      </a:pPr>
                      <a:r>
                        <a:rPr lang="en-US" sz="1800" b="0" strike="noStrike" spc="-1">
                          <a:solidFill>
                            <a:srgbClr val="000000"/>
                          </a:solidFill>
                          <a:latin typeface="Arial"/>
                          <a:ea typeface="DejaVu Sans"/>
                        </a:rPr>
                        <a:t>Kindla kv lihtmineviku 1. p</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41</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35</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extLst>
                  <a:ext uri="{0D108BD9-81ED-4DB2-BD59-A6C34878D82A}">
                    <a16:rowId xmlns:a16="http://schemas.microsoft.com/office/drawing/2014/main" val="10008"/>
                  </a:ext>
                </a:extLst>
              </a:tr>
              <a:tr h="368640">
                <a:tc>
                  <a:txBody>
                    <a:bodyPr/>
                    <a:lstStyle/>
                    <a:p>
                      <a:pPr>
                        <a:lnSpc>
                          <a:spcPct val="100000"/>
                        </a:lnSpc>
                        <a:tabLst>
                          <a:tab pos="0" algn="l"/>
                        </a:tabLst>
                      </a:pPr>
                      <a:r>
                        <a:rPr lang="en-US" sz="1800" b="0" strike="noStrike" spc="-1">
                          <a:solidFill>
                            <a:srgbClr val="000000"/>
                          </a:solidFill>
                          <a:latin typeface="Arial"/>
                          <a:ea typeface="DejaVu Sans"/>
                        </a:rPr>
                        <a:t>Kindla kv lihtmineviku 2. p</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41</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35</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extLst>
                  <a:ext uri="{0D108BD9-81ED-4DB2-BD59-A6C34878D82A}">
                    <a16:rowId xmlns:a16="http://schemas.microsoft.com/office/drawing/2014/main" val="10009"/>
                  </a:ext>
                </a:extLst>
              </a:tr>
              <a:tr h="368640">
                <a:tc>
                  <a:txBody>
                    <a:bodyPr/>
                    <a:lstStyle/>
                    <a:p>
                      <a:pPr>
                        <a:lnSpc>
                          <a:spcPct val="100000"/>
                        </a:lnSpc>
                        <a:tabLst>
                          <a:tab pos="0" algn="l"/>
                        </a:tabLst>
                      </a:pPr>
                      <a:r>
                        <a:rPr lang="en-US" sz="1800" b="0" strike="noStrike" spc="-1">
                          <a:solidFill>
                            <a:srgbClr val="000000"/>
                          </a:solidFill>
                          <a:latin typeface="Arial"/>
                          <a:ea typeface="DejaVu Sans"/>
                        </a:rPr>
                        <a:t>Kindla kv lihtmineviku 3. p</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29</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41</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extLst>
                  <a:ext uri="{0D108BD9-81ED-4DB2-BD59-A6C34878D82A}">
                    <a16:rowId xmlns:a16="http://schemas.microsoft.com/office/drawing/2014/main" val="10010"/>
                  </a:ext>
                </a:extLst>
              </a:tr>
              <a:tr h="368640">
                <a:tc>
                  <a:txBody>
                    <a:bodyPr/>
                    <a:lstStyle/>
                    <a:p>
                      <a:pPr>
                        <a:lnSpc>
                          <a:spcPct val="100000"/>
                        </a:lnSpc>
                        <a:tabLst>
                          <a:tab pos="0" algn="l"/>
                        </a:tabLst>
                      </a:pPr>
                      <a:r>
                        <a:rPr lang="en-US" sz="1800" b="0" strike="noStrike" spc="-1">
                          <a:solidFill>
                            <a:srgbClr val="000000"/>
                          </a:solidFill>
                          <a:latin typeface="Arial"/>
                          <a:ea typeface="DejaVu Sans"/>
                        </a:rPr>
                        <a:t>Eitav kõne, ol 1. p</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12</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33</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extLst>
                  <a:ext uri="{0D108BD9-81ED-4DB2-BD59-A6C34878D82A}">
                    <a16:rowId xmlns:a16="http://schemas.microsoft.com/office/drawing/2014/main" val="10011"/>
                  </a:ext>
                </a:extLst>
              </a:tr>
              <a:tr h="368640">
                <a:tc>
                  <a:txBody>
                    <a:bodyPr/>
                    <a:lstStyle/>
                    <a:p>
                      <a:pPr>
                        <a:lnSpc>
                          <a:spcPct val="100000"/>
                        </a:lnSpc>
                        <a:tabLst>
                          <a:tab pos="0" algn="l"/>
                        </a:tabLst>
                      </a:pPr>
                      <a:r>
                        <a:rPr lang="en-US" sz="1800" b="0" strike="noStrike" spc="-1">
                          <a:solidFill>
                            <a:srgbClr val="000000"/>
                          </a:solidFill>
                          <a:latin typeface="Arial"/>
                          <a:ea typeface="DejaVu Sans"/>
                        </a:rPr>
                        <a:t>Eitav kõne, ol 3. p</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12</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dirty="0">
                          <a:solidFill>
                            <a:srgbClr val="000000"/>
                          </a:solidFill>
                          <a:latin typeface="Arial"/>
                          <a:ea typeface="DejaVu Sans"/>
                        </a:rPr>
                        <a:t>22</a:t>
                      </a:r>
                      <a:endParaRPr lang="en-US" sz="18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itle 1"/>
          <p:cNvSpPr/>
          <p:nvPr/>
        </p:nvSpPr>
        <p:spPr>
          <a:xfrm>
            <a:off x="838080" y="365040"/>
            <a:ext cx="10514520" cy="1324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1" strike="noStrike" spc="-1">
                <a:solidFill>
                  <a:srgbClr val="000000"/>
                </a:solidFill>
                <a:latin typeface="Calibri Light"/>
                <a:ea typeface="DejaVu Sans"/>
              </a:rPr>
              <a:t>Tulemused 4. </a:t>
            </a:r>
            <a:r>
              <a:rPr lang="et-EE" sz="4400" b="1" strike="noStrike" spc="-1">
                <a:solidFill>
                  <a:srgbClr val="000000"/>
                </a:solidFill>
                <a:latin typeface="Calibri Light"/>
                <a:ea typeface="DejaVu Sans"/>
              </a:rPr>
              <a:t>Nimisõnavormide mõistmine</a:t>
            </a:r>
            <a:endParaRPr lang="en-US" sz="4400" b="0" strike="noStrike" spc="-1">
              <a:latin typeface="Arial"/>
            </a:endParaRPr>
          </a:p>
        </p:txBody>
      </p:sp>
      <p:sp>
        <p:nvSpPr>
          <p:cNvPr id="186" name="Content Placeholder 2"/>
          <p:cNvSpPr/>
          <p:nvPr/>
        </p:nvSpPr>
        <p:spPr>
          <a:xfrm>
            <a:off x="838080" y="1825560"/>
            <a:ext cx="10514520" cy="4350240"/>
          </a:xfrm>
          <a:prstGeom prst="rect">
            <a:avLst/>
          </a:prstGeom>
          <a:noFill/>
          <a:ln w="0">
            <a:noFill/>
          </a:ln>
        </p:spPr>
        <p:style>
          <a:lnRef idx="0">
            <a:scrgbClr r="0" g="0" b="0"/>
          </a:lnRef>
          <a:fillRef idx="0">
            <a:scrgbClr r="0" g="0" b="0"/>
          </a:fillRef>
          <a:effectRef idx="0">
            <a:scrgbClr r="0" g="0" b="0"/>
          </a:effectRef>
          <a:fontRef idx="minor"/>
        </p:style>
      </p:sp>
      <p:graphicFrame>
        <p:nvGraphicFramePr>
          <p:cNvPr id="187" name="Table 3"/>
          <p:cNvGraphicFramePr/>
          <p:nvPr>
            <p:extLst>
              <p:ext uri="{D42A27DB-BD31-4B8C-83A1-F6EECF244321}">
                <p14:modId xmlns:p14="http://schemas.microsoft.com/office/powerpoint/2010/main" val="949526737"/>
              </p:ext>
            </p:extLst>
          </p:nvPr>
        </p:nvGraphicFramePr>
        <p:xfrm>
          <a:off x="838080" y="1825560"/>
          <a:ext cx="10642320" cy="4606080"/>
        </p:xfrm>
        <a:graphic>
          <a:graphicData uri="http://schemas.openxmlformats.org/drawingml/2006/table">
            <a:tbl>
              <a:tblPr/>
              <a:tblGrid>
                <a:gridCol w="2987280">
                  <a:extLst>
                    <a:ext uri="{9D8B030D-6E8A-4147-A177-3AD203B41FA5}">
                      <a16:colId xmlns:a16="http://schemas.microsoft.com/office/drawing/2014/main" val="20000"/>
                    </a:ext>
                  </a:extLst>
                </a:gridCol>
                <a:gridCol w="3664800">
                  <a:extLst>
                    <a:ext uri="{9D8B030D-6E8A-4147-A177-3AD203B41FA5}">
                      <a16:colId xmlns:a16="http://schemas.microsoft.com/office/drawing/2014/main" val="20001"/>
                    </a:ext>
                  </a:extLst>
                </a:gridCol>
                <a:gridCol w="3990240">
                  <a:extLst>
                    <a:ext uri="{9D8B030D-6E8A-4147-A177-3AD203B41FA5}">
                      <a16:colId xmlns:a16="http://schemas.microsoft.com/office/drawing/2014/main" val="20002"/>
                    </a:ext>
                  </a:extLst>
                </a:gridCol>
              </a:tblGrid>
              <a:tr h="366120">
                <a:tc>
                  <a:txBody>
                    <a:bodyPr/>
                    <a:lstStyle/>
                    <a:p>
                      <a:endParaRPr lang="en-US"/>
                    </a:p>
                  </a:txBody>
                  <a:tcPr>
                    <a:lnL w="12240">
                      <a:solidFill>
                        <a:srgbClr val="000000"/>
                      </a:solidFill>
                    </a:lnL>
                    <a:lnR w="12240">
                      <a:solidFill>
                        <a:srgbClr val="000000"/>
                      </a:solidFill>
                    </a:lnR>
                    <a:lnT w="12240">
                      <a:solidFill>
                        <a:srgbClr val="000000"/>
                      </a:solidFill>
                    </a:lnT>
                    <a:lnB w="12240">
                      <a:solidFill>
                        <a:srgbClr val="000000"/>
                      </a:solidFill>
                    </a:lnB>
                    <a:solidFill>
                      <a:srgbClr val="D2A4D4"/>
                    </a:solidFill>
                  </a:tcPr>
                </a:tc>
                <a:tc gridSpan="2">
                  <a:txBody>
                    <a:bodyPr/>
                    <a:lstStyle/>
                    <a:p>
                      <a:pPr algn="ctr">
                        <a:lnSpc>
                          <a:spcPct val="100000"/>
                        </a:lnSpc>
                      </a:pPr>
                      <a:r>
                        <a:rPr lang="en-US" sz="1800" b="1" strike="noStrike" spc="-1">
                          <a:solidFill>
                            <a:srgbClr val="0D0D0D"/>
                          </a:solidFill>
                          <a:latin typeface="Arial"/>
                          <a:ea typeface="DejaVu Sans"/>
                        </a:rPr>
                        <a:t>Õigete vastuste osakaal protsentides</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D2A4D4"/>
                    </a:solidFill>
                  </a:tcPr>
                </a:tc>
                <a:tc hMerge="1">
                  <a:txBody>
                    <a:bodyPr/>
                    <a:lstStyle/>
                    <a:p>
                      <a:endParaRPr lang="en-US"/>
                    </a:p>
                  </a:txBody>
                  <a:tcPr marL="90000" marR="90000">
                    <a:solidFill>
                      <a:srgbClr val="729FCF"/>
                    </a:solidFill>
                  </a:tcPr>
                </a:tc>
                <a:extLst>
                  <a:ext uri="{0D108BD9-81ED-4DB2-BD59-A6C34878D82A}">
                    <a16:rowId xmlns:a16="http://schemas.microsoft.com/office/drawing/2014/main" val="10000"/>
                  </a:ext>
                </a:extLst>
              </a:tr>
              <a:tr h="571680">
                <a:tc>
                  <a:txBody>
                    <a:bodyPr/>
                    <a:lstStyle/>
                    <a:p>
                      <a:pPr>
                        <a:lnSpc>
                          <a:spcPct val="100000"/>
                        </a:lnSpc>
                      </a:pPr>
                      <a:r>
                        <a:rPr lang="en-US" sz="1800" b="0" strike="noStrike" spc="-1">
                          <a:solidFill>
                            <a:srgbClr val="000000"/>
                          </a:solidFill>
                          <a:latin typeface="Arial"/>
                          <a:ea typeface="DejaVu Sans"/>
                        </a:rPr>
                        <a:t>VORM</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D2A4D4"/>
                    </a:solidFill>
                  </a:tcPr>
                </a:tc>
                <a:tc>
                  <a:txBody>
                    <a:bodyPr/>
                    <a:lstStyle/>
                    <a:p>
                      <a:pPr algn="ctr">
                        <a:lnSpc>
                          <a:spcPct val="100000"/>
                        </a:lnSpc>
                      </a:pPr>
                      <a:r>
                        <a:rPr lang="en-US" sz="1600" b="1" strike="noStrike" spc="-1">
                          <a:solidFill>
                            <a:srgbClr val="000000"/>
                          </a:solidFill>
                          <a:latin typeface="Arial"/>
                          <a:ea typeface="DejaVu Sans"/>
                        </a:rPr>
                        <a:t>TUGEVAMA LÄHTEPOSITSIOONIGA GRUPP</a:t>
                      </a:r>
                      <a:endParaRPr lang="en-US"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D2A4D4"/>
                    </a:solidFill>
                  </a:tcPr>
                </a:tc>
                <a:tc>
                  <a:txBody>
                    <a:bodyPr/>
                    <a:lstStyle/>
                    <a:p>
                      <a:pPr algn="ctr">
                        <a:lnSpc>
                          <a:spcPct val="100000"/>
                        </a:lnSpc>
                      </a:pPr>
                      <a:r>
                        <a:rPr lang="en-US" sz="1600" b="1" strike="noStrike" spc="-1">
                          <a:solidFill>
                            <a:srgbClr val="000000"/>
                          </a:solidFill>
                          <a:latin typeface="Arial"/>
                          <a:ea typeface="DejaVu Sans"/>
                        </a:rPr>
                        <a:t>NÕRGEMA LÄHTEPOSITSIOONIGA GRUPP</a:t>
                      </a:r>
                      <a:endParaRPr lang="en-US"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D2A4D4"/>
                    </a:solidFill>
                  </a:tcPr>
                </a:tc>
                <a:extLst>
                  <a:ext uri="{0D108BD9-81ED-4DB2-BD59-A6C34878D82A}">
                    <a16:rowId xmlns:a16="http://schemas.microsoft.com/office/drawing/2014/main" val="10001"/>
                  </a:ext>
                </a:extLst>
              </a:tr>
              <a:tr h="366120">
                <a:tc>
                  <a:txBody>
                    <a:bodyPr/>
                    <a:lstStyle/>
                    <a:p>
                      <a:pPr>
                        <a:lnSpc>
                          <a:spcPct val="100000"/>
                        </a:lnSpc>
                      </a:pPr>
                      <a:r>
                        <a:rPr lang="en-US" sz="1800" b="0" strike="noStrike" spc="-1">
                          <a:solidFill>
                            <a:srgbClr val="000000"/>
                          </a:solidFill>
                          <a:latin typeface="Arial"/>
                          <a:ea typeface="DejaVu Sans"/>
                        </a:rPr>
                        <a:t>Ains nim</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88</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94</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extLst>
                  <a:ext uri="{0D108BD9-81ED-4DB2-BD59-A6C34878D82A}">
                    <a16:rowId xmlns:a16="http://schemas.microsoft.com/office/drawing/2014/main" val="10002"/>
                  </a:ext>
                </a:extLst>
              </a:tr>
              <a:tr h="366120">
                <a:tc>
                  <a:txBody>
                    <a:bodyPr/>
                    <a:lstStyle/>
                    <a:p>
                      <a:pPr>
                        <a:lnSpc>
                          <a:spcPct val="100000"/>
                        </a:lnSpc>
                        <a:tabLst>
                          <a:tab pos="0" algn="l"/>
                        </a:tabLst>
                      </a:pPr>
                      <a:r>
                        <a:rPr lang="en-US" sz="1800" b="0" strike="noStrike" spc="-1">
                          <a:solidFill>
                            <a:srgbClr val="000000"/>
                          </a:solidFill>
                          <a:latin typeface="Arial"/>
                          <a:ea typeface="DejaVu Sans"/>
                        </a:rPr>
                        <a:t>Ains om</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77</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94</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extLst>
                  <a:ext uri="{0D108BD9-81ED-4DB2-BD59-A6C34878D82A}">
                    <a16:rowId xmlns:a16="http://schemas.microsoft.com/office/drawing/2014/main" val="10003"/>
                  </a:ext>
                </a:extLst>
              </a:tr>
              <a:tr h="366120">
                <a:tc>
                  <a:txBody>
                    <a:bodyPr/>
                    <a:lstStyle/>
                    <a:p>
                      <a:pPr>
                        <a:lnSpc>
                          <a:spcPct val="100000"/>
                        </a:lnSpc>
                        <a:tabLst>
                          <a:tab pos="0" algn="l"/>
                        </a:tabLst>
                      </a:pPr>
                      <a:r>
                        <a:rPr lang="en-US" sz="1800" b="0" strike="noStrike" spc="-1">
                          <a:solidFill>
                            <a:srgbClr val="000000"/>
                          </a:solidFill>
                          <a:latin typeface="Arial"/>
                          <a:ea typeface="DejaVu Sans"/>
                        </a:rPr>
                        <a:t>Ains os</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82</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100</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extLst>
                  <a:ext uri="{0D108BD9-81ED-4DB2-BD59-A6C34878D82A}">
                    <a16:rowId xmlns:a16="http://schemas.microsoft.com/office/drawing/2014/main" val="10004"/>
                  </a:ext>
                </a:extLst>
              </a:tr>
              <a:tr h="366120">
                <a:tc>
                  <a:txBody>
                    <a:bodyPr/>
                    <a:lstStyle/>
                    <a:p>
                      <a:pPr>
                        <a:lnSpc>
                          <a:spcPct val="100000"/>
                        </a:lnSpc>
                        <a:tabLst>
                          <a:tab pos="0" algn="l"/>
                        </a:tabLst>
                      </a:pPr>
                      <a:r>
                        <a:rPr lang="en-US" sz="1800" b="0" strike="noStrike" spc="-1">
                          <a:solidFill>
                            <a:srgbClr val="000000"/>
                          </a:solidFill>
                          <a:latin typeface="Arial"/>
                          <a:ea typeface="DejaVu Sans"/>
                        </a:rPr>
                        <a:t>Ains sisseütl</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94</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dirty="0">
                          <a:solidFill>
                            <a:srgbClr val="000000"/>
                          </a:solidFill>
                          <a:latin typeface="Arial"/>
                          <a:ea typeface="DejaVu Sans"/>
                        </a:rPr>
                        <a:t>77</a:t>
                      </a:r>
                      <a:endParaRPr lang="en-US" sz="18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extLst>
                  <a:ext uri="{0D108BD9-81ED-4DB2-BD59-A6C34878D82A}">
                    <a16:rowId xmlns:a16="http://schemas.microsoft.com/office/drawing/2014/main" val="10005"/>
                  </a:ext>
                </a:extLst>
              </a:tr>
              <a:tr h="366120">
                <a:tc>
                  <a:txBody>
                    <a:bodyPr/>
                    <a:lstStyle/>
                    <a:p>
                      <a:pPr>
                        <a:lnSpc>
                          <a:spcPct val="100000"/>
                        </a:lnSpc>
                        <a:tabLst>
                          <a:tab pos="0" algn="l"/>
                        </a:tabLst>
                      </a:pPr>
                      <a:r>
                        <a:rPr lang="en-US" sz="1800" b="0" strike="noStrike" spc="-1">
                          <a:solidFill>
                            <a:srgbClr val="000000"/>
                          </a:solidFill>
                          <a:latin typeface="Arial"/>
                          <a:ea typeface="DejaVu Sans"/>
                        </a:rPr>
                        <a:t>Ains seesütl</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94</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94</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extLst>
                  <a:ext uri="{0D108BD9-81ED-4DB2-BD59-A6C34878D82A}">
                    <a16:rowId xmlns:a16="http://schemas.microsoft.com/office/drawing/2014/main" val="10006"/>
                  </a:ext>
                </a:extLst>
              </a:tr>
              <a:tr h="366120">
                <a:tc>
                  <a:txBody>
                    <a:bodyPr/>
                    <a:lstStyle/>
                    <a:p>
                      <a:pPr>
                        <a:lnSpc>
                          <a:spcPct val="100000"/>
                        </a:lnSpc>
                        <a:tabLst>
                          <a:tab pos="0" algn="l"/>
                        </a:tabLst>
                      </a:pPr>
                      <a:r>
                        <a:rPr lang="en-US" sz="1800" b="0" strike="noStrike" spc="-1">
                          <a:solidFill>
                            <a:srgbClr val="000000"/>
                          </a:solidFill>
                          <a:latin typeface="Arial"/>
                          <a:ea typeface="DejaVu Sans"/>
                        </a:rPr>
                        <a:t>Ains alaleütl</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82</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94</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extLst>
                  <a:ext uri="{0D108BD9-81ED-4DB2-BD59-A6C34878D82A}">
                    <a16:rowId xmlns:a16="http://schemas.microsoft.com/office/drawing/2014/main" val="10007"/>
                  </a:ext>
                </a:extLst>
              </a:tr>
              <a:tr h="366120">
                <a:tc>
                  <a:txBody>
                    <a:bodyPr/>
                    <a:lstStyle/>
                    <a:p>
                      <a:pPr>
                        <a:lnSpc>
                          <a:spcPct val="100000"/>
                        </a:lnSpc>
                        <a:tabLst>
                          <a:tab pos="0" algn="l"/>
                        </a:tabLst>
                      </a:pPr>
                      <a:r>
                        <a:rPr lang="en-US" sz="1800" b="0" strike="noStrike" spc="-1">
                          <a:solidFill>
                            <a:srgbClr val="000000"/>
                          </a:solidFill>
                          <a:latin typeface="Arial"/>
                          <a:ea typeface="DejaVu Sans"/>
                        </a:rPr>
                        <a:t>Ains alalütl</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71</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89</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extLst>
                  <a:ext uri="{0D108BD9-81ED-4DB2-BD59-A6C34878D82A}">
                    <a16:rowId xmlns:a16="http://schemas.microsoft.com/office/drawing/2014/main" val="10008"/>
                  </a:ext>
                </a:extLst>
              </a:tr>
              <a:tr h="366120">
                <a:tc>
                  <a:txBody>
                    <a:bodyPr/>
                    <a:lstStyle/>
                    <a:p>
                      <a:pPr>
                        <a:lnSpc>
                          <a:spcPct val="100000"/>
                        </a:lnSpc>
                        <a:tabLst>
                          <a:tab pos="0" algn="l"/>
                        </a:tabLst>
                      </a:pPr>
                      <a:r>
                        <a:rPr lang="en-US" sz="1800" b="0" strike="noStrike" spc="-1">
                          <a:solidFill>
                            <a:srgbClr val="000000"/>
                          </a:solidFill>
                          <a:latin typeface="Arial"/>
                          <a:ea typeface="DejaVu Sans"/>
                        </a:rPr>
                        <a:t>Ains kaasaütl</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82</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94</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extLst>
                  <a:ext uri="{0D108BD9-81ED-4DB2-BD59-A6C34878D82A}">
                    <a16:rowId xmlns:a16="http://schemas.microsoft.com/office/drawing/2014/main" val="10009"/>
                  </a:ext>
                </a:extLst>
              </a:tr>
              <a:tr h="366120">
                <a:tc>
                  <a:txBody>
                    <a:bodyPr/>
                    <a:lstStyle/>
                    <a:p>
                      <a:pPr>
                        <a:lnSpc>
                          <a:spcPct val="100000"/>
                        </a:lnSpc>
                        <a:tabLst>
                          <a:tab pos="0" algn="l"/>
                        </a:tabLst>
                      </a:pPr>
                      <a:r>
                        <a:rPr lang="en-US" sz="1800" b="0" strike="noStrike" spc="-1">
                          <a:solidFill>
                            <a:srgbClr val="000000"/>
                          </a:solidFill>
                          <a:latin typeface="Arial"/>
                          <a:ea typeface="DejaVu Sans"/>
                        </a:rPr>
                        <a:t>Mitm nim</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82</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94</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extLst>
                  <a:ext uri="{0D108BD9-81ED-4DB2-BD59-A6C34878D82A}">
                    <a16:rowId xmlns:a16="http://schemas.microsoft.com/office/drawing/2014/main" val="10010"/>
                  </a:ext>
                </a:extLst>
              </a:tr>
              <a:tr h="347760">
                <a:tc>
                  <a:txBody>
                    <a:bodyPr/>
                    <a:lstStyle/>
                    <a:p>
                      <a:pPr>
                        <a:lnSpc>
                          <a:spcPct val="100000"/>
                        </a:lnSpc>
                        <a:tabLst>
                          <a:tab pos="0" algn="l"/>
                        </a:tabLst>
                      </a:pPr>
                      <a:r>
                        <a:rPr lang="en-US" sz="1800" b="0" strike="noStrike" spc="-1">
                          <a:solidFill>
                            <a:srgbClr val="000000"/>
                          </a:solidFill>
                          <a:latin typeface="Arial"/>
                          <a:ea typeface="DejaVu Sans"/>
                        </a:rPr>
                        <a:t>Mitm om</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82</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dirty="0">
                          <a:solidFill>
                            <a:srgbClr val="000000"/>
                          </a:solidFill>
                          <a:latin typeface="Arial"/>
                          <a:ea typeface="DejaVu Sans"/>
                        </a:rPr>
                        <a:t>82</a:t>
                      </a:r>
                      <a:endParaRPr lang="en-US" sz="18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Title 1"/>
          <p:cNvSpPr/>
          <p:nvPr/>
        </p:nvSpPr>
        <p:spPr>
          <a:xfrm>
            <a:off x="838080" y="365040"/>
            <a:ext cx="10514520" cy="1324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1" strike="noStrike" spc="-1" dirty="0" err="1">
                <a:solidFill>
                  <a:srgbClr val="000000"/>
                </a:solidFill>
                <a:latin typeface="Calibri Light"/>
                <a:ea typeface="DejaVu Sans"/>
              </a:rPr>
              <a:t>Tulemused</a:t>
            </a:r>
            <a:r>
              <a:rPr lang="en-US" sz="4400" b="1" strike="noStrike" spc="-1" dirty="0">
                <a:solidFill>
                  <a:srgbClr val="000000"/>
                </a:solidFill>
                <a:latin typeface="Calibri Light"/>
                <a:ea typeface="DejaVu Sans"/>
              </a:rPr>
              <a:t> 4. </a:t>
            </a:r>
            <a:r>
              <a:rPr lang="et-EE" sz="4400" b="1" strike="noStrike" spc="-1" dirty="0">
                <a:solidFill>
                  <a:srgbClr val="000000"/>
                </a:solidFill>
                <a:latin typeface="Calibri Light"/>
                <a:ea typeface="DejaVu Sans"/>
              </a:rPr>
              <a:t>Nimisõnavormide kasutamine</a:t>
            </a:r>
            <a:endParaRPr lang="en-US" sz="4400" b="0" strike="noStrike" spc="-1" dirty="0">
              <a:latin typeface="Arial"/>
            </a:endParaRPr>
          </a:p>
        </p:txBody>
      </p:sp>
      <p:sp>
        <p:nvSpPr>
          <p:cNvPr id="189" name="Content Placeholder 2"/>
          <p:cNvSpPr/>
          <p:nvPr/>
        </p:nvSpPr>
        <p:spPr>
          <a:xfrm>
            <a:off x="838080" y="1825560"/>
            <a:ext cx="10514520" cy="4350240"/>
          </a:xfrm>
          <a:prstGeom prst="rect">
            <a:avLst/>
          </a:prstGeom>
          <a:noFill/>
          <a:ln w="0">
            <a:noFill/>
          </a:ln>
        </p:spPr>
        <p:style>
          <a:lnRef idx="0">
            <a:scrgbClr r="0" g="0" b="0"/>
          </a:lnRef>
          <a:fillRef idx="0">
            <a:scrgbClr r="0" g="0" b="0"/>
          </a:fillRef>
          <a:effectRef idx="0">
            <a:scrgbClr r="0" g="0" b="0"/>
          </a:effectRef>
          <a:fontRef idx="minor"/>
        </p:style>
      </p:sp>
      <p:graphicFrame>
        <p:nvGraphicFramePr>
          <p:cNvPr id="190" name="Table 3"/>
          <p:cNvGraphicFramePr/>
          <p:nvPr>
            <p:extLst>
              <p:ext uri="{D42A27DB-BD31-4B8C-83A1-F6EECF244321}">
                <p14:modId xmlns:p14="http://schemas.microsoft.com/office/powerpoint/2010/main" val="863517806"/>
              </p:ext>
            </p:extLst>
          </p:nvPr>
        </p:nvGraphicFramePr>
        <p:xfrm>
          <a:off x="838080" y="1825560"/>
          <a:ext cx="10642320" cy="4606800"/>
        </p:xfrm>
        <a:graphic>
          <a:graphicData uri="http://schemas.openxmlformats.org/drawingml/2006/table">
            <a:tbl>
              <a:tblPr/>
              <a:tblGrid>
                <a:gridCol w="2987280">
                  <a:extLst>
                    <a:ext uri="{9D8B030D-6E8A-4147-A177-3AD203B41FA5}">
                      <a16:colId xmlns:a16="http://schemas.microsoft.com/office/drawing/2014/main" val="20000"/>
                    </a:ext>
                  </a:extLst>
                </a:gridCol>
                <a:gridCol w="3664800">
                  <a:extLst>
                    <a:ext uri="{9D8B030D-6E8A-4147-A177-3AD203B41FA5}">
                      <a16:colId xmlns:a16="http://schemas.microsoft.com/office/drawing/2014/main" val="20001"/>
                    </a:ext>
                  </a:extLst>
                </a:gridCol>
                <a:gridCol w="3990240">
                  <a:extLst>
                    <a:ext uri="{9D8B030D-6E8A-4147-A177-3AD203B41FA5}">
                      <a16:colId xmlns:a16="http://schemas.microsoft.com/office/drawing/2014/main" val="20002"/>
                    </a:ext>
                  </a:extLst>
                </a:gridCol>
              </a:tblGrid>
              <a:tr h="366120">
                <a:tc>
                  <a:txBody>
                    <a:bodyPr/>
                    <a:lstStyle/>
                    <a:p>
                      <a:endParaRPr lang="en-US"/>
                    </a:p>
                  </a:txBody>
                  <a:tcPr>
                    <a:lnL w="12240">
                      <a:solidFill>
                        <a:srgbClr val="000000"/>
                      </a:solidFill>
                    </a:lnL>
                    <a:lnR w="12240">
                      <a:solidFill>
                        <a:srgbClr val="000000"/>
                      </a:solidFill>
                    </a:lnR>
                    <a:lnT w="12240">
                      <a:solidFill>
                        <a:srgbClr val="000000"/>
                      </a:solidFill>
                    </a:lnT>
                    <a:lnB w="12240">
                      <a:solidFill>
                        <a:srgbClr val="000000"/>
                      </a:solidFill>
                    </a:lnB>
                    <a:solidFill>
                      <a:srgbClr val="D2A4D4"/>
                    </a:solidFill>
                  </a:tcPr>
                </a:tc>
                <a:tc gridSpan="2">
                  <a:txBody>
                    <a:bodyPr/>
                    <a:lstStyle/>
                    <a:p>
                      <a:pPr algn="ctr">
                        <a:lnSpc>
                          <a:spcPct val="100000"/>
                        </a:lnSpc>
                      </a:pPr>
                      <a:r>
                        <a:rPr lang="en-US" sz="1800" b="1" strike="noStrike" spc="-1">
                          <a:solidFill>
                            <a:srgbClr val="0D0D0D"/>
                          </a:solidFill>
                          <a:latin typeface="Arial"/>
                          <a:ea typeface="DejaVu Sans"/>
                        </a:rPr>
                        <a:t>Õigete vastuste osakaal protsentides</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D2A4D4"/>
                    </a:solidFill>
                  </a:tcPr>
                </a:tc>
                <a:tc hMerge="1">
                  <a:txBody>
                    <a:bodyPr/>
                    <a:lstStyle/>
                    <a:p>
                      <a:endParaRPr lang="en-US"/>
                    </a:p>
                  </a:txBody>
                  <a:tcPr marL="90000" marR="90000">
                    <a:solidFill>
                      <a:srgbClr val="729FCF"/>
                    </a:solidFill>
                  </a:tcPr>
                </a:tc>
                <a:extLst>
                  <a:ext uri="{0D108BD9-81ED-4DB2-BD59-A6C34878D82A}">
                    <a16:rowId xmlns:a16="http://schemas.microsoft.com/office/drawing/2014/main" val="10000"/>
                  </a:ext>
                </a:extLst>
              </a:tr>
              <a:tr h="571680">
                <a:tc>
                  <a:txBody>
                    <a:bodyPr/>
                    <a:lstStyle/>
                    <a:p>
                      <a:pPr>
                        <a:lnSpc>
                          <a:spcPct val="100000"/>
                        </a:lnSpc>
                      </a:pPr>
                      <a:r>
                        <a:rPr lang="en-US" sz="1800" b="0" strike="noStrike" spc="-1">
                          <a:solidFill>
                            <a:srgbClr val="000000"/>
                          </a:solidFill>
                          <a:latin typeface="Arial"/>
                          <a:ea typeface="DejaVu Sans"/>
                        </a:rPr>
                        <a:t>VORM</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D2A4D4"/>
                    </a:solidFill>
                  </a:tcPr>
                </a:tc>
                <a:tc>
                  <a:txBody>
                    <a:bodyPr/>
                    <a:lstStyle/>
                    <a:p>
                      <a:pPr algn="ctr">
                        <a:lnSpc>
                          <a:spcPct val="100000"/>
                        </a:lnSpc>
                      </a:pPr>
                      <a:r>
                        <a:rPr lang="en-US" sz="1600" b="1" strike="noStrike" spc="-1">
                          <a:solidFill>
                            <a:srgbClr val="000000"/>
                          </a:solidFill>
                          <a:latin typeface="Arial"/>
                          <a:ea typeface="DejaVu Sans"/>
                        </a:rPr>
                        <a:t>TUGEVAMA LÄHTEPOSITSIOONIGA GRUPP</a:t>
                      </a:r>
                      <a:endParaRPr lang="en-US"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D2A4D4"/>
                    </a:solidFill>
                  </a:tcPr>
                </a:tc>
                <a:tc>
                  <a:txBody>
                    <a:bodyPr/>
                    <a:lstStyle/>
                    <a:p>
                      <a:pPr algn="ctr">
                        <a:lnSpc>
                          <a:spcPct val="100000"/>
                        </a:lnSpc>
                      </a:pPr>
                      <a:r>
                        <a:rPr lang="en-US" sz="1600" b="1" strike="noStrike" spc="-1">
                          <a:solidFill>
                            <a:srgbClr val="000000"/>
                          </a:solidFill>
                          <a:latin typeface="Arial"/>
                          <a:ea typeface="DejaVu Sans"/>
                        </a:rPr>
                        <a:t>NÕRGEMA </a:t>
                      </a:r>
                      <a:endParaRPr lang="en-US" sz="1600" b="0" strike="noStrike" spc="-1">
                        <a:latin typeface="Arial"/>
                      </a:endParaRPr>
                    </a:p>
                    <a:p>
                      <a:pPr algn="ctr">
                        <a:lnSpc>
                          <a:spcPct val="100000"/>
                        </a:lnSpc>
                      </a:pPr>
                      <a:r>
                        <a:rPr lang="en-US" sz="1600" b="1" strike="noStrike" spc="-1">
                          <a:solidFill>
                            <a:srgbClr val="000000"/>
                          </a:solidFill>
                          <a:latin typeface="Arial"/>
                          <a:ea typeface="DejaVu Sans"/>
                        </a:rPr>
                        <a:t>LÄHTEPOSITSIOONIGA GRUPP</a:t>
                      </a:r>
                      <a:endParaRPr lang="en-US"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D2A4D4"/>
                    </a:solidFill>
                  </a:tcPr>
                </a:tc>
                <a:extLst>
                  <a:ext uri="{0D108BD9-81ED-4DB2-BD59-A6C34878D82A}">
                    <a16:rowId xmlns:a16="http://schemas.microsoft.com/office/drawing/2014/main" val="10001"/>
                  </a:ext>
                </a:extLst>
              </a:tr>
              <a:tr h="366120">
                <a:tc>
                  <a:txBody>
                    <a:bodyPr/>
                    <a:lstStyle/>
                    <a:p>
                      <a:pPr>
                        <a:lnSpc>
                          <a:spcPct val="100000"/>
                        </a:lnSpc>
                      </a:pPr>
                      <a:r>
                        <a:rPr lang="en-US" sz="1800" b="0" strike="noStrike" spc="-1">
                          <a:solidFill>
                            <a:srgbClr val="000000"/>
                          </a:solidFill>
                          <a:latin typeface="Arial"/>
                          <a:ea typeface="DejaVu Sans"/>
                        </a:rPr>
                        <a:t>Ains nim</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88</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dirty="0">
                          <a:solidFill>
                            <a:srgbClr val="000000"/>
                          </a:solidFill>
                          <a:latin typeface="Arial"/>
                          <a:ea typeface="DejaVu Sans"/>
                        </a:rPr>
                        <a:t>100</a:t>
                      </a:r>
                      <a:endParaRPr lang="en-US" sz="18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extLst>
                  <a:ext uri="{0D108BD9-81ED-4DB2-BD59-A6C34878D82A}">
                    <a16:rowId xmlns:a16="http://schemas.microsoft.com/office/drawing/2014/main" val="10002"/>
                  </a:ext>
                </a:extLst>
              </a:tr>
              <a:tr h="366120">
                <a:tc>
                  <a:txBody>
                    <a:bodyPr/>
                    <a:lstStyle/>
                    <a:p>
                      <a:pPr>
                        <a:lnSpc>
                          <a:spcPct val="100000"/>
                        </a:lnSpc>
                        <a:tabLst>
                          <a:tab pos="0" algn="l"/>
                        </a:tabLst>
                      </a:pPr>
                      <a:r>
                        <a:rPr lang="en-US" sz="1800" b="0" strike="noStrike" spc="-1">
                          <a:solidFill>
                            <a:srgbClr val="000000"/>
                          </a:solidFill>
                          <a:latin typeface="Arial"/>
                          <a:ea typeface="DejaVu Sans"/>
                        </a:rPr>
                        <a:t>Ains om</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58</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33</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extLst>
                  <a:ext uri="{0D108BD9-81ED-4DB2-BD59-A6C34878D82A}">
                    <a16:rowId xmlns:a16="http://schemas.microsoft.com/office/drawing/2014/main" val="10003"/>
                  </a:ext>
                </a:extLst>
              </a:tr>
              <a:tr h="366120">
                <a:tc>
                  <a:txBody>
                    <a:bodyPr/>
                    <a:lstStyle/>
                    <a:p>
                      <a:pPr>
                        <a:lnSpc>
                          <a:spcPct val="100000"/>
                        </a:lnSpc>
                        <a:tabLst>
                          <a:tab pos="0" algn="l"/>
                        </a:tabLst>
                      </a:pPr>
                      <a:r>
                        <a:rPr lang="en-US" sz="1800" b="0" strike="noStrike" spc="-1">
                          <a:solidFill>
                            <a:srgbClr val="000000"/>
                          </a:solidFill>
                          <a:latin typeface="Arial"/>
                          <a:ea typeface="DejaVu Sans"/>
                        </a:rPr>
                        <a:t>Ains os</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35</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33</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extLst>
                  <a:ext uri="{0D108BD9-81ED-4DB2-BD59-A6C34878D82A}">
                    <a16:rowId xmlns:a16="http://schemas.microsoft.com/office/drawing/2014/main" val="10004"/>
                  </a:ext>
                </a:extLst>
              </a:tr>
              <a:tr h="366120">
                <a:tc>
                  <a:txBody>
                    <a:bodyPr/>
                    <a:lstStyle/>
                    <a:p>
                      <a:pPr>
                        <a:lnSpc>
                          <a:spcPct val="100000"/>
                        </a:lnSpc>
                        <a:tabLst>
                          <a:tab pos="0" algn="l"/>
                        </a:tabLst>
                      </a:pPr>
                      <a:r>
                        <a:rPr lang="en-US" sz="1800" b="0" strike="noStrike" spc="-1">
                          <a:solidFill>
                            <a:srgbClr val="000000"/>
                          </a:solidFill>
                          <a:latin typeface="Arial"/>
                          <a:ea typeface="DejaVu Sans"/>
                        </a:rPr>
                        <a:t>Ains sisseütl</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6</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23</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extLst>
                  <a:ext uri="{0D108BD9-81ED-4DB2-BD59-A6C34878D82A}">
                    <a16:rowId xmlns:a16="http://schemas.microsoft.com/office/drawing/2014/main" val="10005"/>
                  </a:ext>
                </a:extLst>
              </a:tr>
              <a:tr h="366120">
                <a:tc>
                  <a:txBody>
                    <a:bodyPr/>
                    <a:lstStyle/>
                    <a:p>
                      <a:pPr>
                        <a:lnSpc>
                          <a:spcPct val="100000"/>
                        </a:lnSpc>
                        <a:tabLst>
                          <a:tab pos="0" algn="l"/>
                        </a:tabLst>
                      </a:pPr>
                      <a:r>
                        <a:rPr lang="en-US" sz="1800" b="0" strike="noStrike" spc="-1">
                          <a:solidFill>
                            <a:srgbClr val="000000"/>
                          </a:solidFill>
                          <a:latin typeface="Arial"/>
                          <a:ea typeface="DejaVu Sans"/>
                        </a:rPr>
                        <a:t>Ains seesütl</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12</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11</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extLst>
                  <a:ext uri="{0D108BD9-81ED-4DB2-BD59-A6C34878D82A}">
                    <a16:rowId xmlns:a16="http://schemas.microsoft.com/office/drawing/2014/main" val="10006"/>
                  </a:ext>
                </a:extLst>
              </a:tr>
              <a:tr h="366120">
                <a:tc>
                  <a:txBody>
                    <a:bodyPr/>
                    <a:lstStyle/>
                    <a:p>
                      <a:pPr>
                        <a:lnSpc>
                          <a:spcPct val="100000"/>
                        </a:lnSpc>
                        <a:tabLst>
                          <a:tab pos="0" algn="l"/>
                        </a:tabLst>
                      </a:pPr>
                      <a:r>
                        <a:rPr lang="en-US" sz="1800" b="0" strike="noStrike" spc="-1">
                          <a:solidFill>
                            <a:srgbClr val="000000"/>
                          </a:solidFill>
                          <a:latin typeface="Arial"/>
                          <a:ea typeface="DejaVu Sans"/>
                        </a:rPr>
                        <a:t>Ains alaleütl</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47</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50</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extLst>
                  <a:ext uri="{0D108BD9-81ED-4DB2-BD59-A6C34878D82A}">
                    <a16:rowId xmlns:a16="http://schemas.microsoft.com/office/drawing/2014/main" val="10007"/>
                  </a:ext>
                </a:extLst>
              </a:tr>
              <a:tr h="366120">
                <a:tc>
                  <a:txBody>
                    <a:bodyPr/>
                    <a:lstStyle/>
                    <a:p>
                      <a:pPr>
                        <a:lnSpc>
                          <a:spcPct val="100000"/>
                        </a:lnSpc>
                        <a:tabLst>
                          <a:tab pos="0" algn="l"/>
                        </a:tabLst>
                      </a:pPr>
                      <a:r>
                        <a:rPr lang="en-US" sz="1800" b="0" strike="noStrike" spc="-1">
                          <a:solidFill>
                            <a:srgbClr val="000000"/>
                          </a:solidFill>
                          <a:latin typeface="Arial"/>
                          <a:ea typeface="DejaVu Sans"/>
                        </a:rPr>
                        <a:t>Ains alalütl</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12</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17</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extLst>
                  <a:ext uri="{0D108BD9-81ED-4DB2-BD59-A6C34878D82A}">
                    <a16:rowId xmlns:a16="http://schemas.microsoft.com/office/drawing/2014/main" val="10008"/>
                  </a:ext>
                </a:extLst>
              </a:tr>
              <a:tr h="366120">
                <a:tc>
                  <a:txBody>
                    <a:bodyPr/>
                    <a:lstStyle/>
                    <a:p>
                      <a:pPr>
                        <a:lnSpc>
                          <a:spcPct val="100000"/>
                        </a:lnSpc>
                        <a:tabLst>
                          <a:tab pos="0" algn="l"/>
                        </a:tabLst>
                      </a:pPr>
                      <a:r>
                        <a:rPr lang="en-US" sz="1800" b="0" strike="noStrike" spc="-1">
                          <a:solidFill>
                            <a:srgbClr val="000000"/>
                          </a:solidFill>
                          <a:latin typeface="Arial"/>
                          <a:ea typeface="DejaVu Sans"/>
                        </a:rPr>
                        <a:t>Ains kaasaütl</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35</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44</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extLst>
                  <a:ext uri="{0D108BD9-81ED-4DB2-BD59-A6C34878D82A}">
                    <a16:rowId xmlns:a16="http://schemas.microsoft.com/office/drawing/2014/main" val="10009"/>
                  </a:ext>
                </a:extLst>
              </a:tr>
              <a:tr h="366120">
                <a:tc>
                  <a:txBody>
                    <a:bodyPr/>
                    <a:lstStyle/>
                    <a:p>
                      <a:pPr>
                        <a:lnSpc>
                          <a:spcPct val="100000"/>
                        </a:lnSpc>
                        <a:tabLst>
                          <a:tab pos="0" algn="l"/>
                        </a:tabLst>
                      </a:pPr>
                      <a:r>
                        <a:rPr lang="en-US" sz="1800" b="0" strike="noStrike" spc="-1">
                          <a:solidFill>
                            <a:srgbClr val="000000"/>
                          </a:solidFill>
                          <a:latin typeface="Arial"/>
                          <a:ea typeface="DejaVu Sans"/>
                        </a:rPr>
                        <a:t>Mitm nim</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53</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53</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extLst>
                  <a:ext uri="{0D108BD9-81ED-4DB2-BD59-A6C34878D82A}">
                    <a16:rowId xmlns:a16="http://schemas.microsoft.com/office/drawing/2014/main" val="10010"/>
                  </a:ext>
                </a:extLst>
              </a:tr>
              <a:tr h="366480">
                <a:tc>
                  <a:txBody>
                    <a:bodyPr/>
                    <a:lstStyle/>
                    <a:p>
                      <a:pPr>
                        <a:lnSpc>
                          <a:spcPct val="100000"/>
                        </a:lnSpc>
                        <a:tabLst>
                          <a:tab pos="0" algn="l"/>
                        </a:tabLst>
                      </a:pPr>
                      <a:r>
                        <a:rPr lang="en-US" sz="1800" b="0" strike="noStrike" spc="-1">
                          <a:solidFill>
                            <a:srgbClr val="000000"/>
                          </a:solidFill>
                          <a:latin typeface="Arial"/>
                          <a:ea typeface="DejaVu Sans"/>
                        </a:rPr>
                        <a:t>Mitm om</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dirty="0">
                          <a:solidFill>
                            <a:srgbClr val="000000"/>
                          </a:solidFill>
                          <a:latin typeface="Arial"/>
                          <a:ea typeface="DejaVu Sans"/>
                        </a:rPr>
                        <a:t>6</a:t>
                      </a:r>
                      <a:endParaRPr lang="en-US" sz="18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dirty="0">
                          <a:solidFill>
                            <a:srgbClr val="000000"/>
                          </a:solidFill>
                          <a:latin typeface="Arial"/>
                          <a:ea typeface="DejaVu Sans"/>
                        </a:rPr>
                        <a:t>18</a:t>
                      </a:r>
                      <a:endParaRPr lang="en-US" sz="18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Title 1"/>
          <p:cNvSpPr/>
          <p:nvPr/>
        </p:nvSpPr>
        <p:spPr>
          <a:xfrm>
            <a:off x="838080" y="160560"/>
            <a:ext cx="10514520" cy="1324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1" strike="noStrike" spc="-1">
                <a:solidFill>
                  <a:srgbClr val="000000"/>
                </a:solidFill>
                <a:latin typeface="Calibri Light"/>
                <a:ea typeface="DejaVu Sans"/>
              </a:rPr>
              <a:t>Tulemused 5. </a:t>
            </a:r>
            <a:r>
              <a:rPr lang="et-EE" sz="4400" b="1" strike="noStrike" spc="-1">
                <a:solidFill>
                  <a:srgbClr val="000000"/>
                </a:solidFill>
                <a:latin typeface="Calibri Light"/>
                <a:ea typeface="DejaVu Sans"/>
              </a:rPr>
              <a:t>Fraasitüübid</a:t>
            </a:r>
            <a:endParaRPr lang="en-US" sz="4400" b="0" strike="noStrike" spc="-1">
              <a:latin typeface="Arial"/>
            </a:endParaRPr>
          </a:p>
        </p:txBody>
      </p:sp>
      <p:sp>
        <p:nvSpPr>
          <p:cNvPr id="192" name="Content Placeholder 2"/>
          <p:cNvSpPr/>
          <p:nvPr/>
        </p:nvSpPr>
        <p:spPr>
          <a:xfrm>
            <a:off x="838080" y="1825560"/>
            <a:ext cx="10514520" cy="4350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228600" indent="-22752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Fraasitüübid</a:t>
            </a:r>
            <a:endParaRPr lang="en-US" sz="2800" b="0" strike="noStrike" spc="-1">
              <a:latin typeface="Arial"/>
            </a:endParaRPr>
          </a:p>
        </p:txBody>
      </p:sp>
      <p:graphicFrame>
        <p:nvGraphicFramePr>
          <p:cNvPr id="193" name="Table 3"/>
          <p:cNvGraphicFramePr/>
          <p:nvPr>
            <p:extLst>
              <p:ext uri="{D42A27DB-BD31-4B8C-83A1-F6EECF244321}">
                <p14:modId xmlns:p14="http://schemas.microsoft.com/office/powerpoint/2010/main" val="3164666754"/>
              </p:ext>
            </p:extLst>
          </p:nvPr>
        </p:nvGraphicFramePr>
        <p:xfrm>
          <a:off x="297000" y="1329480"/>
          <a:ext cx="5652720" cy="5239320"/>
        </p:xfrm>
        <a:graphic>
          <a:graphicData uri="http://schemas.openxmlformats.org/drawingml/2006/table">
            <a:tbl>
              <a:tblPr/>
              <a:tblGrid>
                <a:gridCol w="2343600">
                  <a:extLst>
                    <a:ext uri="{9D8B030D-6E8A-4147-A177-3AD203B41FA5}">
                      <a16:colId xmlns:a16="http://schemas.microsoft.com/office/drawing/2014/main" val="20000"/>
                    </a:ext>
                  </a:extLst>
                </a:gridCol>
                <a:gridCol w="166320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tblGrid>
              <a:tr h="601200">
                <a:tc rowSpan="2">
                  <a:txBody>
                    <a:bodyPr/>
                    <a:lstStyle/>
                    <a:p>
                      <a:pPr algn="ctr">
                        <a:lnSpc>
                          <a:spcPct val="100000"/>
                        </a:lnSpc>
                      </a:pPr>
                      <a:endParaRPr lang="en-US" sz="1400" b="1" strike="noStrike" spc="-1" dirty="0">
                        <a:solidFill>
                          <a:srgbClr val="000000"/>
                        </a:solidFill>
                        <a:latin typeface="Arial"/>
                        <a:ea typeface="DejaVu Sans"/>
                      </a:endParaRPr>
                    </a:p>
                    <a:p>
                      <a:pPr algn="ctr">
                        <a:lnSpc>
                          <a:spcPct val="100000"/>
                        </a:lnSpc>
                      </a:pPr>
                      <a:endParaRPr lang="en-US" sz="1400" b="1" strike="noStrike" spc="-1" dirty="0">
                        <a:solidFill>
                          <a:srgbClr val="000000"/>
                        </a:solidFill>
                        <a:latin typeface="Arial"/>
                        <a:ea typeface="DejaVu Sans"/>
                      </a:endParaRPr>
                    </a:p>
                    <a:p>
                      <a:pPr algn="ctr">
                        <a:lnSpc>
                          <a:spcPct val="100000"/>
                        </a:lnSpc>
                      </a:pPr>
                      <a:endParaRPr lang="en-US" sz="1400" b="1" strike="noStrike" spc="-1" dirty="0">
                        <a:solidFill>
                          <a:srgbClr val="000000"/>
                        </a:solidFill>
                        <a:latin typeface="Arial"/>
                        <a:ea typeface="DejaVu Sans"/>
                      </a:endParaRPr>
                    </a:p>
                    <a:p>
                      <a:pPr algn="ctr">
                        <a:lnSpc>
                          <a:spcPct val="100000"/>
                        </a:lnSpc>
                      </a:pPr>
                      <a:r>
                        <a:rPr lang="en-US" sz="1400" b="1" strike="noStrike" spc="-1" dirty="0">
                          <a:solidFill>
                            <a:srgbClr val="000000"/>
                          </a:solidFill>
                          <a:latin typeface="Arial"/>
                          <a:ea typeface="DejaVu Sans"/>
                        </a:rPr>
                        <a:t>VORM</a:t>
                      </a:r>
                      <a:endParaRPr lang="en-US" sz="1400" b="0" strike="noStrike" spc="-1" dirty="0">
                        <a:latin typeface="Arial"/>
                      </a:endParaRPr>
                    </a:p>
                  </a:txBody>
                  <a:tcPr>
                    <a:lnL w="12240">
                      <a:solidFill>
                        <a:srgbClr val="000000"/>
                      </a:solidFill>
                    </a:lnL>
                    <a:lnR w="12240" cap="flat" cmpd="sng" algn="ctr">
                      <a:solidFill>
                        <a:srgbClr val="000000"/>
                      </a:solidFill>
                      <a:prstDash val="solid"/>
                      <a:round/>
                      <a:headEnd type="none" w="med" len="med"/>
                      <a:tailEnd type="none" w="med" len="med"/>
                    </a:lnR>
                    <a:lnT w="12240">
                      <a:solidFill>
                        <a:srgbClr val="000000"/>
                      </a:solidFill>
                    </a:lnT>
                    <a:lnB w="12240" cap="flat" cmpd="sng" algn="ctr">
                      <a:solidFill>
                        <a:srgbClr val="000000"/>
                      </a:solidFill>
                      <a:prstDash val="solid"/>
                      <a:round/>
                      <a:headEnd type="none" w="med" len="med"/>
                      <a:tailEnd type="none" w="med" len="med"/>
                    </a:lnB>
                    <a:solidFill>
                      <a:srgbClr val="D2A4D4"/>
                    </a:solidFill>
                  </a:tcPr>
                </a:tc>
                <a:tc gridSpan="2">
                  <a:txBody>
                    <a:bodyPr/>
                    <a:lstStyle/>
                    <a:p>
                      <a:pPr algn="ctr">
                        <a:lnSpc>
                          <a:spcPct val="100000"/>
                        </a:lnSpc>
                      </a:pPr>
                      <a:r>
                        <a:rPr lang="en-US" sz="1600" b="1" strike="noStrike" spc="-1">
                          <a:solidFill>
                            <a:srgbClr val="0D0D0D"/>
                          </a:solidFill>
                          <a:latin typeface="Arial"/>
                          <a:ea typeface="DejaVu Sans"/>
                        </a:rPr>
                        <a:t>Õigete vastuste osakaal protsentides</a:t>
                      </a:r>
                      <a:endParaRPr lang="en-US"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D2A4D4"/>
                    </a:solidFill>
                  </a:tcPr>
                </a:tc>
                <a:tc hMerge="1">
                  <a:txBody>
                    <a:bodyPr/>
                    <a:lstStyle/>
                    <a:p>
                      <a:endParaRPr lang="en-US"/>
                    </a:p>
                  </a:txBody>
                  <a:tcPr marL="90000" marR="90000">
                    <a:solidFill>
                      <a:srgbClr val="729FCF"/>
                    </a:solidFill>
                  </a:tcPr>
                </a:tc>
                <a:extLst>
                  <a:ext uri="{0D108BD9-81ED-4DB2-BD59-A6C34878D82A}">
                    <a16:rowId xmlns:a16="http://schemas.microsoft.com/office/drawing/2014/main" val="10000"/>
                  </a:ext>
                </a:extLst>
              </a:tr>
              <a:tr h="965880">
                <a:tc vMerge="1">
                  <a:txBody>
                    <a:bodyPr/>
                    <a:lstStyle/>
                    <a:p>
                      <a:pPr>
                        <a:lnSpc>
                          <a:spcPct val="100000"/>
                        </a:lnSpc>
                      </a:pPr>
                      <a:endParaRPr lang="en-US" sz="14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D2A4D4"/>
                    </a:solidFill>
                  </a:tcPr>
                </a:tc>
                <a:tc>
                  <a:txBody>
                    <a:bodyPr/>
                    <a:lstStyle/>
                    <a:p>
                      <a:pPr>
                        <a:lnSpc>
                          <a:spcPts val="1721"/>
                        </a:lnSpc>
                      </a:pPr>
                      <a:r>
                        <a:rPr lang="en-US" sz="1400" b="1" strike="noStrike" spc="-1">
                          <a:solidFill>
                            <a:srgbClr val="000000"/>
                          </a:solidFill>
                          <a:latin typeface="Arial"/>
                          <a:ea typeface="DejaVu Sans"/>
                        </a:rPr>
                        <a:t>TUGEVAMA LÄHTE-POSITSIOONIGA GRUPP</a:t>
                      </a:r>
                      <a:endParaRPr lang="en-US" sz="14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D2A4D4"/>
                    </a:solidFill>
                  </a:tcPr>
                </a:tc>
                <a:tc>
                  <a:txBody>
                    <a:bodyPr/>
                    <a:lstStyle/>
                    <a:p>
                      <a:pPr algn="ctr">
                        <a:lnSpc>
                          <a:spcPts val="1721"/>
                        </a:lnSpc>
                      </a:pPr>
                      <a:r>
                        <a:rPr lang="en-US" sz="1400" b="1" strike="noStrike" spc="-1">
                          <a:solidFill>
                            <a:srgbClr val="000000"/>
                          </a:solidFill>
                          <a:latin typeface="Arial"/>
                          <a:ea typeface="DejaVu Sans"/>
                        </a:rPr>
                        <a:t>NÕRGEMA </a:t>
                      </a:r>
                      <a:endParaRPr lang="en-US" sz="1400" b="0" strike="noStrike" spc="-1">
                        <a:latin typeface="Arial"/>
                      </a:endParaRPr>
                    </a:p>
                    <a:p>
                      <a:pPr algn="ctr">
                        <a:lnSpc>
                          <a:spcPts val="1721"/>
                        </a:lnSpc>
                      </a:pPr>
                      <a:r>
                        <a:rPr lang="en-US" sz="1400" b="1" strike="noStrike" spc="-1">
                          <a:solidFill>
                            <a:srgbClr val="000000"/>
                          </a:solidFill>
                          <a:latin typeface="Arial"/>
                          <a:ea typeface="DejaVu Sans"/>
                        </a:rPr>
                        <a:t>LÄHTE-POSITSIOONIGA GRUPP</a:t>
                      </a:r>
                      <a:endParaRPr lang="en-US" sz="14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D2A4D4"/>
                    </a:solidFill>
                  </a:tcPr>
                </a:tc>
                <a:extLst>
                  <a:ext uri="{0D108BD9-81ED-4DB2-BD59-A6C34878D82A}">
                    <a16:rowId xmlns:a16="http://schemas.microsoft.com/office/drawing/2014/main" val="10001"/>
                  </a:ext>
                </a:extLst>
              </a:tr>
              <a:tr h="357480">
                <a:tc gridSpan="3">
                  <a:txBody>
                    <a:bodyPr/>
                    <a:lstStyle/>
                    <a:p>
                      <a:pPr algn="ctr">
                        <a:lnSpc>
                          <a:spcPct val="100000"/>
                        </a:lnSpc>
                      </a:pPr>
                      <a:r>
                        <a:rPr lang="en-US" sz="1800" b="0" strike="noStrike" spc="-1">
                          <a:solidFill>
                            <a:srgbClr val="000000"/>
                          </a:solidFill>
                          <a:latin typeface="Arial"/>
                          <a:ea typeface="DejaVu Sans"/>
                        </a:rPr>
                        <a:t>                                  MÕISTMINE</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extLst>
                  <a:ext uri="{0D108BD9-81ED-4DB2-BD59-A6C34878D82A}">
                    <a16:rowId xmlns:a16="http://schemas.microsoft.com/office/drawing/2014/main" val="10002"/>
                  </a:ext>
                </a:extLst>
              </a:tr>
              <a:tr h="340920">
                <a:tc>
                  <a:txBody>
                    <a:bodyPr/>
                    <a:lstStyle/>
                    <a:p>
                      <a:pPr>
                        <a:lnSpc>
                          <a:spcPct val="100000"/>
                        </a:lnSpc>
                      </a:pPr>
                      <a:r>
                        <a:rPr lang="en-US" sz="1600" b="0" strike="noStrike" spc="-1">
                          <a:solidFill>
                            <a:srgbClr val="000000"/>
                          </a:solidFill>
                          <a:latin typeface="Arial"/>
                          <a:ea typeface="DejaVu Sans"/>
                        </a:rPr>
                        <a:t>Nimisõna + nimisõna</a:t>
                      </a:r>
                      <a:endParaRPr lang="en-US"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600" b="0" strike="noStrike" spc="-1">
                          <a:solidFill>
                            <a:srgbClr val="000000"/>
                          </a:solidFill>
                          <a:latin typeface="Arial"/>
                          <a:ea typeface="DejaVu Sans"/>
                        </a:rPr>
                        <a:t>94</a:t>
                      </a:r>
                      <a:endParaRPr lang="en-US"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600" b="0" strike="noStrike" spc="-1">
                          <a:solidFill>
                            <a:srgbClr val="000000"/>
                          </a:solidFill>
                          <a:latin typeface="Arial"/>
                          <a:ea typeface="DejaVu Sans"/>
                        </a:rPr>
                        <a:t>94</a:t>
                      </a:r>
                      <a:endParaRPr lang="en-US"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extLst>
                  <a:ext uri="{0D108BD9-81ED-4DB2-BD59-A6C34878D82A}">
                    <a16:rowId xmlns:a16="http://schemas.microsoft.com/office/drawing/2014/main" val="10003"/>
                  </a:ext>
                </a:extLst>
              </a:tr>
              <a:tr h="566280">
                <a:tc>
                  <a:txBody>
                    <a:bodyPr/>
                    <a:lstStyle/>
                    <a:p>
                      <a:pPr>
                        <a:lnSpc>
                          <a:spcPct val="100000"/>
                        </a:lnSpc>
                        <a:tabLst>
                          <a:tab pos="0" algn="l"/>
                        </a:tabLst>
                      </a:pPr>
                      <a:r>
                        <a:rPr lang="en-US" sz="1600" b="0" strike="noStrike" spc="-1">
                          <a:solidFill>
                            <a:srgbClr val="000000"/>
                          </a:solidFill>
                          <a:latin typeface="Arial"/>
                          <a:ea typeface="DejaVu Sans"/>
                        </a:rPr>
                        <a:t>Omadussõna + nimissõna</a:t>
                      </a:r>
                      <a:endParaRPr lang="en-US"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tabLst>
                          <a:tab pos="0" algn="l"/>
                        </a:tabLst>
                      </a:pPr>
                      <a:r>
                        <a:rPr lang="en-US" sz="1600" b="0" strike="noStrike" spc="-1">
                          <a:solidFill>
                            <a:srgbClr val="000000"/>
                          </a:solidFill>
                          <a:latin typeface="Arial"/>
                          <a:ea typeface="DejaVu Sans"/>
                        </a:rPr>
                        <a:t>59</a:t>
                      </a:r>
                      <a:endParaRPr lang="en-US"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tabLst>
                          <a:tab pos="0" algn="l"/>
                        </a:tabLst>
                      </a:pPr>
                      <a:r>
                        <a:rPr lang="en-US" sz="1600" b="0" strike="noStrike" spc="-1">
                          <a:solidFill>
                            <a:srgbClr val="000000"/>
                          </a:solidFill>
                          <a:latin typeface="Arial"/>
                          <a:ea typeface="DejaVu Sans"/>
                        </a:rPr>
                        <a:t>83</a:t>
                      </a:r>
                      <a:endParaRPr lang="en-US"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extLst>
                  <a:ext uri="{0D108BD9-81ED-4DB2-BD59-A6C34878D82A}">
                    <a16:rowId xmlns:a16="http://schemas.microsoft.com/office/drawing/2014/main" val="10004"/>
                  </a:ext>
                </a:extLst>
              </a:tr>
              <a:tr h="340920">
                <a:tc>
                  <a:txBody>
                    <a:bodyPr/>
                    <a:lstStyle/>
                    <a:p>
                      <a:pPr>
                        <a:lnSpc>
                          <a:spcPct val="100000"/>
                        </a:lnSpc>
                        <a:tabLst>
                          <a:tab pos="0" algn="l"/>
                        </a:tabLst>
                      </a:pPr>
                      <a:r>
                        <a:rPr lang="en-US" sz="1600" b="0" strike="noStrike" spc="-1">
                          <a:solidFill>
                            <a:srgbClr val="000000"/>
                          </a:solidFill>
                          <a:latin typeface="Arial"/>
                          <a:ea typeface="DejaVu Sans"/>
                        </a:rPr>
                        <a:t>Hulgafraas </a:t>
                      </a:r>
                      <a:endParaRPr lang="en-US"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tabLst>
                          <a:tab pos="0" algn="l"/>
                        </a:tabLst>
                      </a:pPr>
                      <a:r>
                        <a:rPr lang="en-US" sz="1600" b="0" strike="noStrike" spc="-1">
                          <a:solidFill>
                            <a:srgbClr val="000000"/>
                          </a:solidFill>
                          <a:latin typeface="Arial"/>
                          <a:ea typeface="DejaVu Sans"/>
                        </a:rPr>
                        <a:t>94</a:t>
                      </a:r>
                      <a:endParaRPr lang="en-US"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tabLst>
                          <a:tab pos="0" algn="l"/>
                        </a:tabLst>
                      </a:pPr>
                      <a:r>
                        <a:rPr lang="en-US" sz="1600" b="0" strike="noStrike" spc="-1">
                          <a:solidFill>
                            <a:srgbClr val="000000"/>
                          </a:solidFill>
                          <a:latin typeface="Arial"/>
                          <a:ea typeface="DejaVu Sans"/>
                        </a:rPr>
                        <a:t>94</a:t>
                      </a:r>
                      <a:endParaRPr lang="en-US"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extLst>
                  <a:ext uri="{0D108BD9-81ED-4DB2-BD59-A6C34878D82A}">
                    <a16:rowId xmlns:a16="http://schemas.microsoft.com/office/drawing/2014/main" val="10005"/>
                  </a:ext>
                </a:extLst>
              </a:tr>
              <a:tr h="340920">
                <a:tc>
                  <a:txBody>
                    <a:bodyPr/>
                    <a:lstStyle/>
                    <a:p>
                      <a:pPr>
                        <a:lnSpc>
                          <a:spcPct val="100000"/>
                        </a:lnSpc>
                        <a:tabLst>
                          <a:tab pos="0" algn="l"/>
                        </a:tabLst>
                      </a:pPr>
                      <a:r>
                        <a:rPr lang="en-US" sz="1600" b="0" strike="noStrike" spc="-1">
                          <a:solidFill>
                            <a:srgbClr val="000000"/>
                          </a:solidFill>
                          <a:latin typeface="Arial"/>
                          <a:ea typeface="DejaVu Sans"/>
                        </a:rPr>
                        <a:t>Kaasõnafraas</a:t>
                      </a:r>
                      <a:endParaRPr lang="en-US"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tabLst>
                          <a:tab pos="0" algn="l"/>
                        </a:tabLst>
                      </a:pPr>
                      <a:r>
                        <a:rPr lang="en-US" sz="1600" b="0" strike="noStrike" spc="-1">
                          <a:solidFill>
                            <a:srgbClr val="000000"/>
                          </a:solidFill>
                          <a:latin typeface="Arial"/>
                          <a:ea typeface="DejaVu Sans"/>
                        </a:rPr>
                        <a:t>88</a:t>
                      </a:r>
                      <a:endParaRPr lang="en-US"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tabLst>
                          <a:tab pos="0" algn="l"/>
                        </a:tabLst>
                      </a:pPr>
                      <a:r>
                        <a:rPr lang="en-US" sz="1600" b="0" strike="noStrike" spc="-1">
                          <a:solidFill>
                            <a:srgbClr val="000000"/>
                          </a:solidFill>
                          <a:latin typeface="Arial"/>
                          <a:ea typeface="DejaVu Sans"/>
                        </a:rPr>
                        <a:t>89</a:t>
                      </a:r>
                      <a:endParaRPr lang="en-US"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extLst>
                  <a:ext uri="{0D108BD9-81ED-4DB2-BD59-A6C34878D82A}">
                    <a16:rowId xmlns:a16="http://schemas.microsoft.com/office/drawing/2014/main" val="10006"/>
                  </a:ext>
                </a:extLst>
              </a:tr>
              <a:tr h="340920">
                <a:tc>
                  <a:txBody>
                    <a:bodyPr/>
                    <a:lstStyle/>
                    <a:p>
                      <a:pPr>
                        <a:lnSpc>
                          <a:spcPct val="100000"/>
                        </a:lnSpc>
                        <a:tabLst>
                          <a:tab pos="0" algn="l"/>
                        </a:tabLst>
                      </a:pPr>
                      <a:r>
                        <a:rPr lang="en-US" sz="1600" b="0" strike="noStrike" spc="-1">
                          <a:solidFill>
                            <a:srgbClr val="000000"/>
                          </a:solidFill>
                          <a:latin typeface="Arial"/>
                          <a:ea typeface="DejaVu Sans"/>
                        </a:rPr>
                        <a:t>Omadussõnafraas</a:t>
                      </a:r>
                      <a:endParaRPr lang="en-US"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tabLst>
                          <a:tab pos="0" algn="l"/>
                        </a:tabLst>
                      </a:pPr>
                      <a:r>
                        <a:rPr lang="en-US" sz="1600" b="0" strike="noStrike" spc="-1">
                          <a:solidFill>
                            <a:srgbClr val="000000"/>
                          </a:solidFill>
                          <a:latin typeface="Arial"/>
                          <a:ea typeface="DejaVu Sans"/>
                        </a:rPr>
                        <a:t>70</a:t>
                      </a:r>
                      <a:endParaRPr lang="en-US"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tabLst>
                          <a:tab pos="0" algn="l"/>
                        </a:tabLst>
                      </a:pPr>
                      <a:r>
                        <a:rPr lang="en-US" sz="1600" b="0" strike="noStrike" spc="-1">
                          <a:solidFill>
                            <a:srgbClr val="000000"/>
                          </a:solidFill>
                          <a:latin typeface="Arial"/>
                          <a:ea typeface="DejaVu Sans"/>
                        </a:rPr>
                        <a:t>77</a:t>
                      </a:r>
                      <a:endParaRPr lang="en-US"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extLst>
                  <a:ext uri="{0D108BD9-81ED-4DB2-BD59-A6C34878D82A}">
                    <a16:rowId xmlns:a16="http://schemas.microsoft.com/office/drawing/2014/main" val="10007"/>
                  </a:ext>
                </a:extLst>
              </a:tr>
              <a:tr h="340920">
                <a:tc>
                  <a:txBody>
                    <a:bodyPr/>
                    <a:lstStyle/>
                    <a:p>
                      <a:pPr>
                        <a:lnSpc>
                          <a:spcPct val="100000"/>
                        </a:lnSpc>
                        <a:tabLst>
                          <a:tab pos="0" algn="l"/>
                        </a:tabLst>
                      </a:pPr>
                      <a:r>
                        <a:rPr lang="en-US" sz="1600" b="0" strike="noStrike" spc="-1">
                          <a:solidFill>
                            <a:srgbClr val="000000"/>
                          </a:solidFill>
                          <a:latin typeface="Arial"/>
                          <a:ea typeface="DejaVu Sans"/>
                        </a:rPr>
                        <a:t>Tegusõna + kohasõna</a:t>
                      </a:r>
                      <a:endParaRPr lang="en-US"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tabLst>
                          <a:tab pos="0" algn="l"/>
                        </a:tabLst>
                      </a:pPr>
                      <a:r>
                        <a:rPr lang="en-US" sz="1600" b="0" strike="noStrike" spc="-1">
                          <a:solidFill>
                            <a:srgbClr val="000000"/>
                          </a:solidFill>
                          <a:latin typeface="Arial"/>
                          <a:ea typeface="DejaVu Sans"/>
                        </a:rPr>
                        <a:t>94</a:t>
                      </a:r>
                      <a:endParaRPr lang="en-US"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tabLst>
                          <a:tab pos="0" algn="l"/>
                        </a:tabLst>
                      </a:pPr>
                      <a:r>
                        <a:rPr lang="en-US" sz="1600" b="0" strike="noStrike" spc="-1">
                          <a:solidFill>
                            <a:srgbClr val="000000"/>
                          </a:solidFill>
                          <a:latin typeface="Arial"/>
                          <a:ea typeface="DejaVu Sans"/>
                        </a:rPr>
                        <a:t>82</a:t>
                      </a:r>
                      <a:endParaRPr lang="en-US"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extLst>
                  <a:ext uri="{0D108BD9-81ED-4DB2-BD59-A6C34878D82A}">
                    <a16:rowId xmlns:a16="http://schemas.microsoft.com/office/drawing/2014/main" val="10008"/>
                  </a:ext>
                </a:extLst>
              </a:tr>
              <a:tr h="340920">
                <a:tc>
                  <a:txBody>
                    <a:bodyPr/>
                    <a:lstStyle/>
                    <a:p>
                      <a:pPr>
                        <a:lnSpc>
                          <a:spcPct val="100000"/>
                        </a:lnSpc>
                        <a:tabLst>
                          <a:tab pos="0" algn="l"/>
                        </a:tabLst>
                      </a:pPr>
                      <a:r>
                        <a:rPr lang="en-US" sz="1600" b="0" strike="noStrike" spc="-1">
                          <a:solidFill>
                            <a:srgbClr val="000000"/>
                          </a:solidFill>
                          <a:latin typeface="Arial"/>
                          <a:ea typeface="DejaVu Sans"/>
                        </a:rPr>
                        <a:t>Tegusõna + ajasõna</a:t>
                      </a:r>
                      <a:endParaRPr lang="en-US"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tabLst>
                          <a:tab pos="0" algn="l"/>
                        </a:tabLst>
                      </a:pPr>
                      <a:r>
                        <a:rPr lang="en-US" sz="1600" b="0" strike="noStrike" spc="-1">
                          <a:solidFill>
                            <a:srgbClr val="000000"/>
                          </a:solidFill>
                          <a:latin typeface="Arial"/>
                          <a:ea typeface="DejaVu Sans"/>
                        </a:rPr>
                        <a:t>77</a:t>
                      </a:r>
                      <a:endParaRPr lang="en-US"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tabLst>
                          <a:tab pos="0" algn="l"/>
                        </a:tabLst>
                      </a:pPr>
                      <a:r>
                        <a:rPr lang="en-US" sz="1600" b="0" strike="noStrike" spc="-1">
                          <a:solidFill>
                            <a:srgbClr val="000000"/>
                          </a:solidFill>
                          <a:latin typeface="Arial"/>
                          <a:ea typeface="DejaVu Sans"/>
                        </a:rPr>
                        <a:t>83</a:t>
                      </a:r>
                      <a:endParaRPr lang="en-US"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extLst>
                  <a:ext uri="{0D108BD9-81ED-4DB2-BD59-A6C34878D82A}">
                    <a16:rowId xmlns:a16="http://schemas.microsoft.com/office/drawing/2014/main" val="10009"/>
                  </a:ext>
                </a:extLst>
              </a:tr>
              <a:tr h="340920">
                <a:tc>
                  <a:txBody>
                    <a:bodyPr/>
                    <a:lstStyle/>
                    <a:p>
                      <a:pPr>
                        <a:lnSpc>
                          <a:spcPct val="100000"/>
                        </a:lnSpc>
                        <a:tabLst>
                          <a:tab pos="0" algn="l"/>
                        </a:tabLst>
                      </a:pPr>
                      <a:r>
                        <a:rPr lang="en-US" sz="1600" b="0" strike="noStrike" spc="-1">
                          <a:solidFill>
                            <a:srgbClr val="000000"/>
                          </a:solidFill>
                          <a:latin typeface="Arial"/>
                          <a:ea typeface="DejaVu Sans"/>
                        </a:rPr>
                        <a:t>Tegusõna + viisisõna</a:t>
                      </a:r>
                      <a:endParaRPr lang="en-US"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tabLst>
                          <a:tab pos="0" algn="l"/>
                        </a:tabLst>
                      </a:pPr>
                      <a:r>
                        <a:rPr lang="en-US" sz="1600" b="0" strike="noStrike" spc="-1">
                          <a:solidFill>
                            <a:srgbClr val="000000"/>
                          </a:solidFill>
                          <a:latin typeface="Arial"/>
                          <a:ea typeface="DejaVu Sans"/>
                        </a:rPr>
                        <a:t>88</a:t>
                      </a:r>
                      <a:endParaRPr lang="en-US"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tabLst>
                          <a:tab pos="0" algn="l"/>
                        </a:tabLst>
                      </a:pPr>
                      <a:r>
                        <a:rPr lang="en-US" sz="1600" b="0" strike="noStrike" spc="-1">
                          <a:solidFill>
                            <a:srgbClr val="000000"/>
                          </a:solidFill>
                          <a:latin typeface="Arial"/>
                          <a:ea typeface="DejaVu Sans"/>
                        </a:rPr>
                        <a:t>78</a:t>
                      </a:r>
                      <a:endParaRPr lang="en-US"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extLst>
                  <a:ext uri="{0D108BD9-81ED-4DB2-BD59-A6C34878D82A}">
                    <a16:rowId xmlns:a16="http://schemas.microsoft.com/office/drawing/2014/main" val="10010"/>
                  </a:ext>
                </a:extLst>
              </a:tr>
              <a:tr h="340920">
                <a:tc>
                  <a:txBody>
                    <a:bodyPr/>
                    <a:lstStyle/>
                    <a:p>
                      <a:pPr>
                        <a:lnSpc>
                          <a:spcPct val="100000"/>
                        </a:lnSpc>
                        <a:tabLst>
                          <a:tab pos="0" algn="l"/>
                        </a:tabLst>
                      </a:pPr>
                      <a:r>
                        <a:rPr lang="en-US" sz="1600" b="0" strike="noStrike" spc="-1">
                          <a:solidFill>
                            <a:srgbClr val="000000"/>
                          </a:solidFill>
                          <a:latin typeface="Arial"/>
                          <a:ea typeface="DejaVu Sans"/>
                        </a:rPr>
                        <a:t>Tegusõna + objekt</a:t>
                      </a:r>
                      <a:endParaRPr lang="en-US"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tabLst>
                          <a:tab pos="0" algn="l"/>
                        </a:tabLst>
                      </a:pPr>
                      <a:r>
                        <a:rPr lang="en-US" sz="1600" b="0" strike="noStrike" spc="-1">
                          <a:solidFill>
                            <a:srgbClr val="000000"/>
                          </a:solidFill>
                          <a:latin typeface="Arial"/>
                          <a:ea typeface="DejaVu Sans"/>
                        </a:rPr>
                        <a:t>69</a:t>
                      </a:r>
                      <a:endParaRPr lang="en-US"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tabLst>
                          <a:tab pos="0" algn="l"/>
                        </a:tabLst>
                      </a:pPr>
                      <a:r>
                        <a:rPr lang="en-US" sz="1600" b="0" strike="noStrike" spc="-1" dirty="0">
                          <a:solidFill>
                            <a:srgbClr val="000000"/>
                          </a:solidFill>
                          <a:latin typeface="Arial"/>
                          <a:ea typeface="DejaVu Sans"/>
                        </a:rPr>
                        <a:t>86</a:t>
                      </a:r>
                      <a:endParaRPr lang="en-US" sz="16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extLst>
                  <a:ext uri="{0D108BD9-81ED-4DB2-BD59-A6C34878D82A}">
                    <a16:rowId xmlns:a16="http://schemas.microsoft.com/office/drawing/2014/main" val="10011"/>
                  </a:ext>
                </a:extLst>
              </a:tr>
            </a:tbl>
          </a:graphicData>
        </a:graphic>
      </p:graphicFrame>
      <p:graphicFrame>
        <p:nvGraphicFramePr>
          <p:cNvPr id="194" name="Table 4"/>
          <p:cNvGraphicFramePr/>
          <p:nvPr>
            <p:extLst>
              <p:ext uri="{D42A27DB-BD31-4B8C-83A1-F6EECF244321}">
                <p14:modId xmlns:p14="http://schemas.microsoft.com/office/powerpoint/2010/main" val="371488988"/>
              </p:ext>
            </p:extLst>
          </p:nvPr>
        </p:nvGraphicFramePr>
        <p:xfrm>
          <a:off x="6218640" y="1329480"/>
          <a:ext cx="5675040" cy="5225286"/>
        </p:xfrm>
        <a:graphic>
          <a:graphicData uri="http://schemas.openxmlformats.org/drawingml/2006/table">
            <a:tbl>
              <a:tblPr/>
              <a:tblGrid>
                <a:gridCol w="2356200">
                  <a:extLst>
                    <a:ext uri="{9D8B030D-6E8A-4147-A177-3AD203B41FA5}">
                      <a16:colId xmlns:a16="http://schemas.microsoft.com/office/drawing/2014/main" val="20000"/>
                    </a:ext>
                  </a:extLst>
                </a:gridCol>
                <a:gridCol w="1544400">
                  <a:extLst>
                    <a:ext uri="{9D8B030D-6E8A-4147-A177-3AD203B41FA5}">
                      <a16:colId xmlns:a16="http://schemas.microsoft.com/office/drawing/2014/main" val="20001"/>
                    </a:ext>
                  </a:extLst>
                </a:gridCol>
                <a:gridCol w="119160">
                  <a:extLst>
                    <a:ext uri="{9D8B030D-6E8A-4147-A177-3AD203B41FA5}">
                      <a16:colId xmlns:a16="http://schemas.microsoft.com/office/drawing/2014/main" val="20002"/>
                    </a:ext>
                  </a:extLst>
                </a:gridCol>
                <a:gridCol w="1655280">
                  <a:extLst>
                    <a:ext uri="{9D8B030D-6E8A-4147-A177-3AD203B41FA5}">
                      <a16:colId xmlns:a16="http://schemas.microsoft.com/office/drawing/2014/main" val="20003"/>
                    </a:ext>
                  </a:extLst>
                </a:gridCol>
              </a:tblGrid>
              <a:tr h="576337">
                <a:tc rowSpan="2">
                  <a:txBody>
                    <a:bodyPr/>
                    <a:lstStyle/>
                    <a:p>
                      <a:pPr algn="ctr">
                        <a:lnSpc>
                          <a:spcPct val="100000"/>
                        </a:lnSpc>
                      </a:pPr>
                      <a:endParaRPr lang="en-US" sz="1400" b="1" strike="noStrike" spc="-1" dirty="0">
                        <a:solidFill>
                          <a:srgbClr val="000000"/>
                        </a:solidFill>
                        <a:latin typeface="Arial"/>
                        <a:ea typeface="DejaVu Sans"/>
                      </a:endParaRPr>
                    </a:p>
                    <a:p>
                      <a:pPr algn="ctr">
                        <a:lnSpc>
                          <a:spcPct val="100000"/>
                        </a:lnSpc>
                      </a:pPr>
                      <a:endParaRPr lang="en-US" sz="1400" b="1" strike="noStrike" spc="-1" dirty="0">
                        <a:solidFill>
                          <a:srgbClr val="000000"/>
                        </a:solidFill>
                        <a:latin typeface="Arial"/>
                        <a:ea typeface="DejaVu Sans"/>
                      </a:endParaRPr>
                    </a:p>
                    <a:p>
                      <a:pPr algn="ctr">
                        <a:lnSpc>
                          <a:spcPct val="100000"/>
                        </a:lnSpc>
                      </a:pPr>
                      <a:endParaRPr lang="en-US" sz="1400" b="1" strike="noStrike" spc="-1" dirty="0">
                        <a:solidFill>
                          <a:srgbClr val="000000"/>
                        </a:solidFill>
                        <a:latin typeface="Arial"/>
                        <a:ea typeface="DejaVu Sans"/>
                      </a:endParaRPr>
                    </a:p>
                    <a:p>
                      <a:pPr algn="ctr">
                        <a:lnSpc>
                          <a:spcPct val="100000"/>
                        </a:lnSpc>
                      </a:pPr>
                      <a:r>
                        <a:rPr lang="en-US" sz="1400" b="1" strike="noStrike" spc="-1" dirty="0">
                          <a:solidFill>
                            <a:srgbClr val="000000"/>
                          </a:solidFill>
                          <a:latin typeface="Arial"/>
                          <a:ea typeface="DejaVu Sans"/>
                        </a:rPr>
                        <a:t>VORM</a:t>
                      </a:r>
                      <a:endParaRPr lang="en-US" sz="1400" b="0" strike="noStrike" spc="-1" dirty="0">
                        <a:latin typeface="Arial"/>
                      </a:endParaRPr>
                    </a:p>
                  </a:txBody>
                  <a:tcPr>
                    <a:lnL w="12240">
                      <a:solidFill>
                        <a:srgbClr val="000000"/>
                      </a:solidFill>
                    </a:lnL>
                    <a:lnR w="12240" cap="flat" cmpd="sng" algn="ctr">
                      <a:solidFill>
                        <a:srgbClr val="000000"/>
                      </a:solidFill>
                      <a:prstDash val="solid"/>
                      <a:round/>
                      <a:headEnd type="none" w="med" len="med"/>
                      <a:tailEnd type="none" w="med" len="med"/>
                    </a:lnR>
                    <a:lnT w="12240">
                      <a:solidFill>
                        <a:srgbClr val="000000"/>
                      </a:solidFill>
                    </a:lnT>
                    <a:lnB w="12240" cap="flat" cmpd="sng" algn="ctr">
                      <a:solidFill>
                        <a:srgbClr val="000000"/>
                      </a:solidFill>
                      <a:prstDash val="solid"/>
                      <a:round/>
                      <a:headEnd type="none" w="med" len="med"/>
                      <a:tailEnd type="none" w="med" len="med"/>
                    </a:lnB>
                    <a:solidFill>
                      <a:srgbClr val="D2A4D4"/>
                    </a:solidFill>
                  </a:tcPr>
                </a:tc>
                <a:tc gridSpan="3">
                  <a:txBody>
                    <a:bodyPr/>
                    <a:lstStyle/>
                    <a:p>
                      <a:pPr algn="ctr">
                        <a:lnSpc>
                          <a:spcPct val="100000"/>
                        </a:lnSpc>
                      </a:pPr>
                      <a:r>
                        <a:rPr lang="en-US" sz="1600" b="1" strike="noStrike" spc="-1">
                          <a:solidFill>
                            <a:srgbClr val="0D0D0D"/>
                          </a:solidFill>
                          <a:latin typeface="Arial"/>
                          <a:ea typeface="DejaVu Sans"/>
                        </a:rPr>
                        <a:t>Õigete vastuste osakaal protsentides</a:t>
                      </a:r>
                      <a:endParaRPr lang="en-US"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D2A4D4"/>
                    </a:solid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extLst>
                  <a:ext uri="{0D108BD9-81ED-4DB2-BD59-A6C34878D82A}">
                    <a16:rowId xmlns:a16="http://schemas.microsoft.com/office/drawing/2014/main" val="10000"/>
                  </a:ext>
                </a:extLst>
              </a:tr>
              <a:tr h="961238">
                <a:tc vMerge="1">
                  <a:txBody>
                    <a:bodyPr/>
                    <a:lstStyle/>
                    <a:p>
                      <a:pPr>
                        <a:lnSpc>
                          <a:spcPct val="100000"/>
                        </a:lnSpc>
                      </a:pPr>
                      <a:endParaRPr lang="en-US" sz="14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D2A4D4"/>
                    </a:solidFill>
                  </a:tcPr>
                </a:tc>
                <a:tc gridSpan="2">
                  <a:txBody>
                    <a:bodyPr/>
                    <a:lstStyle/>
                    <a:p>
                      <a:pPr>
                        <a:lnSpc>
                          <a:spcPts val="1721"/>
                        </a:lnSpc>
                      </a:pPr>
                      <a:r>
                        <a:rPr lang="en-US" sz="1400" b="1" strike="noStrike" spc="-1">
                          <a:solidFill>
                            <a:srgbClr val="000000"/>
                          </a:solidFill>
                          <a:latin typeface="Arial"/>
                          <a:ea typeface="DejaVu Sans"/>
                        </a:rPr>
                        <a:t>TUGEVAMA LÄHTE-POSITSIOONIGA GRUPP</a:t>
                      </a:r>
                      <a:endParaRPr lang="en-US" sz="14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D2A4D4"/>
                    </a:solidFill>
                  </a:tcPr>
                </a:tc>
                <a:tc hMerge="1">
                  <a:txBody>
                    <a:bodyPr/>
                    <a:lstStyle/>
                    <a:p>
                      <a:endParaRPr lang="en-US"/>
                    </a:p>
                  </a:txBody>
                  <a:tcPr marL="90000" marR="90000">
                    <a:solidFill>
                      <a:srgbClr val="729FCF"/>
                    </a:solidFill>
                  </a:tcPr>
                </a:tc>
                <a:tc>
                  <a:txBody>
                    <a:bodyPr/>
                    <a:lstStyle/>
                    <a:p>
                      <a:pPr algn="ctr">
                        <a:lnSpc>
                          <a:spcPts val="1721"/>
                        </a:lnSpc>
                      </a:pPr>
                      <a:r>
                        <a:rPr lang="en-US" sz="1400" b="1" strike="noStrike" spc="-1">
                          <a:solidFill>
                            <a:srgbClr val="000000"/>
                          </a:solidFill>
                          <a:latin typeface="Arial"/>
                          <a:ea typeface="DejaVu Sans"/>
                        </a:rPr>
                        <a:t>NÕRGEMA </a:t>
                      </a:r>
                      <a:endParaRPr lang="en-US" sz="1400" b="0" strike="noStrike" spc="-1">
                        <a:latin typeface="Arial"/>
                      </a:endParaRPr>
                    </a:p>
                    <a:p>
                      <a:pPr algn="ctr">
                        <a:lnSpc>
                          <a:spcPts val="1721"/>
                        </a:lnSpc>
                      </a:pPr>
                      <a:r>
                        <a:rPr lang="en-US" sz="1400" b="1" strike="noStrike" spc="-1">
                          <a:solidFill>
                            <a:srgbClr val="000000"/>
                          </a:solidFill>
                          <a:latin typeface="Arial"/>
                          <a:ea typeface="DejaVu Sans"/>
                        </a:rPr>
                        <a:t>LÄHTE-POSITSIOONIGA GRUPP</a:t>
                      </a:r>
                      <a:endParaRPr lang="en-US" sz="14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D2A4D4"/>
                    </a:solidFill>
                  </a:tcPr>
                </a:tc>
                <a:extLst>
                  <a:ext uri="{0D108BD9-81ED-4DB2-BD59-A6C34878D82A}">
                    <a16:rowId xmlns:a16="http://schemas.microsoft.com/office/drawing/2014/main" val="10001"/>
                  </a:ext>
                </a:extLst>
              </a:tr>
              <a:tr h="364002">
                <a:tc gridSpan="4">
                  <a:txBody>
                    <a:bodyPr/>
                    <a:lstStyle/>
                    <a:p>
                      <a:pPr algn="ctr">
                        <a:lnSpc>
                          <a:spcPct val="100000"/>
                        </a:lnSpc>
                      </a:pPr>
                      <a:r>
                        <a:rPr lang="en-US" sz="1800" b="0" strike="noStrike" spc="-1">
                          <a:solidFill>
                            <a:srgbClr val="000000"/>
                          </a:solidFill>
                          <a:latin typeface="Arial"/>
                          <a:ea typeface="DejaVu Sans"/>
                        </a:rPr>
                        <a:t>                                        KASUTAMINE</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extLst>
                  <a:ext uri="{0D108BD9-81ED-4DB2-BD59-A6C34878D82A}">
                    <a16:rowId xmlns:a16="http://schemas.microsoft.com/office/drawing/2014/main" val="10002"/>
                  </a:ext>
                </a:extLst>
              </a:tr>
              <a:tr h="342506">
                <a:tc>
                  <a:txBody>
                    <a:bodyPr/>
                    <a:lstStyle/>
                    <a:p>
                      <a:pPr>
                        <a:lnSpc>
                          <a:spcPct val="100000"/>
                        </a:lnSpc>
                      </a:pPr>
                      <a:r>
                        <a:rPr lang="en-US" sz="1600" b="0" strike="noStrike" spc="-1">
                          <a:solidFill>
                            <a:srgbClr val="000000"/>
                          </a:solidFill>
                          <a:latin typeface="Arial"/>
                          <a:ea typeface="DejaVu Sans"/>
                        </a:rPr>
                        <a:t>Nimisõna + nimisõna</a:t>
                      </a:r>
                      <a:endParaRPr lang="en-US"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600" b="0" strike="noStrike" spc="-1">
                          <a:solidFill>
                            <a:srgbClr val="000000"/>
                          </a:solidFill>
                          <a:latin typeface="Arial"/>
                          <a:ea typeface="DejaVu Sans"/>
                        </a:rPr>
                        <a:t>12</a:t>
                      </a:r>
                      <a:endParaRPr lang="en-US"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gridSpan="2">
                  <a:txBody>
                    <a:bodyPr/>
                    <a:lstStyle/>
                    <a:p>
                      <a:pPr>
                        <a:lnSpc>
                          <a:spcPct val="100000"/>
                        </a:lnSpc>
                      </a:pPr>
                      <a:r>
                        <a:rPr lang="en-US" sz="1600" b="0" strike="noStrike" spc="-1">
                          <a:solidFill>
                            <a:srgbClr val="000000"/>
                          </a:solidFill>
                          <a:latin typeface="Arial"/>
                          <a:ea typeface="DejaVu Sans"/>
                        </a:rPr>
                        <a:t>17</a:t>
                      </a:r>
                      <a:endParaRPr lang="en-US"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hMerge="1">
                  <a:txBody>
                    <a:bodyPr/>
                    <a:lstStyle/>
                    <a:p>
                      <a:endParaRPr lang="en-US"/>
                    </a:p>
                  </a:txBody>
                  <a:tcPr marL="90000" marR="90000">
                    <a:solidFill>
                      <a:srgbClr val="729FCF"/>
                    </a:solidFill>
                  </a:tcPr>
                </a:tc>
                <a:extLst>
                  <a:ext uri="{0D108BD9-81ED-4DB2-BD59-A6C34878D82A}">
                    <a16:rowId xmlns:a16="http://schemas.microsoft.com/office/drawing/2014/main" val="10003"/>
                  </a:ext>
                </a:extLst>
              </a:tr>
              <a:tr h="576337">
                <a:tc>
                  <a:txBody>
                    <a:bodyPr/>
                    <a:lstStyle/>
                    <a:p>
                      <a:pPr>
                        <a:lnSpc>
                          <a:spcPct val="100000"/>
                        </a:lnSpc>
                        <a:tabLst>
                          <a:tab pos="0" algn="l"/>
                        </a:tabLst>
                      </a:pPr>
                      <a:r>
                        <a:rPr lang="en-US" sz="1600" b="0" strike="noStrike" spc="-1">
                          <a:solidFill>
                            <a:srgbClr val="000000"/>
                          </a:solidFill>
                          <a:latin typeface="Arial"/>
                          <a:ea typeface="DejaVu Sans"/>
                        </a:rPr>
                        <a:t>Omadussõna + nimissõna</a:t>
                      </a:r>
                      <a:endParaRPr lang="en-US"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tabLst>
                          <a:tab pos="0" algn="l"/>
                        </a:tabLst>
                      </a:pPr>
                      <a:r>
                        <a:rPr lang="en-US" sz="1600" b="0" strike="noStrike" spc="-1">
                          <a:solidFill>
                            <a:srgbClr val="000000"/>
                          </a:solidFill>
                          <a:latin typeface="Arial"/>
                          <a:ea typeface="DejaVu Sans"/>
                        </a:rPr>
                        <a:t>18</a:t>
                      </a:r>
                      <a:endParaRPr lang="en-US"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gridSpan="2">
                  <a:txBody>
                    <a:bodyPr/>
                    <a:lstStyle/>
                    <a:p>
                      <a:pPr>
                        <a:lnSpc>
                          <a:spcPct val="100000"/>
                        </a:lnSpc>
                        <a:tabLst>
                          <a:tab pos="0" algn="l"/>
                        </a:tabLst>
                      </a:pPr>
                      <a:r>
                        <a:rPr lang="en-US" sz="1600" b="0" strike="noStrike" spc="-1">
                          <a:solidFill>
                            <a:srgbClr val="000000"/>
                          </a:solidFill>
                          <a:latin typeface="Arial"/>
                          <a:ea typeface="DejaVu Sans"/>
                        </a:rPr>
                        <a:t>17</a:t>
                      </a:r>
                      <a:endParaRPr lang="en-US"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hMerge="1">
                  <a:txBody>
                    <a:bodyPr/>
                    <a:lstStyle/>
                    <a:p>
                      <a:endParaRPr lang="en-US"/>
                    </a:p>
                  </a:txBody>
                  <a:tcPr marL="90000" marR="90000">
                    <a:solidFill>
                      <a:srgbClr val="729FCF"/>
                    </a:solidFill>
                  </a:tcPr>
                </a:tc>
                <a:extLst>
                  <a:ext uri="{0D108BD9-81ED-4DB2-BD59-A6C34878D82A}">
                    <a16:rowId xmlns:a16="http://schemas.microsoft.com/office/drawing/2014/main" val="10004"/>
                  </a:ext>
                </a:extLst>
              </a:tr>
              <a:tr h="342506">
                <a:tc>
                  <a:txBody>
                    <a:bodyPr/>
                    <a:lstStyle/>
                    <a:p>
                      <a:pPr>
                        <a:lnSpc>
                          <a:spcPct val="100000"/>
                        </a:lnSpc>
                        <a:tabLst>
                          <a:tab pos="0" algn="l"/>
                        </a:tabLst>
                      </a:pPr>
                      <a:r>
                        <a:rPr lang="en-US" sz="1600" b="0" strike="noStrike" spc="-1">
                          <a:solidFill>
                            <a:srgbClr val="000000"/>
                          </a:solidFill>
                          <a:latin typeface="Arial"/>
                          <a:ea typeface="DejaVu Sans"/>
                        </a:rPr>
                        <a:t>Hulgafraas </a:t>
                      </a:r>
                      <a:endParaRPr lang="en-US"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tabLst>
                          <a:tab pos="0" algn="l"/>
                        </a:tabLst>
                      </a:pPr>
                      <a:r>
                        <a:rPr lang="en-US" sz="1600" b="0" strike="noStrike" spc="-1">
                          <a:solidFill>
                            <a:srgbClr val="000000"/>
                          </a:solidFill>
                          <a:latin typeface="Arial"/>
                          <a:ea typeface="DejaVu Sans"/>
                        </a:rPr>
                        <a:t>18</a:t>
                      </a:r>
                      <a:endParaRPr lang="en-US"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gridSpan="2">
                  <a:txBody>
                    <a:bodyPr/>
                    <a:lstStyle/>
                    <a:p>
                      <a:pPr>
                        <a:lnSpc>
                          <a:spcPct val="100000"/>
                        </a:lnSpc>
                        <a:tabLst>
                          <a:tab pos="0" algn="l"/>
                        </a:tabLst>
                      </a:pPr>
                      <a:r>
                        <a:rPr lang="en-US" sz="1600" b="0" strike="noStrike" spc="-1">
                          <a:solidFill>
                            <a:srgbClr val="000000"/>
                          </a:solidFill>
                          <a:latin typeface="Arial"/>
                          <a:ea typeface="DejaVu Sans"/>
                        </a:rPr>
                        <a:t>22</a:t>
                      </a:r>
                      <a:endParaRPr lang="en-US"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hMerge="1">
                  <a:txBody>
                    <a:bodyPr/>
                    <a:lstStyle/>
                    <a:p>
                      <a:endParaRPr lang="en-US"/>
                    </a:p>
                  </a:txBody>
                  <a:tcPr marL="90000" marR="90000">
                    <a:solidFill>
                      <a:srgbClr val="729FCF"/>
                    </a:solidFill>
                  </a:tcPr>
                </a:tc>
                <a:extLst>
                  <a:ext uri="{0D108BD9-81ED-4DB2-BD59-A6C34878D82A}">
                    <a16:rowId xmlns:a16="http://schemas.microsoft.com/office/drawing/2014/main" val="10005"/>
                  </a:ext>
                </a:extLst>
              </a:tr>
              <a:tr h="342506">
                <a:tc>
                  <a:txBody>
                    <a:bodyPr/>
                    <a:lstStyle/>
                    <a:p>
                      <a:pPr>
                        <a:lnSpc>
                          <a:spcPct val="100000"/>
                        </a:lnSpc>
                        <a:tabLst>
                          <a:tab pos="0" algn="l"/>
                        </a:tabLst>
                      </a:pPr>
                      <a:r>
                        <a:rPr lang="en-US" sz="1600" b="0" strike="noStrike" spc="-1">
                          <a:solidFill>
                            <a:srgbClr val="000000"/>
                          </a:solidFill>
                          <a:latin typeface="Arial"/>
                          <a:ea typeface="DejaVu Sans"/>
                        </a:rPr>
                        <a:t>Kaasõnafraas</a:t>
                      </a:r>
                      <a:endParaRPr lang="en-US"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tabLst>
                          <a:tab pos="0" algn="l"/>
                        </a:tabLst>
                      </a:pPr>
                      <a:r>
                        <a:rPr lang="en-US" sz="1600" b="0" strike="noStrike" spc="-1">
                          <a:solidFill>
                            <a:srgbClr val="000000"/>
                          </a:solidFill>
                          <a:latin typeface="Arial"/>
                          <a:ea typeface="DejaVu Sans"/>
                        </a:rPr>
                        <a:t>41</a:t>
                      </a:r>
                      <a:endParaRPr lang="en-US"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gridSpan="2">
                  <a:txBody>
                    <a:bodyPr/>
                    <a:lstStyle/>
                    <a:p>
                      <a:pPr>
                        <a:lnSpc>
                          <a:spcPct val="100000"/>
                        </a:lnSpc>
                        <a:tabLst>
                          <a:tab pos="0" algn="l"/>
                        </a:tabLst>
                      </a:pPr>
                      <a:r>
                        <a:rPr lang="en-US" sz="1600" b="0" strike="noStrike" spc="-1">
                          <a:solidFill>
                            <a:srgbClr val="000000"/>
                          </a:solidFill>
                          <a:latin typeface="Arial"/>
                          <a:ea typeface="DejaVu Sans"/>
                        </a:rPr>
                        <a:t>39</a:t>
                      </a:r>
                      <a:endParaRPr lang="en-US"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hMerge="1">
                  <a:txBody>
                    <a:bodyPr/>
                    <a:lstStyle/>
                    <a:p>
                      <a:endParaRPr lang="en-US"/>
                    </a:p>
                  </a:txBody>
                  <a:tcPr marL="90000" marR="90000">
                    <a:solidFill>
                      <a:srgbClr val="729FCF"/>
                    </a:solidFill>
                  </a:tcPr>
                </a:tc>
                <a:extLst>
                  <a:ext uri="{0D108BD9-81ED-4DB2-BD59-A6C34878D82A}">
                    <a16:rowId xmlns:a16="http://schemas.microsoft.com/office/drawing/2014/main" val="10006"/>
                  </a:ext>
                </a:extLst>
              </a:tr>
              <a:tr h="342506">
                <a:tc>
                  <a:txBody>
                    <a:bodyPr/>
                    <a:lstStyle/>
                    <a:p>
                      <a:pPr>
                        <a:lnSpc>
                          <a:spcPct val="100000"/>
                        </a:lnSpc>
                        <a:tabLst>
                          <a:tab pos="0" algn="l"/>
                        </a:tabLst>
                      </a:pPr>
                      <a:r>
                        <a:rPr lang="en-US" sz="1600" b="0" strike="noStrike" spc="-1">
                          <a:solidFill>
                            <a:srgbClr val="000000"/>
                          </a:solidFill>
                          <a:latin typeface="Arial"/>
                          <a:ea typeface="DejaVu Sans"/>
                        </a:rPr>
                        <a:t>Omadussõnafraas</a:t>
                      </a:r>
                      <a:endParaRPr lang="en-US"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tabLst>
                          <a:tab pos="0" algn="l"/>
                        </a:tabLst>
                      </a:pPr>
                      <a:r>
                        <a:rPr lang="en-US" sz="1600" b="0" strike="noStrike" spc="-1">
                          <a:solidFill>
                            <a:srgbClr val="000000"/>
                          </a:solidFill>
                          <a:latin typeface="Arial"/>
                          <a:ea typeface="DejaVu Sans"/>
                        </a:rPr>
                        <a:t>0</a:t>
                      </a:r>
                      <a:endParaRPr lang="en-US"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gridSpan="2">
                  <a:txBody>
                    <a:bodyPr/>
                    <a:lstStyle/>
                    <a:p>
                      <a:pPr>
                        <a:lnSpc>
                          <a:spcPct val="100000"/>
                        </a:lnSpc>
                        <a:tabLst>
                          <a:tab pos="0" algn="l"/>
                        </a:tabLst>
                      </a:pPr>
                      <a:r>
                        <a:rPr lang="en-US" sz="1600" b="0" strike="noStrike" spc="-1">
                          <a:solidFill>
                            <a:srgbClr val="000000"/>
                          </a:solidFill>
                          <a:latin typeface="Arial"/>
                          <a:ea typeface="DejaVu Sans"/>
                        </a:rPr>
                        <a:t>6</a:t>
                      </a:r>
                      <a:endParaRPr lang="en-US"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hMerge="1">
                  <a:txBody>
                    <a:bodyPr/>
                    <a:lstStyle/>
                    <a:p>
                      <a:endParaRPr lang="en-US"/>
                    </a:p>
                  </a:txBody>
                  <a:tcPr marL="90000" marR="90000">
                    <a:solidFill>
                      <a:srgbClr val="729FCF"/>
                    </a:solidFill>
                  </a:tcPr>
                </a:tc>
                <a:extLst>
                  <a:ext uri="{0D108BD9-81ED-4DB2-BD59-A6C34878D82A}">
                    <a16:rowId xmlns:a16="http://schemas.microsoft.com/office/drawing/2014/main" val="10007"/>
                  </a:ext>
                </a:extLst>
              </a:tr>
              <a:tr h="342506">
                <a:tc>
                  <a:txBody>
                    <a:bodyPr/>
                    <a:lstStyle/>
                    <a:p>
                      <a:pPr>
                        <a:lnSpc>
                          <a:spcPct val="100000"/>
                        </a:lnSpc>
                        <a:tabLst>
                          <a:tab pos="0" algn="l"/>
                        </a:tabLst>
                      </a:pPr>
                      <a:r>
                        <a:rPr lang="en-US" sz="1600" b="0" strike="noStrike" spc="-1">
                          <a:solidFill>
                            <a:srgbClr val="000000"/>
                          </a:solidFill>
                          <a:latin typeface="Arial"/>
                          <a:ea typeface="DejaVu Sans"/>
                        </a:rPr>
                        <a:t>Tegusõna + kohasõna</a:t>
                      </a:r>
                      <a:endParaRPr lang="en-US"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tabLst>
                          <a:tab pos="0" algn="l"/>
                        </a:tabLst>
                      </a:pPr>
                      <a:r>
                        <a:rPr lang="en-US" sz="1600" b="0" strike="noStrike" spc="-1">
                          <a:solidFill>
                            <a:srgbClr val="000000"/>
                          </a:solidFill>
                          <a:latin typeface="Arial"/>
                          <a:ea typeface="DejaVu Sans"/>
                        </a:rPr>
                        <a:t>3</a:t>
                      </a:r>
                      <a:endParaRPr lang="en-US"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gridSpan="2">
                  <a:txBody>
                    <a:bodyPr/>
                    <a:lstStyle/>
                    <a:p>
                      <a:pPr>
                        <a:lnSpc>
                          <a:spcPct val="100000"/>
                        </a:lnSpc>
                        <a:tabLst>
                          <a:tab pos="0" algn="l"/>
                        </a:tabLst>
                      </a:pPr>
                      <a:r>
                        <a:rPr lang="en-US" sz="1600" b="0" strike="noStrike" spc="-1">
                          <a:solidFill>
                            <a:srgbClr val="000000"/>
                          </a:solidFill>
                          <a:latin typeface="Arial"/>
                          <a:ea typeface="DejaVu Sans"/>
                        </a:rPr>
                        <a:t>0</a:t>
                      </a:r>
                      <a:endParaRPr lang="en-US"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hMerge="1">
                  <a:txBody>
                    <a:bodyPr/>
                    <a:lstStyle/>
                    <a:p>
                      <a:endParaRPr lang="en-US"/>
                    </a:p>
                  </a:txBody>
                  <a:tcPr marL="90000" marR="90000">
                    <a:solidFill>
                      <a:srgbClr val="729FCF"/>
                    </a:solidFill>
                  </a:tcPr>
                </a:tc>
                <a:extLst>
                  <a:ext uri="{0D108BD9-81ED-4DB2-BD59-A6C34878D82A}">
                    <a16:rowId xmlns:a16="http://schemas.microsoft.com/office/drawing/2014/main" val="10008"/>
                  </a:ext>
                </a:extLst>
              </a:tr>
              <a:tr h="342506">
                <a:tc>
                  <a:txBody>
                    <a:bodyPr/>
                    <a:lstStyle/>
                    <a:p>
                      <a:pPr>
                        <a:lnSpc>
                          <a:spcPct val="100000"/>
                        </a:lnSpc>
                        <a:tabLst>
                          <a:tab pos="0" algn="l"/>
                        </a:tabLst>
                      </a:pPr>
                      <a:r>
                        <a:rPr lang="en-US" sz="1600" b="0" strike="noStrike" spc="-1">
                          <a:solidFill>
                            <a:srgbClr val="000000"/>
                          </a:solidFill>
                          <a:latin typeface="Arial"/>
                          <a:ea typeface="DejaVu Sans"/>
                        </a:rPr>
                        <a:t>Tegusõna + ajasõna</a:t>
                      </a:r>
                      <a:endParaRPr lang="en-US"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tabLst>
                          <a:tab pos="0" algn="l"/>
                        </a:tabLst>
                      </a:pPr>
                      <a:r>
                        <a:rPr lang="en-US" sz="1600" b="0" strike="noStrike" spc="-1" dirty="0">
                          <a:solidFill>
                            <a:srgbClr val="000000"/>
                          </a:solidFill>
                          <a:latin typeface="Arial"/>
                        </a:rPr>
                        <a:t>0</a:t>
                      </a:r>
                      <a:endParaRPr lang="en-US" sz="16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gridSpan="2">
                  <a:txBody>
                    <a:bodyPr/>
                    <a:lstStyle/>
                    <a:p>
                      <a:pPr>
                        <a:lnSpc>
                          <a:spcPct val="100000"/>
                        </a:lnSpc>
                        <a:tabLst>
                          <a:tab pos="0" algn="l"/>
                        </a:tabLst>
                      </a:pPr>
                      <a:r>
                        <a:rPr lang="en-US" sz="1600" b="0" strike="noStrike" spc="-1" dirty="0">
                          <a:solidFill>
                            <a:srgbClr val="000000"/>
                          </a:solidFill>
                          <a:latin typeface="Arial"/>
                        </a:rPr>
                        <a:t>0</a:t>
                      </a:r>
                      <a:endParaRPr lang="en-US" sz="16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hMerge="1">
                  <a:txBody>
                    <a:bodyPr/>
                    <a:lstStyle/>
                    <a:p>
                      <a:endParaRPr lang="en-US"/>
                    </a:p>
                  </a:txBody>
                  <a:tcPr marL="90000" marR="90000">
                    <a:solidFill>
                      <a:srgbClr val="729FCF"/>
                    </a:solidFill>
                  </a:tcPr>
                </a:tc>
                <a:extLst>
                  <a:ext uri="{0D108BD9-81ED-4DB2-BD59-A6C34878D82A}">
                    <a16:rowId xmlns:a16="http://schemas.microsoft.com/office/drawing/2014/main" val="10009"/>
                  </a:ext>
                </a:extLst>
              </a:tr>
              <a:tr h="342506">
                <a:tc>
                  <a:txBody>
                    <a:bodyPr/>
                    <a:lstStyle/>
                    <a:p>
                      <a:pPr>
                        <a:lnSpc>
                          <a:spcPct val="100000"/>
                        </a:lnSpc>
                        <a:tabLst>
                          <a:tab pos="0" algn="l"/>
                        </a:tabLst>
                      </a:pPr>
                      <a:r>
                        <a:rPr lang="en-US" sz="1600" b="0" strike="noStrike" spc="-1">
                          <a:solidFill>
                            <a:srgbClr val="000000"/>
                          </a:solidFill>
                          <a:latin typeface="Arial"/>
                          <a:ea typeface="DejaVu Sans"/>
                        </a:rPr>
                        <a:t>Tegusõna + viisisõna</a:t>
                      </a:r>
                      <a:endParaRPr lang="en-US"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tabLst>
                          <a:tab pos="0" algn="l"/>
                        </a:tabLst>
                      </a:pPr>
                      <a:r>
                        <a:rPr lang="en-US" sz="1600" b="0" strike="noStrike" spc="-1" dirty="0">
                          <a:solidFill>
                            <a:srgbClr val="000000"/>
                          </a:solidFill>
                          <a:latin typeface="Arial"/>
                        </a:rPr>
                        <a:t>0</a:t>
                      </a:r>
                      <a:endParaRPr lang="en-US" sz="16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gridSpan="2">
                  <a:txBody>
                    <a:bodyPr/>
                    <a:lstStyle/>
                    <a:p>
                      <a:pPr>
                        <a:lnSpc>
                          <a:spcPct val="100000"/>
                        </a:lnSpc>
                        <a:tabLst>
                          <a:tab pos="0" algn="l"/>
                        </a:tabLst>
                      </a:pPr>
                      <a:r>
                        <a:rPr lang="en-US" sz="1600" b="0" strike="noStrike" spc="-1" dirty="0">
                          <a:solidFill>
                            <a:srgbClr val="000000"/>
                          </a:solidFill>
                          <a:latin typeface="Arial"/>
                        </a:rPr>
                        <a:t>0</a:t>
                      </a:r>
                      <a:endParaRPr lang="en-US" sz="16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hMerge="1">
                  <a:txBody>
                    <a:bodyPr/>
                    <a:lstStyle/>
                    <a:p>
                      <a:endParaRPr lang="en-US"/>
                    </a:p>
                  </a:txBody>
                  <a:tcPr marL="90000" marR="90000">
                    <a:solidFill>
                      <a:srgbClr val="729FCF"/>
                    </a:solidFill>
                  </a:tcPr>
                </a:tc>
                <a:extLst>
                  <a:ext uri="{0D108BD9-81ED-4DB2-BD59-A6C34878D82A}">
                    <a16:rowId xmlns:a16="http://schemas.microsoft.com/office/drawing/2014/main" val="10010"/>
                  </a:ext>
                </a:extLst>
              </a:tr>
              <a:tr h="342506">
                <a:tc>
                  <a:txBody>
                    <a:bodyPr/>
                    <a:lstStyle/>
                    <a:p>
                      <a:pPr>
                        <a:lnSpc>
                          <a:spcPct val="100000"/>
                        </a:lnSpc>
                        <a:tabLst>
                          <a:tab pos="0" algn="l"/>
                        </a:tabLst>
                      </a:pPr>
                      <a:r>
                        <a:rPr lang="en-US" sz="1600" b="0" strike="noStrike" spc="-1">
                          <a:solidFill>
                            <a:srgbClr val="000000"/>
                          </a:solidFill>
                          <a:latin typeface="Arial"/>
                          <a:ea typeface="DejaVu Sans"/>
                        </a:rPr>
                        <a:t>Tegusõna + objekt</a:t>
                      </a:r>
                      <a:endParaRPr lang="en-US"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tabLst>
                          <a:tab pos="0" algn="l"/>
                        </a:tabLst>
                      </a:pPr>
                      <a:r>
                        <a:rPr lang="en-US" sz="1600" b="0" strike="noStrike" spc="-1">
                          <a:solidFill>
                            <a:srgbClr val="000000"/>
                          </a:solidFill>
                          <a:latin typeface="Arial"/>
                          <a:ea typeface="DejaVu Sans"/>
                        </a:rPr>
                        <a:t>18</a:t>
                      </a:r>
                      <a:endParaRPr lang="en-US"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gridSpan="2">
                  <a:txBody>
                    <a:bodyPr/>
                    <a:lstStyle/>
                    <a:p>
                      <a:pPr>
                        <a:lnSpc>
                          <a:spcPct val="100000"/>
                        </a:lnSpc>
                        <a:tabLst>
                          <a:tab pos="0" algn="l"/>
                        </a:tabLst>
                      </a:pPr>
                      <a:r>
                        <a:rPr lang="en-US" sz="1600" b="0" strike="noStrike" spc="-1" dirty="0">
                          <a:solidFill>
                            <a:srgbClr val="000000"/>
                          </a:solidFill>
                          <a:latin typeface="Arial"/>
                          <a:ea typeface="DejaVu Sans"/>
                        </a:rPr>
                        <a:t>6</a:t>
                      </a:r>
                      <a:endParaRPr lang="en-US" sz="16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hMerge="1">
                  <a:txBody>
                    <a:bodyPr/>
                    <a:lstStyle/>
                    <a:p>
                      <a:endParaRPr lang="en-US"/>
                    </a:p>
                  </a:txBody>
                  <a:tcPr marL="90000" marR="90000">
                    <a:solidFill>
                      <a:srgbClr val="729FCF"/>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Title 1"/>
          <p:cNvSpPr/>
          <p:nvPr/>
        </p:nvSpPr>
        <p:spPr>
          <a:xfrm>
            <a:off x="692640" y="237960"/>
            <a:ext cx="10514520" cy="1324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1" strike="noStrike" spc="-1">
                <a:solidFill>
                  <a:srgbClr val="000000"/>
                </a:solidFill>
                <a:latin typeface="Calibri Light"/>
                <a:ea typeface="DejaVu Sans"/>
              </a:rPr>
              <a:t>Tulemused 6. Sõnamoodustus</a:t>
            </a:r>
            <a:endParaRPr lang="en-US" sz="4400" b="0" strike="noStrike" spc="-1">
              <a:latin typeface="Arial"/>
            </a:endParaRPr>
          </a:p>
        </p:txBody>
      </p:sp>
      <p:graphicFrame>
        <p:nvGraphicFramePr>
          <p:cNvPr id="197" name="Table 3"/>
          <p:cNvGraphicFramePr/>
          <p:nvPr>
            <p:extLst>
              <p:ext uri="{D42A27DB-BD31-4B8C-83A1-F6EECF244321}">
                <p14:modId xmlns:p14="http://schemas.microsoft.com/office/powerpoint/2010/main" val="2441410294"/>
              </p:ext>
            </p:extLst>
          </p:nvPr>
        </p:nvGraphicFramePr>
        <p:xfrm>
          <a:off x="431705" y="1961771"/>
          <a:ext cx="11036389" cy="3966480"/>
        </p:xfrm>
        <a:graphic>
          <a:graphicData uri="http://schemas.openxmlformats.org/drawingml/2006/table">
            <a:tbl>
              <a:tblPr/>
              <a:tblGrid>
                <a:gridCol w="3685320">
                  <a:extLst>
                    <a:ext uri="{9D8B030D-6E8A-4147-A177-3AD203B41FA5}">
                      <a16:colId xmlns:a16="http://schemas.microsoft.com/office/drawing/2014/main" val="20000"/>
                    </a:ext>
                  </a:extLst>
                </a:gridCol>
                <a:gridCol w="3609720">
                  <a:extLst>
                    <a:ext uri="{9D8B030D-6E8A-4147-A177-3AD203B41FA5}">
                      <a16:colId xmlns:a16="http://schemas.microsoft.com/office/drawing/2014/main" val="20001"/>
                    </a:ext>
                  </a:extLst>
                </a:gridCol>
                <a:gridCol w="3741349">
                  <a:extLst>
                    <a:ext uri="{9D8B030D-6E8A-4147-A177-3AD203B41FA5}">
                      <a16:colId xmlns:a16="http://schemas.microsoft.com/office/drawing/2014/main" val="20002"/>
                    </a:ext>
                  </a:extLst>
                </a:gridCol>
              </a:tblGrid>
              <a:tr h="673920">
                <a:tc>
                  <a:txBody>
                    <a:bodyPr/>
                    <a:lstStyle/>
                    <a:p>
                      <a:endParaRPr lang="en-US"/>
                    </a:p>
                  </a:txBody>
                  <a:tcPr>
                    <a:lnL w="12240">
                      <a:solidFill>
                        <a:srgbClr val="000000"/>
                      </a:solidFill>
                    </a:lnL>
                    <a:lnR w="12240">
                      <a:solidFill>
                        <a:srgbClr val="000000"/>
                      </a:solidFill>
                    </a:lnR>
                    <a:lnT w="12240">
                      <a:solidFill>
                        <a:srgbClr val="000000"/>
                      </a:solidFill>
                    </a:lnT>
                    <a:lnB w="12240">
                      <a:solidFill>
                        <a:srgbClr val="000000"/>
                      </a:solidFill>
                    </a:lnB>
                    <a:solidFill>
                      <a:srgbClr val="D2A4D4"/>
                    </a:solidFill>
                  </a:tcPr>
                </a:tc>
                <a:tc gridSpan="2">
                  <a:txBody>
                    <a:bodyPr/>
                    <a:lstStyle/>
                    <a:p>
                      <a:pPr algn="ctr">
                        <a:lnSpc>
                          <a:spcPct val="100000"/>
                        </a:lnSpc>
                      </a:pPr>
                      <a:r>
                        <a:rPr lang="en-US" sz="1600" b="1" strike="noStrike" spc="-1">
                          <a:solidFill>
                            <a:srgbClr val="0D0D0D"/>
                          </a:solidFill>
                          <a:latin typeface="Arial"/>
                          <a:ea typeface="DejaVu Sans"/>
                        </a:rPr>
                        <a:t>Õigete vastuste osakaal protsentides</a:t>
                      </a:r>
                      <a:endParaRPr lang="en-US"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D2A4D4"/>
                    </a:solidFill>
                  </a:tcPr>
                </a:tc>
                <a:tc hMerge="1">
                  <a:txBody>
                    <a:bodyPr/>
                    <a:lstStyle/>
                    <a:p>
                      <a:endParaRPr lang="en-US"/>
                    </a:p>
                  </a:txBody>
                  <a:tcPr marL="90000" marR="90000">
                    <a:solidFill>
                      <a:srgbClr val="729FCF"/>
                    </a:solidFill>
                  </a:tcPr>
                </a:tc>
                <a:extLst>
                  <a:ext uri="{0D108BD9-81ED-4DB2-BD59-A6C34878D82A}">
                    <a16:rowId xmlns:a16="http://schemas.microsoft.com/office/drawing/2014/main" val="10000"/>
                  </a:ext>
                </a:extLst>
              </a:tr>
              <a:tr h="634680">
                <a:tc>
                  <a:txBody>
                    <a:bodyPr/>
                    <a:lstStyle/>
                    <a:p>
                      <a:pPr>
                        <a:lnSpc>
                          <a:spcPct val="100000"/>
                        </a:lnSpc>
                      </a:pPr>
                      <a:r>
                        <a:rPr lang="en-US" sz="1400" b="1" strike="noStrike" spc="-1">
                          <a:solidFill>
                            <a:srgbClr val="000000"/>
                          </a:solidFill>
                          <a:latin typeface="Arial"/>
                          <a:ea typeface="DejaVu Sans"/>
                        </a:rPr>
                        <a:t>VORM</a:t>
                      </a:r>
                      <a:endParaRPr lang="en-US" sz="14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D2A4D4"/>
                    </a:solidFill>
                  </a:tcPr>
                </a:tc>
                <a:tc>
                  <a:txBody>
                    <a:bodyPr/>
                    <a:lstStyle/>
                    <a:p>
                      <a:pPr>
                        <a:lnSpc>
                          <a:spcPct val="100000"/>
                        </a:lnSpc>
                      </a:pPr>
                      <a:r>
                        <a:rPr lang="en-US" sz="1400" b="1" strike="noStrike" spc="-1" dirty="0">
                          <a:solidFill>
                            <a:srgbClr val="000000"/>
                          </a:solidFill>
                          <a:latin typeface="Arial"/>
                          <a:ea typeface="DejaVu Sans"/>
                        </a:rPr>
                        <a:t>TUGEVAMA LÄHTEPOSITSIOONIGA GRUPP</a:t>
                      </a:r>
                      <a:endParaRPr lang="en-US" sz="14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D2A4D4"/>
                    </a:solidFill>
                  </a:tcPr>
                </a:tc>
                <a:tc>
                  <a:txBody>
                    <a:bodyPr/>
                    <a:lstStyle/>
                    <a:p>
                      <a:pPr algn="ctr">
                        <a:lnSpc>
                          <a:spcPts val="1721"/>
                        </a:lnSpc>
                      </a:pPr>
                      <a:r>
                        <a:rPr lang="en-US" sz="1400" b="1" strike="noStrike" spc="-1" dirty="0">
                          <a:solidFill>
                            <a:srgbClr val="000000"/>
                          </a:solidFill>
                          <a:latin typeface="Arial"/>
                          <a:ea typeface="DejaVu Sans"/>
                        </a:rPr>
                        <a:t>NÕRGEMA </a:t>
                      </a:r>
                      <a:endParaRPr lang="en-US" sz="1400" b="0" strike="noStrike" spc="-1" dirty="0">
                        <a:latin typeface="Arial"/>
                      </a:endParaRPr>
                    </a:p>
                    <a:p>
                      <a:pPr algn="ctr">
                        <a:lnSpc>
                          <a:spcPts val="1721"/>
                        </a:lnSpc>
                      </a:pPr>
                      <a:r>
                        <a:rPr lang="en-US" sz="1400" b="1" strike="noStrike" spc="-1" dirty="0">
                          <a:solidFill>
                            <a:srgbClr val="000000"/>
                          </a:solidFill>
                          <a:latin typeface="Arial"/>
                          <a:ea typeface="DejaVu Sans"/>
                        </a:rPr>
                        <a:t>LÄHTEPOSITSIOONIGA GRUPP</a:t>
                      </a:r>
                      <a:endParaRPr lang="en-US" sz="14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D2A4D4"/>
                    </a:solidFill>
                  </a:tcPr>
                </a:tc>
                <a:extLst>
                  <a:ext uri="{0D108BD9-81ED-4DB2-BD59-A6C34878D82A}">
                    <a16:rowId xmlns:a16="http://schemas.microsoft.com/office/drawing/2014/main" val="10001"/>
                  </a:ext>
                </a:extLst>
              </a:tr>
              <a:tr h="409680">
                <a:tc gridSpan="3">
                  <a:txBody>
                    <a:bodyPr/>
                    <a:lstStyle/>
                    <a:p>
                      <a:pPr algn="ctr">
                        <a:lnSpc>
                          <a:spcPct val="100000"/>
                        </a:lnSpc>
                      </a:pPr>
                      <a:r>
                        <a:rPr lang="en-US" sz="1600" b="0" strike="noStrike" spc="-1" dirty="0">
                          <a:solidFill>
                            <a:srgbClr val="000000"/>
                          </a:solidFill>
                          <a:latin typeface="Arial"/>
                          <a:ea typeface="DejaVu Sans"/>
                        </a:rPr>
                        <a:t>                                                         </a:t>
                      </a:r>
                      <a:r>
                        <a:rPr lang="en-US" sz="1600" b="1" strike="noStrike" spc="-1" dirty="0">
                          <a:solidFill>
                            <a:srgbClr val="000000"/>
                          </a:solidFill>
                          <a:latin typeface="Arial"/>
                          <a:ea typeface="DejaVu Sans"/>
                        </a:rPr>
                        <a:t>MÕISTMINE</a:t>
                      </a:r>
                      <a:endParaRPr lang="en-US" sz="1600" b="1"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extLst>
                  <a:ext uri="{0D108BD9-81ED-4DB2-BD59-A6C34878D82A}">
                    <a16:rowId xmlns:a16="http://schemas.microsoft.com/office/drawing/2014/main" val="10002"/>
                  </a:ext>
                </a:extLst>
              </a:tr>
              <a:tr h="409680">
                <a:tc>
                  <a:txBody>
                    <a:bodyPr/>
                    <a:lstStyle/>
                    <a:p>
                      <a:pPr>
                        <a:lnSpc>
                          <a:spcPct val="100000"/>
                        </a:lnSpc>
                      </a:pPr>
                      <a:r>
                        <a:rPr lang="en-US" sz="1600" b="0" strike="noStrike" spc="-1">
                          <a:solidFill>
                            <a:srgbClr val="000000"/>
                          </a:solidFill>
                          <a:latin typeface="Arial"/>
                          <a:ea typeface="DejaVu Sans"/>
                        </a:rPr>
                        <a:t>Ühendtegusõnad</a:t>
                      </a:r>
                      <a:endParaRPr lang="en-US"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600" b="0" strike="noStrike" spc="-1">
                          <a:solidFill>
                            <a:srgbClr val="000000"/>
                          </a:solidFill>
                          <a:latin typeface="Arial"/>
                          <a:ea typeface="DejaVu Sans"/>
                        </a:rPr>
                        <a:t>77</a:t>
                      </a:r>
                      <a:endParaRPr lang="en-US"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77</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extLst>
                  <a:ext uri="{0D108BD9-81ED-4DB2-BD59-A6C34878D82A}">
                    <a16:rowId xmlns:a16="http://schemas.microsoft.com/office/drawing/2014/main" val="10003"/>
                  </a:ext>
                </a:extLst>
              </a:tr>
              <a:tr h="635040">
                <a:tc>
                  <a:txBody>
                    <a:bodyPr/>
                    <a:lstStyle/>
                    <a:p>
                      <a:pPr>
                        <a:lnSpc>
                          <a:spcPct val="100000"/>
                        </a:lnSpc>
                        <a:tabLst>
                          <a:tab pos="0" algn="l"/>
                        </a:tabLst>
                      </a:pPr>
                      <a:r>
                        <a:rPr lang="en-US" sz="1600" b="0" strike="noStrike" spc="-1">
                          <a:solidFill>
                            <a:srgbClr val="000000"/>
                          </a:solidFill>
                          <a:latin typeface="Arial"/>
                          <a:ea typeface="DejaVu Sans"/>
                        </a:rPr>
                        <a:t>Liitsõnad</a:t>
                      </a:r>
                      <a:endParaRPr lang="en-US"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tabLst>
                          <a:tab pos="0" algn="l"/>
                        </a:tabLst>
                      </a:pPr>
                      <a:r>
                        <a:rPr lang="en-US" sz="1600" b="0" strike="noStrike" spc="-1">
                          <a:solidFill>
                            <a:srgbClr val="000000"/>
                          </a:solidFill>
                          <a:latin typeface="Arial"/>
                          <a:ea typeface="DejaVu Sans"/>
                        </a:rPr>
                        <a:t>71</a:t>
                      </a:r>
                      <a:endParaRPr lang="en-US"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tabLst>
                          <a:tab pos="0" algn="l"/>
                        </a:tabLst>
                      </a:pPr>
                      <a:r>
                        <a:rPr lang="en-US" sz="1800" b="0" strike="noStrike" spc="-1">
                          <a:solidFill>
                            <a:srgbClr val="000000"/>
                          </a:solidFill>
                          <a:latin typeface="Arial"/>
                          <a:ea typeface="DejaVu Sans"/>
                        </a:rPr>
                        <a:t>88</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extLst>
                  <a:ext uri="{0D108BD9-81ED-4DB2-BD59-A6C34878D82A}">
                    <a16:rowId xmlns:a16="http://schemas.microsoft.com/office/drawing/2014/main" val="10004"/>
                  </a:ext>
                </a:extLst>
              </a:tr>
              <a:tr h="382320">
                <a:tc gridSpan="3">
                  <a:txBody>
                    <a:bodyPr/>
                    <a:lstStyle/>
                    <a:p>
                      <a:pPr algn="ctr">
                        <a:lnSpc>
                          <a:spcPct val="100000"/>
                        </a:lnSpc>
                        <a:tabLst>
                          <a:tab pos="0" algn="l"/>
                        </a:tabLst>
                      </a:pPr>
                      <a:r>
                        <a:rPr lang="en-US" sz="1600" b="0" strike="noStrike" spc="-1" dirty="0">
                          <a:solidFill>
                            <a:srgbClr val="000000"/>
                          </a:solidFill>
                          <a:latin typeface="Arial"/>
                          <a:ea typeface="DejaVu Sans"/>
                        </a:rPr>
                        <a:t>                                                               </a:t>
                      </a:r>
                      <a:r>
                        <a:rPr lang="en-US" sz="1600" b="1" strike="noStrike" spc="-1" dirty="0">
                          <a:solidFill>
                            <a:srgbClr val="000000"/>
                          </a:solidFill>
                          <a:latin typeface="Arial"/>
                          <a:ea typeface="DejaVu Sans"/>
                        </a:rPr>
                        <a:t>KASUTAMINE</a:t>
                      </a:r>
                      <a:endParaRPr lang="en-US" sz="1600" b="1"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extLst>
                  <a:ext uri="{0D108BD9-81ED-4DB2-BD59-A6C34878D82A}">
                    <a16:rowId xmlns:a16="http://schemas.microsoft.com/office/drawing/2014/main" val="10005"/>
                  </a:ext>
                </a:extLst>
              </a:tr>
              <a:tr h="409680">
                <a:tc>
                  <a:txBody>
                    <a:bodyPr/>
                    <a:lstStyle/>
                    <a:p>
                      <a:pPr>
                        <a:lnSpc>
                          <a:spcPct val="100000"/>
                        </a:lnSpc>
                      </a:pPr>
                      <a:r>
                        <a:rPr lang="en-US" sz="1600" b="0" strike="noStrike" spc="-1">
                          <a:solidFill>
                            <a:srgbClr val="000000"/>
                          </a:solidFill>
                          <a:latin typeface="Arial"/>
                          <a:ea typeface="DejaVu Sans"/>
                        </a:rPr>
                        <a:t>Ühendtegusõnad</a:t>
                      </a:r>
                      <a:endParaRPr lang="en-US"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600" b="0" strike="noStrike" spc="-1">
                          <a:solidFill>
                            <a:srgbClr val="000000"/>
                          </a:solidFill>
                          <a:latin typeface="Arial"/>
                          <a:ea typeface="DejaVu Sans"/>
                        </a:rPr>
                        <a:t>12</a:t>
                      </a:r>
                      <a:endParaRPr lang="en-US"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11</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extLst>
                  <a:ext uri="{0D108BD9-81ED-4DB2-BD59-A6C34878D82A}">
                    <a16:rowId xmlns:a16="http://schemas.microsoft.com/office/drawing/2014/main" val="10006"/>
                  </a:ext>
                </a:extLst>
              </a:tr>
              <a:tr h="411480">
                <a:tc>
                  <a:txBody>
                    <a:bodyPr/>
                    <a:lstStyle/>
                    <a:p>
                      <a:pPr>
                        <a:lnSpc>
                          <a:spcPct val="100000"/>
                        </a:lnSpc>
                        <a:tabLst>
                          <a:tab pos="0" algn="l"/>
                        </a:tabLst>
                      </a:pPr>
                      <a:r>
                        <a:rPr lang="en-US" sz="1600" b="0" strike="noStrike" spc="-1">
                          <a:solidFill>
                            <a:srgbClr val="000000"/>
                          </a:solidFill>
                          <a:latin typeface="Arial"/>
                          <a:ea typeface="DejaVu Sans"/>
                        </a:rPr>
                        <a:t>Liitsõnad</a:t>
                      </a:r>
                      <a:endParaRPr lang="en-US"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tabLst>
                          <a:tab pos="0" algn="l"/>
                        </a:tabLst>
                      </a:pPr>
                      <a:r>
                        <a:rPr lang="en-US" sz="1600" b="0" strike="noStrike" spc="-1">
                          <a:solidFill>
                            <a:srgbClr val="000000"/>
                          </a:solidFill>
                          <a:latin typeface="Arial"/>
                          <a:ea typeface="DejaVu Sans"/>
                        </a:rPr>
                        <a:t>35</a:t>
                      </a:r>
                      <a:endParaRPr lang="en-US"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tabLst>
                          <a:tab pos="0" algn="l"/>
                        </a:tabLst>
                      </a:pPr>
                      <a:r>
                        <a:rPr lang="en-US" sz="1800" b="0" strike="noStrike" spc="-1" dirty="0">
                          <a:solidFill>
                            <a:srgbClr val="000000"/>
                          </a:solidFill>
                          <a:latin typeface="Arial"/>
                          <a:ea typeface="DejaVu Sans"/>
                        </a:rPr>
                        <a:t>44</a:t>
                      </a:r>
                      <a:endParaRPr lang="en-US" sz="18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Title 1_2"/>
          <p:cNvSpPr/>
          <p:nvPr/>
        </p:nvSpPr>
        <p:spPr>
          <a:xfrm>
            <a:off x="838080" y="365040"/>
            <a:ext cx="10514520" cy="1324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1" strike="noStrike" spc="-1" dirty="0" err="1">
                <a:solidFill>
                  <a:srgbClr val="000000"/>
                </a:solidFill>
                <a:latin typeface="Calibri Light"/>
                <a:ea typeface="DejaVu Sans"/>
              </a:rPr>
              <a:t>Tulemused</a:t>
            </a:r>
            <a:r>
              <a:rPr lang="en-US" sz="4400" b="1" strike="noStrike" spc="-1" dirty="0">
                <a:solidFill>
                  <a:srgbClr val="000000"/>
                </a:solidFill>
                <a:latin typeface="Calibri Light"/>
                <a:ea typeface="DejaVu Sans"/>
              </a:rPr>
              <a:t> 7. </a:t>
            </a:r>
            <a:r>
              <a:rPr lang="en-US" sz="4400" b="1" strike="noStrike" spc="-1" dirty="0" err="1">
                <a:solidFill>
                  <a:srgbClr val="000000"/>
                </a:solidFill>
                <a:latin typeface="Calibri Light"/>
                <a:ea typeface="DejaVu Sans"/>
              </a:rPr>
              <a:t>Metoodilised</a:t>
            </a:r>
            <a:r>
              <a:rPr lang="en-US" sz="4400" b="1" strike="noStrike" spc="-1" dirty="0">
                <a:solidFill>
                  <a:srgbClr val="000000"/>
                </a:solidFill>
                <a:latin typeface="Calibri Light"/>
                <a:ea typeface="DejaVu Sans"/>
              </a:rPr>
              <a:t> </a:t>
            </a:r>
            <a:r>
              <a:rPr lang="en-US" sz="4400" b="1" strike="noStrike" spc="-1" dirty="0" err="1">
                <a:solidFill>
                  <a:srgbClr val="000000"/>
                </a:solidFill>
                <a:latin typeface="Calibri Light"/>
                <a:ea typeface="DejaVu Sans"/>
              </a:rPr>
              <a:t>üksikasjad</a:t>
            </a:r>
            <a:endParaRPr lang="en-US" sz="4400" b="0" strike="noStrike" spc="-1" dirty="0">
              <a:latin typeface="Arial"/>
            </a:endParaRPr>
          </a:p>
        </p:txBody>
      </p:sp>
      <p:sp>
        <p:nvSpPr>
          <p:cNvPr id="199" name="Content Placeholder 2_2"/>
          <p:cNvSpPr/>
          <p:nvPr/>
        </p:nvSpPr>
        <p:spPr>
          <a:xfrm>
            <a:off x="838079" y="1825560"/>
            <a:ext cx="10650109" cy="482462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228600" indent="-227520">
              <a:lnSpc>
                <a:spcPct val="90000"/>
              </a:lnSpc>
              <a:spcBef>
                <a:spcPts val="1001"/>
              </a:spcBef>
              <a:buClr>
                <a:srgbClr val="000000"/>
              </a:buClr>
              <a:buFont typeface="Arial"/>
              <a:buChar char="•"/>
            </a:pPr>
            <a:r>
              <a:rPr lang="en-US" sz="2800" b="0" strike="noStrike" spc="-1" dirty="0" err="1">
                <a:solidFill>
                  <a:srgbClr val="000000"/>
                </a:solidFill>
                <a:latin typeface="Calibri"/>
                <a:ea typeface="DejaVu Sans"/>
              </a:rPr>
              <a:t>Millised</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kategooriad</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olid</a:t>
            </a:r>
            <a:r>
              <a:rPr lang="en-US" sz="2800" b="0" strike="noStrike" spc="-1" dirty="0">
                <a:solidFill>
                  <a:srgbClr val="000000"/>
                </a:solidFill>
                <a:latin typeface="Calibri"/>
                <a:ea typeface="DejaVu Sans"/>
              </a:rPr>
              <a:t> need, </a:t>
            </a:r>
            <a:r>
              <a:rPr lang="en-US" sz="2800" b="0" strike="noStrike" spc="-1" dirty="0" err="1">
                <a:solidFill>
                  <a:srgbClr val="000000"/>
                </a:solidFill>
                <a:latin typeface="Calibri"/>
                <a:ea typeface="DejaVu Sans"/>
              </a:rPr>
              <a:t>millele</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andsid</a:t>
            </a:r>
            <a:r>
              <a:rPr lang="en-US" sz="2800" b="0" strike="noStrike" spc="-1" dirty="0">
                <a:solidFill>
                  <a:srgbClr val="000000"/>
                </a:solidFill>
                <a:latin typeface="Calibri"/>
                <a:ea typeface="DejaVu Sans"/>
              </a:rPr>
              <a:t> lapsed </a:t>
            </a:r>
            <a:r>
              <a:rPr lang="en-US" sz="2800" b="0" strike="noStrike" spc="-1" dirty="0" err="1">
                <a:solidFill>
                  <a:srgbClr val="000000"/>
                </a:solidFill>
                <a:latin typeface="Calibri"/>
                <a:ea typeface="DejaVu Sans"/>
              </a:rPr>
              <a:t>vastuseid</a:t>
            </a:r>
            <a:r>
              <a:rPr lang="en-US" sz="2800" b="0" strike="noStrike" spc="-1" dirty="0">
                <a:solidFill>
                  <a:srgbClr val="000000"/>
                </a:solidFill>
                <a:latin typeface="Calibri"/>
                <a:ea typeface="DejaVu Sans"/>
              </a:rPr>
              <a:t>, mis </a:t>
            </a:r>
            <a:r>
              <a:rPr lang="en-US" sz="2800" b="0" strike="noStrike" spc="-1" dirty="0" err="1">
                <a:solidFill>
                  <a:srgbClr val="000000"/>
                </a:solidFill>
                <a:latin typeface="Calibri"/>
                <a:ea typeface="DejaVu Sans"/>
              </a:rPr>
              <a:t>olid</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sisuliselt</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õiged</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kuid</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vormilt</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valed</a:t>
            </a:r>
            <a:r>
              <a:rPr lang="en-US" sz="2800" b="0" strike="noStrike" spc="-1" dirty="0">
                <a:solidFill>
                  <a:srgbClr val="000000"/>
                </a:solidFill>
                <a:latin typeface="Calibri"/>
                <a:ea typeface="DejaVu Sans"/>
              </a:rPr>
              <a:t>?</a:t>
            </a:r>
            <a:endParaRPr lang="en-US" sz="2800" b="0" strike="noStrike" spc="-1" dirty="0">
              <a:latin typeface="Arial"/>
            </a:endParaRPr>
          </a:p>
          <a:p>
            <a:pPr marL="864000" lvl="1" indent="-323280">
              <a:lnSpc>
                <a:spcPct val="100000"/>
              </a:lnSpc>
              <a:spcBef>
                <a:spcPts val="1134"/>
              </a:spcBef>
              <a:buClr>
                <a:srgbClr val="000000"/>
              </a:buClr>
              <a:buSzPct val="75000"/>
              <a:buFont typeface="Symbol"/>
              <a:buChar char=""/>
            </a:pPr>
            <a:r>
              <a:rPr lang="en-US" sz="2800" b="0" i="1" strike="noStrike" spc="-1" dirty="0">
                <a:solidFill>
                  <a:srgbClr val="000000"/>
                </a:solidFill>
                <a:latin typeface="Calibri"/>
                <a:ea typeface="DejaVu Sans"/>
              </a:rPr>
              <a:t> </a:t>
            </a:r>
            <a:endParaRPr lang="en-US" sz="2800" b="0" strike="noStrike" spc="-1" dirty="0">
              <a:latin typeface="Arial"/>
            </a:endParaRPr>
          </a:p>
        </p:txBody>
      </p:sp>
      <p:graphicFrame>
        <p:nvGraphicFramePr>
          <p:cNvPr id="200" name="Table 199"/>
          <p:cNvGraphicFramePr/>
          <p:nvPr/>
        </p:nvGraphicFramePr>
        <p:xfrm>
          <a:off x="1143000" y="2772360"/>
          <a:ext cx="10058400" cy="3728160"/>
        </p:xfrm>
        <a:graphic>
          <a:graphicData uri="http://schemas.openxmlformats.org/drawingml/2006/table">
            <a:tbl>
              <a:tblPr/>
              <a:tblGrid>
                <a:gridCol w="2898000">
                  <a:extLst>
                    <a:ext uri="{9D8B030D-6E8A-4147-A177-3AD203B41FA5}">
                      <a16:colId xmlns:a16="http://schemas.microsoft.com/office/drawing/2014/main" val="20000"/>
                    </a:ext>
                  </a:extLst>
                </a:gridCol>
                <a:gridCol w="4406400">
                  <a:extLst>
                    <a:ext uri="{9D8B030D-6E8A-4147-A177-3AD203B41FA5}">
                      <a16:colId xmlns:a16="http://schemas.microsoft.com/office/drawing/2014/main" val="20001"/>
                    </a:ext>
                  </a:extLst>
                </a:gridCol>
                <a:gridCol w="2754000">
                  <a:extLst>
                    <a:ext uri="{9D8B030D-6E8A-4147-A177-3AD203B41FA5}">
                      <a16:colId xmlns:a16="http://schemas.microsoft.com/office/drawing/2014/main" val="20002"/>
                    </a:ext>
                  </a:extLst>
                </a:gridCol>
              </a:tblGrid>
              <a:tr h="1132560">
                <a:tc>
                  <a:txBody>
                    <a:bodyPr/>
                    <a:lstStyle/>
                    <a:p>
                      <a:r>
                        <a:rPr lang="en-US" sz="1800" b="0" strike="noStrike" spc="-1">
                          <a:latin typeface="Arial"/>
                        </a:rPr>
                        <a:t>Eitav kõne (44%, 58%)</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r>
                        <a:rPr lang="en-US" sz="1800" b="0" strike="noStrike" spc="-1">
                          <a:latin typeface="Arial"/>
                        </a:rPr>
                        <a:t>Kas sina näed pildil laeva?</a:t>
                      </a:r>
                    </a:p>
                    <a:p>
                      <a:r>
                        <a:rPr lang="en-US" sz="1800" b="0" strike="noStrike" spc="-1">
                          <a:latin typeface="Arial"/>
                        </a:rPr>
                        <a:t>Kas sinu ema oskab lennata?</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r>
                        <a:rPr lang="en-US" sz="1800" b="0" strike="noStrike" spc="-1">
                          <a:latin typeface="Arial"/>
                        </a:rPr>
                        <a:t>“Ei”</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1132560">
                <a:tc>
                  <a:txBody>
                    <a:bodyPr/>
                    <a:lstStyle/>
                    <a:p>
                      <a:r>
                        <a:rPr lang="en-US" sz="1800" b="0" strike="noStrike" spc="-1" dirty="0" err="1">
                          <a:latin typeface="Arial"/>
                        </a:rPr>
                        <a:t>Osa</a:t>
                      </a:r>
                      <a:r>
                        <a:rPr lang="en-US" sz="1800" b="0" strike="noStrike" spc="-1" dirty="0">
                          <a:latin typeface="Arial"/>
                        </a:rPr>
                        <a:t> </a:t>
                      </a:r>
                      <a:r>
                        <a:rPr lang="en-US" sz="1800" b="0" strike="noStrike" spc="-1" dirty="0" err="1">
                          <a:latin typeface="Arial"/>
                        </a:rPr>
                        <a:t>nimisõna</a:t>
                      </a:r>
                      <a:r>
                        <a:rPr lang="en-US" sz="1800" b="0" strike="noStrike" spc="-1" dirty="0">
                          <a:latin typeface="Arial"/>
                        </a:rPr>
                        <a:t> </a:t>
                      </a:r>
                      <a:r>
                        <a:rPr lang="en-US" sz="1800" b="0" strike="noStrike" spc="-1" dirty="0" err="1">
                          <a:latin typeface="Arial"/>
                        </a:rPr>
                        <a:t>ainsuse</a:t>
                      </a:r>
                      <a:r>
                        <a:rPr lang="en-US" sz="1800" b="0" strike="noStrike" spc="-1" dirty="0">
                          <a:latin typeface="Arial"/>
                        </a:rPr>
                        <a:t> </a:t>
                      </a:r>
                      <a:r>
                        <a:rPr lang="en-US" sz="1800" b="0" strike="noStrike" spc="-1" dirty="0" err="1">
                          <a:latin typeface="Arial"/>
                        </a:rPr>
                        <a:t>käändevorme</a:t>
                      </a:r>
                      <a:r>
                        <a:rPr lang="en-US" sz="1800" b="0" strike="noStrike" spc="-1" dirty="0">
                          <a:latin typeface="Arial"/>
                        </a:rPr>
                        <a:t> (17-36%)</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US" sz="1800" b="0" strike="noStrike" spc="-1">
                          <a:latin typeface="Arial"/>
                        </a:rPr>
                        <a:t>Kus on linnud?</a:t>
                      </a:r>
                    </a:p>
                    <a:p>
                      <a:r>
                        <a:rPr lang="en-US" sz="1800" b="0" strike="noStrike" spc="-1">
                          <a:latin typeface="Arial"/>
                        </a:rPr>
                        <a:t>Kus istub kass?</a:t>
                      </a:r>
                    </a:p>
                    <a:p>
                      <a:r>
                        <a:rPr lang="en-US" sz="1800" b="0" strike="noStrike" spc="-1">
                          <a:latin typeface="Arial"/>
                        </a:rPr>
                        <a:t>Kellega vanaema kohvi joob?</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US" sz="1800" b="0" strike="noStrike" spc="-1">
                          <a:latin typeface="Arial"/>
                        </a:rPr>
                        <a:t>“Puu otsas”</a:t>
                      </a:r>
                    </a:p>
                    <a:p>
                      <a:r>
                        <a:rPr lang="en-US" sz="1800" b="0" strike="noStrike" spc="-1">
                          <a:latin typeface="Arial"/>
                        </a:rPr>
                        <a:t>“Akna peal”</a:t>
                      </a:r>
                    </a:p>
                    <a:p>
                      <a:r>
                        <a:rPr lang="en-US" sz="1800" b="0" strike="noStrike" spc="-1">
                          <a:latin typeface="Arial"/>
                        </a:rPr>
                        <a:t>“Üksi”</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1134720">
                <a:tc>
                  <a:txBody>
                    <a:bodyPr/>
                    <a:lstStyle/>
                    <a:p>
                      <a:r>
                        <a:rPr lang="en-US" sz="1800" b="0" strike="noStrike" spc="-1">
                          <a:latin typeface="Arial"/>
                        </a:rPr>
                        <a:t>Fraasitüübid</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en-US" sz="1800" b="0" strike="noStrike" spc="-1" dirty="0" err="1">
                          <a:latin typeface="Arial"/>
                        </a:rPr>
                        <a:t>Missugune</a:t>
                      </a:r>
                      <a:r>
                        <a:rPr lang="en-US" sz="1800" b="0" strike="noStrike" spc="-1" dirty="0">
                          <a:latin typeface="Arial"/>
                        </a:rPr>
                        <a:t> </a:t>
                      </a:r>
                      <a:r>
                        <a:rPr lang="en-US" sz="1800" b="0" strike="noStrike" spc="-1" dirty="0" err="1">
                          <a:latin typeface="Arial"/>
                        </a:rPr>
                        <a:t>tass</a:t>
                      </a:r>
                      <a:r>
                        <a:rPr lang="en-US" sz="1800" b="0" strike="noStrike" spc="-1" dirty="0">
                          <a:latin typeface="Arial"/>
                        </a:rPr>
                        <a:t> on </a:t>
                      </a:r>
                      <a:r>
                        <a:rPr lang="en-US" sz="1800" b="0" strike="noStrike" spc="-1" dirty="0" err="1">
                          <a:latin typeface="Arial"/>
                        </a:rPr>
                        <a:t>vanaemal</a:t>
                      </a:r>
                      <a:r>
                        <a:rPr lang="en-US" sz="1800" b="0" strike="noStrike" spc="-1" dirty="0">
                          <a:latin typeface="Arial"/>
                        </a:rPr>
                        <a:t> </a:t>
                      </a:r>
                      <a:r>
                        <a:rPr lang="en-US" sz="1800" b="0" strike="noStrike" spc="-1" dirty="0" err="1">
                          <a:latin typeface="Arial"/>
                        </a:rPr>
                        <a:t>käes</a:t>
                      </a:r>
                      <a:r>
                        <a:rPr lang="en-US" sz="1800" b="0" strike="noStrike" spc="-1" dirty="0">
                          <a:latin typeface="Arial"/>
                        </a:rPr>
                        <a:t>?</a:t>
                      </a:r>
                    </a:p>
                    <a:p>
                      <a:r>
                        <a:rPr lang="en-US" sz="1800" b="0" strike="noStrike" spc="-1" dirty="0" err="1">
                          <a:latin typeface="Arial"/>
                        </a:rPr>
                        <a:t>Mitu</a:t>
                      </a:r>
                      <a:r>
                        <a:rPr lang="en-US" sz="1800" b="0" strike="noStrike" spc="-1" dirty="0">
                          <a:latin typeface="Arial"/>
                        </a:rPr>
                        <a:t> </a:t>
                      </a:r>
                      <a:r>
                        <a:rPr lang="en-US" sz="1800" b="0" strike="noStrike" spc="-1" dirty="0" err="1">
                          <a:latin typeface="Arial"/>
                        </a:rPr>
                        <a:t>lille</a:t>
                      </a:r>
                      <a:r>
                        <a:rPr lang="en-US" sz="1800" b="0" strike="noStrike" spc="-1" dirty="0">
                          <a:latin typeface="Arial"/>
                        </a:rPr>
                        <a:t> on </a:t>
                      </a:r>
                      <a:r>
                        <a:rPr lang="en-US" sz="1800" b="0" strike="noStrike" spc="-1" dirty="0" err="1">
                          <a:latin typeface="Arial"/>
                        </a:rPr>
                        <a:t>vaasis</a:t>
                      </a:r>
                      <a:r>
                        <a:rPr lang="en-US" sz="1800" b="0" strike="noStrike" spc="-1" dirty="0">
                          <a:latin typeface="Arial"/>
                        </a:rPr>
                        <a:t>?</a:t>
                      </a:r>
                    </a:p>
                    <a:p>
                      <a:r>
                        <a:rPr lang="en-US" sz="1800" b="0" strike="noStrike" spc="-1" dirty="0" err="1">
                          <a:latin typeface="Arial"/>
                        </a:rPr>
                        <a:t>Kes</a:t>
                      </a:r>
                      <a:r>
                        <a:rPr lang="en-US" sz="1800" b="0" strike="noStrike" spc="-1" dirty="0">
                          <a:latin typeface="Arial"/>
                        </a:rPr>
                        <a:t> on </a:t>
                      </a:r>
                      <a:r>
                        <a:rPr lang="en-US" sz="1800" b="0" strike="noStrike" spc="-1" dirty="0" err="1">
                          <a:latin typeface="Arial"/>
                        </a:rPr>
                        <a:t>väga</a:t>
                      </a:r>
                      <a:r>
                        <a:rPr lang="en-US" sz="1800" b="0" strike="noStrike" spc="-1" dirty="0">
                          <a:latin typeface="Arial"/>
                        </a:rPr>
                        <a:t> </a:t>
                      </a:r>
                      <a:r>
                        <a:rPr lang="en-US" sz="1800" b="0" strike="noStrike" spc="-1" dirty="0" err="1">
                          <a:latin typeface="Arial"/>
                        </a:rPr>
                        <a:t>rõõmus</a:t>
                      </a:r>
                      <a:r>
                        <a:rPr lang="en-US" sz="1800" b="0" strike="noStrike" spc="-1" dirty="0">
                          <a:latin typeface="Arial"/>
                        </a:rPr>
                        <a:t>?</a:t>
                      </a:r>
                    </a:p>
                    <a:p>
                      <a:r>
                        <a:rPr lang="en-US" sz="1800" b="0" strike="noStrike" spc="-1" dirty="0" err="1">
                          <a:latin typeface="Arial"/>
                        </a:rPr>
                        <a:t>Millal</a:t>
                      </a:r>
                      <a:r>
                        <a:rPr lang="en-US" sz="1800" b="0" strike="noStrike" spc="-1" dirty="0">
                          <a:latin typeface="Arial"/>
                        </a:rPr>
                        <a:t> ema </a:t>
                      </a:r>
                      <a:r>
                        <a:rPr lang="en-US" sz="1800" b="0" strike="noStrike" spc="-1" dirty="0" err="1">
                          <a:latin typeface="Arial"/>
                        </a:rPr>
                        <a:t>koogiga</a:t>
                      </a:r>
                      <a:r>
                        <a:rPr lang="en-US" sz="1800" b="0" strike="noStrike" spc="-1" dirty="0">
                          <a:latin typeface="Arial"/>
                        </a:rPr>
                        <a:t> </a:t>
                      </a:r>
                      <a:r>
                        <a:rPr lang="en-US" sz="1800" b="0" strike="noStrike" spc="-1" dirty="0" err="1">
                          <a:latin typeface="Arial"/>
                        </a:rPr>
                        <a:t>tuppa</a:t>
                      </a:r>
                      <a:r>
                        <a:rPr lang="en-US" sz="1800" b="0" strike="noStrike" spc="-1" dirty="0">
                          <a:latin typeface="Arial"/>
                        </a:rPr>
                        <a:t> </a:t>
                      </a:r>
                      <a:r>
                        <a:rPr lang="en-US" sz="1800" b="0" strike="noStrike" spc="-1" dirty="0" err="1">
                          <a:latin typeface="Arial"/>
                        </a:rPr>
                        <a:t>tuleb</a:t>
                      </a:r>
                      <a:r>
                        <a:rPr lang="en-US" sz="1800" b="0" strike="noStrike" spc="-1" dirty="0">
                          <a:latin typeface="Arial"/>
                        </a:rPr>
                        <a:t>?</a:t>
                      </a:r>
                    </a:p>
                    <a:p>
                      <a:r>
                        <a:rPr lang="en-US" sz="1800" b="0" strike="noStrike" spc="-1" dirty="0" err="1">
                          <a:latin typeface="Arial"/>
                        </a:rPr>
                        <a:t>Keda</a:t>
                      </a:r>
                      <a:r>
                        <a:rPr lang="en-US" sz="1800" b="0" strike="noStrike" spc="-1" dirty="0">
                          <a:latin typeface="Arial"/>
                        </a:rPr>
                        <a:t> </a:t>
                      </a:r>
                      <a:r>
                        <a:rPr lang="en-US" sz="1800" b="0" strike="noStrike" spc="-1" dirty="0" err="1">
                          <a:latin typeface="Arial"/>
                        </a:rPr>
                        <a:t>vanaema</a:t>
                      </a:r>
                      <a:r>
                        <a:rPr lang="en-US" sz="1800" b="0" strike="noStrike" spc="-1" dirty="0">
                          <a:latin typeface="Arial"/>
                        </a:rPr>
                        <a:t> </a:t>
                      </a:r>
                      <a:r>
                        <a:rPr lang="en-US" sz="1800" b="0" strike="noStrike" spc="-1" dirty="0" err="1">
                          <a:latin typeface="Arial"/>
                        </a:rPr>
                        <a:t>vaatab</a:t>
                      </a:r>
                      <a:r>
                        <a:rPr lang="en-US" sz="1800" b="0" strike="noStrike" spc="-1" dirty="0">
                          <a:latin typeface="Arial"/>
                        </a:rPr>
                        <a:t>?</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en-US" sz="1800" b="0" strike="noStrike" spc="-1" dirty="0">
                          <a:latin typeface="Arial"/>
                        </a:rPr>
                        <a:t>“</a:t>
                      </a:r>
                      <a:r>
                        <a:rPr lang="en-US" sz="1800" b="0" strike="noStrike" spc="-1" dirty="0" err="1">
                          <a:latin typeface="Arial"/>
                        </a:rPr>
                        <a:t>Punane</a:t>
                      </a:r>
                      <a:r>
                        <a:rPr lang="en-US" sz="1800" b="0" strike="noStrike" spc="-1" dirty="0">
                          <a:latin typeface="Arial"/>
                        </a:rPr>
                        <a:t>”</a:t>
                      </a:r>
                    </a:p>
                    <a:p>
                      <a:r>
                        <a:rPr lang="en-US" sz="1800" b="0" strike="noStrike" spc="-1" dirty="0">
                          <a:latin typeface="Arial"/>
                        </a:rPr>
                        <a:t>“</a:t>
                      </a:r>
                      <a:r>
                        <a:rPr lang="en-US" sz="1800" b="0" strike="noStrike" spc="-1" dirty="0" err="1">
                          <a:latin typeface="Arial"/>
                        </a:rPr>
                        <a:t>Kolm</a:t>
                      </a:r>
                      <a:r>
                        <a:rPr lang="en-US" sz="1800" b="0" strike="noStrike" spc="-1" dirty="0">
                          <a:latin typeface="Arial"/>
                        </a:rPr>
                        <a:t>”</a:t>
                      </a:r>
                    </a:p>
                    <a:p>
                      <a:r>
                        <a:rPr lang="en-US" sz="1800" b="0" strike="noStrike" spc="-1" dirty="0">
                          <a:latin typeface="Arial"/>
                        </a:rPr>
                        <a:t>“</a:t>
                      </a:r>
                      <a:r>
                        <a:rPr lang="en-US" sz="1800" b="0" strike="noStrike" spc="-1" dirty="0" err="1">
                          <a:latin typeface="Arial"/>
                        </a:rPr>
                        <a:t>Ema</a:t>
                      </a:r>
                      <a:r>
                        <a:rPr lang="en-US" sz="1800" b="0" strike="noStrike" spc="-1" dirty="0">
                          <a:latin typeface="Arial"/>
                        </a:rPr>
                        <a:t>, </a:t>
                      </a:r>
                      <a:r>
                        <a:rPr lang="en-US" sz="1800" b="0" strike="noStrike" spc="-1" dirty="0" err="1">
                          <a:latin typeface="Arial"/>
                        </a:rPr>
                        <a:t>õde</a:t>
                      </a:r>
                      <a:r>
                        <a:rPr lang="en-US" sz="1800" b="0" strike="noStrike" spc="-1" dirty="0">
                          <a:latin typeface="Arial"/>
                        </a:rPr>
                        <a:t> ja vend”</a:t>
                      </a:r>
                    </a:p>
                    <a:p>
                      <a:r>
                        <a:rPr lang="en-US" sz="1800" b="0" strike="noStrike" spc="-1" dirty="0">
                          <a:latin typeface="Arial"/>
                        </a:rPr>
                        <a:t>“</a:t>
                      </a:r>
                      <a:r>
                        <a:rPr lang="en-US" sz="1800" b="0" strike="noStrike" spc="-1" dirty="0" err="1">
                          <a:latin typeface="Arial"/>
                        </a:rPr>
                        <a:t>Praegu</a:t>
                      </a:r>
                      <a:r>
                        <a:rPr lang="en-US" sz="1800" b="0" strike="noStrike" spc="-1" dirty="0">
                          <a:latin typeface="Arial"/>
                        </a:rPr>
                        <a:t>”</a:t>
                      </a:r>
                    </a:p>
                    <a:p>
                      <a:r>
                        <a:rPr lang="en-US" sz="1800" b="0" strike="noStrike" spc="-1" dirty="0">
                          <a:latin typeface="Arial"/>
                        </a:rPr>
                        <a:t>“</a:t>
                      </a:r>
                      <a:r>
                        <a:rPr lang="en-US" sz="1800" b="0" strike="noStrike" spc="-1" dirty="0" err="1">
                          <a:latin typeface="Arial"/>
                        </a:rPr>
                        <a:t>Koera</a:t>
                      </a:r>
                      <a:r>
                        <a:rPr lang="en-US" sz="1800" b="0" strike="noStrike" spc="-1" dirty="0">
                          <a:latin typeface="Arial"/>
                        </a:rPr>
                        <a:t>”</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Title 1_0"/>
          <p:cNvSpPr/>
          <p:nvPr/>
        </p:nvSpPr>
        <p:spPr>
          <a:xfrm>
            <a:off x="838080" y="365040"/>
            <a:ext cx="10514520" cy="1324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1" strike="noStrike" spc="-1">
                <a:solidFill>
                  <a:srgbClr val="000000"/>
                </a:solidFill>
                <a:latin typeface="Calibri Light"/>
                <a:ea typeface="DejaVu Sans"/>
              </a:rPr>
              <a:t>Tulemused 8. Metoodilised üksikasjad</a:t>
            </a:r>
            <a:endParaRPr lang="en-US" sz="4400" b="0" strike="noStrike" spc="-1">
              <a:latin typeface="Arial"/>
            </a:endParaRPr>
          </a:p>
        </p:txBody>
      </p:sp>
      <p:sp>
        <p:nvSpPr>
          <p:cNvPr id="202" name="Content Placeholder 2_0"/>
          <p:cNvSpPr/>
          <p:nvPr/>
        </p:nvSpPr>
        <p:spPr>
          <a:xfrm>
            <a:off x="838080" y="1825560"/>
            <a:ext cx="10780200" cy="503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228600" indent="-227520">
              <a:lnSpc>
                <a:spcPts val="2761"/>
              </a:lnSpc>
              <a:spcBef>
                <a:spcPts val="1001"/>
              </a:spcBef>
              <a:buClr>
                <a:srgbClr val="000000"/>
              </a:buClr>
              <a:buFont typeface="Arial"/>
              <a:buChar char="•"/>
            </a:pPr>
            <a:r>
              <a:rPr lang="en-US" sz="2800" b="0" strike="noStrike" spc="-1">
                <a:solidFill>
                  <a:srgbClr val="000000"/>
                </a:solidFill>
                <a:latin typeface="Calibri"/>
                <a:ea typeface="DejaVu Sans"/>
              </a:rPr>
              <a:t>Millised olid need küsimused, millele hindamismeetodiga vastuseid ei saanud? </a:t>
            </a:r>
            <a:endParaRPr lang="en-US" sz="2800" b="0" strike="noStrike" spc="-1">
              <a:latin typeface="Arial"/>
            </a:endParaRPr>
          </a:p>
          <a:p>
            <a:pPr marL="228600" indent="-227520">
              <a:lnSpc>
                <a:spcPct val="90000"/>
              </a:lnSpc>
              <a:spcBef>
                <a:spcPts val="1001"/>
              </a:spcBef>
              <a:buClr>
                <a:srgbClr val="000000"/>
              </a:buClr>
              <a:buFont typeface="Arial"/>
              <a:buChar char="•"/>
            </a:pPr>
            <a:r>
              <a:rPr lang="en-US" sz="2800" b="0" i="1" strike="noStrike" spc="-1">
                <a:solidFill>
                  <a:srgbClr val="000000"/>
                </a:solidFill>
                <a:latin typeface="Calibri"/>
                <a:ea typeface="DejaVu Sans"/>
              </a:rPr>
              <a:t> </a:t>
            </a:r>
            <a:endParaRPr lang="en-US" sz="2800" b="0" strike="noStrike" spc="-1">
              <a:latin typeface="Arial"/>
            </a:endParaRPr>
          </a:p>
          <a:p>
            <a:pPr>
              <a:lnSpc>
                <a:spcPct val="90000"/>
              </a:lnSpc>
              <a:spcBef>
                <a:spcPts val="1001"/>
              </a:spcBef>
            </a:pPr>
            <a:endParaRPr lang="en-US" sz="2800" b="0" strike="noStrike" spc="-1">
              <a:latin typeface="Arial"/>
            </a:endParaRPr>
          </a:p>
          <a:p>
            <a:pPr>
              <a:lnSpc>
                <a:spcPct val="100000"/>
              </a:lnSpc>
              <a:spcBef>
                <a:spcPts val="1134"/>
              </a:spcBef>
            </a:pPr>
            <a:endParaRPr lang="en-US" sz="2800" b="0" strike="noStrike" spc="-1">
              <a:latin typeface="Arial"/>
            </a:endParaRPr>
          </a:p>
        </p:txBody>
      </p:sp>
      <p:graphicFrame>
        <p:nvGraphicFramePr>
          <p:cNvPr id="203" name="Table 149"/>
          <p:cNvGraphicFramePr/>
          <p:nvPr/>
        </p:nvGraphicFramePr>
        <p:xfrm>
          <a:off x="838080" y="2640240"/>
          <a:ext cx="10780200" cy="3914280"/>
        </p:xfrm>
        <a:graphic>
          <a:graphicData uri="http://schemas.openxmlformats.org/drawingml/2006/table">
            <a:tbl>
              <a:tblPr/>
              <a:tblGrid>
                <a:gridCol w="4583160">
                  <a:extLst>
                    <a:ext uri="{9D8B030D-6E8A-4147-A177-3AD203B41FA5}">
                      <a16:colId xmlns:a16="http://schemas.microsoft.com/office/drawing/2014/main" val="20000"/>
                    </a:ext>
                  </a:extLst>
                </a:gridCol>
                <a:gridCol w="2540880">
                  <a:extLst>
                    <a:ext uri="{9D8B030D-6E8A-4147-A177-3AD203B41FA5}">
                      <a16:colId xmlns:a16="http://schemas.microsoft.com/office/drawing/2014/main" val="20001"/>
                    </a:ext>
                  </a:extLst>
                </a:gridCol>
                <a:gridCol w="3656160">
                  <a:extLst>
                    <a:ext uri="{9D8B030D-6E8A-4147-A177-3AD203B41FA5}">
                      <a16:colId xmlns:a16="http://schemas.microsoft.com/office/drawing/2014/main" val="20002"/>
                    </a:ext>
                  </a:extLst>
                </a:gridCol>
              </a:tblGrid>
              <a:tr h="484200">
                <a:tc>
                  <a:txBody>
                    <a:bodyPr/>
                    <a:lstStyle/>
                    <a:p>
                      <a:pPr>
                        <a:lnSpc>
                          <a:spcPct val="100000"/>
                        </a:lnSpc>
                      </a:pPr>
                      <a:r>
                        <a:rPr lang="en-US" sz="1800" b="0" strike="noStrike" spc="-1">
                          <a:solidFill>
                            <a:srgbClr val="000000"/>
                          </a:solidFill>
                          <a:latin typeface="Arial"/>
                          <a:ea typeface="DejaVu Sans"/>
                        </a:rPr>
                        <a:t>Tegusõnafraas tegusõna+ajasõna</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pPr>
                      <a:r>
                        <a:rPr lang="en-US" sz="1800" b="0" strike="noStrike" spc="-1">
                          <a:solidFill>
                            <a:srgbClr val="000000"/>
                          </a:solidFill>
                          <a:latin typeface="Arial"/>
                          <a:ea typeface="DejaVu Sans"/>
                        </a:rPr>
                        <a:t>0 õiget vastust</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pPr>
                      <a:r>
                        <a:rPr lang="en-US" sz="1800" b="0" strike="noStrike" spc="-1">
                          <a:solidFill>
                            <a:srgbClr val="000000"/>
                          </a:solidFill>
                          <a:latin typeface="Arial"/>
                          <a:ea typeface="DejaVu Sans"/>
                        </a:rPr>
                        <a:t>“tuleb praegu”, “tuleb kohe”</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484200">
                <a:tc>
                  <a:txBody>
                    <a:bodyPr/>
                    <a:lstStyle/>
                    <a:p>
                      <a:pPr>
                        <a:lnSpc>
                          <a:spcPct val="100000"/>
                        </a:lnSpc>
                      </a:pPr>
                      <a:r>
                        <a:rPr lang="en-US" sz="1800" b="0" strike="noStrike" spc="-1">
                          <a:solidFill>
                            <a:srgbClr val="000000"/>
                          </a:solidFill>
                          <a:latin typeface="Arial"/>
                          <a:ea typeface="DejaVu Sans"/>
                        </a:rPr>
                        <a:t>Tegusõnafraas tegusõna+viisisõna</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en-US" sz="1800" b="0" strike="noStrike" spc="-1">
                          <a:solidFill>
                            <a:srgbClr val="000000"/>
                          </a:solidFill>
                          <a:latin typeface="Arial"/>
                          <a:ea typeface="DejaVu Sans"/>
                        </a:rPr>
                        <a:t>0 õiget vastust</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en-US" sz="1800" b="0" strike="noStrike" spc="-1">
                          <a:solidFill>
                            <a:srgbClr val="000000"/>
                          </a:solidFill>
                          <a:latin typeface="Arial"/>
                          <a:ea typeface="DejaVu Sans"/>
                        </a:rPr>
                        <a:t>“limpsib rõõmsasti”</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518760">
                <a:tc>
                  <a:txBody>
                    <a:bodyPr/>
                    <a:lstStyle/>
                    <a:p>
                      <a:pPr>
                        <a:lnSpc>
                          <a:spcPct val="100000"/>
                        </a:lnSpc>
                      </a:pPr>
                      <a:r>
                        <a:rPr lang="en-US" sz="1800" b="0" strike="noStrike" spc="-1">
                          <a:solidFill>
                            <a:srgbClr val="000000"/>
                          </a:solidFill>
                          <a:latin typeface="Arial"/>
                          <a:ea typeface="DejaVu Sans"/>
                        </a:rPr>
                        <a:t>Omadussõnafraas määrsõna+omadussõna</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en-US" sz="1800" b="0" strike="noStrike" spc="-1">
                          <a:solidFill>
                            <a:srgbClr val="000000"/>
                          </a:solidFill>
                          <a:latin typeface="Arial"/>
                          <a:ea typeface="DejaVu Sans"/>
                        </a:rPr>
                        <a:t>1 õige vastus</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en-US" sz="1800" b="0" strike="noStrike" spc="-1">
                          <a:solidFill>
                            <a:srgbClr val="000000"/>
                          </a:solidFill>
                          <a:latin typeface="Arial"/>
                          <a:ea typeface="DejaVu Sans"/>
                        </a:rPr>
                        <a:t>“väga rõõmus”</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r h="510480">
                <a:tc>
                  <a:txBody>
                    <a:bodyPr/>
                    <a:lstStyle/>
                    <a:p>
                      <a:pPr>
                        <a:lnSpc>
                          <a:spcPct val="100000"/>
                        </a:lnSpc>
                      </a:pPr>
                      <a:r>
                        <a:rPr lang="en-US" sz="1800" b="0" strike="noStrike" spc="-1">
                          <a:solidFill>
                            <a:srgbClr val="000000"/>
                          </a:solidFill>
                          <a:latin typeface="Arial"/>
                          <a:ea typeface="DejaVu Sans"/>
                        </a:rPr>
                        <a:t>Tegusõnafraas tegusõna+kohasõna</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en-US" sz="1800" b="0" strike="noStrike" spc="-1">
                          <a:solidFill>
                            <a:srgbClr val="000000"/>
                          </a:solidFill>
                          <a:latin typeface="Arial"/>
                          <a:ea typeface="DejaVu Sans"/>
                        </a:rPr>
                        <a:t>1 õige vastus</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en-US" sz="1800" b="0" strike="noStrike" spc="-1">
                          <a:solidFill>
                            <a:srgbClr val="000000"/>
                          </a:solidFill>
                          <a:latin typeface="Arial"/>
                          <a:ea typeface="DejaVu Sans"/>
                        </a:rPr>
                        <a:t>“vaatab õue”</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r h="514440">
                <a:tc>
                  <a:txBody>
                    <a:bodyPr/>
                    <a:lstStyle/>
                    <a:p>
                      <a:pPr>
                        <a:lnSpc>
                          <a:spcPct val="100000"/>
                        </a:lnSpc>
                      </a:pPr>
                      <a:r>
                        <a:rPr lang="en-US" sz="1800" b="0" strike="noStrike" spc="-1">
                          <a:solidFill>
                            <a:srgbClr val="000000"/>
                          </a:solidFill>
                          <a:latin typeface="Arial"/>
                          <a:ea typeface="DejaVu Sans"/>
                        </a:rPr>
                        <a:t>Tegusõnafraas tegusõna+objekt</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en-US" sz="1800" b="0" strike="noStrike" spc="-1">
                          <a:solidFill>
                            <a:srgbClr val="000000"/>
                          </a:solidFill>
                          <a:latin typeface="Arial"/>
                          <a:ea typeface="DejaVu Sans"/>
                        </a:rPr>
                        <a:t>4 õiget vastust</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en-US" sz="1800" b="0" strike="noStrike" spc="-1">
                          <a:solidFill>
                            <a:srgbClr val="000000"/>
                          </a:solidFill>
                          <a:latin typeface="Arial"/>
                          <a:ea typeface="DejaVu Sans"/>
                        </a:rPr>
                        <a:t>“vaatab koera”</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4"/>
                  </a:ext>
                </a:extLst>
              </a:tr>
              <a:tr h="554400">
                <a:tc>
                  <a:txBody>
                    <a:bodyPr/>
                    <a:lstStyle/>
                    <a:p>
                      <a:pPr>
                        <a:lnSpc>
                          <a:spcPct val="100000"/>
                        </a:lnSpc>
                      </a:pPr>
                      <a:r>
                        <a:rPr lang="en-US" sz="1800" b="0" strike="noStrike" spc="-1">
                          <a:solidFill>
                            <a:srgbClr val="000000"/>
                          </a:solidFill>
                          <a:latin typeface="Arial"/>
                          <a:ea typeface="DejaVu Sans"/>
                        </a:rPr>
                        <a:t>Ainsuse sisseütlev</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en-US" sz="1800" b="0" strike="noStrike" spc="-1">
                          <a:solidFill>
                            <a:srgbClr val="000000"/>
                          </a:solidFill>
                          <a:latin typeface="Arial"/>
                          <a:ea typeface="DejaVu Sans"/>
                        </a:rPr>
                        <a:t>4 õiget vastust</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en-US" sz="1800" b="0" strike="noStrike" spc="-1">
                          <a:solidFill>
                            <a:srgbClr val="000000"/>
                          </a:solidFill>
                          <a:latin typeface="Arial"/>
                          <a:ea typeface="DejaVu Sans"/>
                        </a:rPr>
                        <a:t>“õue”</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5"/>
                  </a:ext>
                </a:extLst>
              </a:tr>
              <a:tr h="393480">
                <a:tc>
                  <a:txBody>
                    <a:bodyPr/>
                    <a:lstStyle/>
                    <a:p>
                      <a:pPr>
                        <a:lnSpc>
                          <a:spcPct val="100000"/>
                        </a:lnSpc>
                      </a:pPr>
                      <a:r>
                        <a:rPr lang="en-US" sz="1800" b="0" strike="noStrike" spc="-1">
                          <a:solidFill>
                            <a:srgbClr val="000000"/>
                          </a:solidFill>
                          <a:latin typeface="Arial"/>
                          <a:ea typeface="DejaVu Sans"/>
                        </a:rPr>
                        <a:t>Ainsuse seesütlev</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en-US" sz="1800" b="0" strike="noStrike" spc="-1">
                          <a:solidFill>
                            <a:srgbClr val="000000"/>
                          </a:solidFill>
                          <a:latin typeface="Arial"/>
                          <a:ea typeface="DejaVu Sans"/>
                        </a:rPr>
                        <a:t>4 õiget vastust</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en-US" sz="1800" b="0" strike="noStrike" spc="-1">
                          <a:solidFill>
                            <a:srgbClr val="000000"/>
                          </a:solidFill>
                          <a:latin typeface="Arial"/>
                          <a:ea typeface="DejaVu Sans"/>
                        </a:rPr>
                        <a:t>“õues”</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6"/>
                  </a:ext>
                </a:extLst>
              </a:tr>
              <a:tr h="454320">
                <a:tc>
                  <a:txBody>
                    <a:bodyPr/>
                    <a:lstStyle/>
                    <a:p>
                      <a:pPr>
                        <a:lnSpc>
                          <a:spcPct val="100000"/>
                        </a:lnSpc>
                      </a:pPr>
                      <a:r>
                        <a:rPr lang="en-US" sz="1800" b="0" strike="noStrike" spc="-1">
                          <a:solidFill>
                            <a:srgbClr val="000000"/>
                          </a:solidFill>
                          <a:latin typeface="Arial"/>
                          <a:ea typeface="DejaVu Sans"/>
                        </a:rPr>
                        <a:t>Ühendtegusõna</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en-US" sz="1800" b="0" strike="noStrike" spc="-1">
                          <a:solidFill>
                            <a:srgbClr val="000000"/>
                          </a:solidFill>
                          <a:latin typeface="Arial"/>
                          <a:ea typeface="DejaVu Sans"/>
                        </a:rPr>
                        <a:t>4 õiget vastust</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en-US" sz="1800" b="0" strike="noStrike" spc="-1">
                          <a:solidFill>
                            <a:srgbClr val="000000"/>
                          </a:solidFill>
                          <a:latin typeface="Arial"/>
                          <a:ea typeface="DejaVu Sans"/>
                        </a:rPr>
                        <a:t>“läheb katki”</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extBox 203"/>
          <p:cNvSpPr txBox="1"/>
          <p:nvPr/>
        </p:nvSpPr>
        <p:spPr>
          <a:xfrm>
            <a:off x="609480" y="273600"/>
            <a:ext cx="10972440" cy="1144800"/>
          </a:xfrm>
          <a:prstGeom prst="rect">
            <a:avLst/>
          </a:prstGeom>
          <a:noFill/>
          <a:ln w="0">
            <a:noFill/>
          </a:ln>
        </p:spPr>
        <p:txBody>
          <a:bodyPr lIns="0" tIns="0" rIns="0" bIns="0" anchor="ctr">
            <a:noAutofit/>
          </a:bodyPr>
          <a:lstStyle/>
          <a:p>
            <a:pPr>
              <a:lnSpc>
                <a:spcPct val="90000"/>
              </a:lnSpc>
            </a:pPr>
            <a:r>
              <a:rPr lang="en-US" sz="4400" b="1" strike="noStrike" spc="-1">
                <a:solidFill>
                  <a:srgbClr val="000000"/>
                </a:solidFill>
                <a:latin typeface="Calibri Light"/>
                <a:ea typeface="DejaVu Sans"/>
              </a:rPr>
              <a:t>Metodoloogilistest probleemidest</a:t>
            </a:r>
            <a:endParaRPr lang="en-US" sz="4400" b="0" strike="noStrike" spc="-1">
              <a:solidFill>
                <a:srgbClr val="000000"/>
              </a:solidFill>
              <a:latin typeface="Arial"/>
            </a:endParaRPr>
          </a:p>
        </p:txBody>
      </p:sp>
      <p:sp>
        <p:nvSpPr>
          <p:cNvPr id="205" name="TextBox 204"/>
          <p:cNvSpPr txBox="1"/>
          <p:nvPr/>
        </p:nvSpPr>
        <p:spPr>
          <a:xfrm>
            <a:off x="609480" y="1604520"/>
            <a:ext cx="10972440" cy="5029036"/>
          </a:xfrm>
          <a:prstGeom prst="rect">
            <a:avLst/>
          </a:prstGeom>
          <a:noFill/>
          <a:ln w="0">
            <a:noFill/>
          </a:ln>
        </p:spPr>
        <p:txBody>
          <a:bodyPr lIns="0" tIns="0" rIns="0" bIns="0">
            <a:normAutofit lnSpcReduction="10000"/>
          </a:bodyPr>
          <a:lstStyle/>
          <a:p>
            <a:pPr marL="432000" indent="-324000">
              <a:spcBef>
                <a:spcPts val="1417"/>
              </a:spcBef>
              <a:buClr>
                <a:srgbClr val="000000"/>
              </a:buClr>
              <a:buSzPct val="45000"/>
              <a:buFont typeface="Wingdings" charset="2"/>
              <a:buChar char=""/>
            </a:pPr>
            <a:r>
              <a:rPr lang="en-US" sz="2800" b="0" strike="noStrike" spc="-1" dirty="0">
                <a:solidFill>
                  <a:srgbClr val="000000"/>
                </a:solidFill>
                <a:latin typeface="Arial"/>
              </a:rPr>
              <a:t>Pole </a:t>
            </a:r>
            <a:r>
              <a:rPr lang="en-US" sz="2800" b="0" strike="noStrike" spc="-1" dirty="0" err="1">
                <a:solidFill>
                  <a:srgbClr val="000000"/>
                </a:solidFill>
                <a:latin typeface="Arial"/>
              </a:rPr>
              <a:t>võimalik</a:t>
            </a:r>
            <a:r>
              <a:rPr lang="en-US" sz="2800" b="0" strike="noStrike" spc="-1" dirty="0">
                <a:solidFill>
                  <a:srgbClr val="000000"/>
                </a:solidFill>
                <a:latin typeface="Arial"/>
              </a:rPr>
              <a:t> </a:t>
            </a:r>
            <a:r>
              <a:rPr lang="en-US" sz="2800" b="0" strike="noStrike" spc="-1" dirty="0" err="1">
                <a:solidFill>
                  <a:srgbClr val="000000"/>
                </a:solidFill>
                <a:latin typeface="Arial"/>
              </a:rPr>
              <a:t>alati</a:t>
            </a:r>
            <a:r>
              <a:rPr lang="en-US" sz="2800" b="0" strike="noStrike" spc="-1" dirty="0">
                <a:solidFill>
                  <a:srgbClr val="000000"/>
                </a:solidFill>
                <a:latin typeface="Arial"/>
              </a:rPr>
              <a:t> </a:t>
            </a:r>
            <a:r>
              <a:rPr lang="en-US" sz="2800" b="0" strike="noStrike" spc="-1" dirty="0" err="1">
                <a:solidFill>
                  <a:srgbClr val="000000"/>
                </a:solidFill>
                <a:latin typeface="Arial"/>
              </a:rPr>
              <a:t>täpselt</a:t>
            </a:r>
            <a:r>
              <a:rPr lang="en-US" sz="2800" b="0" strike="noStrike" spc="-1" dirty="0">
                <a:solidFill>
                  <a:srgbClr val="000000"/>
                </a:solidFill>
                <a:latin typeface="Arial"/>
              </a:rPr>
              <a:t> </a:t>
            </a:r>
            <a:r>
              <a:rPr lang="en-US" sz="2800" b="0" strike="noStrike" spc="-1" dirty="0" err="1">
                <a:solidFill>
                  <a:srgbClr val="000000"/>
                </a:solidFill>
                <a:latin typeface="Arial"/>
              </a:rPr>
              <a:t>öelda</a:t>
            </a:r>
            <a:r>
              <a:rPr lang="en-US" sz="2800" b="0" strike="noStrike" spc="-1" dirty="0">
                <a:solidFill>
                  <a:srgbClr val="000000"/>
                </a:solidFill>
                <a:latin typeface="Arial"/>
              </a:rPr>
              <a:t>, </a:t>
            </a:r>
            <a:r>
              <a:rPr lang="en-US" sz="2800" b="0" strike="noStrike" spc="-1" dirty="0" err="1">
                <a:solidFill>
                  <a:srgbClr val="000000"/>
                </a:solidFill>
                <a:latin typeface="Arial"/>
              </a:rPr>
              <a:t>milliste</a:t>
            </a:r>
            <a:r>
              <a:rPr lang="en-US" sz="2800" b="0" strike="noStrike" spc="-1" dirty="0">
                <a:solidFill>
                  <a:srgbClr val="000000"/>
                </a:solidFill>
                <a:latin typeface="Arial"/>
              </a:rPr>
              <a:t> </a:t>
            </a:r>
            <a:r>
              <a:rPr lang="en-US" sz="2800" b="0" strike="noStrike" spc="-1" dirty="0" err="1">
                <a:solidFill>
                  <a:srgbClr val="000000"/>
                </a:solidFill>
                <a:latin typeface="Arial"/>
              </a:rPr>
              <a:t>küsimuste</a:t>
            </a:r>
            <a:r>
              <a:rPr lang="en-US" sz="2800" b="0" strike="noStrike" spc="-1" dirty="0">
                <a:solidFill>
                  <a:srgbClr val="000000"/>
                </a:solidFill>
                <a:latin typeface="Arial"/>
              </a:rPr>
              <a:t> </a:t>
            </a:r>
            <a:r>
              <a:rPr lang="en-US" sz="2800" b="0" strike="noStrike" spc="-1" dirty="0" err="1">
                <a:solidFill>
                  <a:srgbClr val="000000"/>
                </a:solidFill>
                <a:latin typeface="Arial"/>
              </a:rPr>
              <a:t>puhul</a:t>
            </a:r>
            <a:r>
              <a:rPr lang="en-US" sz="2800" b="0" strike="noStrike" spc="-1" dirty="0">
                <a:solidFill>
                  <a:srgbClr val="000000"/>
                </a:solidFill>
                <a:latin typeface="Arial"/>
              </a:rPr>
              <a:t> </a:t>
            </a:r>
            <a:r>
              <a:rPr lang="en-US" sz="2800" b="0" strike="noStrike" spc="-1" dirty="0" err="1">
                <a:solidFill>
                  <a:srgbClr val="000000"/>
                </a:solidFill>
                <a:latin typeface="Arial"/>
              </a:rPr>
              <a:t>tegemist</a:t>
            </a:r>
            <a:r>
              <a:rPr lang="en-US" sz="2800" b="0" strike="noStrike" spc="-1" dirty="0">
                <a:solidFill>
                  <a:srgbClr val="000000"/>
                </a:solidFill>
                <a:latin typeface="Arial"/>
              </a:rPr>
              <a:t> </a:t>
            </a:r>
            <a:r>
              <a:rPr lang="en-US" sz="2800" b="0" strike="noStrike" spc="-1" dirty="0" err="1">
                <a:solidFill>
                  <a:srgbClr val="000000"/>
                </a:solidFill>
                <a:latin typeface="Arial"/>
              </a:rPr>
              <a:t>metodoloogilise</a:t>
            </a:r>
            <a:r>
              <a:rPr lang="en-US" sz="2800" b="0" strike="noStrike" spc="-1" dirty="0">
                <a:solidFill>
                  <a:srgbClr val="000000"/>
                </a:solidFill>
                <a:latin typeface="Arial"/>
              </a:rPr>
              <a:t> </a:t>
            </a:r>
            <a:r>
              <a:rPr lang="en-US" sz="2800" b="0" strike="noStrike" spc="-1" dirty="0" err="1">
                <a:solidFill>
                  <a:srgbClr val="000000"/>
                </a:solidFill>
                <a:latin typeface="Arial"/>
              </a:rPr>
              <a:t>probleemiga</a:t>
            </a:r>
            <a:r>
              <a:rPr lang="en-US" sz="2800" b="0" strike="noStrike" spc="-1" dirty="0">
                <a:solidFill>
                  <a:srgbClr val="000000"/>
                </a:solidFill>
                <a:latin typeface="Arial"/>
              </a:rPr>
              <a:t> ja </a:t>
            </a:r>
            <a:r>
              <a:rPr lang="en-US" sz="2800" b="0" strike="noStrike" spc="-1" dirty="0" err="1">
                <a:solidFill>
                  <a:srgbClr val="000000"/>
                </a:solidFill>
                <a:latin typeface="Arial"/>
              </a:rPr>
              <a:t>milliste</a:t>
            </a:r>
            <a:r>
              <a:rPr lang="en-US" sz="2800" b="0" strike="noStrike" spc="-1" dirty="0">
                <a:solidFill>
                  <a:srgbClr val="000000"/>
                </a:solidFill>
                <a:latin typeface="Arial"/>
              </a:rPr>
              <a:t> </a:t>
            </a:r>
            <a:r>
              <a:rPr lang="en-US" sz="2800" b="0" strike="noStrike" spc="-1" dirty="0" err="1">
                <a:solidFill>
                  <a:srgbClr val="000000"/>
                </a:solidFill>
                <a:latin typeface="Arial"/>
              </a:rPr>
              <a:t>puhul</a:t>
            </a:r>
            <a:r>
              <a:rPr lang="en-US" sz="2800" b="0" strike="noStrike" spc="-1" dirty="0">
                <a:solidFill>
                  <a:srgbClr val="000000"/>
                </a:solidFill>
                <a:latin typeface="Arial"/>
              </a:rPr>
              <a:t> </a:t>
            </a:r>
            <a:r>
              <a:rPr lang="en-US" sz="2800" b="0" strike="noStrike" spc="-1" dirty="0" err="1">
                <a:solidFill>
                  <a:srgbClr val="000000"/>
                </a:solidFill>
                <a:latin typeface="Arial"/>
              </a:rPr>
              <a:t>õpilased</a:t>
            </a:r>
            <a:r>
              <a:rPr lang="en-US" sz="2800" b="0" strike="noStrike" spc="-1" dirty="0">
                <a:solidFill>
                  <a:srgbClr val="000000"/>
                </a:solidFill>
                <a:latin typeface="Arial"/>
              </a:rPr>
              <a:t> </a:t>
            </a:r>
            <a:r>
              <a:rPr lang="en-US" sz="2800" b="0" strike="noStrike" spc="-1" dirty="0" err="1">
                <a:solidFill>
                  <a:srgbClr val="000000"/>
                </a:solidFill>
                <a:latin typeface="Arial"/>
              </a:rPr>
              <a:t>lihtsalt</a:t>
            </a:r>
            <a:r>
              <a:rPr lang="en-US" sz="2800" b="0" strike="noStrike" spc="-1" dirty="0">
                <a:solidFill>
                  <a:srgbClr val="000000"/>
                </a:solidFill>
                <a:latin typeface="Arial"/>
              </a:rPr>
              <a:t> </a:t>
            </a:r>
            <a:r>
              <a:rPr lang="en-US" sz="2800" b="0" strike="noStrike" spc="-1" dirty="0" err="1">
                <a:solidFill>
                  <a:srgbClr val="000000"/>
                </a:solidFill>
                <a:latin typeface="Arial"/>
              </a:rPr>
              <a:t>ei</a:t>
            </a:r>
            <a:r>
              <a:rPr lang="en-US" sz="2800" b="0" strike="noStrike" spc="-1" dirty="0">
                <a:solidFill>
                  <a:srgbClr val="000000"/>
                </a:solidFill>
                <a:latin typeface="Arial"/>
              </a:rPr>
              <a:t> </a:t>
            </a:r>
            <a:r>
              <a:rPr lang="en-US" sz="2800" b="0" strike="noStrike" spc="-1" dirty="0" err="1">
                <a:solidFill>
                  <a:srgbClr val="000000"/>
                </a:solidFill>
                <a:latin typeface="Arial"/>
              </a:rPr>
              <a:t>osanud</a:t>
            </a:r>
            <a:r>
              <a:rPr lang="en-US" sz="2800" b="0" strike="noStrike" spc="-1" dirty="0">
                <a:solidFill>
                  <a:srgbClr val="000000"/>
                </a:solidFill>
                <a:latin typeface="Arial"/>
              </a:rPr>
              <a:t>, </a:t>
            </a:r>
            <a:r>
              <a:rPr lang="en-US" sz="2800" b="0" strike="noStrike" spc="-1" dirty="0" err="1">
                <a:solidFill>
                  <a:srgbClr val="000000"/>
                </a:solidFill>
                <a:latin typeface="Arial"/>
              </a:rPr>
              <a:t>kuid</a:t>
            </a:r>
            <a:endParaRPr lang="en-US" sz="2800" b="0" strike="noStrike" spc="-1" dirty="0">
              <a:solidFill>
                <a:srgbClr val="000000"/>
              </a:solidFill>
              <a:latin typeface="Arial"/>
            </a:endParaRPr>
          </a:p>
          <a:p>
            <a:pPr marL="864000" lvl="1" indent="-324000">
              <a:spcBef>
                <a:spcPts val="1134"/>
              </a:spcBef>
              <a:buClr>
                <a:srgbClr val="000000"/>
              </a:buClr>
              <a:buSzPct val="75000"/>
              <a:buFont typeface="Symbol" charset="2"/>
              <a:buChar char=""/>
            </a:pPr>
            <a:r>
              <a:rPr lang="en-US" sz="2000" spc="-1" dirty="0" err="1">
                <a:solidFill>
                  <a:srgbClr val="000000"/>
                </a:solidFill>
                <a:latin typeface="Arial"/>
              </a:rPr>
              <a:t>t</a:t>
            </a:r>
            <a:r>
              <a:rPr lang="en-US" sz="2000" b="0" strike="noStrike" spc="-1" dirty="0" err="1">
                <a:solidFill>
                  <a:srgbClr val="000000"/>
                </a:solidFill>
                <a:latin typeface="Arial"/>
              </a:rPr>
              <a:t>uleb</a:t>
            </a:r>
            <a:r>
              <a:rPr lang="en-US" sz="2000" b="0" strike="noStrike" spc="-1" dirty="0">
                <a:solidFill>
                  <a:srgbClr val="000000"/>
                </a:solidFill>
                <a:latin typeface="Arial"/>
              </a:rPr>
              <a:t> </a:t>
            </a:r>
            <a:r>
              <a:rPr lang="en-US" sz="2000" b="0" strike="noStrike" spc="-1" dirty="0" err="1">
                <a:solidFill>
                  <a:srgbClr val="000000"/>
                </a:solidFill>
                <a:latin typeface="Arial"/>
              </a:rPr>
              <a:t>läbi</a:t>
            </a:r>
            <a:r>
              <a:rPr lang="en-US" sz="2000" b="0" strike="noStrike" spc="-1" dirty="0">
                <a:solidFill>
                  <a:srgbClr val="000000"/>
                </a:solidFill>
                <a:latin typeface="Arial"/>
              </a:rPr>
              <a:t> </a:t>
            </a:r>
            <a:r>
              <a:rPr lang="en-US" sz="2000" b="0" strike="noStrike" spc="-1" dirty="0" err="1">
                <a:solidFill>
                  <a:srgbClr val="000000"/>
                </a:solidFill>
                <a:latin typeface="Arial"/>
              </a:rPr>
              <a:t>mõelda</a:t>
            </a:r>
            <a:r>
              <a:rPr lang="en-US" sz="2000" b="0" strike="noStrike" spc="-1" dirty="0">
                <a:solidFill>
                  <a:srgbClr val="000000"/>
                </a:solidFill>
                <a:latin typeface="Arial"/>
              </a:rPr>
              <a:t> need </a:t>
            </a:r>
            <a:r>
              <a:rPr lang="en-US" sz="2000" b="0" strike="noStrike" spc="-1" dirty="0" err="1">
                <a:solidFill>
                  <a:srgbClr val="000000"/>
                </a:solidFill>
                <a:latin typeface="Arial"/>
              </a:rPr>
              <a:t>küsimused</a:t>
            </a:r>
            <a:r>
              <a:rPr lang="en-US" sz="2000" b="0" strike="noStrike" spc="-1" dirty="0">
                <a:solidFill>
                  <a:srgbClr val="000000"/>
                </a:solidFill>
                <a:latin typeface="Arial"/>
              </a:rPr>
              <a:t>, </a:t>
            </a:r>
            <a:r>
              <a:rPr lang="en-US" sz="2000" b="0" strike="noStrike" spc="-1" dirty="0" err="1">
                <a:solidFill>
                  <a:srgbClr val="000000"/>
                </a:solidFill>
                <a:latin typeface="Arial"/>
              </a:rPr>
              <a:t>kus</a:t>
            </a:r>
            <a:r>
              <a:rPr lang="en-US" sz="2000" b="0" strike="noStrike" spc="-1" dirty="0">
                <a:solidFill>
                  <a:srgbClr val="000000"/>
                </a:solidFill>
                <a:latin typeface="Arial"/>
              </a:rPr>
              <a:t> </a:t>
            </a:r>
            <a:r>
              <a:rPr lang="en-US" sz="2000" b="0" strike="noStrike" spc="-1" dirty="0" err="1">
                <a:solidFill>
                  <a:srgbClr val="000000"/>
                </a:solidFill>
                <a:latin typeface="Arial"/>
              </a:rPr>
              <a:t>sai</a:t>
            </a:r>
            <a:r>
              <a:rPr lang="en-US" sz="2000" b="0" strike="noStrike" spc="-1" dirty="0">
                <a:solidFill>
                  <a:srgbClr val="000000"/>
                </a:solidFill>
                <a:latin typeface="Arial"/>
              </a:rPr>
              <a:t> </a:t>
            </a:r>
            <a:r>
              <a:rPr lang="en-US" sz="2000" b="0" strike="noStrike" spc="-1" dirty="0" err="1">
                <a:solidFill>
                  <a:srgbClr val="000000"/>
                </a:solidFill>
                <a:latin typeface="Arial"/>
              </a:rPr>
              <a:t>vastata</a:t>
            </a:r>
            <a:r>
              <a:rPr lang="en-US" sz="2000" b="0" strike="noStrike" spc="-1" dirty="0">
                <a:solidFill>
                  <a:srgbClr val="000000"/>
                </a:solidFill>
                <a:latin typeface="Arial"/>
              </a:rPr>
              <a:t> </a:t>
            </a:r>
            <a:r>
              <a:rPr lang="en-US" sz="2000" b="0" strike="noStrike" spc="-1" dirty="0" err="1">
                <a:solidFill>
                  <a:srgbClr val="000000"/>
                </a:solidFill>
                <a:latin typeface="Arial"/>
              </a:rPr>
              <a:t>ainult</a:t>
            </a:r>
            <a:r>
              <a:rPr lang="en-US" sz="2000" b="0" strike="noStrike" spc="-1" dirty="0">
                <a:solidFill>
                  <a:srgbClr val="000000"/>
                </a:solidFill>
                <a:latin typeface="Arial"/>
              </a:rPr>
              <a:t> </a:t>
            </a:r>
            <a:r>
              <a:rPr lang="en-US" sz="2000" b="0" strike="noStrike" spc="-1" dirty="0" err="1">
                <a:solidFill>
                  <a:srgbClr val="000000"/>
                </a:solidFill>
                <a:latin typeface="Arial"/>
              </a:rPr>
              <a:t>verbivormiga</a:t>
            </a:r>
            <a:r>
              <a:rPr lang="en-US" sz="2000" b="0" strike="noStrike" spc="-1" dirty="0">
                <a:solidFill>
                  <a:srgbClr val="000000"/>
                </a:solidFill>
                <a:latin typeface="Arial"/>
              </a:rPr>
              <a:t> </a:t>
            </a:r>
            <a:r>
              <a:rPr lang="en-US" sz="2000" b="0" strike="noStrike" spc="-1" dirty="0" err="1">
                <a:solidFill>
                  <a:srgbClr val="000000"/>
                </a:solidFill>
                <a:latin typeface="Arial"/>
              </a:rPr>
              <a:t>või</a:t>
            </a:r>
            <a:r>
              <a:rPr lang="en-US" sz="2000" b="0" strike="noStrike" spc="-1" dirty="0">
                <a:solidFill>
                  <a:srgbClr val="000000"/>
                </a:solidFill>
                <a:latin typeface="Arial"/>
              </a:rPr>
              <a:t> </a:t>
            </a:r>
            <a:r>
              <a:rPr lang="en-US" sz="2000" b="0" strike="noStrike" spc="-1" dirty="0" err="1">
                <a:solidFill>
                  <a:srgbClr val="000000"/>
                </a:solidFill>
                <a:latin typeface="Arial"/>
              </a:rPr>
              <a:t>ühe</a:t>
            </a:r>
            <a:r>
              <a:rPr lang="en-US" sz="2000" b="0" strike="noStrike" spc="-1" dirty="0">
                <a:solidFill>
                  <a:srgbClr val="000000"/>
                </a:solidFill>
                <a:latin typeface="Arial"/>
              </a:rPr>
              <a:t> </a:t>
            </a:r>
            <a:r>
              <a:rPr lang="en-US" sz="2000" b="0" strike="noStrike" spc="-1" dirty="0" err="1">
                <a:solidFill>
                  <a:srgbClr val="000000"/>
                </a:solidFill>
                <a:latin typeface="Arial"/>
              </a:rPr>
              <a:t>komponendiga</a:t>
            </a:r>
            <a:r>
              <a:rPr lang="en-US" sz="2000" b="0" strike="noStrike" spc="-1" dirty="0">
                <a:solidFill>
                  <a:srgbClr val="000000"/>
                </a:solidFill>
                <a:latin typeface="Arial"/>
              </a:rPr>
              <a:t> </a:t>
            </a:r>
            <a:r>
              <a:rPr lang="en-US" sz="2000" b="0" strike="noStrike" spc="-1" dirty="0" err="1">
                <a:solidFill>
                  <a:srgbClr val="000000"/>
                </a:solidFill>
                <a:latin typeface="Arial"/>
              </a:rPr>
              <a:t>fraasist</a:t>
            </a:r>
            <a:endParaRPr lang="en-US" sz="2000" b="0" strike="noStrike" spc="-1" dirty="0">
              <a:solidFill>
                <a:srgbClr val="000000"/>
              </a:solidFill>
              <a:latin typeface="Arial"/>
            </a:endParaRPr>
          </a:p>
          <a:p>
            <a:pPr marL="864000" lvl="1" indent="-324000">
              <a:spcBef>
                <a:spcPts val="1134"/>
              </a:spcBef>
              <a:buClr>
                <a:srgbClr val="000000"/>
              </a:buClr>
              <a:buSzPct val="75000"/>
              <a:buFont typeface="Symbol" charset="2"/>
              <a:buChar char=""/>
            </a:pPr>
            <a:r>
              <a:rPr lang="en-US" sz="2000" spc="-1" dirty="0" err="1">
                <a:solidFill>
                  <a:srgbClr val="000000"/>
                </a:solidFill>
                <a:latin typeface="Arial"/>
              </a:rPr>
              <a:t>t</a:t>
            </a:r>
            <a:r>
              <a:rPr lang="en-US" sz="2000" b="0" strike="noStrike" spc="-1" dirty="0" err="1">
                <a:solidFill>
                  <a:srgbClr val="000000"/>
                </a:solidFill>
                <a:latin typeface="Arial"/>
              </a:rPr>
              <a:t>egusõna+ajasõna</a:t>
            </a:r>
            <a:r>
              <a:rPr lang="en-US" sz="2000" b="0" strike="noStrike" spc="-1" dirty="0">
                <a:solidFill>
                  <a:srgbClr val="000000"/>
                </a:solidFill>
                <a:latin typeface="Arial"/>
              </a:rPr>
              <a:t> ja </a:t>
            </a:r>
            <a:r>
              <a:rPr lang="en-US" sz="2000" b="0" strike="noStrike" spc="-1" dirty="0" err="1">
                <a:solidFill>
                  <a:srgbClr val="000000"/>
                </a:solidFill>
                <a:latin typeface="Arial"/>
              </a:rPr>
              <a:t>tegusõna+viisisõna</a:t>
            </a:r>
            <a:r>
              <a:rPr lang="en-US" sz="2000" b="0" strike="noStrike" spc="-1" dirty="0">
                <a:solidFill>
                  <a:srgbClr val="000000"/>
                </a:solidFill>
                <a:latin typeface="Arial"/>
              </a:rPr>
              <a:t>: </a:t>
            </a:r>
            <a:r>
              <a:rPr lang="en-US" sz="2000" b="0" strike="noStrike" spc="-1" dirty="0" err="1">
                <a:solidFill>
                  <a:srgbClr val="000000"/>
                </a:solidFill>
                <a:latin typeface="Arial"/>
              </a:rPr>
              <a:t>tõenäoliselt</a:t>
            </a:r>
            <a:r>
              <a:rPr lang="en-US" sz="2000" b="0" strike="noStrike" spc="-1" dirty="0">
                <a:solidFill>
                  <a:srgbClr val="000000"/>
                </a:solidFill>
                <a:latin typeface="Arial"/>
              </a:rPr>
              <a:t> </a:t>
            </a:r>
            <a:r>
              <a:rPr lang="en-US" sz="2000" b="0" strike="noStrike" spc="-1" dirty="0" err="1">
                <a:solidFill>
                  <a:srgbClr val="000000"/>
                </a:solidFill>
                <a:latin typeface="Arial"/>
              </a:rPr>
              <a:t>ei</a:t>
            </a:r>
            <a:r>
              <a:rPr lang="en-US" sz="2000" b="0" strike="noStrike" spc="-1" dirty="0">
                <a:solidFill>
                  <a:srgbClr val="000000"/>
                </a:solidFill>
                <a:latin typeface="Arial"/>
              </a:rPr>
              <a:t> ole </a:t>
            </a:r>
            <a:r>
              <a:rPr lang="en-US" sz="2000" b="0" strike="noStrike" spc="-1" dirty="0" err="1">
                <a:solidFill>
                  <a:srgbClr val="000000"/>
                </a:solidFill>
                <a:latin typeface="Arial"/>
              </a:rPr>
              <a:t>metodoloogiline</a:t>
            </a:r>
            <a:r>
              <a:rPr lang="en-US" sz="2000" b="0" strike="noStrike" spc="-1" dirty="0">
                <a:solidFill>
                  <a:srgbClr val="000000"/>
                </a:solidFill>
                <a:latin typeface="Arial"/>
              </a:rPr>
              <a:t> </a:t>
            </a:r>
            <a:r>
              <a:rPr lang="en-US" sz="2000" b="0" strike="noStrike" spc="-1" dirty="0" err="1">
                <a:solidFill>
                  <a:srgbClr val="000000"/>
                </a:solidFill>
                <a:latin typeface="Arial"/>
              </a:rPr>
              <a:t>probleem</a:t>
            </a:r>
            <a:r>
              <a:rPr lang="en-US" sz="2000" b="0" strike="noStrike" spc="-1" dirty="0">
                <a:solidFill>
                  <a:srgbClr val="000000"/>
                </a:solidFill>
                <a:latin typeface="Arial"/>
              </a:rPr>
              <a:t>, </a:t>
            </a:r>
            <a:r>
              <a:rPr lang="en-US" sz="2000" b="0" strike="noStrike" spc="-1" dirty="0" err="1">
                <a:solidFill>
                  <a:srgbClr val="000000"/>
                </a:solidFill>
                <a:latin typeface="Arial"/>
              </a:rPr>
              <a:t>õpilased</a:t>
            </a:r>
            <a:r>
              <a:rPr lang="en-US" sz="2000" b="0" strike="noStrike" spc="-1" dirty="0">
                <a:solidFill>
                  <a:srgbClr val="000000"/>
                </a:solidFill>
                <a:latin typeface="Arial"/>
              </a:rPr>
              <a:t> pole </a:t>
            </a:r>
            <a:r>
              <a:rPr lang="en-US" sz="2000" b="0" strike="noStrike" spc="-1" dirty="0" err="1">
                <a:solidFill>
                  <a:srgbClr val="000000"/>
                </a:solidFill>
                <a:latin typeface="Arial"/>
              </a:rPr>
              <a:t>seda</a:t>
            </a:r>
            <a:r>
              <a:rPr lang="en-US" sz="2000" b="0" strike="noStrike" spc="-1" dirty="0">
                <a:solidFill>
                  <a:srgbClr val="000000"/>
                </a:solidFill>
                <a:latin typeface="Arial"/>
              </a:rPr>
              <a:t> </a:t>
            </a:r>
            <a:r>
              <a:rPr lang="en-US" sz="2000" b="0" strike="noStrike" spc="-1" dirty="0" err="1">
                <a:solidFill>
                  <a:srgbClr val="000000"/>
                </a:solidFill>
                <a:latin typeface="Arial"/>
              </a:rPr>
              <a:t>veel</a:t>
            </a:r>
            <a:r>
              <a:rPr lang="en-US" sz="2000" b="0" strike="noStrike" spc="-1" dirty="0">
                <a:solidFill>
                  <a:srgbClr val="000000"/>
                </a:solidFill>
                <a:latin typeface="Arial"/>
              </a:rPr>
              <a:t> </a:t>
            </a:r>
            <a:r>
              <a:rPr lang="en-US" sz="2000" b="0" strike="noStrike" spc="-1" dirty="0" err="1">
                <a:solidFill>
                  <a:srgbClr val="000000"/>
                </a:solidFill>
                <a:latin typeface="Arial"/>
              </a:rPr>
              <a:t>omandanud</a:t>
            </a:r>
            <a:r>
              <a:rPr lang="en-US" sz="2000" b="0" strike="noStrike" spc="-1" dirty="0">
                <a:solidFill>
                  <a:srgbClr val="000000"/>
                </a:solidFill>
                <a:latin typeface="Arial"/>
              </a:rPr>
              <a:t>. </a:t>
            </a:r>
            <a:r>
              <a:rPr lang="en-US" sz="2000" b="0" strike="noStrike" spc="-1" dirty="0" err="1">
                <a:solidFill>
                  <a:srgbClr val="000000"/>
                </a:solidFill>
                <a:latin typeface="Arial"/>
              </a:rPr>
              <a:t>Suur</a:t>
            </a:r>
            <a:r>
              <a:rPr lang="en-US" sz="2000" b="0" strike="noStrike" spc="-1" dirty="0">
                <a:solidFill>
                  <a:srgbClr val="000000"/>
                </a:solidFill>
                <a:latin typeface="Arial"/>
              </a:rPr>
              <a:t> hulk </a:t>
            </a:r>
            <a:r>
              <a:rPr lang="en-US" sz="2000" b="0" strike="noStrike" spc="-1" dirty="0" err="1">
                <a:solidFill>
                  <a:srgbClr val="000000"/>
                </a:solidFill>
                <a:latin typeface="Arial"/>
              </a:rPr>
              <a:t>õpilasi</a:t>
            </a:r>
            <a:r>
              <a:rPr lang="en-US" sz="2000" b="0" strike="noStrike" spc="-1" dirty="0">
                <a:solidFill>
                  <a:srgbClr val="000000"/>
                </a:solidFill>
                <a:latin typeface="Arial"/>
              </a:rPr>
              <a:t> </a:t>
            </a:r>
            <a:r>
              <a:rPr lang="en-US" sz="2000" b="0" strike="noStrike" spc="-1" dirty="0" err="1">
                <a:solidFill>
                  <a:srgbClr val="000000"/>
                </a:solidFill>
                <a:latin typeface="Arial"/>
              </a:rPr>
              <a:t>ei</a:t>
            </a:r>
            <a:r>
              <a:rPr lang="en-US" sz="2000" b="0" strike="noStrike" spc="-1" dirty="0">
                <a:solidFill>
                  <a:srgbClr val="000000"/>
                </a:solidFill>
                <a:latin typeface="Arial"/>
              </a:rPr>
              <a:t> </a:t>
            </a:r>
            <a:r>
              <a:rPr lang="en-US" sz="2000" b="0" strike="noStrike" spc="-1" dirty="0" err="1">
                <a:solidFill>
                  <a:srgbClr val="000000"/>
                </a:solidFill>
                <a:latin typeface="Arial"/>
              </a:rPr>
              <a:t>saanud</a:t>
            </a:r>
            <a:r>
              <a:rPr lang="en-US" sz="2000" b="0" strike="noStrike" spc="-1" dirty="0">
                <a:solidFill>
                  <a:srgbClr val="000000"/>
                </a:solidFill>
                <a:latin typeface="Arial"/>
              </a:rPr>
              <a:t> </a:t>
            </a:r>
            <a:r>
              <a:rPr lang="en-US" sz="2000" b="0" strike="noStrike" spc="-1" dirty="0" err="1">
                <a:solidFill>
                  <a:srgbClr val="000000"/>
                </a:solidFill>
                <a:latin typeface="Arial"/>
              </a:rPr>
              <a:t>küsimusest</a:t>
            </a:r>
            <a:r>
              <a:rPr lang="en-US" sz="2000" b="0" strike="noStrike" spc="-1" dirty="0">
                <a:solidFill>
                  <a:srgbClr val="000000"/>
                </a:solidFill>
                <a:latin typeface="Arial"/>
              </a:rPr>
              <a:t> </a:t>
            </a:r>
            <a:r>
              <a:rPr lang="en-US" sz="2000" b="0" strike="noStrike" spc="-1" dirty="0" err="1">
                <a:solidFill>
                  <a:srgbClr val="000000"/>
                </a:solidFill>
                <a:latin typeface="Arial"/>
              </a:rPr>
              <a:t>aru</a:t>
            </a:r>
            <a:r>
              <a:rPr lang="en-US" sz="2000" b="0" strike="noStrike" spc="-1" dirty="0">
                <a:solidFill>
                  <a:srgbClr val="000000"/>
                </a:solidFill>
                <a:latin typeface="Arial"/>
              </a:rPr>
              <a:t> </a:t>
            </a:r>
            <a:r>
              <a:rPr lang="en-US" sz="2000" b="0" strike="noStrike" spc="-1" dirty="0" err="1">
                <a:solidFill>
                  <a:srgbClr val="000000"/>
                </a:solidFill>
                <a:latin typeface="Arial"/>
              </a:rPr>
              <a:t>või</a:t>
            </a:r>
            <a:r>
              <a:rPr lang="en-US" sz="2000" b="0" strike="noStrike" spc="-1" dirty="0">
                <a:solidFill>
                  <a:srgbClr val="000000"/>
                </a:solidFill>
                <a:latin typeface="Arial"/>
              </a:rPr>
              <a:t> </a:t>
            </a:r>
            <a:r>
              <a:rPr lang="en-US" sz="2000" b="0" strike="noStrike" spc="-1" dirty="0" err="1">
                <a:solidFill>
                  <a:srgbClr val="000000"/>
                </a:solidFill>
                <a:latin typeface="Arial"/>
              </a:rPr>
              <a:t>jättis</a:t>
            </a:r>
            <a:r>
              <a:rPr lang="en-US" sz="2000" b="0" strike="noStrike" spc="-1" dirty="0">
                <a:solidFill>
                  <a:srgbClr val="000000"/>
                </a:solidFill>
                <a:latin typeface="Arial"/>
              </a:rPr>
              <a:t> </a:t>
            </a:r>
            <a:r>
              <a:rPr lang="en-US" sz="2000" b="0" strike="noStrike" spc="-1" dirty="0" err="1">
                <a:solidFill>
                  <a:srgbClr val="000000"/>
                </a:solidFill>
                <a:latin typeface="Arial"/>
              </a:rPr>
              <a:t>üldse</a:t>
            </a:r>
            <a:r>
              <a:rPr lang="en-US" sz="2000" b="0" strike="noStrike" spc="-1" dirty="0">
                <a:solidFill>
                  <a:srgbClr val="000000"/>
                </a:solidFill>
                <a:latin typeface="Arial"/>
              </a:rPr>
              <a:t> </a:t>
            </a:r>
            <a:r>
              <a:rPr lang="en-US" sz="2000" b="0" strike="noStrike" spc="-1" dirty="0" err="1">
                <a:solidFill>
                  <a:srgbClr val="000000"/>
                </a:solidFill>
                <a:latin typeface="Arial"/>
              </a:rPr>
              <a:t>vastamata</a:t>
            </a:r>
            <a:r>
              <a:rPr lang="en-US" sz="2000" b="0" strike="noStrike" spc="-1" dirty="0">
                <a:solidFill>
                  <a:srgbClr val="000000"/>
                </a:solidFill>
                <a:latin typeface="Arial"/>
              </a:rPr>
              <a:t>, </a:t>
            </a:r>
            <a:r>
              <a:rPr lang="en-US" sz="2000" b="0" strike="noStrike" spc="-1" dirty="0" err="1">
                <a:solidFill>
                  <a:srgbClr val="000000"/>
                </a:solidFill>
                <a:latin typeface="Arial"/>
              </a:rPr>
              <a:t>vastas</a:t>
            </a:r>
            <a:r>
              <a:rPr lang="en-US" sz="2000" b="0" strike="noStrike" spc="-1" dirty="0">
                <a:solidFill>
                  <a:srgbClr val="000000"/>
                </a:solidFill>
                <a:latin typeface="Arial"/>
              </a:rPr>
              <a:t> </a:t>
            </a:r>
            <a:r>
              <a:rPr lang="en-US" sz="2000" b="0" strike="noStrike" spc="-1" dirty="0" err="1">
                <a:solidFill>
                  <a:srgbClr val="000000"/>
                </a:solidFill>
                <a:latin typeface="Arial"/>
              </a:rPr>
              <a:t>vene</a:t>
            </a:r>
            <a:r>
              <a:rPr lang="en-US" sz="2000" b="0" strike="noStrike" spc="-1" dirty="0">
                <a:solidFill>
                  <a:srgbClr val="000000"/>
                </a:solidFill>
                <a:latin typeface="Arial"/>
              </a:rPr>
              <a:t> </a:t>
            </a:r>
            <a:r>
              <a:rPr lang="en-US" sz="2000" b="0" strike="noStrike" spc="-1" dirty="0" err="1">
                <a:solidFill>
                  <a:srgbClr val="000000"/>
                </a:solidFill>
                <a:latin typeface="Arial"/>
              </a:rPr>
              <a:t>keeles</a:t>
            </a:r>
            <a:r>
              <a:rPr lang="en-US" sz="2000" b="0" strike="noStrike" spc="-1" dirty="0">
                <a:solidFill>
                  <a:srgbClr val="000000"/>
                </a:solidFill>
                <a:latin typeface="Arial"/>
              </a:rPr>
              <a:t>.</a:t>
            </a:r>
          </a:p>
          <a:p>
            <a:pPr marL="864000" lvl="1" indent="-324000">
              <a:spcBef>
                <a:spcPts val="1134"/>
              </a:spcBef>
              <a:buClr>
                <a:srgbClr val="000000"/>
              </a:buClr>
              <a:buSzPct val="75000"/>
              <a:buFont typeface="Symbol" charset="2"/>
              <a:buChar char=""/>
            </a:pPr>
            <a:r>
              <a:rPr lang="en-US" sz="2000" b="0" strike="noStrike" spc="-1" dirty="0" err="1">
                <a:solidFill>
                  <a:srgbClr val="000000"/>
                </a:solidFill>
                <a:latin typeface="Arial"/>
              </a:rPr>
              <a:t>mõne</a:t>
            </a:r>
            <a:r>
              <a:rPr lang="en-US" sz="2000" b="0" strike="noStrike" spc="-1" dirty="0">
                <a:solidFill>
                  <a:srgbClr val="000000"/>
                </a:solidFill>
                <a:latin typeface="Arial"/>
              </a:rPr>
              <a:t> </a:t>
            </a:r>
            <a:r>
              <a:rPr lang="en-US" sz="2000" b="0" strike="noStrike" spc="-1" dirty="0" err="1">
                <a:solidFill>
                  <a:srgbClr val="000000"/>
                </a:solidFill>
                <a:latin typeface="Arial"/>
              </a:rPr>
              <a:t>küsimuse</a:t>
            </a:r>
            <a:r>
              <a:rPr lang="en-US" sz="2000" b="0" strike="noStrike" spc="-1" dirty="0">
                <a:solidFill>
                  <a:srgbClr val="000000"/>
                </a:solidFill>
                <a:latin typeface="Arial"/>
              </a:rPr>
              <a:t> </a:t>
            </a:r>
            <a:r>
              <a:rPr lang="en-US" sz="2000" b="0" strike="noStrike" spc="-1" dirty="0" err="1">
                <a:solidFill>
                  <a:srgbClr val="000000"/>
                </a:solidFill>
                <a:latin typeface="Arial"/>
              </a:rPr>
              <a:t>puhul</a:t>
            </a:r>
            <a:r>
              <a:rPr lang="en-US" sz="2000" b="0" strike="noStrike" spc="-1" dirty="0">
                <a:solidFill>
                  <a:srgbClr val="000000"/>
                </a:solidFill>
                <a:latin typeface="Arial"/>
              </a:rPr>
              <a:t> </a:t>
            </a:r>
            <a:r>
              <a:rPr lang="en-US" sz="2000" b="0" strike="noStrike" spc="-1" dirty="0" err="1">
                <a:solidFill>
                  <a:srgbClr val="000000"/>
                </a:solidFill>
                <a:latin typeface="Arial"/>
              </a:rPr>
              <a:t>viitas</a:t>
            </a:r>
            <a:r>
              <a:rPr lang="en-US" sz="2000" b="0" strike="noStrike" spc="-1" dirty="0">
                <a:solidFill>
                  <a:srgbClr val="000000"/>
                </a:solidFill>
                <a:latin typeface="Arial"/>
              </a:rPr>
              <a:t> </a:t>
            </a:r>
            <a:r>
              <a:rPr lang="en-US" sz="2000" b="0" strike="noStrike" spc="-1" dirty="0" err="1">
                <a:solidFill>
                  <a:srgbClr val="000000"/>
                </a:solidFill>
                <a:latin typeface="Arial"/>
              </a:rPr>
              <a:t>metodoloogilisele</a:t>
            </a:r>
            <a:r>
              <a:rPr lang="en-US" sz="2000" b="0" strike="noStrike" spc="-1" dirty="0">
                <a:solidFill>
                  <a:srgbClr val="000000"/>
                </a:solidFill>
                <a:latin typeface="Arial"/>
              </a:rPr>
              <a:t> </a:t>
            </a:r>
            <a:r>
              <a:rPr lang="en-US" sz="2000" b="0" strike="noStrike" spc="-1" dirty="0" err="1">
                <a:solidFill>
                  <a:srgbClr val="000000"/>
                </a:solidFill>
                <a:latin typeface="Arial"/>
              </a:rPr>
              <a:t>probleemile</a:t>
            </a:r>
            <a:r>
              <a:rPr lang="en-US" sz="2000" b="0" strike="noStrike" spc="-1" dirty="0">
                <a:solidFill>
                  <a:srgbClr val="000000"/>
                </a:solidFill>
                <a:latin typeface="Arial"/>
              </a:rPr>
              <a:t> </a:t>
            </a:r>
            <a:r>
              <a:rPr lang="en-US" sz="2000" b="0" strike="noStrike" spc="-1" dirty="0" err="1">
                <a:solidFill>
                  <a:srgbClr val="000000"/>
                </a:solidFill>
                <a:latin typeface="Arial"/>
              </a:rPr>
              <a:t>õpilase</a:t>
            </a:r>
            <a:r>
              <a:rPr lang="en-US" sz="2000" b="0" strike="noStrike" spc="-1" dirty="0">
                <a:solidFill>
                  <a:srgbClr val="000000"/>
                </a:solidFill>
                <a:latin typeface="Arial"/>
              </a:rPr>
              <a:t> vastus </a:t>
            </a:r>
            <a:r>
              <a:rPr lang="en-US" sz="2000" b="0" strike="noStrike" spc="-1" dirty="0" err="1">
                <a:solidFill>
                  <a:srgbClr val="000000"/>
                </a:solidFill>
                <a:latin typeface="Arial"/>
              </a:rPr>
              <a:t>mõnele</a:t>
            </a:r>
            <a:r>
              <a:rPr lang="en-US" sz="2000" b="0" strike="noStrike" spc="-1" dirty="0">
                <a:solidFill>
                  <a:srgbClr val="000000"/>
                </a:solidFill>
                <a:latin typeface="Arial"/>
              </a:rPr>
              <a:t> </a:t>
            </a:r>
            <a:r>
              <a:rPr lang="en-US" sz="2000" b="0" strike="noStrike" spc="-1" dirty="0" err="1">
                <a:solidFill>
                  <a:srgbClr val="000000"/>
                </a:solidFill>
                <a:latin typeface="Arial"/>
              </a:rPr>
              <a:t>teisele</a:t>
            </a:r>
            <a:r>
              <a:rPr lang="en-US" sz="2000" b="0" strike="noStrike" spc="-1" dirty="0">
                <a:solidFill>
                  <a:srgbClr val="000000"/>
                </a:solidFill>
                <a:latin typeface="Arial"/>
              </a:rPr>
              <a:t> </a:t>
            </a:r>
            <a:r>
              <a:rPr lang="en-US" sz="2000" b="0" strike="noStrike" spc="-1" dirty="0" err="1">
                <a:solidFill>
                  <a:srgbClr val="000000"/>
                </a:solidFill>
                <a:latin typeface="Arial"/>
              </a:rPr>
              <a:t>küsimusele</a:t>
            </a:r>
            <a:r>
              <a:rPr lang="en-US" sz="2000" b="0" strike="noStrike" spc="-1" dirty="0">
                <a:solidFill>
                  <a:srgbClr val="000000"/>
                </a:solidFill>
                <a:latin typeface="Arial"/>
              </a:rPr>
              <a:t> (seal </a:t>
            </a:r>
            <a:r>
              <a:rPr lang="en-US" sz="2000" b="0" strike="noStrike" spc="-1" dirty="0" err="1">
                <a:solidFill>
                  <a:srgbClr val="000000"/>
                </a:solidFill>
                <a:latin typeface="Arial"/>
              </a:rPr>
              <a:t>oli</a:t>
            </a:r>
            <a:r>
              <a:rPr lang="en-US" sz="2000" b="0" strike="noStrike" spc="-1" dirty="0">
                <a:solidFill>
                  <a:srgbClr val="000000"/>
                </a:solidFill>
                <a:latin typeface="Arial"/>
              </a:rPr>
              <a:t> </a:t>
            </a:r>
            <a:r>
              <a:rPr lang="en-US" sz="2000" b="0" strike="noStrike" spc="-1" dirty="0" err="1">
                <a:solidFill>
                  <a:srgbClr val="000000"/>
                </a:solidFill>
                <a:latin typeface="Arial"/>
              </a:rPr>
              <a:t>teises</a:t>
            </a:r>
            <a:r>
              <a:rPr lang="en-US" sz="2000" b="0" strike="noStrike" spc="-1" dirty="0">
                <a:solidFill>
                  <a:srgbClr val="000000"/>
                </a:solidFill>
                <a:latin typeface="Arial"/>
              </a:rPr>
              <a:t> </a:t>
            </a:r>
            <a:r>
              <a:rPr lang="en-US" sz="2000" b="0" strike="noStrike" spc="-1" dirty="0" err="1">
                <a:solidFill>
                  <a:srgbClr val="000000"/>
                </a:solidFill>
                <a:latin typeface="Arial"/>
              </a:rPr>
              <a:t>küsimuses</a:t>
            </a:r>
            <a:r>
              <a:rPr lang="en-US" sz="2000" b="0" strike="noStrike" spc="-1" dirty="0">
                <a:solidFill>
                  <a:srgbClr val="000000"/>
                </a:solidFill>
                <a:latin typeface="Arial"/>
              </a:rPr>
              <a:t> </a:t>
            </a:r>
            <a:r>
              <a:rPr lang="en-US" sz="2000" b="0" strike="noStrike" spc="-1" dirty="0" err="1">
                <a:solidFill>
                  <a:srgbClr val="000000"/>
                </a:solidFill>
                <a:latin typeface="Arial"/>
              </a:rPr>
              <a:t>küsitud</a:t>
            </a:r>
            <a:r>
              <a:rPr lang="en-US" sz="2000" b="0" strike="noStrike" spc="-1" dirty="0">
                <a:solidFill>
                  <a:srgbClr val="000000"/>
                </a:solidFill>
                <a:latin typeface="Arial"/>
              </a:rPr>
              <a:t> </a:t>
            </a:r>
            <a:r>
              <a:rPr lang="en-US" sz="2000" b="0" strike="noStrike" spc="-1" dirty="0" err="1">
                <a:solidFill>
                  <a:srgbClr val="000000"/>
                </a:solidFill>
                <a:latin typeface="Arial"/>
              </a:rPr>
              <a:t>vorm</a:t>
            </a:r>
            <a:r>
              <a:rPr lang="en-US" sz="2000" b="0" strike="noStrike" spc="-1" dirty="0">
                <a:solidFill>
                  <a:srgbClr val="000000"/>
                </a:solidFill>
                <a:latin typeface="Arial"/>
              </a:rPr>
              <a:t> </a:t>
            </a:r>
            <a:r>
              <a:rPr lang="en-US" sz="2000" b="0" strike="noStrike" spc="-1" dirty="0" err="1">
                <a:solidFill>
                  <a:srgbClr val="000000"/>
                </a:solidFill>
                <a:latin typeface="Arial"/>
              </a:rPr>
              <a:t>olemas</a:t>
            </a:r>
            <a:r>
              <a:rPr lang="en-US" sz="2000" b="0" strike="noStrike" spc="-1" dirty="0">
                <a:solidFill>
                  <a:srgbClr val="000000"/>
                </a:solidFill>
                <a:latin typeface="Arial"/>
              </a:rPr>
              <a:t>)</a:t>
            </a:r>
          </a:p>
          <a:p>
            <a:pPr marL="864000" lvl="1" indent="-324000">
              <a:spcBef>
                <a:spcPts val="1134"/>
              </a:spcBef>
              <a:buClr>
                <a:srgbClr val="000000"/>
              </a:buClr>
              <a:buSzPct val="75000"/>
              <a:buFont typeface="Symbol" charset="2"/>
              <a:buChar char=""/>
            </a:pPr>
            <a:r>
              <a:rPr lang="en-US" sz="2000" spc="-1" dirty="0" err="1">
                <a:solidFill>
                  <a:srgbClr val="000000"/>
                </a:solidFill>
                <a:latin typeface="Arial"/>
              </a:rPr>
              <a:t>a</a:t>
            </a:r>
            <a:r>
              <a:rPr lang="en-US" sz="2000" b="0" strike="noStrike" spc="-1" dirty="0" err="1">
                <a:solidFill>
                  <a:srgbClr val="000000"/>
                </a:solidFill>
                <a:latin typeface="Arial"/>
              </a:rPr>
              <a:t>lalütlev</a:t>
            </a:r>
            <a:r>
              <a:rPr lang="en-US" sz="2000" b="0" strike="noStrike" spc="-1" dirty="0">
                <a:solidFill>
                  <a:srgbClr val="000000"/>
                </a:solidFill>
                <a:latin typeface="Arial"/>
              </a:rPr>
              <a:t> </a:t>
            </a:r>
            <a:r>
              <a:rPr lang="en-US" sz="2000" b="0" strike="noStrike" spc="-1" dirty="0" err="1">
                <a:solidFill>
                  <a:srgbClr val="000000"/>
                </a:solidFill>
                <a:latin typeface="Arial"/>
              </a:rPr>
              <a:t>kääne</a:t>
            </a:r>
            <a:r>
              <a:rPr lang="en-US" sz="2000" b="0" strike="noStrike" spc="-1" dirty="0">
                <a:solidFill>
                  <a:srgbClr val="000000"/>
                </a:solidFill>
                <a:latin typeface="Arial"/>
              </a:rPr>
              <a:t> 2 </a:t>
            </a:r>
            <a:r>
              <a:rPr lang="en-US" sz="2000" b="0" strike="noStrike" spc="-1" dirty="0" err="1">
                <a:solidFill>
                  <a:srgbClr val="000000"/>
                </a:solidFill>
                <a:latin typeface="Arial"/>
              </a:rPr>
              <a:t>küsimust</a:t>
            </a:r>
            <a:r>
              <a:rPr lang="en-US" sz="2000" b="0" strike="noStrike" spc="-1" dirty="0">
                <a:solidFill>
                  <a:srgbClr val="000000"/>
                </a:solidFill>
                <a:latin typeface="Arial"/>
              </a:rPr>
              <a:t>, </a:t>
            </a:r>
            <a:r>
              <a:rPr lang="en-US" sz="2000" b="0" strike="noStrike" spc="-1" dirty="0" err="1">
                <a:solidFill>
                  <a:srgbClr val="000000"/>
                </a:solidFill>
                <a:latin typeface="Arial"/>
              </a:rPr>
              <a:t>millest</a:t>
            </a:r>
            <a:r>
              <a:rPr lang="en-US" sz="2000" b="0" strike="noStrike" spc="-1" dirty="0">
                <a:solidFill>
                  <a:srgbClr val="000000"/>
                </a:solidFill>
                <a:latin typeface="Arial"/>
              </a:rPr>
              <a:t> </a:t>
            </a:r>
            <a:r>
              <a:rPr lang="en-US" sz="2000" b="0" strike="noStrike" spc="-1" dirty="0" err="1">
                <a:solidFill>
                  <a:srgbClr val="000000"/>
                </a:solidFill>
                <a:latin typeface="Arial"/>
              </a:rPr>
              <a:t>ühele</a:t>
            </a:r>
            <a:r>
              <a:rPr lang="en-US" sz="2000" b="0" strike="noStrike" spc="-1" dirty="0">
                <a:solidFill>
                  <a:srgbClr val="000000"/>
                </a:solidFill>
                <a:latin typeface="Arial"/>
              </a:rPr>
              <a:t> </a:t>
            </a:r>
            <a:r>
              <a:rPr lang="en-US" sz="2000" b="0" strike="noStrike" spc="-1" dirty="0" err="1">
                <a:solidFill>
                  <a:srgbClr val="000000"/>
                </a:solidFill>
                <a:latin typeface="Arial"/>
              </a:rPr>
              <a:t>sai</a:t>
            </a:r>
            <a:r>
              <a:rPr lang="en-US" sz="2000" b="0" strike="noStrike" spc="-1" dirty="0">
                <a:solidFill>
                  <a:srgbClr val="000000"/>
                </a:solidFill>
                <a:latin typeface="Arial"/>
              </a:rPr>
              <a:t> </a:t>
            </a:r>
            <a:r>
              <a:rPr lang="en-US" sz="2000" b="0" strike="noStrike" spc="-1" dirty="0" err="1">
                <a:solidFill>
                  <a:srgbClr val="000000"/>
                </a:solidFill>
                <a:latin typeface="Arial"/>
              </a:rPr>
              <a:t>vastata</a:t>
            </a:r>
            <a:r>
              <a:rPr lang="en-US" sz="2000" b="0" strike="noStrike" spc="-1" dirty="0">
                <a:solidFill>
                  <a:srgbClr val="000000"/>
                </a:solidFill>
                <a:latin typeface="Arial"/>
              </a:rPr>
              <a:t> ka </a:t>
            </a:r>
            <a:r>
              <a:rPr lang="en-US" sz="2000" b="0" strike="noStrike" spc="-1" dirty="0" err="1">
                <a:solidFill>
                  <a:srgbClr val="000000"/>
                </a:solidFill>
                <a:latin typeface="Arial"/>
              </a:rPr>
              <a:t>postpositsiooniga</a:t>
            </a:r>
            <a:endParaRPr lang="en-US" sz="2000" b="0" strike="noStrike" spc="-1" dirty="0">
              <a:solidFill>
                <a:srgbClr val="000000"/>
              </a:solidFill>
              <a:latin typeface="Arial"/>
            </a:endParaRPr>
          </a:p>
          <a:p>
            <a:pPr marL="1321200" lvl="2" indent="-324000">
              <a:spcBef>
                <a:spcPts val="1134"/>
              </a:spcBef>
              <a:buClr>
                <a:srgbClr val="000000"/>
              </a:buClr>
              <a:buSzPct val="75000"/>
              <a:buFont typeface="Symbol" charset="2"/>
              <a:buChar char=""/>
            </a:pPr>
            <a:r>
              <a:rPr lang="en-US" sz="2000" spc="-1" dirty="0" err="1">
                <a:solidFill>
                  <a:srgbClr val="000000"/>
                </a:solidFill>
                <a:latin typeface="Arial"/>
              </a:rPr>
              <a:t>p</a:t>
            </a:r>
            <a:r>
              <a:rPr lang="en-US" sz="2000" b="0" strike="noStrike" spc="-1" dirty="0" err="1">
                <a:solidFill>
                  <a:srgbClr val="000000"/>
                </a:solidFill>
                <a:latin typeface="Arial"/>
              </a:rPr>
              <a:t>ostpositsiooniga</a:t>
            </a:r>
            <a:r>
              <a:rPr lang="en-US" sz="2000" b="0" strike="noStrike" spc="-1" dirty="0">
                <a:solidFill>
                  <a:srgbClr val="000000"/>
                </a:solidFill>
                <a:latin typeface="Arial"/>
              </a:rPr>
              <a:t>: 28 </a:t>
            </a:r>
            <a:r>
              <a:rPr lang="en-US" sz="2000" b="0" strike="noStrike" spc="-1" dirty="0" err="1">
                <a:solidFill>
                  <a:srgbClr val="000000"/>
                </a:solidFill>
                <a:latin typeface="Arial"/>
              </a:rPr>
              <a:t>mõistsid</a:t>
            </a:r>
            <a:r>
              <a:rPr lang="en-US" sz="2000" b="0" strike="noStrike" spc="-1" dirty="0">
                <a:solidFill>
                  <a:srgbClr val="000000"/>
                </a:solidFill>
                <a:latin typeface="Arial"/>
              </a:rPr>
              <a:t>, 5 </a:t>
            </a:r>
            <a:r>
              <a:rPr lang="en-US" sz="2000" b="0" strike="noStrike" spc="-1" dirty="0" err="1">
                <a:solidFill>
                  <a:srgbClr val="000000"/>
                </a:solidFill>
                <a:latin typeface="Arial"/>
              </a:rPr>
              <a:t>oskas</a:t>
            </a:r>
            <a:r>
              <a:rPr lang="en-US" sz="2000" b="0" strike="noStrike" spc="-1" dirty="0">
                <a:solidFill>
                  <a:srgbClr val="000000"/>
                </a:solidFill>
                <a:latin typeface="Arial"/>
              </a:rPr>
              <a:t> </a:t>
            </a:r>
            <a:r>
              <a:rPr lang="en-US" sz="2000" b="0" strike="noStrike" spc="-1" dirty="0" err="1">
                <a:solidFill>
                  <a:srgbClr val="000000"/>
                </a:solidFill>
                <a:latin typeface="Arial"/>
              </a:rPr>
              <a:t>kasutada</a:t>
            </a:r>
            <a:r>
              <a:rPr lang="en-US" sz="2000" b="0" strike="noStrike" spc="-1" dirty="0">
                <a:solidFill>
                  <a:srgbClr val="000000"/>
                </a:solidFill>
                <a:latin typeface="Arial"/>
              </a:rPr>
              <a:t>, 13 </a:t>
            </a:r>
            <a:r>
              <a:rPr lang="en-US" sz="2000" b="0" strike="noStrike" spc="-1" dirty="0" err="1">
                <a:solidFill>
                  <a:srgbClr val="000000"/>
                </a:solidFill>
                <a:latin typeface="Arial"/>
              </a:rPr>
              <a:t>sisult</a:t>
            </a:r>
            <a:r>
              <a:rPr lang="en-US" sz="2000" b="0" strike="noStrike" spc="-1" dirty="0">
                <a:solidFill>
                  <a:srgbClr val="000000"/>
                </a:solidFill>
                <a:latin typeface="Arial"/>
              </a:rPr>
              <a:t> </a:t>
            </a:r>
            <a:r>
              <a:rPr lang="en-US" sz="2000" b="0" strike="noStrike" spc="-1" dirty="0" err="1">
                <a:solidFill>
                  <a:srgbClr val="000000"/>
                </a:solidFill>
                <a:latin typeface="Arial"/>
              </a:rPr>
              <a:t>õiged</a:t>
            </a:r>
            <a:r>
              <a:rPr lang="en-US" sz="2000" b="0" strike="noStrike" spc="-1" dirty="0">
                <a:solidFill>
                  <a:srgbClr val="000000"/>
                </a:solidFill>
                <a:latin typeface="Arial"/>
              </a:rPr>
              <a:t>, </a:t>
            </a:r>
            <a:r>
              <a:rPr lang="en-US" sz="2000" b="0" strike="noStrike" spc="-1" dirty="0" err="1">
                <a:solidFill>
                  <a:srgbClr val="000000"/>
                </a:solidFill>
                <a:latin typeface="Arial"/>
              </a:rPr>
              <a:t>vormilt</a:t>
            </a:r>
            <a:r>
              <a:rPr lang="en-US" sz="2000" b="0" strike="noStrike" spc="-1" dirty="0">
                <a:solidFill>
                  <a:srgbClr val="000000"/>
                </a:solidFill>
                <a:latin typeface="Arial"/>
              </a:rPr>
              <a:t> </a:t>
            </a:r>
            <a:r>
              <a:rPr lang="en-US" sz="2000" b="0" strike="noStrike" spc="-1" dirty="0" err="1">
                <a:solidFill>
                  <a:srgbClr val="000000"/>
                </a:solidFill>
                <a:latin typeface="Arial"/>
              </a:rPr>
              <a:t>valed</a:t>
            </a:r>
            <a:r>
              <a:rPr lang="en-US" sz="2000" b="0" strike="noStrike" spc="-1" dirty="0">
                <a:solidFill>
                  <a:srgbClr val="000000"/>
                </a:solidFill>
                <a:latin typeface="Arial"/>
              </a:rPr>
              <a:t> </a:t>
            </a:r>
          </a:p>
          <a:p>
            <a:pPr marL="1321200" lvl="2" indent="-324000">
              <a:spcBef>
                <a:spcPts val="1134"/>
              </a:spcBef>
              <a:buClr>
                <a:srgbClr val="000000"/>
              </a:buClr>
              <a:buSzPct val="75000"/>
              <a:buFont typeface="Symbol" charset="2"/>
              <a:buChar char=""/>
            </a:pPr>
            <a:r>
              <a:rPr lang="en-US" sz="2000" spc="-1" dirty="0" err="1">
                <a:solidFill>
                  <a:srgbClr val="000000"/>
                </a:solidFill>
                <a:latin typeface="Arial"/>
              </a:rPr>
              <a:t>i</a:t>
            </a:r>
            <a:r>
              <a:rPr lang="en-US" sz="2000" b="0" strike="noStrike" spc="-1" dirty="0" err="1">
                <a:solidFill>
                  <a:srgbClr val="000000"/>
                </a:solidFill>
                <a:latin typeface="Arial"/>
              </a:rPr>
              <a:t>lma</a:t>
            </a:r>
            <a:r>
              <a:rPr lang="en-US" sz="2000" b="0" strike="noStrike" spc="-1" dirty="0">
                <a:solidFill>
                  <a:srgbClr val="000000"/>
                </a:solidFill>
                <a:latin typeface="Arial"/>
              </a:rPr>
              <a:t> </a:t>
            </a:r>
            <a:r>
              <a:rPr lang="en-US" sz="2000" b="0" strike="noStrike" spc="-1" dirty="0" err="1">
                <a:solidFill>
                  <a:srgbClr val="000000"/>
                </a:solidFill>
                <a:latin typeface="Arial"/>
              </a:rPr>
              <a:t>postpositsioonita</a:t>
            </a:r>
            <a:r>
              <a:rPr lang="en-US" sz="2000" b="0" strike="noStrike" spc="-1" dirty="0">
                <a:solidFill>
                  <a:srgbClr val="000000"/>
                </a:solidFill>
                <a:latin typeface="Arial"/>
              </a:rPr>
              <a:t>: 31 </a:t>
            </a:r>
            <a:r>
              <a:rPr lang="en-US" sz="2000" b="0" strike="noStrike" spc="-1" dirty="0" err="1">
                <a:solidFill>
                  <a:srgbClr val="000000"/>
                </a:solidFill>
                <a:latin typeface="Arial"/>
              </a:rPr>
              <a:t>mõistsid</a:t>
            </a:r>
            <a:r>
              <a:rPr lang="en-US" sz="2000" b="0" strike="noStrike" spc="-1" dirty="0">
                <a:solidFill>
                  <a:srgbClr val="000000"/>
                </a:solidFill>
                <a:latin typeface="Arial"/>
              </a:rPr>
              <a:t>, 16 </a:t>
            </a:r>
            <a:r>
              <a:rPr lang="en-US" sz="2000" b="0" strike="noStrike" spc="-1" dirty="0" err="1">
                <a:solidFill>
                  <a:srgbClr val="000000"/>
                </a:solidFill>
                <a:latin typeface="Arial"/>
              </a:rPr>
              <a:t>oskas</a:t>
            </a:r>
            <a:r>
              <a:rPr lang="en-US" sz="2000" b="0" strike="noStrike" spc="-1" dirty="0">
                <a:solidFill>
                  <a:srgbClr val="000000"/>
                </a:solidFill>
                <a:latin typeface="Arial"/>
              </a:rPr>
              <a:t> </a:t>
            </a:r>
            <a:r>
              <a:rPr lang="en-US" sz="2000" b="0" strike="noStrike" spc="-1" dirty="0" err="1">
                <a:solidFill>
                  <a:srgbClr val="000000"/>
                </a:solidFill>
                <a:latin typeface="Arial"/>
              </a:rPr>
              <a:t>kasutada</a:t>
            </a:r>
            <a:endParaRPr lang="en-US" sz="2000" b="0" strike="noStrike" spc="-1" dirty="0">
              <a:solidFill>
                <a:srgbClr val="000000"/>
              </a:solidFill>
              <a:latin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Title 1"/>
          <p:cNvSpPr/>
          <p:nvPr/>
        </p:nvSpPr>
        <p:spPr>
          <a:xfrm>
            <a:off x="838080" y="365040"/>
            <a:ext cx="10514520" cy="1324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1" strike="noStrike" spc="-1" dirty="0" err="1">
                <a:solidFill>
                  <a:srgbClr val="000000"/>
                </a:solidFill>
                <a:latin typeface="Calibri Light"/>
                <a:ea typeface="DejaVu Sans"/>
              </a:rPr>
              <a:t>Kokkuvõte</a:t>
            </a:r>
            <a:endParaRPr lang="en-US" sz="4400" b="0" strike="noStrike" spc="-1" dirty="0">
              <a:latin typeface="Arial"/>
            </a:endParaRPr>
          </a:p>
        </p:txBody>
      </p:sp>
      <p:sp>
        <p:nvSpPr>
          <p:cNvPr id="207" name="Content Placeholder 2"/>
          <p:cNvSpPr/>
          <p:nvPr/>
        </p:nvSpPr>
        <p:spPr>
          <a:xfrm>
            <a:off x="838080" y="1825560"/>
            <a:ext cx="10514520" cy="4350240"/>
          </a:xfrm>
          <a:prstGeom prst="rect">
            <a:avLst/>
          </a:prstGeom>
          <a:noFill/>
          <a:ln w="0">
            <a:noFill/>
          </a:ln>
        </p:spPr>
        <p:style>
          <a:lnRef idx="0">
            <a:scrgbClr r="0" g="0" b="0"/>
          </a:lnRef>
          <a:fillRef idx="0">
            <a:scrgbClr r="0" g="0" b="0"/>
          </a:fillRef>
          <a:effectRef idx="0">
            <a:scrgbClr r="0" g="0" b="0"/>
          </a:effectRef>
          <a:fontRef idx="minor"/>
        </p:style>
      </p:sp>
      <p:sp>
        <p:nvSpPr>
          <p:cNvPr id="208" name="Subtitle 2"/>
          <p:cNvSpPr txBox="1"/>
          <p:nvPr/>
        </p:nvSpPr>
        <p:spPr>
          <a:xfrm>
            <a:off x="332509" y="1604519"/>
            <a:ext cx="11249051" cy="5378171"/>
          </a:xfrm>
          <a:prstGeom prst="rect">
            <a:avLst/>
          </a:prstGeom>
          <a:noFill/>
          <a:ln w="0">
            <a:noFill/>
          </a:ln>
        </p:spPr>
        <p:txBody>
          <a:bodyPr lIns="0" tIns="0" rIns="0" bIns="0" anchor="ctr">
            <a:noAutofit/>
          </a:bodyPr>
          <a:lstStyle/>
          <a:p>
            <a:pPr marL="228600" indent="-228240">
              <a:lnSpc>
                <a:spcPct val="90000"/>
              </a:lnSpc>
              <a:spcBef>
                <a:spcPts val="1001"/>
              </a:spcBef>
              <a:buClr>
                <a:srgbClr val="000000"/>
              </a:buClr>
              <a:buFont typeface="Arial"/>
              <a:buChar char="•"/>
            </a:pPr>
            <a:r>
              <a:rPr lang="en-US" sz="2800" b="0" strike="noStrike" spc="-1" dirty="0" err="1">
                <a:solidFill>
                  <a:srgbClr val="000000"/>
                </a:solidFill>
                <a:latin typeface="Arial"/>
                <a:ea typeface="DejaVu Sans"/>
              </a:rPr>
              <a:t>Millest</a:t>
            </a:r>
            <a:r>
              <a:rPr lang="en-US" sz="2800" b="0" strike="noStrike" spc="-1" dirty="0">
                <a:solidFill>
                  <a:srgbClr val="000000"/>
                </a:solidFill>
                <a:latin typeface="Arial"/>
                <a:ea typeface="DejaVu Sans"/>
              </a:rPr>
              <a:t> </a:t>
            </a:r>
            <a:r>
              <a:rPr lang="en-US" sz="2800" b="0" strike="noStrike" spc="-1" dirty="0" err="1">
                <a:solidFill>
                  <a:srgbClr val="000000"/>
                </a:solidFill>
                <a:latin typeface="Arial"/>
                <a:ea typeface="DejaVu Sans"/>
              </a:rPr>
              <a:t>tuleb</a:t>
            </a:r>
            <a:r>
              <a:rPr lang="en-US" sz="2800" b="0" strike="noStrike" spc="-1" dirty="0">
                <a:solidFill>
                  <a:srgbClr val="000000"/>
                </a:solidFill>
                <a:latin typeface="Arial"/>
                <a:ea typeface="DejaVu Sans"/>
              </a:rPr>
              <a:t> see, et </a:t>
            </a:r>
            <a:r>
              <a:rPr lang="en-US" sz="2800" b="0" strike="noStrike" spc="-1" dirty="0" err="1">
                <a:solidFill>
                  <a:srgbClr val="000000"/>
                </a:solidFill>
                <a:latin typeface="Arial"/>
                <a:ea typeface="DejaVu Sans"/>
              </a:rPr>
              <a:t>nõrgema</a:t>
            </a:r>
            <a:r>
              <a:rPr lang="en-US" sz="2800" b="0" strike="noStrike" spc="-1" dirty="0">
                <a:solidFill>
                  <a:srgbClr val="000000"/>
                </a:solidFill>
                <a:latin typeface="Arial"/>
                <a:ea typeface="DejaVu Sans"/>
              </a:rPr>
              <a:t> </a:t>
            </a:r>
            <a:r>
              <a:rPr lang="en-US" sz="2800" b="0" strike="noStrike" spc="-1" dirty="0" err="1">
                <a:solidFill>
                  <a:srgbClr val="000000"/>
                </a:solidFill>
                <a:latin typeface="Arial"/>
                <a:ea typeface="DejaVu Sans"/>
              </a:rPr>
              <a:t>lähtepositsiooniga</a:t>
            </a:r>
            <a:r>
              <a:rPr lang="en-US" sz="2800" b="0" strike="noStrike" spc="-1" dirty="0">
                <a:solidFill>
                  <a:srgbClr val="000000"/>
                </a:solidFill>
                <a:latin typeface="Arial"/>
                <a:ea typeface="DejaVu Sans"/>
              </a:rPr>
              <a:t> </a:t>
            </a:r>
            <a:r>
              <a:rPr lang="en-US" sz="2800" b="0" strike="noStrike" spc="-1" dirty="0" err="1">
                <a:solidFill>
                  <a:srgbClr val="000000"/>
                </a:solidFill>
                <a:latin typeface="Arial"/>
                <a:ea typeface="DejaVu Sans"/>
              </a:rPr>
              <a:t>grupi</a:t>
            </a:r>
            <a:r>
              <a:rPr lang="en-US" sz="2800" b="0" strike="noStrike" spc="-1" dirty="0">
                <a:solidFill>
                  <a:srgbClr val="000000"/>
                </a:solidFill>
                <a:latin typeface="Arial"/>
                <a:ea typeface="DejaVu Sans"/>
              </a:rPr>
              <a:t> </a:t>
            </a:r>
            <a:r>
              <a:rPr lang="en-US" sz="2800" b="0" strike="noStrike" spc="-1" dirty="0" err="1">
                <a:solidFill>
                  <a:srgbClr val="000000"/>
                </a:solidFill>
                <a:latin typeface="Arial"/>
                <a:ea typeface="DejaVu Sans"/>
              </a:rPr>
              <a:t>tulemused</a:t>
            </a:r>
            <a:r>
              <a:rPr lang="en-US" sz="2800" b="0" strike="noStrike" spc="-1" dirty="0">
                <a:solidFill>
                  <a:srgbClr val="000000"/>
                </a:solidFill>
                <a:latin typeface="Arial"/>
                <a:ea typeface="DejaVu Sans"/>
              </a:rPr>
              <a:t> </a:t>
            </a:r>
            <a:r>
              <a:rPr lang="en-US" sz="2800" b="0" strike="noStrike" spc="-1" dirty="0" err="1">
                <a:solidFill>
                  <a:srgbClr val="000000"/>
                </a:solidFill>
                <a:latin typeface="Arial"/>
                <a:ea typeface="DejaVu Sans"/>
              </a:rPr>
              <a:t>ei</a:t>
            </a:r>
            <a:r>
              <a:rPr lang="en-US" sz="2800" b="0" strike="noStrike" spc="-1" dirty="0">
                <a:solidFill>
                  <a:srgbClr val="000000"/>
                </a:solidFill>
                <a:latin typeface="Arial"/>
                <a:ea typeface="DejaVu Sans"/>
              </a:rPr>
              <a:t> ole </a:t>
            </a:r>
            <a:r>
              <a:rPr lang="en-US" sz="2800" b="0" strike="noStrike" spc="-1" dirty="0" err="1">
                <a:solidFill>
                  <a:srgbClr val="000000"/>
                </a:solidFill>
                <a:latin typeface="Arial"/>
                <a:ea typeface="DejaVu Sans"/>
              </a:rPr>
              <a:t>halvemad</a:t>
            </a:r>
            <a:r>
              <a:rPr lang="en-US" sz="2800" b="0" strike="noStrike" spc="-1" dirty="0">
                <a:solidFill>
                  <a:srgbClr val="000000"/>
                </a:solidFill>
                <a:latin typeface="Arial"/>
                <a:ea typeface="DejaVu Sans"/>
              </a:rPr>
              <a:t> (ja on </a:t>
            </a:r>
            <a:r>
              <a:rPr lang="en-US" sz="2800" b="0" strike="noStrike" spc="-1" dirty="0" err="1">
                <a:solidFill>
                  <a:srgbClr val="000000"/>
                </a:solidFill>
                <a:latin typeface="Arial"/>
                <a:ea typeface="DejaVu Sans"/>
              </a:rPr>
              <a:t>kohati</a:t>
            </a:r>
            <a:r>
              <a:rPr lang="en-US" sz="2800" b="0" strike="noStrike" spc="-1" dirty="0">
                <a:solidFill>
                  <a:srgbClr val="000000"/>
                </a:solidFill>
                <a:latin typeface="Arial"/>
                <a:ea typeface="DejaVu Sans"/>
              </a:rPr>
              <a:t> </a:t>
            </a:r>
            <a:r>
              <a:rPr lang="en-US" sz="2800" b="0" strike="noStrike" spc="-1" dirty="0" err="1">
                <a:solidFill>
                  <a:srgbClr val="000000"/>
                </a:solidFill>
                <a:latin typeface="Arial"/>
                <a:ea typeface="DejaVu Sans"/>
              </a:rPr>
              <a:t>paremadki</a:t>
            </a:r>
            <a:r>
              <a:rPr lang="en-US" sz="2800" b="0" strike="noStrike" spc="-1" dirty="0">
                <a:solidFill>
                  <a:srgbClr val="000000"/>
                </a:solidFill>
                <a:latin typeface="Arial"/>
                <a:ea typeface="DejaVu Sans"/>
              </a:rPr>
              <a:t>) </a:t>
            </a:r>
            <a:r>
              <a:rPr lang="en-US" sz="2800" b="0" strike="noStrike" spc="-1" dirty="0" err="1">
                <a:solidFill>
                  <a:srgbClr val="000000"/>
                </a:solidFill>
                <a:latin typeface="Arial"/>
                <a:ea typeface="DejaVu Sans"/>
              </a:rPr>
              <a:t>kui</a:t>
            </a:r>
            <a:r>
              <a:rPr lang="en-US" sz="2800" b="0" strike="noStrike" spc="-1" dirty="0">
                <a:solidFill>
                  <a:srgbClr val="000000"/>
                </a:solidFill>
                <a:latin typeface="Arial"/>
                <a:ea typeface="DejaVu Sans"/>
              </a:rPr>
              <a:t> </a:t>
            </a:r>
            <a:r>
              <a:rPr lang="en-US" sz="2800" b="0" strike="noStrike" spc="-1" dirty="0" err="1">
                <a:solidFill>
                  <a:srgbClr val="000000"/>
                </a:solidFill>
                <a:latin typeface="Arial"/>
                <a:ea typeface="DejaVu Sans"/>
              </a:rPr>
              <a:t>tugevama</a:t>
            </a:r>
            <a:r>
              <a:rPr lang="en-US" sz="2800" b="0" strike="noStrike" spc="-1" dirty="0">
                <a:solidFill>
                  <a:srgbClr val="000000"/>
                </a:solidFill>
                <a:latin typeface="Arial"/>
                <a:ea typeface="DejaVu Sans"/>
              </a:rPr>
              <a:t> </a:t>
            </a:r>
            <a:r>
              <a:rPr lang="en-US" sz="2800" b="0" strike="noStrike" spc="-1" dirty="0" err="1">
                <a:solidFill>
                  <a:srgbClr val="000000"/>
                </a:solidFill>
                <a:latin typeface="Arial"/>
                <a:ea typeface="DejaVu Sans"/>
              </a:rPr>
              <a:t>lähtepositisiooniga</a:t>
            </a:r>
            <a:r>
              <a:rPr lang="en-US" sz="2800" b="0" strike="noStrike" spc="-1" dirty="0">
                <a:solidFill>
                  <a:srgbClr val="000000"/>
                </a:solidFill>
                <a:latin typeface="Arial"/>
                <a:ea typeface="DejaVu Sans"/>
              </a:rPr>
              <a:t> </a:t>
            </a:r>
            <a:r>
              <a:rPr lang="en-US" sz="2800" b="0" strike="noStrike" spc="-1" dirty="0" err="1">
                <a:solidFill>
                  <a:srgbClr val="000000"/>
                </a:solidFill>
                <a:latin typeface="Arial"/>
                <a:ea typeface="DejaVu Sans"/>
              </a:rPr>
              <a:t>grupi</a:t>
            </a:r>
            <a:r>
              <a:rPr lang="en-US" sz="2800" b="0" strike="noStrike" spc="-1" dirty="0">
                <a:solidFill>
                  <a:srgbClr val="000000"/>
                </a:solidFill>
                <a:latin typeface="Arial"/>
                <a:ea typeface="DejaVu Sans"/>
              </a:rPr>
              <a:t> </a:t>
            </a:r>
            <a:r>
              <a:rPr lang="en-US" sz="2800" b="0" strike="noStrike" spc="-1" dirty="0" err="1">
                <a:solidFill>
                  <a:srgbClr val="000000"/>
                </a:solidFill>
                <a:latin typeface="Arial"/>
                <a:ea typeface="DejaVu Sans"/>
              </a:rPr>
              <a:t>tulemused</a:t>
            </a:r>
            <a:r>
              <a:rPr lang="en-US" sz="2800" b="0" strike="noStrike" spc="-1" dirty="0">
                <a:solidFill>
                  <a:srgbClr val="000000"/>
                </a:solidFill>
                <a:latin typeface="Arial"/>
                <a:ea typeface="DejaVu Sans"/>
              </a:rPr>
              <a:t>?</a:t>
            </a:r>
            <a:endParaRPr lang="en-US" sz="2800" b="0" strike="noStrike" spc="-1" dirty="0">
              <a:latin typeface="Arial"/>
            </a:endParaRPr>
          </a:p>
          <a:p>
            <a:pPr marL="685800" lvl="1" indent="-228240">
              <a:lnSpc>
                <a:spcPct val="90000"/>
              </a:lnSpc>
              <a:spcBef>
                <a:spcPts val="499"/>
              </a:spcBef>
              <a:buClr>
                <a:srgbClr val="000000"/>
              </a:buClr>
              <a:buFont typeface="Arial"/>
              <a:buChar char="•"/>
            </a:pPr>
            <a:r>
              <a:rPr lang="en-US" sz="2400" b="0" strike="noStrike" spc="-1" dirty="0" err="1">
                <a:solidFill>
                  <a:srgbClr val="000000"/>
                </a:solidFill>
                <a:latin typeface="Arial"/>
                <a:ea typeface="DejaVu Sans"/>
              </a:rPr>
              <a:t>Vähene</a:t>
            </a:r>
            <a:r>
              <a:rPr lang="en-US" sz="2400" b="0" strike="noStrike" spc="-1" dirty="0">
                <a:solidFill>
                  <a:srgbClr val="000000"/>
                </a:solidFill>
                <a:latin typeface="Arial"/>
                <a:ea typeface="DejaVu Sans"/>
              </a:rPr>
              <a:t> </a:t>
            </a:r>
            <a:r>
              <a:rPr lang="en-US" sz="2400" b="0" strike="noStrike" spc="-1" dirty="0" err="1">
                <a:solidFill>
                  <a:srgbClr val="000000"/>
                </a:solidFill>
                <a:latin typeface="Arial"/>
                <a:ea typeface="DejaVu Sans"/>
              </a:rPr>
              <a:t>õppe</a:t>
            </a:r>
            <a:r>
              <a:rPr lang="en-US" sz="2400" b="0" strike="noStrike" spc="-1" dirty="0">
                <a:solidFill>
                  <a:srgbClr val="000000"/>
                </a:solidFill>
                <a:latin typeface="Arial"/>
                <a:ea typeface="DejaVu Sans"/>
              </a:rPr>
              <a:t> </a:t>
            </a:r>
            <a:r>
              <a:rPr lang="en-US" sz="2400" b="0" strike="noStrike" spc="-1" dirty="0" err="1">
                <a:solidFill>
                  <a:srgbClr val="000000"/>
                </a:solidFill>
                <a:latin typeface="Arial"/>
                <a:ea typeface="DejaVu Sans"/>
              </a:rPr>
              <a:t>diferentseeritus</a:t>
            </a:r>
            <a:r>
              <a:rPr lang="en-US" sz="2400" b="0" strike="noStrike" spc="-1" dirty="0">
                <a:solidFill>
                  <a:srgbClr val="000000"/>
                </a:solidFill>
                <a:latin typeface="Arial"/>
                <a:ea typeface="DejaVu Sans"/>
              </a:rPr>
              <a:t>? </a:t>
            </a:r>
            <a:r>
              <a:rPr lang="en-US" sz="2400" b="0" strike="noStrike" spc="-1" dirty="0" err="1">
                <a:solidFill>
                  <a:srgbClr val="000000"/>
                </a:solidFill>
                <a:latin typeface="Arial"/>
                <a:ea typeface="DejaVu Sans"/>
              </a:rPr>
              <a:t>Põhirõhk</a:t>
            </a:r>
            <a:r>
              <a:rPr lang="en-US" sz="2400" b="0" strike="noStrike" spc="-1" dirty="0">
                <a:solidFill>
                  <a:srgbClr val="000000"/>
                </a:solidFill>
                <a:latin typeface="Arial"/>
                <a:ea typeface="DejaVu Sans"/>
              </a:rPr>
              <a:t> </a:t>
            </a:r>
            <a:r>
              <a:rPr lang="en-US" sz="2400" b="0" strike="noStrike" spc="-1" dirty="0" err="1">
                <a:solidFill>
                  <a:srgbClr val="000000"/>
                </a:solidFill>
                <a:latin typeface="Arial"/>
                <a:ea typeface="DejaVu Sans"/>
              </a:rPr>
              <a:t>neil</a:t>
            </a:r>
            <a:r>
              <a:rPr lang="en-US" sz="2400" b="0" strike="noStrike" spc="-1" dirty="0">
                <a:solidFill>
                  <a:srgbClr val="000000"/>
                </a:solidFill>
                <a:latin typeface="Arial"/>
                <a:ea typeface="DejaVu Sans"/>
              </a:rPr>
              <a:t>, </a:t>
            </a:r>
            <a:r>
              <a:rPr lang="en-US" sz="2400" b="0" strike="noStrike" spc="-1" dirty="0" err="1">
                <a:solidFill>
                  <a:srgbClr val="000000"/>
                </a:solidFill>
                <a:latin typeface="Arial"/>
                <a:ea typeface="DejaVu Sans"/>
              </a:rPr>
              <a:t>kes</a:t>
            </a:r>
            <a:r>
              <a:rPr lang="en-US" sz="2400" b="0" strike="noStrike" spc="-1" dirty="0">
                <a:solidFill>
                  <a:srgbClr val="000000"/>
                </a:solidFill>
                <a:latin typeface="Arial"/>
                <a:ea typeface="DejaVu Sans"/>
              </a:rPr>
              <a:t> </a:t>
            </a:r>
            <a:r>
              <a:rPr lang="en-US" sz="2400" b="0" strike="noStrike" spc="-1" dirty="0" err="1">
                <a:solidFill>
                  <a:srgbClr val="000000"/>
                </a:solidFill>
                <a:latin typeface="Arial"/>
                <a:ea typeface="DejaVu Sans"/>
              </a:rPr>
              <a:t>veel</a:t>
            </a:r>
            <a:r>
              <a:rPr lang="en-US" sz="2400" b="0" strike="noStrike" spc="-1" dirty="0">
                <a:solidFill>
                  <a:srgbClr val="000000"/>
                </a:solidFill>
                <a:latin typeface="Arial"/>
                <a:ea typeface="DejaVu Sans"/>
              </a:rPr>
              <a:t> </a:t>
            </a:r>
            <a:r>
              <a:rPr lang="en-US" sz="2400" b="0" strike="noStrike" spc="-1" dirty="0" err="1">
                <a:solidFill>
                  <a:srgbClr val="000000"/>
                </a:solidFill>
                <a:latin typeface="Arial"/>
                <a:ea typeface="DejaVu Sans"/>
              </a:rPr>
              <a:t>ei</a:t>
            </a:r>
            <a:r>
              <a:rPr lang="en-US" sz="2400" b="0" strike="noStrike" spc="-1" dirty="0">
                <a:solidFill>
                  <a:srgbClr val="000000"/>
                </a:solidFill>
                <a:latin typeface="Arial"/>
                <a:ea typeface="DejaVu Sans"/>
              </a:rPr>
              <a:t> </a:t>
            </a:r>
            <a:r>
              <a:rPr lang="en-US" sz="2400" b="0" strike="noStrike" spc="-1" dirty="0" err="1">
                <a:solidFill>
                  <a:srgbClr val="000000"/>
                </a:solidFill>
                <a:latin typeface="Arial"/>
                <a:ea typeface="DejaVu Sans"/>
              </a:rPr>
              <a:t>rääkinud</a:t>
            </a:r>
            <a:r>
              <a:rPr lang="en-US" sz="2400" spc="-1" dirty="0">
                <a:solidFill>
                  <a:srgbClr val="000000"/>
                </a:solidFill>
                <a:latin typeface="Arial"/>
                <a:ea typeface="DejaVu Sans"/>
              </a:rPr>
              <a:t>?</a:t>
            </a:r>
            <a:endParaRPr lang="en-US" sz="2400" b="0" strike="noStrike" spc="-1" dirty="0">
              <a:latin typeface="Arial"/>
            </a:endParaRPr>
          </a:p>
          <a:p>
            <a:pPr marL="228600" indent="-228240">
              <a:lnSpc>
                <a:spcPct val="90000"/>
              </a:lnSpc>
              <a:spcBef>
                <a:spcPts val="1001"/>
              </a:spcBef>
              <a:buClr>
                <a:srgbClr val="000000"/>
              </a:buClr>
              <a:buFont typeface="Arial"/>
              <a:buChar char="•"/>
            </a:pPr>
            <a:r>
              <a:rPr lang="en-US" sz="2800" b="0" strike="noStrike" spc="-1" dirty="0" err="1">
                <a:solidFill>
                  <a:srgbClr val="000000"/>
                </a:solidFill>
                <a:latin typeface="Arial"/>
                <a:ea typeface="DejaVu Sans"/>
              </a:rPr>
              <a:t>Millest</a:t>
            </a:r>
            <a:r>
              <a:rPr lang="en-US" sz="2800" b="0" strike="noStrike" spc="-1" dirty="0">
                <a:solidFill>
                  <a:srgbClr val="000000"/>
                </a:solidFill>
                <a:latin typeface="Arial"/>
                <a:ea typeface="DejaVu Sans"/>
              </a:rPr>
              <a:t> </a:t>
            </a:r>
            <a:r>
              <a:rPr lang="en-US" sz="2800" b="0" strike="noStrike" spc="-1" dirty="0" err="1">
                <a:solidFill>
                  <a:srgbClr val="000000"/>
                </a:solidFill>
                <a:latin typeface="Arial"/>
                <a:ea typeface="DejaVu Sans"/>
              </a:rPr>
              <a:t>tuleb</a:t>
            </a:r>
            <a:r>
              <a:rPr lang="en-US" sz="2800" b="0" strike="noStrike" spc="-1" dirty="0">
                <a:solidFill>
                  <a:srgbClr val="000000"/>
                </a:solidFill>
                <a:latin typeface="Arial"/>
                <a:ea typeface="DejaVu Sans"/>
              </a:rPr>
              <a:t> see, et </a:t>
            </a:r>
            <a:r>
              <a:rPr lang="en-US" sz="2800" b="0" strike="noStrike" spc="-1" dirty="0" err="1">
                <a:solidFill>
                  <a:srgbClr val="000000"/>
                </a:solidFill>
                <a:latin typeface="Arial"/>
                <a:ea typeface="DejaVu Sans"/>
              </a:rPr>
              <a:t>mõistmise</a:t>
            </a:r>
            <a:r>
              <a:rPr lang="en-US" sz="2800" b="0" strike="noStrike" spc="-1" dirty="0">
                <a:solidFill>
                  <a:srgbClr val="000000"/>
                </a:solidFill>
                <a:latin typeface="Arial"/>
                <a:ea typeface="DejaVu Sans"/>
              </a:rPr>
              <a:t> ja </a:t>
            </a:r>
            <a:r>
              <a:rPr lang="en-US" sz="2800" b="0" strike="noStrike" spc="-1" dirty="0" err="1">
                <a:solidFill>
                  <a:srgbClr val="000000"/>
                </a:solidFill>
                <a:latin typeface="Arial"/>
                <a:ea typeface="DejaVu Sans"/>
              </a:rPr>
              <a:t>kasutuse</a:t>
            </a:r>
            <a:r>
              <a:rPr lang="en-US" sz="2800" b="0" strike="noStrike" spc="-1" dirty="0">
                <a:solidFill>
                  <a:srgbClr val="000000"/>
                </a:solidFill>
                <a:latin typeface="Arial"/>
                <a:ea typeface="DejaVu Sans"/>
              </a:rPr>
              <a:t> </a:t>
            </a:r>
            <a:r>
              <a:rPr lang="en-US" sz="2800" b="0" strike="noStrike" spc="-1" dirty="0" err="1">
                <a:solidFill>
                  <a:srgbClr val="000000"/>
                </a:solidFill>
                <a:latin typeface="Arial"/>
                <a:ea typeface="DejaVu Sans"/>
              </a:rPr>
              <a:t>vahe</a:t>
            </a:r>
            <a:r>
              <a:rPr lang="en-US" sz="2800" b="0" strike="noStrike" spc="-1" dirty="0">
                <a:solidFill>
                  <a:srgbClr val="000000"/>
                </a:solidFill>
                <a:latin typeface="Arial"/>
                <a:ea typeface="DejaVu Sans"/>
              </a:rPr>
              <a:t> on </a:t>
            </a:r>
            <a:r>
              <a:rPr lang="en-US" sz="2800" b="0" strike="noStrike" spc="-1" dirty="0" err="1">
                <a:solidFill>
                  <a:srgbClr val="000000"/>
                </a:solidFill>
                <a:latin typeface="Arial"/>
                <a:ea typeface="DejaVu Sans"/>
              </a:rPr>
              <a:t>väga</a:t>
            </a:r>
            <a:r>
              <a:rPr lang="en-US" sz="2800" b="0" strike="noStrike" spc="-1" dirty="0">
                <a:solidFill>
                  <a:srgbClr val="000000"/>
                </a:solidFill>
                <a:latin typeface="Arial"/>
                <a:ea typeface="DejaVu Sans"/>
              </a:rPr>
              <a:t> </a:t>
            </a:r>
            <a:r>
              <a:rPr lang="en-US" sz="2800" b="0" strike="noStrike" spc="-1" dirty="0" err="1">
                <a:solidFill>
                  <a:srgbClr val="000000"/>
                </a:solidFill>
                <a:latin typeface="Arial"/>
                <a:ea typeface="DejaVu Sans"/>
              </a:rPr>
              <a:t>suur</a:t>
            </a:r>
            <a:r>
              <a:rPr lang="en-US" sz="2800" b="0" strike="noStrike" spc="-1" dirty="0">
                <a:solidFill>
                  <a:srgbClr val="000000"/>
                </a:solidFill>
                <a:latin typeface="Arial"/>
                <a:ea typeface="DejaVu Sans"/>
              </a:rPr>
              <a:t>?</a:t>
            </a:r>
            <a:endParaRPr lang="en-US" sz="2800" b="0" strike="noStrike" spc="-1" dirty="0">
              <a:latin typeface="Arial"/>
            </a:endParaRPr>
          </a:p>
          <a:p>
            <a:pPr marL="685800" lvl="1" indent="-228240">
              <a:lnSpc>
                <a:spcPct val="90000"/>
              </a:lnSpc>
              <a:spcBef>
                <a:spcPts val="499"/>
              </a:spcBef>
              <a:buClr>
                <a:srgbClr val="000000"/>
              </a:buClr>
              <a:buFont typeface="Arial"/>
              <a:buChar char="•"/>
            </a:pPr>
            <a:r>
              <a:rPr lang="en-US" sz="2400" b="0" strike="noStrike" spc="-1" dirty="0" err="1">
                <a:solidFill>
                  <a:srgbClr val="000000"/>
                </a:solidFill>
                <a:latin typeface="Arial"/>
                <a:ea typeface="DejaVu Sans"/>
              </a:rPr>
              <a:t>Mõningane</a:t>
            </a:r>
            <a:r>
              <a:rPr lang="en-US" sz="2400" b="0" strike="noStrike" spc="-1" dirty="0">
                <a:solidFill>
                  <a:srgbClr val="000000"/>
                </a:solidFill>
                <a:latin typeface="Arial"/>
                <a:ea typeface="DejaVu Sans"/>
              </a:rPr>
              <a:t> </a:t>
            </a:r>
            <a:r>
              <a:rPr lang="en-US" sz="2400" b="0" strike="noStrike" spc="-1" dirty="0" err="1">
                <a:solidFill>
                  <a:srgbClr val="000000"/>
                </a:solidFill>
                <a:latin typeface="Arial"/>
                <a:ea typeface="DejaVu Sans"/>
              </a:rPr>
              <a:t>vahe</a:t>
            </a:r>
            <a:r>
              <a:rPr lang="en-US" sz="2400" b="0" strike="noStrike" spc="-1" dirty="0">
                <a:solidFill>
                  <a:srgbClr val="000000"/>
                </a:solidFill>
                <a:latin typeface="Arial"/>
                <a:ea typeface="DejaVu Sans"/>
              </a:rPr>
              <a:t> on </a:t>
            </a:r>
            <a:r>
              <a:rPr lang="en-US" sz="2400" b="0" strike="noStrike" spc="-1" dirty="0" err="1">
                <a:solidFill>
                  <a:srgbClr val="000000"/>
                </a:solidFill>
                <a:latin typeface="Arial"/>
                <a:ea typeface="DejaVu Sans"/>
              </a:rPr>
              <a:t>loomulik</a:t>
            </a:r>
            <a:r>
              <a:rPr lang="en-US" sz="2400" b="0" strike="noStrike" spc="-1" dirty="0">
                <a:solidFill>
                  <a:srgbClr val="000000"/>
                </a:solidFill>
                <a:latin typeface="Arial"/>
                <a:ea typeface="DejaVu Sans"/>
              </a:rPr>
              <a:t>, </a:t>
            </a:r>
            <a:r>
              <a:rPr lang="en-US" sz="2400" b="0" strike="noStrike" spc="-1" dirty="0" err="1">
                <a:solidFill>
                  <a:srgbClr val="000000"/>
                </a:solidFill>
                <a:latin typeface="Arial"/>
                <a:ea typeface="DejaVu Sans"/>
              </a:rPr>
              <a:t>enamasti</a:t>
            </a:r>
            <a:r>
              <a:rPr lang="en-US" sz="2400" b="0" strike="noStrike" spc="-1" dirty="0">
                <a:solidFill>
                  <a:srgbClr val="000000"/>
                </a:solidFill>
                <a:latin typeface="Arial"/>
                <a:ea typeface="DejaVu Sans"/>
              </a:rPr>
              <a:t> </a:t>
            </a:r>
            <a:r>
              <a:rPr lang="en-US" sz="2400" b="0" strike="noStrike" spc="-1" dirty="0" err="1">
                <a:solidFill>
                  <a:srgbClr val="000000"/>
                </a:solidFill>
                <a:latin typeface="Arial"/>
                <a:ea typeface="DejaVu Sans"/>
              </a:rPr>
              <a:t>omandataksegi</a:t>
            </a:r>
            <a:r>
              <a:rPr lang="en-US" sz="2400" b="0" strike="noStrike" spc="-1" dirty="0">
                <a:solidFill>
                  <a:srgbClr val="000000"/>
                </a:solidFill>
                <a:latin typeface="Arial"/>
                <a:ea typeface="DejaVu Sans"/>
              </a:rPr>
              <a:t> </a:t>
            </a:r>
            <a:r>
              <a:rPr lang="en-US" sz="2400" b="0" strike="noStrike" spc="-1" dirty="0" err="1">
                <a:solidFill>
                  <a:srgbClr val="000000"/>
                </a:solidFill>
                <a:latin typeface="Arial"/>
                <a:ea typeface="DejaVu Sans"/>
              </a:rPr>
              <a:t>mõistmisoskus</a:t>
            </a:r>
            <a:r>
              <a:rPr lang="en-US" sz="2400" b="0" strike="noStrike" spc="-1" dirty="0">
                <a:solidFill>
                  <a:srgbClr val="000000"/>
                </a:solidFill>
                <a:latin typeface="Arial"/>
                <a:ea typeface="DejaVu Sans"/>
              </a:rPr>
              <a:t> </a:t>
            </a:r>
            <a:r>
              <a:rPr lang="en-US" sz="2400" b="0" strike="noStrike" spc="-1" dirty="0" err="1">
                <a:solidFill>
                  <a:srgbClr val="000000"/>
                </a:solidFill>
                <a:latin typeface="Arial"/>
                <a:ea typeface="DejaVu Sans"/>
              </a:rPr>
              <a:t>varem</a:t>
            </a:r>
            <a:r>
              <a:rPr lang="en-US" sz="2400" b="0" strike="noStrike" spc="-1" dirty="0">
                <a:solidFill>
                  <a:srgbClr val="000000"/>
                </a:solidFill>
                <a:latin typeface="Arial"/>
                <a:ea typeface="DejaVu Sans"/>
              </a:rPr>
              <a:t> </a:t>
            </a:r>
            <a:r>
              <a:rPr lang="en-US" sz="2400" b="0" strike="noStrike" spc="-1" dirty="0" err="1">
                <a:solidFill>
                  <a:srgbClr val="000000"/>
                </a:solidFill>
                <a:latin typeface="Arial"/>
                <a:ea typeface="DejaVu Sans"/>
              </a:rPr>
              <a:t>kui</a:t>
            </a:r>
            <a:r>
              <a:rPr lang="en-US" sz="2400" b="0" strike="noStrike" spc="-1" dirty="0">
                <a:solidFill>
                  <a:srgbClr val="000000"/>
                </a:solidFill>
                <a:latin typeface="Arial"/>
                <a:ea typeface="DejaVu Sans"/>
              </a:rPr>
              <a:t> </a:t>
            </a:r>
            <a:r>
              <a:rPr lang="en-US" sz="2400" b="0" strike="noStrike" spc="-1" dirty="0" err="1">
                <a:solidFill>
                  <a:srgbClr val="000000"/>
                </a:solidFill>
                <a:latin typeface="Arial"/>
                <a:ea typeface="DejaVu Sans"/>
              </a:rPr>
              <a:t>kasutusoskus</a:t>
            </a:r>
            <a:r>
              <a:rPr lang="en-US" sz="2400" b="0" strike="noStrike" spc="-1" dirty="0">
                <a:solidFill>
                  <a:srgbClr val="000000"/>
                </a:solidFill>
                <a:latin typeface="Arial"/>
                <a:ea typeface="DejaVu Sans"/>
              </a:rPr>
              <a:t> (</a:t>
            </a:r>
            <a:r>
              <a:rPr lang="en-US" sz="2400" b="0" strike="noStrike" spc="-1" dirty="0" err="1">
                <a:solidFill>
                  <a:srgbClr val="000000"/>
                </a:solidFill>
                <a:latin typeface="Arial"/>
                <a:ea typeface="DejaVu Sans"/>
              </a:rPr>
              <a:t>vt</a:t>
            </a:r>
            <a:r>
              <a:rPr lang="en-US" sz="2400" b="0" strike="noStrike" spc="-1" dirty="0">
                <a:solidFill>
                  <a:srgbClr val="000000"/>
                </a:solidFill>
                <a:latin typeface="Arial"/>
                <a:ea typeface="DejaVu Sans"/>
              </a:rPr>
              <a:t> </a:t>
            </a:r>
            <a:r>
              <a:rPr lang="en-US" sz="2400" b="0" strike="noStrike" spc="-1" dirty="0" err="1">
                <a:solidFill>
                  <a:srgbClr val="000000"/>
                </a:solidFill>
                <a:latin typeface="Arial"/>
                <a:ea typeface="DejaVu Sans"/>
              </a:rPr>
              <a:t>nt</a:t>
            </a:r>
            <a:r>
              <a:rPr lang="en-US" sz="2400" b="0" strike="noStrike" spc="-1" dirty="0">
                <a:solidFill>
                  <a:srgbClr val="000000"/>
                </a:solidFill>
                <a:latin typeface="Arial"/>
                <a:ea typeface="DejaVu Sans"/>
              </a:rPr>
              <a:t> Argus 2008). </a:t>
            </a:r>
            <a:r>
              <a:rPr lang="en-US" sz="2400" b="0" strike="noStrike" spc="-1" dirty="0" err="1">
                <a:solidFill>
                  <a:srgbClr val="000000"/>
                </a:solidFill>
                <a:latin typeface="Arial"/>
                <a:ea typeface="DejaVu Sans"/>
              </a:rPr>
              <a:t>Siinsetes</a:t>
            </a:r>
            <a:r>
              <a:rPr lang="en-US" sz="2400" b="0" strike="noStrike" spc="-1" dirty="0">
                <a:solidFill>
                  <a:srgbClr val="000000"/>
                </a:solidFill>
                <a:latin typeface="Arial"/>
                <a:ea typeface="DejaVu Sans"/>
              </a:rPr>
              <a:t> </a:t>
            </a:r>
            <a:r>
              <a:rPr lang="en-US" sz="2400" b="0" strike="noStrike" spc="-1" dirty="0" err="1">
                <a:solidFill>
                  <a:srgbClr val="000000"/>
                </a:solidFill>
                <a:latin typeface="Arial"/>
                <a:ea typeface="DejaVu Sans"/>
              </a:rPr>
              <a:t>tulemustes</a:t>
            </a:r>
            <a:r>
              <a:rPr lang="en-US" sz="2400" b="0" strike="noStrike" spc="-1" dirty="0">
                <a:solidFill>
                  <a:srgbClr val="000000"/>
                </a:solidFill>
                <a:latin typeface="Arial"/>
                <a:ea typeface="DejaVu Sans"/>
              </a:rPr>
              <a:t> on </a:t>
            </a:r>
            <a:r>
              <a:rPr lang="en-US" sz="2400" b="0" strike="noStrike" spc="-1" dirty="0" err="1">
                <a:solidFill>
                  <a:srgbClr val="000000"/>
                </a:solidFill>
                <a:latin typeface="Arial"/>
                <a:ea typeface="DejaVu Sans"/>
              </a:rPr>
              <a:t>aga</a:t>
            </a:r>
            <a:r>
              <a:rPr lang="en-US" sz="2400" b="0" strike="noStrike" spc="-1" dirty="0">
                <a:solidFill>
                  <a:srgbClr val="000000"/>
                </a:solidFill>
                <a:latin typeface="Arial"/>
                <a:ea typeface="DejaVu Sans"/>
              </a:rPr>
              <a:t> </a:t>
            </a:r>
            <a:r>
              <a:rPr lang="en-US" sz="2400" b="0" strike="noStrike" spc="-1" dirty="0" err="1">
                <a:solidFill>
                  <a:srgbClr val="000000"/>
                </a:solidFill>
                <a:latin typeface="Arial"/>
                <a:ea typeface="DejaVu Sans"/>
              </a:rPr>
              <a:t>vahe</a:t>
            </a:r>
            <a:r>
              <a:rPr lang="en-US" sz="2400" b="0" strike="noStrike" spc="-1" dirty="0">
                <a:solidFill>
                  <a:srgbClr val="000000"/>
                </a:solidFill>
                <a:latin typeface="Arial"/>
                <a:ea typeface="DejaVu Sans"/>
              </a:rPr>
              <a:t> </a:t>
            </a:r>
            <a:r>
              <a:rPr lang="en-US" sz="2400" b="0" strike="noStrike" spc="-1" dirty="0" err="1">
                <a:solidFill>
                  <a:srgbClr val="000000"/>
                </a:solidFill>
                <a:latin typeface="Arial"/>
                <a:ea typeface="DejaVu Sans"/>
              </a:rPr>
              <a:t>väga</a:t>
            </a:r>
            <a:r>
              <a:rPr lang="en-US" sz="2400" b="0" strike="noStrike" spc="-1" dirty="0">
                <a:solidFill>
                  <a:srgbClr val="000000"/>
                </a:solidFill>
                <a:latin typeface="Arial"/>
                <a:ea typeface="DejaVu Sans"/>
              </a:rPr>
              <a:t> </a:t>
            </a:r>
            <a:r>
              <a:rPr lang="en-US" sz="2400" b="0" strike="noStrike" spc="-1" dirty="0" err="1">
                <a:solidFill>
                  <a:srgbClr val="000000"/>
                </a:solidFill>
                <a:latin typeface="Arial"/>
                <a:ea typeface="DejaVu Sans"/>
              </a:rPr>
              <a:t>suur</a:t>
            </a:r>
            <a:r>
              <a:rPr lang="en-US" sz="2400" b="0" strike="noStrike" spc="-1" dirty="0">
                <a:solidFill>
                  <a:srgbClr val="000000"/>
                </a:solidFill>
                <a:latin typeface="Arial"/>
                <a:ea typeface="DejaVu Sans"/>
              </a:rPr>
              <a:t>. </a:t>
            </a:r>
            <a:r>
              <a:rPr lang="en-US" sz="2400" b="0" strike="noStrike" spc="-1" dirty="0" err="1">
                <a:solidFill>
                  <a:srgbClr val="000000"/>
                </a:solidFill>
                <a:latin typeface="Arial"/>
                <a:ea typeface="DejaVu Sans"/>
              </a:rPr>
              <a:t>Kas</a:t>
            </a:r>
            <a:r>
              <a:rPr lang="en-US" sz="2400" b="0" strike="noStrike" spc="-1" dirty="0">
                <a:solidFill>
                  <a:srgbClr val="000000"/>
                </a:solidFill>
                <a:latin typeface="Arial"/>
                <a:ea typeface="DejaVu Sans"/>
              </a:rPr>
              <a:t> lapsed </a:t>
            </a:r>
            <a:r>
              <a:rPr lang="en-US" sz="2400" b="0" strike="noStrike" spc="-1" dirty="0" err="1">
                <a:solidFill>
                  <a:srgbClr val="000000"/>
                </a:solidFill>
                <a:latin typeface="Arial"/>
                <a:ea typeface="DejaVu Sans"/>
              </a:rPr>
              <a:t>ei</a:t>
            </a:r>
            <a:r>
              <a:rPr lang="en-US" sz="2400" b="0" strike="noStrike" spc="-1" dirty="0">
                <a:solidFill>
                  <a:srgbClr val="000000"/>
                </a:solidFill>
                <a:latin typeface="Arial"/>
                <a:ea typeface="DejaVu Sans"/>
              </a:rPr>
              <a:t> </a:t>
            </a:r>
            <a:r>
              <a:rPr lang="en-US" sz="2400" b="0" strike="noStrike" spc="-1" dirty="0" err="1">
                <a:solidFill>
                  <a:srgbClr val="000000"/>
                </a:solidFill>
                <a:latin typeface="Arial"/>
                <a:ea typeface="DejaVu Sans"/>
              </a:rPr>
              <a:t>oskagi</a:t>
            </a:r>
            <a:r>
              <a:rPr lang="en-US" sz="2400" b="0" strike="noStrike" spc="-1" dirty="0">
                <a:solidFill>
                  <a:srgbClr val="000000"/>
                </a:solidFill>
                <a:latin typeface="Arial"/>
                <a:ea typeface="DejaVu Sans"/>
              </a:rPr>
              <a:t> </a:t>
            </a:r>
            <a:r>
              <a:rPr lang="en-US" sz="2400" b="0" strike="noStrike" spc="-1" dirty="0" err="1">
                <a:solidFill>
                  <a:srgbClr val="000000"/>
                </a:solidFill>
                <a:latin typeface="Arial"/>
                <a:ea typeface="DejaVu Sans"/>
              </a:rPr>
              <a:t>neid</a:t>
            </a:r>
            <a:r>
              <a:rPr lang="en-US" sz="2400" b="0" strike="noStrike" spc="-1" dirty="0">
                <a:solidFill>
                  <a:srgbClr val="000000"/>
                </a:solidFill>
                <a:latin typeface="Arial"/>
                <a:ea typeface="DejaVu Sans"/>
              </a:rPr>
              <a:t> </a:t>
            </a:r>
            <a:r>
              <a:rPr lang="en-US" sz="2400" b="0" strike="noStrike" spc="-1" dirty="0" err="1">
                <a:solidFill>
                  <a:srgbClr val="000000"/>
                </a:solidFill>
                <a:latin typeface="Arial"/>
                <a:ea typeface="DejaVu Sans"/>
              </a:rPr>
              <a:t>keelendeid</a:t>
            </a:r>
            <a:r>
              <a:rPr lang="en-US" sz="2400" b="0" strike="noStrike" spc="-1" dirty="0">
                <a:solidFill>
                  <a:srgbClr val="000000"/>
                </a:solidFill>
                <a:latin typeface="Arial"/>
                <a:ea typeface="DejaVu Sans"/>
              </a:rPr>
              <a:t> </a:t>
            </a:r>
            <a:r>
              <a:rPr lang="en-US" sz="2400" b="0" strike="noStrike" spc="-1" dirty="0" err="1">
                <a:solidFill>
                  <a:srgbClr val="000000"/>
                </a:solidFill>
                <a:latin typeface="Arial"/>
                <a:ea typeface="DejaVu Sans"/>
              </a:rPr>
              <a:t>kasutada</a:t>
            </a:r>
            <a:r>
              <a:rPr lang="en-US" sz="2400" b="0" strike="noStrike" spc="-1" dirty="0">
                <a:solidFill>
                  <a:srgbClr val="000000"/>
                </a:solidFill>
                <a:latin typeface="Arial"/>
                <a:ea typeface="DejaVu Sans"/>
              </a:rPr>
              <a:t> </a:t>
            </a:r>
            <a:r>
              <a:rPr lang="en-US" sz="2400" b="0" strike="noStrike" spc="-1" dirty="0" err="1">
                <a:solidFill>
                  <a:srgbClr val="000000"/>
                </a:solidFill>
                <a:latin typeface="Arial"/>
                <a:ea typeface="DejaVu Sans"/>
              </a:rPr>
              <a:t>või</a:t>
            </a:r>
            <a:r>
              <a:rPr lang="en-US" sz="2400" b="0" strike="noStrike" spc="-1" dirty="0">
                <a:solidFill>
                  <a:srgbClr val="000000"/>
                </a:solidFill>
                <a:latin typeface="Arial"/>
                <a:ea typeface="DejaVu Sans"/>
              </a:rPr>
              <a:t> on ka </a:t>
            </a:r>
            <a:r>
              <a:rPr lang="en-US" sz="2400" b="0" strike="noStrike" spc="-1" dirty="0" err="1">
                <a:solidFill>
                  <a:srgbClr val="000000"/>
                </a:solidFill>
                <a:latin typeface="Arial"/>
                <a:ea typeface="DejaVu Sans"/>
              </a:rPr>
              <a:t>metoodiline</a:t>
            </a:r>
            <a:r>
              <a:rPr lang="en-US" sz="2400" b="0" strike="noStrike" spc="-1" dirty="0">
                <a:solidFill>
                  <a:srgbClr val="000000"/>
                </a:solidFill>
                <a:latin typeface="Arial"/>
                <a:ea typeface="DejaVu Sans"/>
              </a:rPr>
              <a:t> </a:t>
            </a:r>
            <a:r>
              <a:rPr lang="en-US" sz="2400" b="0" strike="noStrike" spc="-1" dirty="0" err="1">
                <a:solidFill>
                  <a:srgbClr val="000000"/>
                </a:solidFill>
                <a:latin typeface="Arial"/>
                <a:ea typeface="DejaVu Sans"/>
              </a:rPr>
              <a:t>probleem</a:t>
            </a:r>
            <a:r>
              <a:rPr lang="en-US" sz="2400" b="0" strike="noStrike" spc="-1" dirty="0">
                <a:solidFill>
                  <a:srgbClr val="000000"/>
                </a:solidFill>
                <a:latin typeface="Arial"/>
                <a:ea typeface="DejaVu Sans"/>
              </a:rPr>
              <a:t>? </a:t>
            </a:r>
            <a:r>
              <a:rPr lang="en-US" sz="2400" b="0" strike="noStrike" spc="-1" dirty="0" err="1">
                <a:solidFill>
                  <a:srgbClr val="000000"/>
                </a:solidFill>
                <a:latin typeface="Arial"/>
                <a:ea typeface="DejaVu Sans"/>
              </a:rPr>
              <a:t>Mõne</a:t>
            </a:r>
            <a:r>
              <a:rPr lang="en-US" sz="2400" b="0" strike="noStrike" spc="-1" dirty="0">
                <a:solidFill>
                  <a:srgbClr val="000000"/>
                </a:solidFill>
                <a:latin typeface="Arial"/>
                <a:ea typeface="DejaVu Sans"/>
              </a:rPr>
              <a:t> </a:t>
            </a:r>
            <a:r>
              <a:rPr lang="en-US" sz="2400" b="0" strike="noStrike" spc="-1" dirty="0" err="1">
                <a:solidFill>
                  <a:srgbClr val="000000"/>
                </a:solidFill>
                <a:latin typeface="Arial"/>
                <a:ea typeface="DejaVu Sans"/>
              </a:rPr>
              <a:t>vormi</a:t>
            </a:r>
            <a:r>
              <a:rPr lang="en-US" sz="2400" b="0" strike="noStrike" spc="-1" dirty="0">
                <a:solidFill>
                  <a:srgbClr val="000000"/>
                </a:solidFill>
                <a:latin typeface="Arial"/>
                <a:ea typeface="DejaVu Sans"/>
              </a:rPr>
              <a:t> </a:t>
            </a:r>
            <a:r>
              <a:rPr lang="en-US" sz="2400" b="0" strike="noStrike" spc="-1" dirty="0" err="1">
                <a:solidFill>
                  <a:srgbClr val="000000"/>
                </a:solidFill>
                <a:latin typeface="Arial"/>
                <a:ea typeface="DejaVu Sans"/>
              </a:rPr>
              <a:t>korralik</a:t>
            </a:r>
            <a:r>
              <a:rPr lang="en-US" sz="2400" b="0" strike="noStrike" spc="-1" dirty="0">
                <a:solidFill>
                  <a:srgbClr val="000000"/>
                </a:solidFill>
                <a:latin typeface="Arial"/>
                <a:ea typeface="DejaVu Sans"/>
              </a:rPr>
              <a:t> </a:t>
            </a:r>
            <a:r>
              <a:rPr lang="en-US" sz="2400" b="0" strike="noStrike" spc="-1" dirty="0" err="1">
                <a:solidFill>
                  <a:srgbClr val="000000"/>
                </a:solidFill>
                <a:latin typeface="Arial"/>
                <a:ea typeface="DejaVu Sans"/>
              </a:rPr>
              <a:t>kasutusoskus</a:t>
            </a:r>
            <a:r>
              <a:rPr lang="en-US" sz="2400" b="0" strike="noStrike" spc="-1" dirty="0">
                <a:solidFill>
                  <a:srgbClr val="000000"/>
                </a:solidFill>
                <a:latin typeface="Arial"/>
                <a:ea typeface="DejaVu Sans"/>
              </a:rPr>
              <a:t> </a:t>
            </a:r>
            <a:r>
              <a:rPr lang="en-US" sz="2400" b="0" strike="noStrike" spc="-1" dirty="0" err="1">
                <a:solidFill>
                  <a:srgbClr val="000000"/>
                </a:solidFill>
                <a:latin typeface="Arial"/>
                <a:ea typeface="DejaVu Sans"/>
              </a:rPr>
              <a:t>aga</a:t>
            </a:r>
            <a:r>
              <a:rPr lang="en-US" sz="2400" b="0" strike="noStrike" spc="-1" dirty="0">
                <a:solidFill>
                  <a:srgbClr val="000000"/>
                </a:solidFill>
                <a:latin typeface="Arial"/>
                <a:ea typeface="DejaVu Sans"/>
              </a:rPr>
              <a:t> </a:t>
            </a:r>
            <a:r>
              <a:rPr lang="en-US" sz="2400" b="0" strike="noStrike" spc="-1" dirty="0" err="1">
                <a:solidFill>
                  <a:srgbClr val="000000"/>
                </a:solidFill>
                <a:latin typeface="Arial"/>
                <a:ea typeface="DejaVu Sans"/>
              </a:rPr>
              <a:t>näitab</a:t>
            </a:r>
            <a:r>
              <a:rPr lang="en-US" sz="2400" b="0" strike="noStrike" spc="-1" dirty="0">
                <a:solidFill>
                  <a:srgbClr val="000000"/>
                </a:solidFill>
                <a:latin typeface="Arial"/>
                <a:ea typeface="DejaVu Sans"/>
              </a:rPr>
              <a:t>, et </a:t>
            </a:r>
            <a:r>
              <a:rPr lang="en-US" sz="2400" b="0" strike="noStrike" spc="-1" dirty="0" err="1">
                <a:solidFill>
                  <a:srgbClr val="000000"/>
                </a:solidFill>
                <a:latin typeface="Arial"/>
                <a:ea typeface="DejaVu Sans"/>
              </a:rPr>
              <a:t>meetodiga</a:t>
            </a:r>
            <a:r>
              <a:rPr lang="en-US" sz="2400" b="0" strike="noStrike" spc="-1" dirty="0">
                <a:solidFill>
                  <a:srgbClr val="000000"/>
                </a:solidFill>
                <a:latin typeface="Arial"/>
                <a:ea typeface="DejaVu Sans"/>
              </a:rPr>
              <a:t> on </a:t>
            </a:r>
            <a:r>
              <a:rPr lang="en-US" sz="2400" b="0" strike="noStrike" spc="-1" dirty="0" err="1">
                <a:solidFill>
                  <a:srgbClr val="000000"/>
                </a:solidFill>
                <a:latin typeface="Arial"/>
                <a:ea typeface="DejaVu Sans"/>
              </a:rPr>
              <a:t>siiski</a:t>
            </a:r>
            <a:r>
              <a:rPr lang="en-US" sz="2400" b="0" strike="noStrike" spc="-1" dirty="0">
                <a:solidFill>
                  <a:srgbClr val="000000"/>
                </a:solidFill>
                <a:latin typeface="Arial"/>
                <a:ea typeface="DejaVu Sans"/>
              </a:rPr>
              <a:t> </a:t>
            </a:r>
            <a:r>
              <a:rPr lang="en-US" sz="2400" b="0" strike="noStrike" spc="-1" dirty="0" err="1">
                <a:solidFill>
                  <a:srgbClr val="000000"/>
                </a:solidFill>
                <a:latin typeface="Arial"/>
                <a:ea typeface="DejaVu Sans"/>
              </a:rPr>
              <a:t>võimalus</a:t>
            </a:r>
            <a:r>
              <a:rPr lang="en-US" sz="2400" b="0" strike="noStrike" spc="-1" dirty="0">
                <a:solidFill>
                  <a:srgbClr val="000000"/>
                </a:solidFill>
                <a:latin typeface="Arial"/>
                <a:ea typeface="DejaVu Sans"/>
              </a:rPr>
              <a:t> </a:t>
            </a:r>
            <a:r>
              <a:rPr lang="en-US" sz="2400" b="0" strike="noStrike" spc="-1" dirty="0" err="1">
                <a:solidFill>
                  <a:srgbClr val="000000"/>
                </a:solidFill>
                <a:latin typeface="Arial"/>
                <a:ea typeface="DejaVu Sans"/>
              </a:rPr>
              <a:t>saada</a:t>
            </a:r>
            <a:r>
              <a:rPr lang="en-US" sz="2400" b="0" strike="noStrike" spc="-1" dirty="0">
                <a:solidFill>
                  <a:srgbClr val="000000"/>
                </a:solidFill>
                <a:latin typeface="Arial"/>
                <a:ea typeface="DejaVu Sans"/>
              </a:rPr>
              <a:t> </a:t>
            </a:r>
            <a:r>
              <a:rPr lang="en-US" sz="2400" b="0" strike="noStrike" spc="-1" dirty="0" err="1">
                <a:solidFill>
                  <a:srgbClr val="000000"/>
                </a:solidFill>
                <a:latin typeface="Arial"/>
                <a:ea typeface="DejaVu Sans"/>
              </a:rPr>
              <a:t>tulemusi</a:t>
            </a:r>
            <a:r>
              <a:rPr lang="en-US" sz="2400" b="0" strike="noStrike" spc="-1" dirty="0">
                <a:solidFill>
                  <a:srgbClr val="000000"/>
                </a:solidFill>
                <a:latin typeface="Arial"/>
                <a:ea typeface="DejaVu Sans"/>
              </a:rPr>
              <a:t>.</a:t>
            </a:r>
            <a:endParaRPr lang="en-US" sz="2400" b="0" strike="noStrike" spc="-1" dirty="0">
              <a:latin typeface="Arial"/>
            </a:endParaRPr>
          </a:p>
          <a:p>
            <a:pPr>
              <a:lnSpc>
                <a:spcPct val="90000"/>
              </a:lnSpc>
              <a:spcBef>
                <a:spcPts val="499"/>
              </a:spcBef>
            </a:pPr>
            <a:endParaRPr lang="en-US" sz="2400" b="0" strike="noStrike" spc="-1" dirty="0">
              <a:latin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itle 1"/>
          <p:cNvSpPr txBox="1"/>
          <p:nvPr/>
        </p:nvSpPr>
        <p:spPr>
          <a:xfrm>
            <a:off x="609480" y="273600"/>
            <a:ext cx="10972080" cy="1144440"/>
          </a:xfrm>
          <a:prstGeom prst="rect">
            <a:avLst/>
          </a:prstGeom>
          <a:noFill/>
          <a:ln w="0">
            <a:noFill/>
          </a:ln>
        </p:spPr>
        <p:txBody>
          <a:bodyPr lIns="0" tIns="0" rIns="0" bIns="0" anchor="ctr">
            <a:noAutofit/>
          </a:bodyPr>
          <a:lstStyle/>
          <a:p>
            <a:pPr>
              <a:lnSpc>
                <a:spcPct val="90000"/>
              </a:lnSpc>
            </a:pPr>
            <a:r>
              <a:rPr lang="en-US" sz="4400" b="0" strike="noStrike" spc="-1">
                <a:solidFill>
                  <a:srgbClr val="000000"/>
                </a:solidFill>
                <a:latin typeface="Arial"/>
                <a:ea typeface="DejaVu Sans"/>
              </a:rPr>
              <a:t>Mida tuleks järgmisel korral teisiti teha?</a:t>
            </a:r>
            <a:endParaRPr lang="en-US" sz="4400" b="0" strike="noStrike" spc="-1">
              <a:solidFill>
                <a:srgbClr val="000000"/>
              </a:solidFill>
              <a:latin typeface="Arial"/>
            </a:endParaRPr>
          </a:p>
        </p:txBody>
      </p:sp>
      <p:sp>
        <p:nvSpPr>
          <p:cNvPr id="210" name="TextBox 209"/>
          <p:cNvSpPr txBox="1"/>
          <p:nvPr/>
        </p:nvSpPr>
        <p:spPr>
          <a:xfrm>
            <a:off x="609480" y="1604520"/>
            <a:ext cx="10972080" cy="4912658"/>
          </a:xfrm>
          <a:prstGeom prst="rect">
            <a:avLst/>
          </a:prstGeom>
          <a:noFill/>
          <a:ln w="0">
            <a:noFill/>
          </a:ln>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dirty="0" err="1">
                <a:solidFill>
                  <a:srgbClr val="000000"/>
                </a:solidFill>
                <a:latin typeface="Arial"/>
              </a:rPr>
              <a:t>Vältida</a:t>
            </a:r>
            <a:r>
              <a:rPr lang="en-US" sz="2800" b="0" strike="noStrike" spc="-1" dirty="0">
                <a:solidFill>
                  <a:srgbClr val="000000"/>
                </a:solidFill>
                <a:latin typeface="Arial"/>
              </a:rPr>
              <a:t> </a:t>
            </a:r>
            <a:r>
              <a:rPr lang="en-US" sz="2800" b="0" strike="noStrike" spc="-1" dirty="0" err="1">
                <a:solidFill>
                  <a:srgbClr val="000000"/>
                </a:solidFill>
                <a:latin typeface="Arial"/>
              </a:rPr>
              <a:t>küsimusi</a:t>
            </a:r>
            <a:r>
              <a:rPr lang="en-US" sz="2800" b="0" strike="noStrike" spc="-1" dirty="0">
                <a:solidFill>
                  <a:srgbClr val="000000"/>
                </a:solidFill>
                <a:latin typeface="Arial"/>
              </a:rPr>
              <a:t>, </a:t>
            </a:r>
            <a:r>
              <a:rPr lang="en-US" sz="2800" b="0" strike="noStrike" spc="-1" dirty="0" err="1">
                <a:solidFill>
                  <a:srgbClr val="000000"/>
                </a:solidFill>
                <a:latin typeface="Arial"/>
              </a:rPr>
              <a:t>kus</a:t>
            </a:r>
            <a:r>
              <a:rPr lang="en-US" sz="2800" b="0" strike="noStrike" spc="-1" dirty="0">
                <a:solidFill>
                  <a:srgbClr val="000000"/>
                </a:solidFill>
                <a:latin typeface="Arial"/>
              </a:rPr>
              <a:t> </a:t>
            </a:r>
            <a:r>
              <a:rPr lang="en-US" sz="2800" b="0" strike="noStrike" spc="-1" dirty="0" err="1">
                <a:solidFill>
                  <a:srgbClr val="000000"/>
                </a:solidFill>
                <a:latin typeface="Arial"/>
              </a:rPr>
              <a:t>õpilased</a:t>
            </a:r>
            <a:r>
              <a:rPr lang="en-US" sz="2800" b="0" strike="noStrike" spc="-1" dirty="0">
                <a:solidFill>
                  <a:srgbClr val="000000"/>
                </a:solidFill>
                <a:latin typeface="Arial"/>
              </a:rPr>
              <a:t> </a:t>
            </a:r>
            <a:r>
              <a:rPr lang="en-US" sz="2800" b="0" strike="noStrike" spc="-1" dirty="0" err="1">
                <a:solidFill>
                  <a:srgbClr val="000000"/>
                </a:solidFill>
                <a:latin typeface="Arial"/>
              </a:rPr>
              <a:t>kasutavad</a:t>
            </a:r>
            <a:r>
              <a:rPr lang="en-US" sz="2800" b="0" strike="noStrike" spc="-1" dirty="0">
                <a:solidFill>
                  <a:srgbClr val="000000"/>
                </a:solidFill>
                <a:latin typeface="Arial"/>
              </a:rPr>
              <a:t> </a:t>
            </a:r>
            <a:r>
              <a:rPr lang="en-US" sz="2800" b="0" strike="noStrike" spc="-1" dirty="0" err="1">
                <a:solidFill>
                  <a:srgbClr val="000000"/>
                </a:solidFill>
                <a:latin typeface="Arial"/>
              </a:rPr>
              <a:t>ainult</a:t>
            </a:r>
            <a:r>
              <a:rPr lang="en-US" sz="2800" b="0" strike="noStrike" spc="-1" dirty="0">
                <a:solidFill>
                  <a:srgbClr val="000000"/>
                </a:solidFill>
                <a:latin typeface="Arial"/>
              </a:rPr>
              <a:t> </a:t>
            </a:r>
            <a:r>
              <a:rPr lang="en-US" sz="2800" b="0" strike="noStrike" spc="-1" dirty="0" err="1">
                <a:solidFill>
                  <a:srgbClr val="000000"/>
                </a:solidFill>
                <a:latin typeface="Arial"/>
              </a:rPr>
              <a:t>üht</a:t>
            </a:r>
            <a:r>
              <a:rPr lang="en-US" sz="2800" b="0" strike="noStrike" spc="-1" dirty="0">
                <a:solidFill>
                  <a:srgbClr val="000000"/>
                </a:solidFill>
                <a:latin typeface="Arial"/>
              </a:rPr>
              <a:t> </a:t>
            </a:r>
            <a:r>
              <a:rPr lang="en-US" sz="2800" b="0" strike="noStrike" spc="-1" dirty="0" err="1">
                <a:solidFill>
                  <a:srgbClr val="000000"/>
                </a:solidFill>
                <a:latin typeface="Arial"/>
              </a:rPr>
              <a:t>komponenti</a:t>
            </a:r>
            <a:r>
              <a:rPr lang="en-US" sz="2800" b="0" strike="noStrike" spc="-1" dirty="0">
                <a:solidFill>
                  <a:srgbClr val="000000"/>
                </a:solidFill>
                <a:latin typeface="Arial"/>
              </a:rPr>
              <a:t> </a:t>
            </a:r>
            <a:r>
              <a:rPr lang="en-US" sz="2800" b="0" strike="noStrike" spc="-1" dirty="0" err="1">
                <a:solidFill>
                  <a:srgbClr val="000000"/>
                </a:solidFill>
                <a:latin typeface="Arial"/>
              </a:rPr>
              <a:t>fraasist</a:t>
            </a:r>
            <a:r>
              <a:rPr lang="en-US" sz="2800" b="0" strike="noStrike" spc="-1" dirty="0">
                <a:solidFill>
                  <a:srgbClr val="000000"/>
                </a:solidFill>
                <a:latin typeface="Arial"/>
              </a:rPr>
              <a:t> </a:t>
            </a:r>
            <a:r>
              <a:rPr lang="en-US" sz="2800" b="0" strike="noStrike" spc="-1" dirty="0" err="1">
                <a:solidFill>
                  <a:srgbClr val="000000"/>
                </a:solidFill>
                <a:latin typeface="Arial"/>
              </a:rPr>
              <a:t>või</a:t>
            </a:r>
            <a:r>
              <a:rPr lang="en-US" sz="2800" b="0" strike="noStrike" spc="-1" dirty="0">
                <a:solidFill>
                  <a:srgbClr val="000000"/>
                </a:solidFill>
                <a:latin typeface="Arial"/>
              </a:rPr>
              <a:t> </a:t>
            </a:r>
            <a:r>
              <a:rPr lang="en-US" sz="2800" b="0" strike="noStrike" spc="-1" dirty="0" err="1">
                <a:solidFill>
                  <a:srgbClr val="000000"/>
                </a:solidFill>
                <a:latin typeface="Arial"/>
              </a:rPr>
              <a:t>eitava</a:t>
            </a:r>
            <a:r>
              <a:rPr lang="en-US" sz="2800" b="0" strike="noStrike" spc="-1" dirty="0">
                <a:solidFill>
                  <a:srgbClr val="000000"/>
                </a:solidFill>
                <a:latin typeface="Arial"/>
              </a:rPr>
              <a:t> </a:t>
            </a:r>
            <a:r>
              <a:rPr lang="en-US" sz="2800" b="0" strike="noStrike" spc="-1" dirty="0" err="1">
                <a:solidFill>
                  <a:srgbClr val="000000"/>
                </a:solidFill>
                <a:latin typeface="Arial"/>
              </a:rPr>
              <a:t>kõne</a:t>
            </a:r>
            <a:r>
              <a:rPr lang="en-US" sz="2800" b="0" strike="noStrike" spc="-1" dirty="0">
                <a:solidFill>
                  <a:srgbClr val="000000"/>
                </a:solidFill>
                <a:latin typeface="Arial"/>
              </a:rPr>
              <a:t> </a:t>
            </a:r>
            <a:r>
              <a:rPr lang="en-US" sz="2800" b="0" strike="noStrike" spc="-1" dirty="0" err="1">
                <a:solidFill>
                  <a:srgbClr val="000000"/>
                </a:solidFill>
                <a:latin typeface="Arial"/>
              </a:rPr>
              <a:t>puhul</a:t>
            </a:r>
            <a:r>
              <a:rPr lang="en-US" sz="2800" b="0" strike="noStrike" spc="-1" dirty="0">
                <a:solidFill>
                  <a:srgbClr val="000000"/>
                </a:solidFill>
                <a:latin typeface="Arial"/>
              </a:rPr>
              <a:t> </a:t>
            </a:r>
            <a:r>
              <a:rPr lang="en-US" sz="2800" b="0" strike="noStrike" spc="-1" dirty="0" err="1">
                <a:solidFill>
                  <a:srgbClr val="000000"/>
                </a:solidFill>
                <a:latin typeface="Arial"/>
              </a:rPr>
              <a:t>vastavad</a:t>
            </a:r>
            <a:r>
              <a:rPr lang="en-US" sz="2800" b="0" strike="noStrike" spc="-1" dirty="0">
                <a:solidFill>
                  <a:srgbClr val="000000"/>
                </a:solidFill>
                <a:latin typeface="Arial"/>
              </a:rPr>
              <a:t> </a:t>
            </a:r>
            <a:r>
              <a:rPr lang="en-US" sz="2800" b="0" strike="noStrike" spc="-1" dirty="0" err="1">
                <a:solidFill>
                  <a:srgbClr val="000000"/>
                </a:solidFill>
                <a:latin typeface="Arial"/>
              </a:rPr>
              <a:t>tegusõnata</a:t>
            </a:r>
            <a:r>
              <a:rPr lang="en-US" sz="2800" b="0" strike="noStrike" spc="-1" dirty="0">
                <a:solidFill>
                  <a:srgbClr val="000000"/>
                </a:solidFill>
                <a:latin typeface="Arial"/>
              </a:rPr>
              <a:t>. </a:t>
            </a:r>
            <a:r>
              <a:rPr lang="en-US" sz="2800" b="0" strike="noStrike" spc="-1" dirty="0" err="1">
                <a:solidFill>
                  <a:srgbClr val="000000"/>
                </a:solidFill>
                <a:latin typeface="Arial"/>
              </a:rPr>
              <a:t>Äkki</a:t>
            </a:r>
            <a:r>
              <a:rPr lang="en-US" sz="2800" b="0" strike="noStrike" spc="-1" dirty="0">
                <a:solidFill>
                  <a:srgbClr val="000000"/>
                </a:solidFill>
                <a:latin typeface="Arial"/>
              </a:rPr>
              <a:t> </a:t>
            </a:r>
            <a:r>
              <a:rPr lang="en-US" sz="2800" b="0" strike="noStrike" spc="-1" dirty="0" err="1">
                <a:solidFill>
                  <a:srgbClr val="000000"/>
                </a:solidFill>
                <a:latin typeface="Arial"/>
              </a:rPr>
              <a:t>lausete</a:t>
            </a:r>
            <a:r>
              <a:rPr lang="en-US" sz="2800" b="0" strike="noStrike" spc="-1" dirty="0">
                <a:solidFill>
                  <a:srgbClr val="000000"/>
                </a:solidFill>
                <a:latin typeface="Arial"/>
              </a:rPr>
              <a:t> </a:t>
            </a:r>
            <a:r>
              <a:rPr lang="en-US" sz="2800" b="0" strike="noStrike" spc="-1" dirty="0" err="1">
                <a:solidFill>
                  <a:srgbClr val="000000"/>
                </a:solidFill>
                <a:latin typeface="Arial"/>
              </a:rPr>
              <a:t>jätkamise</a:t>
            </a:r>
            <a:r>
              <a:rPr lang="en-US" sz="2800" b="0" strike="noStrike" spc="-1" dirty="0">
                <a:solidFill>
                  <a:srgbClr val="000000"/>
                </a:solidFill>
                <a:latin typeface="Arial"/>
              </a:rPr>
              <a:t> </a:t>
            </a:r>
            <a:r>
              <a:rPr lang="en-US" sz="2800" b="0" strike="noStrike" spc="-1" dirty="0" err="1">
                <a:solidFill>
                  <a:srgbClr val="000000"/>
                </a:solidFill>
                <a:latin typeface="Arial"/>
              </a:rPr>
              <a:t>ülesanne</a:t>
            </a:r>
            <a:r>
              <a:rPr lang="en-US" sz="2800" b="0" strike="noStrike" spc="-1" dirty="0">
                <a:solidFill>
                  <a:srgbClr val="000000"/>
                </a:solidFill>
                <a:latin typeface="Arial"/>
              </a:rPr>
              <a:t>?</a:t>
            </a:r>
          </a:p>
          <a:p>
            <a:pPr marL="432000" indent="-324000">
              <a:spcBef>
                <a:spcPts val="1417"/>
              </a:spcBef>
              <a:buClr>
                <a:srgbClr val="000000"/>
              </a:buClr>
              <a:buSzPct val="45000"/>
              <a:buFont typeface="Wingdings" charset="2"/>
              <a:buChar char=""/>
            </a:pPr>
            <a:r>
              <a:rPr lang="en-US" sz="2800" b="0" strike="noStrike" spc="-1" dirty="0" err="1">
                <a:solidFill>
                  <a:srgbClr val="000000"/>
                </a:solidFill>
                <a:latin typeface="Arial"/>
              </a:rPr>
              <a:t>Vältida</a:t>
            </a:r>
            <a:r>
              <a:rPr lang="en-US" sz="2800" b="0" strike="noStrike" spc="-1" dirty="0">
                <a:solidFill>
                  <a:srgbClr val="000000"/>
                </a:solidFill>
                <a:latin typeface="Arial"/>
              </a:rPr>
              <a:t> </a:t>
            </a:r>
            <a:r>
              <a:rPr lang="en-US" sz="2800" b="0" strike="noStrike" spc="-1" dirty="0" err="1">
                <a:solidFill>
                  <a:srgbClr val="000000"/>
                </a:solidFill>
                <a:latin typeface="Arial"/>
              </a:rPr>
              <a:t>küsimusi</a:t>
            </a:r>
            <a:r>
              <a:rPr lang="en-US" sz="2800" b="0" strike="noStrike" spc="-1" dirty="0">
                <a:solidFill>
                  <a:srgbClr val="000000"/>
                </a:solidFill>
                <a:latin typeface="Arial"/>
              </a:rPr>
              <a:t>, </a:t>
            </a:r>
            <a:r>
              <a:rPr lang="en-US" sz="2800" b="0" strike="noStrike" spc="-1" dirty="0" err="1">
                <a:solidFill>
                  <a:srgbClr val="000000"/>
                </a:solidFill>
                <a:latin typeface="Arial"/>
              </a:rPr>
              <a:t>mille</a:t>
            </a:r>
            <a:r>
              <a:rPr lang="en-US" sz="2800" b="0" strike="noStrike" spc="-1" dirty="0">
                <a:solidFill>
                  <a:srgbClr val="000000"/>
                </a:solidFill>
                <a:latin typeface="Arial"/>
              </a:rPr>
              <a:t> vastus </a:t>
            </a:r>
            <a:r>
              <a:rPr lang="en-US" sz="2800" b="0" strike="noStrike" spc="-1" dirty="0" err="1">
                <a:solidFill>
                  <a:srgbClr val="000000"/>
                </a:solidFill>
                <a:latin typeface="Arial"/>
              </a:rPr>
              <a:t>võiks</a:t>
            </a:r>
            <a:r>
              <a:rPr lang="en-US" sz="2800" b="0" strike="noStrike" spc="-1" dirty="0">
                <a:solidFill>
                  <a:srgbClr val="000000"/>
                </a:solidFill>
                <a:latin typeface="Arial"/>
              </a:rPr>
              <a:t> olla </a:t>
            </a:r>
            <a:r>
              <a:rPr lang="en-US" sz="2800" b="0" strike="noStrike" spc="-1" dirty="0" err="1">
                <a:solidFill>
                  <a:srgbClr val="000000"/>
                </a:solidFill>
                <a:latin typeface="Arial"/>
              </a:rPr>
              <a:t>kaheti</a:t>
            </a:r>
            <a:r>
              <a:rPr lang="en-US" sz="2800" b="0" strike="noStrike" spc="-1" dirty="0">
                <a:solidFill>
                  <a:srgbClr val="000000"/>
                </a:solidFill>
                <a:latin typeface="Arial"/>
              </a:rPr>
              <a:t> </a:t>
            </a:r>
            <a:r>
              <a:rPr lang="en-US" sz="2800" b="0" strike="noStrike" spc="-1" dirty="0" err="1">
                <a:solidFill>
                  <a:srgbClr val="000000"/>
                </a:solidFill>
                <a:latin typeface="Arial"/>
              </a:rPr>
              <a:t>mõistetav</a:t>
            </a:r>
            <a:r>
              <a:rPr lang="en-US" sz="2800" b="0" strike="noStrike" spc="-1" dirty="0">
                <a:solidFill>
                  <a:srgbClr val="000000"/>
                </a:solidFill>
                <a:latin typeface="Arial"/>
              </a:rPr>
              <a:t> (</a:t>
            </a:r>
            <a:r>
              <a:rPr lang="en-US" sz="2800" b="0" strike="noStrike" spc="-1" dirty="0" err="1">
                <a:solidFill>
                  <a:srgbClr val="000000"/>
                </a:solidFill>
                <a:latin typeface="Arial"/>
              </a:rPr>
              <a:t>näiteks</a:t>
            </a:r>
            <a:r>
              <a:rPr lang="en-US" sz="2800" b="0" strike="noStrike" spc="-1" dirty="0">
                <a:solidFill>
                  <a:srgbClr val="000000"/>
                </a:solidFill>
                <a:latin typeface="Arial"/>
              </a:rPr>
              <a:t> “</a:t>
            </a:r>
            <a:r>
              <a:rPr lang="en-US" sz="2800" b="0" strike="noStrike" spc="-1" dirty="0" err="1">
                <a:solidFill>
                  <a:srgbClr val="000000"/>
                </a:solidFill>
                <a:latin typeface="Arial"/>
              </a:rPr>
              <a:t>üksi</a:t>
            </a:r>
            <a:r>
              <a:rPr lang="en-US" sz="2800" b="0" strike="noStrike" spc="-1" dirty="0">
                <a:solidFill>
                  <a:srgbClr val="000000"/>
                </a:solidFill>
                <a:latin typeface="Arial"/>
              </a:rPr>
              <a:t>”)</a:t>
            </a:r>
          </a:p>
          <a:p>
            <a:pPr marL="432000" indent="-324000">
              <a:spcBef>
                <a:spcPts val="1417"/>
              </a:spcBef>
              <a:buClr>
                <a:srgbClr val="000000"/>
              </a:buClr>
              <a:buSzPct val="45000"/>
              <a:buFont typeface="Wingdings" charset="2"/>
              <a:buChar char=""/>
            </a:pPr>
            <a:r>
              <a:rPr lang="en-US" sz="2800" b="0" strike="noStrike" spc="-1" dirty="0" err="1">
                <a:solidFill>
                  <a:srgbClr val="000000"/>
                </a:solidFill>
                <a:latin typeface="Arial"/>
              </a:rPr>
              <a:t>Vältida</a:t>
            </a:r>
            <a:r>
              <a:rPr lang="en-US" sz="2800" b="0" strike="noStrike" spc="-1" dirty="0">
                <a:solidFill>
                  <a:srgbClr val="000000"/>
                </a:solidFill>
                <a:latin typeface="Arial"/>
              </a:rPr>
              <a:t> </a:t>
            </a:r>
            <a:r>
              <a:rPr lang="en-US" sz="2800" b="0" strike="noStrike" spc="-1" dirty="0" err="1">
                <a:solidFill>
                  <a:srgbClr val="000000"/>
                </a:solidFill>
                <a:latin typeface="Arial"/>
              </a:rPr>
              <a:t>küsimusi</a:t>
            </a:r>
            <a:r>
              <a:rPr lang="en-US" sz="2800" b="0" strike="noStrike" spc="-1" dirty="0">
                <a:solidFill>
                  <a:srgbClr val="000000"/>
                </a:solidFill>
                <a:latin typeface="Arial"/>
              </a:rPr>
              <a:t>, </a:t>
            </a:r>
            <a:r>
              <a:rPr lang="en-US" sz="2800" b="0" strike="noStrike" spc="-1" dirty="0" err="1">
                <a:solidFill>
                  <a:srgbClr val="000000"/>
                </a:solidFill>
                <a:latin typeface="Arial"/>
              </a:rPr>
              <a:t>kus</a:t>
            </a:r>
            <a:r>
              <a:rPr lang="en-US" sz="2800" b="0" strike="noStrike" spc="-1" dirty="0">
                <a:solidFill>
                  <a:srgbClr val="000000"/>
                </a:solidFill>
                <a:latin typeface="Arial"/>
              </a:rPr>
              <a:t> lapse </a:t>
            </a:r>
            <a:r>
              <a:rPr lang="en-US" sz="2800" b="0" strike="noStrike" spc="-1" dirty="0" err="1">
                <a:solidFill>
                  <a:srgbClr val="000000"/>
                </a:solidFill>
                <a:latin typeface="Arial"/>
              </a:rPr>
              <a:t>jaoks</a:t>
            </a:r>
            <a:r>
              <a:rPr lang="en-US" sz="2800" b="0" strike="noStrike" spc="-1" dirty="0">
                <a:solidFill>
                  <a:srgbClr val="000000"/>
                </a:solidFill>
                <a:latin typeface="Arial"/>
              </a:rPr>
              <a:t> </a:t>
            </a:r>
            <a:r>
              <a:rPr lang="en-US" sz="2800" b="0" strike="noStrike" spc="-1" dirty="0" err="1">
                <a:solidFill>
                  <a:srgbClr val="000000"/>
                </a:solidFill>
                <a:latin typeface="Arial"/>
              </a:rPr>
              <a:t>võiks</a:t>
            </a:r>
            <a:r>
              <a:rPr lang="en-US" sz="2800" b="0" strike="noStrike" spc="-1" dirty="0">
                <a:solidFill>
                  <a:srgbClr val="000000"/>
                </a:solidFill>
                <a:latin typeface="Arial"/>
              </a:rPr>
              <a:t> olla </a:t>
            </a:r>
            <a:r>
              <a:rPr lang="en-US" sz="2800" b="0" strike="noStrike" spc="-1" dirty="0" err="1">
                <a:solidFill>
                  <a:srgbClr val="000000"/>
                </a:solidFill>
                <a:latin typeface="Arial"/>
              </a:rPr>
              <a:t>raske</a:t>
            </a:r>
            <a:r>
              <a:rPr lang="en-US" sz="2800" b="0" strike="noStrike" spc="-1" dirty="0">
                <a:solidFill>
                  <a:srgbClr val="000000"/>
                </a:solidFill>
                <a:latin typeface="Arial"/>
              </a:rPr>
              <a:t> </a:t>
            </a:r>
            <a:r>
              <a:rPr lang="en-US" sz="2800" b="0" strike="noStrike" spc="-1" dirty="0" err="1">
                <a:solidFill>
                  <a:srgbClr val="000000"/>
                </a:solidFill>
                <a:latin typeface="Arial"/>
              </a:rPr>
              <a:t>mõista</a:t>
            </a:r>
            <a:r>
              <a:rPr lang="en-US" sz="2800" b="0" strike="noStrike" spc="-1" dirty="0">
                <a:solidFill>
                  <a:srgbClr val="000000"/>
                </a:solidFill>
                <a:latin typeface="Arial"/>
              </a:rPr>
              <a:t> </a:t>
            </a:r>
            <a:r>
              <a:rPr lang="en-US" sz="2800" b="0" strike="noStrike" spc="-1" dirty="0" err="1">
                <a:solidFill>
                  <a:srgbClr val="000000"/>
                </a:solidFill>
                <a:latin typeface="Arial"/>
              </a:rPr>
              <a:t>tegevuse</a:t>
            </a:r>
            <a:r>
              <a:rPr lang="en-US" sz="2800" b="0" strike="noStrike" spc="-1" dirty="0">
                <a:solidFill>
                  <a:srgbClr val="000000"/>
                </a:solidFill>
                <a:latin typeface="Arial"/>
              </a:rPr>
              <a:t> </a:t>
            </a:r>
            <a:r>
              <a:rPr lang="en-US" sz="2800" b="0" strike="noStrike" spc="-1" dirty="0" err="1">
                <a:solidFill>
                  <a:srgbClr val="000000"/>
                </a:solidFill>
                <a:latin typeface="Arial"/>
              </a:rPr>
              <a:t>kohta</a:t>
            </a:r>
            <a:r>
              <a:rPr lang="en-US" sz="2800" b="0" strike="noStrike" spc="-1" dirty="0">
                <a:solidFill>
                  <a:srgbClr val="000000"/>
                </a:solidFill>
                <a:latin typeface="Arial"/>
              </a:rPr>
              <a:t> (</a:t>
            </a:r>
            <a:r>
              <a:rPr lang="en-US" sz="2800" b="0" strike="noStrike" spc="-1" dirty="0" err="1">
                <a:solidFill>
                  <a:srgbClr val="000000"/>
                </a:solidFill>
                <a:latin typeface="Arial"/>
              </a:rPr>
              <a:t>aknast</a:t>
            </a:r>
            <a:r>
              <a:rPr lang="en-US" sz="2800" b="0" strike="noStrike" spc="-1" dirty="0">
                <a:solidFill>
                  <a:srgbClr val="000000"/>
                </a:solidFill>
                <a:latin typeface="Arial"/>
              </a:rPr>
              <a:t> </a:t>
            </a:r>
            <a:r>
              <a:rPr lang="en-US" sz="2800" b="0" strike="noStrike" spc="-1" dirty="0" err="1">
                <a:solidFill>
                  <a:srgbClr val="000000"/>
                </a:solidFill>
                <a:latin typeface="Arial"/>
              </a:rPr>
              <a:t>paistev</a:t>
            </a:r>
            <a:r>
              <a:rPr lang="en-US" sz="2800" b="0" strike="noStrike" spc="-1" dirty="0">
                <a:solidFill>
                  <a:srgbClr val="000000"/>
                </a:solidFill>
                <a:latin typeface="Arial"/>
              </a:rPr>
              <a:t> </a:t>
            </a:r>
            <a:r>
              <a:rPr lang="en-US" sz="2800" b="0" strike="noStrike" spc="-1" dirty="0" err="1">
                <a:solidFill>
                  <a:srgbClr val="000000"/>
                </a:solidFill>
                <a:latin typeface="Arial"/>
              </a:rPr>
              <a:t>õu</a:t>
            </a:r>
            <a:r>
              <a:rPr lang="en-US" sz="2800" b="0" strike="noStrike" spc="-1" dirty="0">
                <a:solidFill>
                  <a:srgbClr val="000000"/>
                </a:solidFill>
                <a:latin typeface="Arial"/>
              </a:rPr>
              <a:t>), </a:t>
            </a:r>
            <a:r>
              <a:rPr lang="en-US" sz="2800" b="0" strike="noStrike" spc="-1" dirty="0" err="1">
                <a:solidFill>
                  <a:srgbClr val="000000"/>
                </a:solidFill>
                <a:latin typeface="Arial"/>
              </a:rPr>
              <a:t>mõnd</a:t>
            </a:r>
            <a:r>
              <a:rPr lang="en-US" sz="2800" b="0" strike="noStrike" spc="-1" dirty="0">
                <a:solidFill>
                  <a:srgbClr val="000000"/>
                </a:solidFill>
                <a:latin typeface="Arial"/>
              </a:rPr>
              <a:t> </a:t>
            </a:r>
            <a:r>
              <a:rPr lang="en-US" sz="2800" b="0" strike="noStrike" spc="-1" dirty="0" err="1">
                <a:solidFill>
                  <a:srgbClr val="000000"/>
                </a:solidFill>
                <a:latin typeface="Arial"/>
              </a:rPr>
              <a:t>kategooriat</a:t>
            </a:r>
            <a:r>
              <a:rPr lang="en-US" sz="2800" b="0" strike="noStrike" spc="-1" dirty="0">
                <a:solidFill>
                  <a:srgbClr val="000000"/>
                </a:solidFill>
                <a:latin typeface="Arial"/>
              </a:rPr>
              <a:t> </a:t>
            </a:r>
            <a:r>
              <a:rPr lang="en-US" sz="2800" b="0" strike="noStrike" spc="-1" dirty="0" err="1">
                <a:solidFill>
                  <a:srgbClr val="000000"/>
                </a:solidFill>
                <a:latin typeface="Arial"/>
              </a:rPr>
              <a:t>ilmselt</a:t>
            </a:r>
            <a:r>
              <a:rPr lang="en-US" sz="2800" b="0" strike="noStrike" spc="-1" dirty="0">
                <a:solidFill>
                  <a:srgbClr val="000000"/>
                </a:solidFill>
                <a:latin typeface="Arial"/>
              </a:rPr>
              <a:t> </a:t>
            </a:r>
            <a:r>
              <a:rPr lang="en-US" sz="2800" b="0" strike="noStrike" spc="-1" dirty="0" err="1">
                <a:solidFill>
                  <a:srgbClr val="000000"/>
                </a:solidFill>
                <a:latin typeface="Arial"/>
              </a:rPr>
              <a:t>ei</a:t>
            </a:r>
            <a:r>
              <a:rPr lang="en-US" sz="2800" b="0" strike="noStrike" spc="-1" dirty="0">
                <a:solidFill>
                  <a:srgbClr val="000000"/>
                </a:solidFill>
                <a:latin typeface="Arial"/>
              </a:rPr>
              <a:t> </a:t>
            </a:r>
            <a:r>
              <a:rPr lang="en-US" sz="2800" b="0" strike="noStrike" spc="-1" dirty="0" err="1">
                <a:solidFill>
                  <a:srgbClr val="000000"/>
                </a:solidFill>
                <a:latin typeface="Arial"/>
              </a:rPr>
              <a:t>saagi</a:t>
            </a:r>
            <a:r>
              <a:rPr lang="en-US" sz="2800" b="0" strike="noStrike" spc="-1" dirty="0">
                <a:solidFill>
                  <a:srgbClr val="000000"/>
                </a:solidFill>
                <a:latin typeface="Arial"/>
              </a:rPr>
              <a:t> </a:t>
            </a:r>
            <a:r>
              <a:rPr lang="en-US" sz="2800" b="0" strike="noStrike" spc="-1" dirty="0" err="1">
                <a:solidFill>
                  <a:srgbClr val="000000"/>
                </a:solidFill>
                <a:latin typeface="Arial"/>
              </a:rPr>
              <a:t>pildi</a:t>
            </a:r>
            <a:r>
              <a:rPr lang="en-US" sz="2800" b="0" strike="noStrike" spc="-1" dirty="0">
                <a:solidFill>
                  <a:srgbClr val="000000"/>
                </a:solidFill>
                <a:latin typeface="Arial"/>
              </a:rPr>
              <a:t> </a:t>
            </a:r>
            <a:r>
              <a:rPr lang="en-US" sz="2800" b="0" strike="noStrike" spc="-1" dirty="0" err="1">
                <a:solidFill>
                  <a:srgbClr val="000000"/>
                </a:solidFill>
                <a:latin typeface="Arial"/>
              </a:rPr>
              <a:t>abil</a:t>
            </a:r>
            <a:r>
              <a:rPr lang="en-US" sz="2800" b="0" strike="noStrike" spc="-1" dirty="0">
                <a:solidFill>
                  <a:srgbClr val="000000"/>
                </a:solidFill>
                <a:latin typeface="Arial"/>
              </a:rPr>
              <a:t> </a:t>
            </a:r>
            <a:r>
              <a:rPr lang="en-US" sz="2800" b="0" strike="noStrike" spc="-1" dirty="0" err="1">
                <a:solidFill>
                  <a:srgbClr val="000000"/>
                </a:solidFill>
                <a:latin typeface="Arial"/>
              </a:rPr>
              <a:t>esile</a:t>
            </a:r>
            <a:r>
              <a:rPr lang="en-US" sz="2800" b="0" strike="noStrike" spc="-1" dirty="0">
                <a:solidFill>
                  <a:srgbClr val="000000"/>
                </a:solidFill>
                <a:latin typeface="Arial"/>
              </a:rPr>
              <a:t> </a:t>
            </a:r>
            <a:r>
              <a:rPr lang="en-US" sz="2800" b="0" strike="noStrike" spc="-1" dirty="0" err="1">
                <a:solidFill>
                  <a:srgbClr val="000000"/>
                </a:solidFill>
                <a:latin typeface="Arial"/>
              </a:rPr>
              <a:t>kutsuda</a:t>
            </a:r>
            <a:r>
              <a:rPr lang="en-US" sz="2800" b="0" strike="noStrike" spc="-1" dirty="0">
                <a:solidFill>
                  <a:srgbClr val="000000"/>
                </a:solidFill>
                <a:latin typeface="Arial"/>
              </a:rPr>
              <a:t> (</a:t>
            </a:r>
            <a:r>
              <a:rPr lang="en-US" sz="2800" b="0" strike="noStrike" spc="-1" dirty="0" err="1">
                <a:solidFill>
                  <a:srgbClr val="000000"/>
                </a:solidFill>
                <a:latin typeface="Arial"/>
              </a:rPr>
              <a:t>nt</a:t>
            </a:r>
            <a:r>
              <a:rPr lang="en-US" sz="2800" b="0" strike="noStrike" spc="-1" dirty="0">
                <a:solidFill>
                  <a:srgbClr val="000000"/>
                </a:solidFill>
                <a:latin typeface="Arial"/>
              </a:rPr>
              <a:t> TS +  VS)</a:t>
            </a:r>
          </a:p>
          <a:p>
            <a:pPr marL="432000" indent="-324000">
              <a:spcBef>
                <a:spcPts val="1417"/>
              </a:spcBef>
              <a:buClr>
                <a:srgbClr val="000000"/>
              </a:buClr>
              <a:buSzPct val="45000"/>
              <a:buFont typeface="Wingdings" charset="2"/>
              <a:buChar char=""/>
            </a:pPr>
            <a:r>
              <a:rPr lang="en-US" sz="2800" b="0" strike="noStrike" spc="-1" dirty="0" err="1">
                <a:solidFill>
                  <a:srgbClr val="000000"/>
                </a:solidFill>
                <a:latin typeface="Arial"/>
              </a:rPr>
              <a:t>Eelnev</a:t>
            </a:r>
            <a:r>
              <a:rPr lang="en-US" sz="2800" b="0" strike="noStrike" spc="-1" dirty="0">
                <a:solidFill>
                  <a:srgbClr val="000000"/>
                </a:solidFill>
                <a:latin typeface="Arial"/>
              </a:rPr>
              <a:t> test </a:t>
            </a:r>
            <a:r>
              <a:rPr lang="en-US" sz="2800" b="0" strike="noStrike" spc="-1" dirty="0" err="1">
                <a:solidFill>
                  <a:srgbClr val="000000"/>
                </a:solidFill>
                <a:latin typeface="Arial"/>
              </a:rPr>
              <a:t>paari</a:t>
            </a:r>
            <a:r>
              <a:rPr lang="en-US" sz="2800" b="0" strike="noStrike" spc="-1" dirty="0">
                <a:solidFill>
                  <a:srgbClr val="000000"/>
                </a:solidFill>
                <a:latin typeface="Arial"/>
              </a:rPr>
              <a:t> </a:t>
            </a:r>
            <a:r>
              <a:rPr lang="en-US" sz="2800" b="0" strike="noStrike" spc="-1" dirty="0" err="1">
                <a:solidFill>
                  <a:srgbClr val="000000"/>
                </a:solidFill>
                <a:latin typeface="Arial"/>
              </a:rPr>
              <a:t>lapsega</a:t>
            </a:r>
            <a:r>
              <a:rPr lang="en-US" sz="2800" b="0" strike="noStrike" spc="-1" dirty="0">
                <a:solidFill>
                  <a:srgbClr val="000000"/>
                </a:solidFill>
                <a:latin typeface="Arial"/>
              </a:rPr>
              <a:t>, et </a:t>
            </a:r>
            <a:r>
              <a:rPr lang="en-US" sz="2800" b="0" strike="noStrike" spc="-1" dirty="0" err="1">
                <a:solidFill>
                  <a:srgbClr val="000000"/>
                </a:solidFill>
                <a:latin typeface="Arial"/>
              </a:rPr>
              <a:t>leida</a:t>
            </a:r>
            <a:r>
              <a:rPr lang="en-US" sz="2800" b="0" strike="noStrike" spc="-1" dirty="0">
                <a:solidFill>
                  <a:srgbClr val="000000"/>
                </a:solidFill>
                <a:latin typeface="Arial"/>
              </a:rPr>
              <a:t> </a:t>
            </a:r>
            <a:r>
              <a:rPr lang="en-US" sz="2800" b="0" strike="noStrike" spc="-1" dirty="0" err="1">
                <a:solidFill>
                  <a:srgbClr val="000000"/>
                </a:solidFill>
                <a:latin typeface="Arial"/>
              </a:rPr>
              <a:t>probleemsed</a:t>
            </a:r>
            <a:r>
              <a:rPr lang="en-US" sz="2800" b="0" strike="noStrike" spc="-1" dirty="0">
                <a:solidFill>
                  <a:srgbClr val="000000"/>
                </a:solidFill>
                <a:latin typeface="Arial"/>
              </a:rPr>
              <a:t> </a:t>
            </a:r>
            <a:r>
              <a:rPr lang="en-US" sz="2800" b="0" strike="noStrike" spc="-1" dirty="0" err="1">
                <a:solidFill>
                  <a:srgbClr val="000000"/>
                </a:solidFill>
                <a:latin typeface="Arial"/>
              </a:rPr>
              <a:t>kohad</a:t>
            </a:r>
            <a:r>
              <a:rPr lang="en-US" sz="2800" b="0" strike="noStrike" spc="-1" dirty="0">
                <a:solidFill>
                  <a:srgbClr val="000000"/>
                </a:solidFill>
                <a:latin typeface="Arial"/>
              </a:rPr>
              <a:t>. </a:t>
            </a:r>
            <a:r>
              <a:rPr lang="en-US" sz="2800" b="0" strike="noStrike" spc="-1" dirty="0" err="1">
                <a:solidFill>
                  <a:srgbClr val="000000"/>
                </a:solidFill>
                <a:latin typeface="Arial"/>
              </a:rPr>
              <a:t>Suurendada</a:t>
            </a:r>
            <a:r>
              <a:rPr lang="en-US" sz="2800" b="0" strike="noStrike" spc="-1" dirty="0">
                <a:solidFill>
                  <a:srgbClr val="000000"/>
                </a:solidFill>
                <a:latin typeface="Arial"/>
              </a:rPr>
              <a:t> </a:t>
            </a:r>
            <a:r>
              <a:rPr lang="en-US" sz="2800" b="0" strike="noStrike" spc="-1" dirty="0" err="1">
                <a:solidFill>
                  <a:srgbClr val="000000"/>
                </a:solidFill>
                <a:latin typeface="Arial"/>
              </a:rPr>
              <a:t>valimi</a:t>
            </a:r>
            <a:r>
              <a:rPr lang="en-US" sz="2800" spc="-1" dirty="0" err="1">
                <a:solidFill>
                  <a:srgbClr val="000000"/>
                </a:solidFill>
                <a:latin typeface="Arial"/>
              </a:rPr>
              <a:t>t</a:t>
            </a:r>
            <a:r>
              <a:rPr lang="en-US" sz="2800" spc="-1" dirty="0">
                <a:solidFill>
                  <a:srgbClr val="000000"/>
                </a:solidFill>
                <a:latin typeface="Arial"/>
              </a:rPr>
              <a:t>, </a:t>
            </a:r>
            <a:r>
              <a:rPr lang="en-US" sz="2800" spc="-1" dirty="0" err="1">
                <a:solidFill>
                  <a:srgbClr val="000000"/>
                </a:solidFill>
                <a:latin typeface="Arial"/>
              </a:rPr>
              <a:t>teha</a:t>
            </a:r>
            <a:r>
              <a:rPr lang="en-US" sz="2800" spc="-1" dirty="0">
                <a:solidFill>
                  <a:srgbClr val="000000"/>
                </a:solidFill>
                <a:latin typeface="Arial"/>
              </a:rPr>
              <a:t> </a:t>
            </a:r>
            <a:r>
              <a:rPr lang="en-US" sz="2800" spc="-1" dirty="0" err="1">
                <a:solidFill>
                  <a:srgbClr val="000000"/>
                </a:solidFill>
                <a:latin typeface="Arial"/>
              </a:rPr>
              <a:t>eeltest</a:t>
            </a:r>
            <a:r>
              <a:rPr lang="en-US" sz="2800" spc="-1" dirty="0">
                <a:solidFill>
                  <a:srgbClr val="000000"/>
                </a:solidFill>
                <a:latin typeface="Arial"/>
              </a:rPr>
              <a:t>.</a:t>
            </a:r>
            <a:endParaRPr lang="en-US" sz="2800" b="0" strike="noStrike" spc="-1" dirty="0">
              <a:solidFill>
                <a:srgbClr val="000000"/>
              </a:solidFill>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itle 1"/>
          <p:cNvSpPr/>
          <p:nvPr/>
        </p:nvSpPr>
        <p:spPr>
          <a:xfrm>
            <a:off x="838080" y="365040"/>
            <a:ext cx="10514520" cy="1324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1" strike="noStrike" spc="-1" dirty="0" err="1">
                <a:solidFill>
                  <a:srgbClr val="000000"/>
                </a:solidFill>
                <a:latin typeface="Calibri Light"/>
                <a:ea typeface="DejaVu Sans"/>
              </a:rPr>
              <a:t>Taustaks</a:t>
            </a:r>
            <a:endParaRPr lang="en-US" sz="4400" b="1" strike="noStrike" spc="-1" dirty="0">
              <a:latin typeface="Arial"/>
            </a:endParaRPr>
          </a:p>
        </p:txBody>
      </p:sp>
      <p:sp>
        <p:nvSpPr>
          <p:cNvPr id="161" name="Content Placeholder 2"/>
          <p:cNvSpPr/>
          <p:nvPr/>
        </p:nvSpPr>
        <p:spPr>
          <a:xfrm>
            <a:off x="838080" y="1825559"/>
            <a:ext cx="10514520" cy="472486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228600" indent="-227520">
              <a:lnSpc>
                <a:spcPct val="90000"/>
              </a:lnSpc>
              <a:spcBef>
                <a:spcPts val="1001"/>
              </a:spcBef>
              <a:buClr>
                <a:srgbClr val="000000"/>
              </a:buClr>
              <a:buFont typeface="Arial"/>
              <a:buChar char="•"/>
            </a:pPr>
            <a:r>
              <a:rPr lang="en-US" sz="2800" b="0" strike="noStrike" spc="-1" dirty="0" err="1">
                <a:solidFill>
                  <a:srgbClr val="000000"/>
                </a:solidFill>
                <a:latin typeface="Calibri"/>
                <a:ea typeface="DejaVu Sans"/>
              </a:rPr>
              <a:t>Teise</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keele</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omandamist</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käsitlevates</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uuringutes</a:t>
            </a:r>
            <a:r>
              <a:rPr lang="en-US" sz="2800" b="0" strike="noStrike" spc="-1" dirty="0">
                <a:solidFill>
                  <a:srgbClr val="000000"/>
                </a:solidFill>
                <a:latin typeface="Calibri"/>
                <a:ea typeface="DejaVu Sans"/>
              </a:rPr>
              <a:t> (De Wilde </a:t>
            </a:r>
            <a:r>
              <a:rPr lang="en-US" sz="2800" b="0" i="1" strike="noStrike" spc="-1" dirty="0">
                <a:solidFill>
                  <a:srgbClr val="000000"/>
                </a:solidFill>
                <a:latin typeface="Calibri"/>
                <a:ea typeface="DejaVu Sans"/>
              </a:rPr>
              <a:t>et al</a:t>
            </a:r>
            <a:r>
              <a:rPr lang="en-US" sz="2800" b="0" strike="noStrike" spc="-1" dirty="0">
                <a:solidFill>
                  <a:srgbClr val="000000"/>
                </a:solidFill>
                <a:latin typeface="Calibri"/>
                <a:ea typeface="DejaVu Sans"/>
              </a:rPr>
              <a:t>. 2021, Jia ja Fuse 2007, Unsworth </a:t>
            </a:r>
            <a:r>
              <a:rPr lang="en-US" sz="2800" b="0" i="1" strike="noStrike" spc="-1" dirty="0">
                <a:solidFill>
                  <a:srgbClr val="000000"/>
                </a:solidFill>
                <a:latin typeface="Calibri"/>
                <a:ea typeface="DejaVu Sans"/>
              </a:rPr>
              <a:t>et al. </a:t>
            </a:r>
            <a:r>
              <a:rPr lang="en-US" sz="2800" b="0" strike="noStrike" spc="-1" dirty="0">
                <a:solidFill>
                  <a:srgbClr val="000000"/>
                </a:solidFill>
                <a:latin typeface="Calibri"/>
                <a:ea typeface="DejaVu Sans"/>
              </a:rPr>
              <a:t>2014) on </a:t>
            </a:r>
            <a:r>
              <a:rPr lang="en-US" sz="2800" b="0" strike="noStrike" spc="-1" dirty="0" err="1">
                <a:solidFill>
                  <a:srgbClr val="000000"/>
                </a:solidFill>
                <a:latin typeface="Calibri"/>
                <a:ea typeface="DejaVu Sans"/>
              </a:rPr>
              <a:t>leitud</a:t>
            </a:r>
            <a:r>
              <a:rPr lang="en-US" sz="2800" b="0" strike="noStrike" spc="-1" dirty="0">
                <a:solidFill>
                  <a:srgbClr val="000000"/>
                </a:solidFill>
                <a:latin typeface="Calibri"/>
                <a:ea typeface="DejaVu Sans"/>
              </a:rPr>
              <a:t>, et </a:t>
            </a:r>
            <a:r>
              <a:rPr lang="en-US" sz="2800" b="0" strike="noStrike" spc="-1" dirty="0" err="1">
                <a:solidFill>
                  <a:srgbClr val="000000"/>
                </a:solidFill>
                <a:latin typeface="Calibri"/>
                <a:ea typeface="DejaVu Sans"/>
              </a:rPr>
              <a:t>keeleomandamine</a:t>
            </a:r>
            <a:r>
              <a:rPr lang="en-US" sz="2800" b="0" strike="noStrike" spc="-1" dirty="0">
                <a:solidFill>
                  <a:srgbClr val="000000"/>
                </a:solidFill>
                <a:latin typeface="Calibri"/>
                <a:ea typeface="DejaVu Sans"/>
              </a:rPr>
              <a:t> on </a:t>
            </a:r>
            <a:r>
              <a:rPr lang="en-US" sz="2800" b="0" strike="noStrike" spc="-1" dirty="0" err="1">
                <a:solidFill>
                  <a:srgbClr val="000000"/>
                </a:solidFill>
                <a:latin typeface="Calibri"/>
                <a:ea typeface="DejaVu Sans"/>
              </a:rPr>
              <a:t>edukam</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mida</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rohkem</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õppija</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keele</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sisendit</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saab</a:t>
            </a:r>
            <a:r>
              <a:rPr lang="en-US" sz="2800" b="0" strike="noStrike" spc="-1" dirty="0">
                <a:solidFill>
                  <a:srgbClr val="000000"/>
                </a:solidFill>
                <a:latin typeface="Calibri"/>
                <a:ea typeface="DejaVu Sans"/>
              </a:rPr>
              <a:t> (ka </a:t>
            </a:r>
            <a:r>
              <a:rPr lang="en-US" sz="2800" b="0" strike="noStrike" spc="-1" dirty="0" err="1">
                <a:solidFill>
                  <a:srgbClr val="000000"/>
                </a:solidFill>
                <a:latin typeface="Calibri"/>
                <a:ea typeface="DejaVu Sans"/>
              </a:rPr>
              <a:t>kumulatiivselt</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Erineva</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keeletasemega</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ehk</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erineval</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hulgal</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keelelist</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sisendit</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saanud</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õppijad</a:t>
            </a:r>
            <a:r>
              <a:rPr lang="en-US" sz="2800" b="0" strike="noStrike" spc="-1" dirty="0">
                <a:solidFill>
                  <a:srgbClr val="000000"/>
                </a:solidFill>
                <a:latin typeface="Calibri"/>
                <a:ea typeface="DejaVu Sans"/>
              </a:rPr>
              <a:t> on </a:t>
            </a:r>
            <a:r>
              <a:rPr lang="en-US" sz="2800" b="0" strike="noStrike" spc="-1" dirty="0" err="1">
                <a:solidFill>
                  <a:srgbClr val="000000"/>
                </a:solidFill>
                <a:latin typeface="Calibri"/>
                <a:ea typeface="DejaVu Sans"/>
              </a:rPr>
              <a:t>aga</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mitmekeelse</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klassi</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igapäevane</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tegelikkus</a:t>
            </a:r>
            <a:r>
              <a:rPr lang="en-US" sz="2800" b="0" strike="noStrike" spc="-1" dirty="0">
                <a:solidFill>
                  <a:srgbClr val="000000"/>
                </a:solidFill>
                <a:latin typeface="Calibri"/>
                <a:ea typeface="DejaVu Sans"/>
              </a:rPr>
              <a:t>. </a:t>
            </a:r>
            <a:endParaRPr lang="en-US" sz="2800" b="0" strike="noStrike" spc="-1" dirty="0">
              <a:latin typeface="Arial"/>
            </a:endParaRPr>
          </a:p>
          <a:p>
            <a:pPr marL="228600" indent="-227520">
              <a:lnSpc>
                <a:spcPct val="90000"/>
              </a:lnSpc>
              <a:spcBef>
                <a:spcPts val="1001"/>
              </a:spcBef>
              <a:buClr>
                <a:srgbClr val="000000"/>
              </a:buClr>
              <a:buFont typeface="Arial"/>
              <a:buChar char="•"/>
            </a:pPr>
            <a:r>
              <a:rPr lang="en-US" sz="2800" b="0" strike="noStrike" spc="-1" dirty="0" err="1">
                <a:solidFill>
                  <a:srgbClr val="000000"/>
                </a:solidFill>
                <a:latin typeface="Calibri"/>
                <a:ea typeface="DejaVu Sans"/>
              </a:rPr>
              <a:t>Uuringud</a:t>
            </a:r>
            <a:r>
              <a:rPr lang="en-US" sz="2800" b="0" strike="noStrike" spc="-1" dirty="0">
                <a:solidFill>
                  <a:srgbClr val="000000"/>
                </a:solidFill>
                <a:latin typeface="Calibri"/>
                <a:ea typeface="DejaVu Sans"/>
              </a:rPr>
              <a:t> on </a:t>
            </a:r>
            <a:r>
              <a:rPr lang="en-US" sz="2800" b="0" strike="noStrike" spc="-1" dirty="0" err="1">
                <a:solidFill>
                  <a:srgbClr val="000000"/>
                </a:solidFill>
                <a:latin typeface="Calibri"/>
                <a:ea typeface="DejaVu Sans"/>
              </a:rPr>
              <a:t>näidanud</a:t>
            </a:r>
            <a:r>
              <a:rPr lang="en-US" sz="2800" b="0" strike="noStrike" spc="-1" dirty="0">
                <a:solidFill>
                  <a:srgbClr val="000000"/>
                </a:solidFill>
                <a:latin typeface="Calibri"/>
                <a:ea typeface="DejaVu Sans"/>
              </a:rPr>
              <a:t>, et </a:t>
            </a:r>
            <a:r>
              <a:rPr lang="en-US" sz="2800" b="0" strike="noStrike" spc="-1" dirty="0" err="1">
                <a:solidFill>
                  <a:srgbClr val="000000"/>
                </a:solidFill>
                <a:latin typeface="Calibri"/>
                <a:ea typeface="DejaVu Sans"/>
              </a:rPr>
              <a:t>õppe</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vähene</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diferentseeritus</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võib</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mõjutada</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eelkõige</a:t>
            </a:r>
            <a:r>
              <a:rPr lang="en-US" sz="2800" b="0" strike="noStrike" spc="-1" dirty="0">
                <a:solidFill>
                  <a:srgbClr val="000000"/>
                </a:solidFill>
                <a:latin typeface="Calibri"/>
                <a:ea typeface="DejaVu Sans"/>
              </a:rPr>
              <a:t> n-</a:t>
            </a:r>
            <a:r>
              <a:rPr lang="en-US" sz="2800" b="0" strike="noStrike" spc="-1" dirty="0" err="1">
                <a:solidFill>
                  <a:srgbClr val="000000"/>
                </a:solidFill>
                <a:latin typeface="Calibri"/>
                <a:ea typeface="DejaVu Sans"/>
              </a:rPr>
              <a:t>ö</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paremal</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stardipositsioonil</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olevaid</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õppijaid</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vt</a:t>
            </a:r>
            <a:r>
              <a:rPr lang="en-US" sz="2800" b="0" strike="noStrike" spc="-1" dirty="0">
                <a:solidFill>
                  <a:srgbClr val="000000"/>
                </a:solidFill>
                <a:latin typeface="Calibri"/>
                <a:ea typeface="DejaVu Sans"/>
              </a:rPr>
              <a:t> Naka 2018, </a:t>
            </a:r>
            <a:r>
              <a:rPr lang="en-US" sz="2800" b="0" strike="noStrike" spc="-1" dirty="0" err="1">
                <a:solidFill>
                  <a:srgbClr val="000000"/>
                </a:solidFill>
                <a:latin typeface="Calibri"/>
                <a:ea typeface="DejaVu Sans"/>
              </a:rPr>
              <a:t>Subban</a:t>
            </a:r>
            <a:r>
              <a:rPr lang="en-US" sz="2800" b="0" strike="noStrike" spc="-1" dirty="0">
                <a:solidFill>
                  <a:srgbClr val="000000"/>
                </a:solidFill>
                <a:latin typeface="Calibri"/>
                <a:ea typeface="DejaVu Sans"/>
              </a:rPr>
              <a:t> 2006).</a:t>
            </a:r>
            <a:endParaRPr lang="en-US" sz="2800" b="0" strike="noStrike" spc="-1" dirty="0">
              <a:latin typeface="Arial"/>
            </a:endParaRPr>
          </a:p>
          <a:p>
            <a:pPr>
              <a:lnSpc>
                <a:spcPct val="90000"/>
              </a:lnSpc>
              <a:spcBef>
                <a:spcPts val="1001"/>
              </a:spcBef>
            </a:pPr>
            <a:endParaRPr lang="en-US" sz="2800" b="0" strike="noStrike" spc="-1" dirty="0">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47264-EB40-364B-BFEB-8A8BD9063362}"/>
              </a:ext>
            </a:extLst>
          </p:cNvPr>
          <p:cNvSpPr>
            <a:spLocks noGrp="1"/>
          </p:cNvSpPr>
          <p:nvPr>
            <p:ph type="title"/>
          </p:nvPr>
        </p:nvSpPr>
        <p:spPr/>
        <p:txBody>
          <a:bodyPr/>
          <a:lstStyle/>
          <a:p>
            <a:r>
              <a:rPr lang="en-US" dirty="0" err="1"/>
              <a:t>Kirjandus</a:t>
            </a:r>
            <a:endParaRPr lang="en-US" dirty="0"/>
          </a:p>
        </p:txBody>
      </p:sp>
      <p:sp>
        <p:nvSpPr>
          <p:cNvPr id="3" name="Text Placeholder 2">
            <a:extLst>
              <a:ext uri="{FF2B5EF4-FFF2-40B4-BE49-F238E27FC236}">
                <a16:creationId xmlns:a16="http://schemas.microsoft.com/office/drawing/2014/main" id="{0269D2E9-6EE0-6C4C-9293-1B55C74E8DDF}"/>
              </a:ext>
            </a:extLst>
          </p:cNvPr>
          <p:cNvSpPr>
            <a:spLocks noGrp="1"/>
          </p:cNvSpPr>
          <p:nvPr>
            <p:ph type="body"/>
          </p:nvPr>
        </p:nvSpPr>
        <p:spPr>
          <a:xfrm>
            <a:off x="609480" y="1604520"/>
            <a:ext cx="10972440" cy="4796280"/>
          </a:xfrm>
        </p:spPr>
        <p:txBody>
          <a:bodyPr>
            <a:normAutofit fontScale="85000" lnSpcReduction="20000"/>
          </a:bodyPr>
          <a:lstStyle/>
          <a:p>
            <a:r>
              <a:rPr lang="en-US" dirty="0"/>
              <a:t>Argus, </a:t>
            </a:r>
            <a:r>
              <a:rPr lang="en-US" dirty="0" err="1"/>
              <a:t>Reili</a:t>
            </a:r>
            <a:r>
              <a:rPr lang="en-US" dirty="0"/>
              <a:t> (2008). Psühholingvistiline katse eesti keele objekti käändevahelduse omandamise </a:t>
            </a:r>
            <a:r>
              <a:rPr lang="en-US" dirty="0" err="1"/>
              <a:t>uurimise</a:t>
            </a:r>
            <a:r>
              <a:rPr lang="en-US" dirty="0"/>
              <a:t> </a:t>
            </a:r>
            <a:r>
              <a:rPr lang="en-US" dirty="0" err="1"/>
              <a:t>meetodina</a:t>
            </a:r>
            <a:r>
              <a:rPr lang="en-US" dirty="0"/>
              <a:t>. </a:t>
            </a:r>
            <a:r>
              <a:rPr lang="en-US" dirty="0" err="1"/>
              <a:t>Emakeele</a:t>
            </a:r>
            <a:r>
              <a:rPr lang="en-US" dirty="0"/>
              <a:t> </a:t>
            </a:r>
            <a:r>
              <a:rPr lang="en-US" dirty="0" err="1"/>
              <a:t>Seltsi</a:t>
            </a:r>
            <a:r>
              <a:rPr lang="en-US" dirty="0"/>
              <a:t> </a:t>
            </a:r>
            <a:r>
              <a:rPr lang="en-US" dirty="0" err="1"/>
              <a:t>aastaraamat</a:t>
            </a:r>
            <a:r>
              <a:rPr lang="en-US" dirty="0"/>
              <a:t> 54.</a:t>
            </a:r>
          </a:p>
          <a:p>
            <a:r>
              <a:rPr lang="en-US" dirty="0"/>
              <a:t>De Wilde, V., </a:t>
            </a:r>
            <a:r>
              <a:rPr lang="en-US" dirty="0" err="1"/>
              <a:t>Brysbaert</a:t>
            </a:r>
            <a:r>
              <a:rPr lang="en-US" dirty="0"/>
              <a:t>, M., &amp; </a:t>
            </a:r>
            <a:r>
              <a:rPr lang="en-US" dirty="0" err="1"/>
              <a:t>Eyckmans</a:t>
            </a:r>
            <a:r>
              <a:rPr lang="en-US" dirty="0"/>
              <a:t>, J. (2021). Formal versus informal L2 learning: how do individual differences and word-related variables influence </a:t>
            </a:r>
            <a:r>
              <a:rPr lang="en-US" dirty="0" err="1"/>
              <a:t>french</a:t>
            </a:r>
            <a:r>
              <a:rPr lang="en-US" dirty="0"/>
              <a:t> and English L2 vocabulary learning in Dutch-speaking children?. </a:t>
            </a:r>
            <a:r>
              <a:rPr lang="en-US" i="1" dirty="0"/>
              <a:t>Studies in Second Language Acquisition</a:t>
            </a:r>
            <a:r>
              <a:rPr lang="en-US" dirty="0"/>
              <a:t>, 1-25.</a:t>
            </a:r>
          </a:p>
          <a:p>
            <a:r>
              <a:rPr lang="en-US" dirty="0"/>
              <a:t>Jia, G., &amp; Fuse, A. (2007). Acquisition of English grammatical morphology by native Mandarin-speaking children and adolescents: Age-related differences.</a:t>
            </a:r>
          </a:p>
          <a:p>
            <a:r>
              <a:rPr lang="en-US" dirty="0"/>
              <a:t>Naka, L. Differentiated Instruction as the Main Tool in EFL Learning Enhancement.</a:t>
            </a:r>
          </a:p>
          <a:p>
            <a:r>
              <a:rPr lang="en-US" dirty="0" err="1"/>
              <a:t>Subban</a:t>
            </a:r>
            <a:r>
              <a:rPr lang="en-US" dirty="0"/>
              <a:t>, P. (2006). Differentiated instruction: A research basis. </a:t>
            </a:r>
            <a:r>
              <a:rPr lang="en-US" i="1" dirty="0"/>
              <a:t>International education journal</a:t>
            </a:r>
            <a:r>
              <a:rPr lang="en-US" dirty="0"/>
              <a:t>, </a:t>
            </a:r>
            <a:r>
              <a:rPr lang="en-US" i="1" dirty="0"/>
              <a:t>7</a:t>
            </a:r>
            <a:r>
              <a:rPr lang="en-US" dirty="0"/>
              <a:t>(7), 935-947.</a:t>
            </a:r>
          </a:p>
          <a:p>
            <a:r>
              <a:rPr lang="en-US" dirty="0"/>
              <a:t>Unsworth, S., </a:t>
            </a:r>
            <a:r>
              <a:rPr lang="en-US" dirty="0" err="1"/>
              <a:t>Argyri</a:t>
            </a:r>
            <a:r>
              <a:rPr lang="en-US" dirty="0"/>
              <a:t>, F., </a:t>
            </a:r>
            <a:r>
              <a:rPr lang="en-US" dirty="0" err="1"/>
              <a:t>Cornips</a:t>
            </a:r>
            <a:r>
              <a:rPr lang="en-US" dirty="0"/>
              <a:t>, L., Hulk, A., </a:t>
            </a:r>
            <a:r>
              <a:rPr lang="en-US" dirty="0" err="1"/>
              <a:t>Sorace</a:t>
            </a:r>
            <a:r>
              <a:rPr lang="en-US" dirty="0"/>
              <a:t>, A., &amp; </a:t>
            </a:r>
            <a:r>
              <a:rPr lang="en-US" dirty="0" err="1"/>
              <a:t>Tsimpli</a:t>
            </a:r>
            <a:r>
              <a:rPr lang="en-US" dirty="0"/>
              <a:t>, I. (2014). The role of age of onset and input in early child bilingualism in Greek and Dutch. </a:t>
            </a:r>
            <a:r>
              <a:rPr lang="en-US" i="1" dirty="0"/>
              <a:t>Applied Psycholinguistics</a:t>
            </a:r>
            <a:r>
              <a:rPr lang="en-US" dirty="0"/>
              <a:t>, </a:t>
            </a:r>
            <a:r>
              <a:rPr lang="en-US" i="1" dirty="0"/>
              <a:t>35</a:t>
            </a:r>
            <a:r>
              <a:rPr lang="en-US" dirty="0"/>
              <a:t>(4), 765-805.</a:t>
            </a:r>
          </a:p>
          <a:p>
            <a:endParaRPr lang="en-US" dirty="0"/>
          </a:p>
        </p:txBody>
      </p:sp>
    </p:spTree>
    <p:extLst>
      <p:ext uri="{BB962C8B-B14F-4D97-AF65-F5344CB8AC3E}">
        <p14:creationId xmlns:p14="http://schemas.microsoft.com/office/powerpoint/2010/main" val="1007282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Title 1"/>
          <p:cNvSpPr/>
          <p:nvPr/>
        </p:nvSpPr>
        <p:spPr>
          <a:xfrm>
            <a:off x="838080" y="365040"/>
            <a:ext cx="10514520" cy="1324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1" strike="noStrike" spc="-1" dirty="0" err="1">
                <a:solidFill>
                  <a:srgbClr val="000000"/>
                </a:solidFill>
                <a:latin typeface="Calibri Light"/>
                <a:ea typeface="DejaVu Sans"/>
              </a:rPr>
              <a:t>Eesmärgid</a:t>
            </a:r>
            <a:endParaRPr lang="en-US" sz="4400" b="1" strike="noStrike" spc="-1" dirty="0">
              <a:latin typeface="Arial"/>
            </a:endParaRPr>
          </a:p>
        </p:txBody>
      </p:sp>
      <p:sp>
        <p:nvSpPr>
          <p:cNvPr id="163" name="Content Placeholder 2"/>
          <p:cNvSpPr/>
          <p:nvPr/>
        </p:nvSpPr>
        <p:spPr>
          <a:xfrm>
            <a:off x="838080" y="1825560"/>
            <a:ext cx="10514520" cy="4350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360">
              <a:lnSpc>
                <a:spcPct val="90000"/>
              </a:lnSpc>
              <a:spcBef>
                <a:spcPts val="1001"/>
              </a:spcBef>
            </a:pPr>
            <a:r>
              <a:rPr lang="en-US" sz="2800" b="0" strike="noStrike" spc="-1" dirty="0" err="1">
                <a:solidFill>
                  <a:srgbClr val="000000"/>
                </a:solidFill>
                <a:latin typeface="Calibri"/>
                <a:ea typeface="DejaVu Sans"/>
              </a:rPr>
              <a:t>teha</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kindlaks</a:t>
            </a:r>
            <a:r>
              <a:rPr lang="en-US" sz="2800" b="0" strike="noStrike" spc="-1" dirty="0">
                <a:solidFill>
                  <a:srgbClr val="000000"/>
                </a:solidFill>
                <a:latin typeface="Calibri"/>
                <a:ea typeface="DejaVu Sans"/>
              </a:rPr>
              <a:t>:</a:t>
            </a:r>
            <a:endParaRPr lang="en-US" sz="2800" b="0" strike="noStrike" spc="-1" dirty="0">
              <a:latin typeface="Arial"/>
            </a:endParaRPr>
          </a:p>
          <a:p>
            <a:pPr marL="360">
              <a:lnSpc>
                <a:spcPct val="90000"/>
              </a:lnSpc>
              <a:spcBef>
                <a:spcPts val="1001"/>
              </a:spcBef>
            </a:pPr>
            <a:endParaRPr lang="en-US" sz="2800" b="0" strike="noStrike" spc="-1" dirty="0">
              <a:latin typeface="Arial"/>
            </a:endParaRPr>
          </a:p>
          <a:p>
            <a:pPr marL="685800" lvl="1" indent="-227520">
              <a:lnSpc>
                <a:spcPct val="90000"/>
              </a:lnSpc>
              <a:spcBef>
                <a:spcPts val="499"/>
              </a:spcBef>
              <a:buClr>
                <a:srgbClr val="000000"/>
              </a:buClr>
              <a:buFont typeface="Arial"/>
              <a:buChar char="•"/>
            </a:pPr>
            <a:r>
              <a:rPr lang="en-US" sz="2800" b="0" strike="noStrike" spc="-1" dirty="0" err="1">
                <a:solidFill>
                  <a:srgbClr val="000000"/>
                </a:solidFill>
                <a:latin typeface="Calibri"/>
                <a:ea typeface="DejaVu Sans"/>
              </a:rPr>
              <a:t>kuidas</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erineb</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õppeaasta</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alguses</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kahe</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erineva</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keeleoskusega</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laste</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grupi</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eesti</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keele</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oskus</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õppeaasta</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lõpuks</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kui</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õpetajate</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hinnangul</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eri</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keeleoskustasemega</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ehk</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eri</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hulgal</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keelelist</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sisendit</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saanud</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õppijaid</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õpetati</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kõiki</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ühtviisi</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ehk</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õpet</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diferentseerimata</a:t>
            </a:r>
            <a:r>
              <a:rPr lang="en-US" sz="2800" b="0" strike="noStrike" spc="-1" dirty="0">
                <a:solidFill>
                  <a:srgbClr val="000000"/>
                </a:solidFill>
                <a:latin typeface="Calibri"/>
                <a:ea typeface="DejaVu Sans"/>
              </a:rPr>
              <a:t>;</a:t>
            </a:r>
          </a:p>
          <a:p>
            <a:pPr marL="685800" lvl="1" indent="-227520">
              <a:lnSpc>
                <a:spcPct val="90000"/>
              </a:lnSpc>
              <a:spcBef>
                <a:spcPts val="499"/>
              </a:spcBef>
              <a:buClr>
                <a:srgbClr val="000000"/>
              </a:buClr>
              <a:buFont typeface="Arial"/>
              <a:buChar char="•"/>
            </a:pPr>
            <a:endParaRPr lang="en-US" sz="2800" spc="-1" dirty="0">
              <a:latin typeface="Arial"/>
            </a:endParaRPr>
          </a:p>
          <a:p>
            <a:pPr marL="1080">
              <a:lnSpc>
                <a:spcPct val="90000"/>
              </a:lnSpc>
              <a:spcBef>
                <a:spcPts val="499"/>
              </a:spcBef>
              <a:buClr>
                <a:srgbClr val="000000"/>
              </a:buClr>
            </a:pPr>
            <a:r>
              <a:rPr lang="en-US" sz="2800" b="0" strike="noStrike" spc="-1" dirty="0" err="1">
                <a:solidFill>
                  <a:srgbClr val="000000"/>
                </a:solidFill>
                <a:latin typeface="Calibri"/>
                <a:ea typeface="DejaVu Sans"/>
              </a:rPr>
              <a:t>hinnata</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kasutatud</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meetodi</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sobivust</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laste</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keeleoskuse</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hindamiseks</a:t>
            </a:r>
            <a:r>
              <a:rPr lang="en-US" sz="2800" b="0" strike="noStrike" spc="-1" dirty="0">
                <a:solidFill>
                  <a:srgbClr val="000000"/>
                </a:solidFill>
                <a:latin typeface="Calibri"/>
                <a:ea typeface="DejaVu Sans"/>
              </a:rPr>
              <a:t>.</a:t>
            </a:r>
            <a:endParaRPr lang="en-US" sz="2800" b="0" strike="noStrike" spc="-1" dirty="0">
              <a:latin typeface="Arial"/>
            </a:endParaRPr>
          </a:p>
          <a:p>
            <a:pPr>
              <a:lnSpc>
                <a:spcPct val="90000"/>
              </a:lnSpc>
              <a:spcBef>
                <a:spcPts val="1001"/>
              </a:spcBef>
            </a:pPr>
            <a:endParaRPr lang="en-US" sz="2400" b="0" strike="noStrike" spc="-1" dirty="0">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itle 1"/>
          <p:cNvSpPr/>
          <p:nvPr/>
        </p:nvSpPr>
        <p:spPr>
          <a:xfrm>
            <a:off x="838080" y="365040"/>
            <a:ext cx="10514520" cy="108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1" strike="noStrike" spc="-1">
                <a:solidFill>
                  <a:srgbClr val="000000"/>
                </a:solidFill>
                <a:latin typeface="Calibri Light"/>
                <a:ea typeface="DejaVu Sans"/>
              </a:rPr>
              <a:t>Valim ja meetod</a:t>
            </a:r>
            <a:endParaRPr lang="en-US" sz="4400" b="0" strike="noStrike" spc="-1">
              <a:latin typeface="Arial"/>
            </a:endParaRPr>
          </a:p>
        </p:txBody>
      </p:sp>
      <p:sp>
        <p:nvSpPr>
          <p:cNvPr id="165" name="Content Placeholder 2"/>
          <p:cNvSpPr/>
          <p:nvPr/>
        </p:nvSpPr>
        <p:spPr>
          <a:xfrm>
            <a:off x="584280" y="1447920"/>
            <a:ext cx="11328120" cy="5409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228600" indent="-227520">
              <a:lnSpc>
                <a:spcPct val="90000"/>
              </a:lnSpc>
              <a:spcBef>
                <a:spcPts val="1001"/>
              </a:spcBef>
              <a:buClr>
                <a:srgbClr val="000000"/>
              </a:buClr>
              <a:buFont typeface="Arial"/>
              <a:buChar char="•"/>
            </a:pPr>
            <a:r>
              <a:rPr lang="en-US" sz="2800" b="0" strike="noStrike" spc="-1" dirty="0" err="1">
                <a:solidFill>
                  <a:srgbClr val="000000"/>
                </a:solidFill>
                <a:latin typeface="Calibri"/>
                <a:ea typeface="DejaVu Sans"/>
              </a:rPr>
              <a:t>Programmi</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Professionaalne</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eestikeelne</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õpetaja</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mitmekeelses</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klassis</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raames</a:t>
            </a:r>
            <a:r>
              <a:rPr lang="en-US" sz="2800" b="0" strike="noStrike" spc="-1" dirty="0">
                <a:solidFill>
                  <a:srgbClr val="000000"/>
                </a:solidFill>
                <a:latin typeface="Calibri"/>
                <a:ea typeface="DejaVu Sans"/>
              </a:rPr>
              <a:t> 2020. </a:t>
            </a:r>
            <a:r>
              <a:rPr lang="en-US" sz="2800" b="0" strike="noStrike" spc="-1" dirty="0" err="1">
                <a:solidFill>
                  <a:srgbClr val="000000"/>
                </a:solidFill>
                <a:latin typeface="Calibri"/>
                <a:ea typeface="DejaVu Sans"/>
              </a:rPr>
              <a:t>aastal</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eesti</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keelt</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õppima</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asunud</a:t>
            </a:r>
            <a:r>
              <a:rPr lang="en-US" sz="2800" b="0" strike="noStrike" spc="-1" dirty="0">
                <a:solidFill>
                  <a:srgbClr val="000000"/>
                </a:solidFill>
                <a:latin typeface="Calibri"/>
                <a:ea typeface="DejaVu Sans"/>
              </a:rPr>
              <a:t> 7-9aastaste </a:t>
            </a:r>
            <a:r>
              <a:rPr lang="en-US" sz="2800" b="0" strike="noStrike" spc="-1" dirty="0" err="1">
                <a:solidFill>
                  <a:srgbClr val="000000"/>
                </a:solidFill>
                <a:latin typeface="Calibri"/>
                <a:ea typeface="DejaVu Sans"/>
              </a:rPr>
              <a:t>laste</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hulgast</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valis</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iga</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õpetaja</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hindamiseks</a:t>
            </a:r>
            <a:r>
              <a:rPr lang="en-US" sz="2800" b="0" strike="noStrike" spc="-1" dirty="0">
                <a:solidFill>
                  <a:srgbClr val="000000"/>
                </a:solidFill>
                <a:latin typeface="Calibri"/>
                <a:ea typeface="DejaVu Sans"/>
              </a:rPr>
              <a:t> </a:t>
            </a:r>
            <a:r>
              <a:rPr lang="en-US" sz="2800" b="1" strike="noStrike" spc="-1" dirty="0" err="1">
                <a:solidFill>
                  <a:srgbClr val="000000"/>
                </a:solidFill>
                <a:latin typeface="Calibri"/>
                <a:ea typeface="DejaVu Sans"/>
              </a:rPr>
              <a:t>kaks</a:t>
            </a:r>
            <a:r>
              <a:rPr lang="en-US" sz="2800" b="1" strike="noStrike" spc="-1" dirty="0">
                <a:solidFill>
                  <a:srgbClr val="000000"/>
                </a:solidFill>
                <a:latin typeface="Calibri"/>
                <a:ea typeface="DejaVu Sans"/>
              </a:rPr>
              <a:t> </a:t>
            </a:r>
            <a:r>
              <a:rPr lang="en-US" sz="2800" b="1" strike="noStrike" spc="-1" dirty="0" err="1">
                <a:solidFill>
                  <a:srgbClr val="000000"/>
                </a:solidFill>
                <a:latin typeface="Calibri"/>
                <a:ea typeface="DejaVu Sans"/>
              </a:rPr>
              <a:t>erineva</a:t>
            </a:r>
            <a:r>
              <a:rPr lang="en-US" sz="2800" b="1" strike="noStrike" spc="-1" dirty="0">
                <a:solidFill>
                  <a:srgbClr val="000000"/>
                </a:solidFill>
                <a:latin typeface="Calibri"/>
                <a:ea typeface="DejaVu Sans"/>
              </a:rPr>
              <a:t> </a:t>
            </a:r>
            <a:r>
              <a:rPr lang="en-US" sz="2800" b="1" strike="noStrike" spc="-1" dirty="0" err="1">
                <a:solidFill>
                  <a:srgbClr val="000000"/>
                </a:solidFill>
                <a:latin typeface="Calibri"/>
                <a:ea typeface="DejaVu Sans"/>
              </a:rPr>
              <a:t>nn</a:t>
            </a:r>
            <a:r>
              <a:rPr lang="en-US" sz="2800" b="1" strike="noStrike" spc="-1" dirty="0">
                <a:solidFill>
                  <a:srgbClr val="000000"/>
                </a:solidFill>
                <a:latin typeface="Calibri"/>
                <a:ea typeface="DejaVu Sans"/>
              </a:rPr>
              <a:t> </a:t>
            </a:r>
            <a:r>
              <a:rPr lang="en-US" sz="2800" b="1" strike="noStrike" spc="-1" dirty="0" err="1">
                <a:solidFill>
                  <a:srgbClr val="000000"/>
                </a:solidFill>
                <a:latin typeface="Calibri"/>
                <a:ea typeface="DejaVu Sans"/>
              </a:rPr>
              <a:t>stardipositsiooniga</a:t>
            </a:r>
            <a:r>
              <a:rPr lang="en-US" sz="2800" b="1" strike="noStrike" spc="-1" dirty="0">
                <a:solidFill>
                  <a:srgbClr val="000000"/>
                </a:solidFill>
                <a:latin typeface="Calibri"/>
                <a:ea typeface="DejaVu Sans"/>
              </a:rPr>
              <a:t> last</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Kokku</a:t>
            </a:r>
            <a:r>
              <a:rPr lang="en-US" sz="2800" b="0" strike="noStrike" spc="-1" dirty="0">
                <a:solidFill>
                  <a:srgbClr val="000000"/>
                </a:solidFill>
                <a:latin typeface="Calibri"/>
                <a:ea typeface="DejaVu Sans"/>
              </a:rPr>
              <a:t> 35 lapse </a:t>
            </a:r>
            <a:r>
              <a:rPr lang="en-US" sz="2800" b="0" strike="noStrike" spc="-1" dirty="0" err="1">
                <a:solidFill>
                  <a:srgbClr val="000000"/>
                </a:solidFill>
                <a:latin typeface="Calibri"/>
                <a:ea typeface="DejaVu Sans"/>
              </a:rPr>
              <a:t>keelelist</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arengut</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hindasid</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õpetajad</a:t>
            </a:r>
            <a:r>
              <a:rPr lang="en-US" sz="2800" b="0" strike="noStrike" spc="-1" dirty="0">
                <a:solidFill>
                  <a:srgbClr val="000000"/>
                </a:solidFill>
                <a:latin typeface="Calibri"/>
                <a:ea typeface="DejaVu Sans"/>
              </a:rPr>
              <a:t> (18) </a:t>
            </a:r>
            <a:r>
              <a:rPr lang="en-US" sz="2800" b="0" strike="noStrike" spc="-1" dirty="0" err="1">
                <a:solidFill>
                  <a:srgbClr val="000000"/>
                </a:solidFill>
                <a:latin typeface="Calibri"/>
                <a:ea typeface="DejaVu Sans"/>
              </a:rPr>
              <a:t>selleks</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välja</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töötatud</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küsimustikuga</a:t>
            </a:r>
            <a:r>
              <a:rPr lang="en-US" sz="2800" b="0" strike="noStrike" spc="-1" dirty="0">
                <a:solidFill>
                  <a:srgbClr val="000000"/>
                </a:solidFill>
                <a:latin typeface="Calibri"/>
                <a:ea typeface="DejaVu Sans"/>
              </a:rPr>
              <a:t>. </a:t>
            </a:r>
            <a:endParaRPr lang="en-US" sz="2800" b="0" strike="noStrike" spc="-1" dirty="0">
              <a:latin typeface="Arial"/>
            </a:endParaRPr>
          </a:p>
          <a:p>
            <a:pPr>
              <a:lnSpc>
                <a:spcPct val="90000"/>
              </a:lnSpc>
              <a:spcBef>
                <a:spcPts val="1001"/>
              </a:spcBef>
            </a:pPr>
            <a:endParaRPr lang="en-US" sz="2200" b="0" strike="noStrike" spc="-1" dirty="0">
              <a:latin typeface="Arial"/>
            </a:endParaRPr>
          </a:p>
          <a:p>
            <a:pPr marL="228600" indent="-227520">
              <a:lnSpc>
                <a:spcPct val="90000"/>
              </a:lnSpc>
              <a:spcBef>
                <a:spcPts val="1001"/>
              </a:spcBef>
              <a:buClr>
                <a:srgbClr val="000000"/>
              </a:buClr>
              <a:buFont typeface="Arial"/>
              <a:buChar char="•"/>
            </a:pPr>
            <a:r>
              <a:rPr lang="et-EE" sz="2200" b="0" strike="noStrike" spc="-1" dirty="0">
                <a:solidFill>
                  <a:srgbClr val="000000"/>
                </a:solidFill>
                <a:latin typeface="Arial"/>
                <a:ea typeface="DejaVu Sans"/>
              </a:rPr>
              <a:t>Küsimustik koosnes kolmest osast: </a:t>
            </a:r>
            <a:endParaRPr lang="en-US" sz="2200" b="0" strike="noStrike" spc="-1" dirty="0">
              <a:latin typeface="Arial"/>
            </a:endParaRPr>
          </a:p>
          <a:p>
            <a:pPr marL="685800" lvl="1" indent="-227520">
              <a:lnSpc>
                <a:spcPct val="90000"/>
              </a:lnSpc>
              <a:spcBef>
                <a:spcPts val="1001"/>
              </a:spcBef>
              <a:buClr>
                <a:srgbClr val="000000"/>
              </a:buClr>
              <a:buFont typeface="Arial"/>
              <a:buChar char="•"/>
            </a:pPr>
            <a:r>
              <a:rPr lang="et-EE" sz="2200" b="0" strike="noStrike" spc="-1" dirty="0" err="1">
                <a:solidFill>
                  <a:srgbClr val="000000"/>
                </a:solidFill>
                <a:latin typeface="Arial"/>
                <a:ea typeface="DejaVu Sans"/>
              </a:rPr>
              <a:t>metaandmed</a:t>
            </a:r>
            <a:r>
              <a:rPr lang="et-EE" sz="2200" b="0" strike="noStrike" spc="-1" dirty="0">
                <a:solidFill>
                  <a:srgbClr val="000000"/>
                </a:solidFill>
                <a:latin typeface="Arial"/>
                <a:ea typeface="DejaVu Sans"/>
              </a:rPr>
              <a:t> (küsimused laste koduse keelelise keskkonna kohta); </a:t>
            </a:r>
            <a:endParaRPr lang="en-US" sz="2200" b="0" strike="noStrike" spc="-1" dirty="0">
              <a:latin typeface="Arial"/>
            </a:endParaRPr>
          </a:p>
          <a:p>
            <a:pPr marL="685800" lvl="1" indent="-227520">
              <a:lnSpc>
                <a:spcPct val="90000"/>
              </a:lnSpc>
              <a:spcBef>
                <a:spcPts val="1001"/>
              </a:spcBef>
              <a:buClr>
                <a:srgbClr val="000000"/>
              </a:buClr>
              <a:buFont typeface="Arial"/>
              <a:buChar char="•"/>
            </a:pPr>
            <a:r>
              <a:rPr lang="et-EE" sz="2200" b="0" strike="noStrike" spc="-1" dirty="0">
                <a:solidFill>
                  <a:srgbClr val="000000"/>
                </a:solidFill>
                <a:latin typeface="Arial"/>
                <a:ea typeface="DejaVu Sans"/>
              </a:rPr>
              <a:t>küsimused üldise suhtlusoskuse ja suulise kõne kohta, ka hääldusoskus ja lapse kõnes sisalduva koodivahetuse määr; </a:t>
            </a:r>
            <a:endParaRPr lang="en-US" sz="2200" b="0" strike="noStrike" spc="-1" dirty="0">
              <a:latin typeface="Arial"/>
            </a:endParaRPr>
          </a:p>
          <a:p>
            <a:pPr marL="685800" lvl="1" indent="-227520">
              <a:lnSpc>
                <a:spcPct val="90000"/>
              </a:lnSpc>
              <a:spcBef>
                <a:spcPts val="1001"/>
              </a:spcBef>
              <a:buClr>
                <a:srgbClr val="000000"/>
              </a:buClr>
              <a:buFont typeface="Arial"/>
              <a:buChar char="•"/>
            </a:pPr>
            <a:r>
              <a:rPr lang="et-EE" sz="2200" b="0" strike="noStrike" spc="-1" dirty="0">
                <a:solidFill>
                  <a:srgbClr val="000000"/>
                </a:solidFill>
                <a:latin typeface="Arial"/>
                <a:ea typeface="DejaVu Sans"/>
              </a:rPr>
              <a:t>grammatilised oskused (</a:t>
            </a:r>
            <a:r>
              <a:rPr lang="en-US" sz="2200" b="0" strike="noStrike" spc="-1" dirty="0">
                <a:solidFill>
                  <a:srgbClr val="000000"/>
                </a:solidFill>
                <a:latin typeface="Arial"/>
                <a:ea typeface="DejaVu Sans"/>
              </a:rPr>
              <a:t>EKI </a:t>
            </a:r>
            <a:r>
              <a:rPr lang="en-US" sz="2200" b="0" strike="noStrike" spc="-1" dirty="0" err="1">
                <a:solidFill>
                  <a:srgbClr val="000000"/>
                </a:solidFill>
                <a:latin typeface="Arial"/>
                <a:ea typeface="DejaVu Sans"/>
              </a:rPr>
              <a:t>õpetaja</a:t>
            </a:r>
            <a:r>
              <a:rPr lang="en-US" sz="2200" b="0" strike="noStrike" spc="-1" dirty="0">
                <a:solidFill>
                  <a:srgbClr val="000000"/>
                </a:solidFill>
                <a:latin typeface="Arial"/>
                <a:ea typeface="DejaVu Sans"/>
              </a:rPr>
              <a:t> </a:t>
            </a:r>
            <a:r>
              <a:rPr lang="en-US" sz="2200" b="0" strike="noStrike" spc="-1" dirty="0" err="1">
                <a:solidFill>
                  <a:srgbClr val="000000"/>
                </a:solidFill>
                <a:latin typeface="Arial"/>
                <a:ea typeface="DejaVu Sans"/>
              </a:rPr>
              <a:t>tööriistadena</a:t>
            </a:r>
            <a:r>
              <a:rPr lang="en-US" sz="2200" b="0" strike="noStrike" spc="-1" dirty="0">
                <a:solidFill>
                  <a:srgbClr val="000000"/>
                </a:solidFill>
                <a:latin typeface="Arial"/>
                <a:ea typeface="DejaVu Sans"/>
              </a:rPr>
              <a:t> </a:t>
            </a:r>
            <a:r>
              <a:rPr lang="en-US" sz="2200" b="0" strike="noStrike" spc="-1" dirty="0" err="1">
                <a:solidFill>
                  <a:srgbClr val="000000"/>
                </a:solidFill>
                <a:latin typeface="Arial"/>
                <a:ea typeface="DejaVu Sans"/>
              </a:rPr>
              <a:t>loodud</a:t>
            </a:r>
            <a:r>
              <a:rPr lang="en-US" sz="2200" b="0" strike="noStrike" spc="-1" dirty="0">
                <a:solidFill>
                  <a:srgbClr val="000000"/>
                </a:solidFill>
                <a:latin typeface="Arial"/>
                <a:ea typeface="DejaVu Sans"/>
              </a:rPr>
              <a:t> eelA1-taseme </a:t>
            </a:r>
            <a:r>
              <a:rPr lang="en-US" sz="2200" b="0" strike="noStrike" spc="-1" dirty="0" err="1">
                <a:solidFill>
                  <a:srgbClr val="000000"/>
                </a:solidFill>
                <a:latin typeface="Arial"/>
                <a:ea typeface="DejaVu Sans"/>
              </a:rPr>
              <a:t>grammatiliste</a:t>
            </a:r>
            <a:r>
              <a:rPr lang="en-US" sz="2200" b="0" strike="noStrike" spc="-1" dirty="0">
                <a:solidFill>
                  <a:srgbClr val="000000"/>
                </a:solidFill>
                <a:latin typeface="Arial"/>
                <a:ea typeface="DejaVu Sans"/>
              </a:rPr>
              <a:t> </a:t>
            </a:r>
            <a:r>
              <a:rPr lang="en-US" sz="2200" b="0" strike="noStrike" spc="-1" dirty="0" err="1">
                <a:solidFill>
                  <a:srgbClr val="000000"/>
                </a:solidFill>
                <a:latin typeface="Arial"/>
                <a:ea typeface="DejaVu Sans"/>
              </a:rPr>
              <a:t>kategooriate</a:t>
            </a:r>
            <a:r>
              <a:rPr lang="en-US" sz="2200" b="0" strike="noStrike" spc="-1" dirty="0">
                <a:solidFill>
                  <a:srgbClr val="000000"/>
                </a:solidFill>
                <a:latin typeface="Arial"/>
                <a:ea typeface="DejaVu Sans"/>
              </a:rPr>
              <a:t> </a:t>
            </a:r>
            <a:r>
              <a:rPr lang="en-US" sz="2200" b="0" strike="noStrike" spc="-1" dirty="0" err="1">
                <a:solidFill>
                  <a:srgbClr val="000000"/>
                </a:solidFill>
                <a:latin typeface="Arial"/>
                <a:ea typeface="DejaVu Sans"/>
              </a:rPr>
              <a:t>loend</a:t>
            </a:r>
            <a:r>
              <a:rPr lang="en-US" sz="2200" b="0" strike="noStrike" spc="-1" dirty="0">
                <a:solidFill>
                  <a:srgbClr val="000000"/>
                </a:solidFill>
                <a:latin typeface="Arial"/>
                <a:ea typeface="DejaVu Sans"/>
              </a:rPr>
              <a:t>,</a:t>
            </a:r>
            <a:r>
              <a:rPr lang="et-EE" sz="2200" b="0" strike="noStrike" spc="-1" dirty="0">
                <a:solidFill>
                  <a:srgbClr val="000000"/>
                </a:solidFill>
                <a:latin typeface="Arial"/>
                <a:ea typeface="DejaVu Sans"/>
              </a:rPr>
              <a:t> nt tegusõna ja nimisõna vormistiku, fraasitüüpide ning sõnamoodustuse kohta). </a:t>
            </a:r>
            <a:r>
              <a:rPr lang="en-US" sz="2200" b="0" strike="noStrike" spc="-1" dirty="0" err="1">
                <a:solidFill>
                  <a:srgbClr val="000000"/>
                </a:solidFill>
                <a:latin typeface="Arial"/>
                <a:ea typeface="DejaVu Sans"/>
              </a:rPr>
              <a:t>Eraldi</a:t>
            </a:r>
            <a:r>
              <a:rPr lang="en-US" sz="2200" b="0" strike="noStrike" spc="-1" dirty="0">
                <a:solidFill>
                  <a:srgbClr val="000000"/>
                </a:solidFill>
                <a:latin typeface="Arial"/>
                <a:ea typeface="DejaVu Sans"/>
              </a:rPr>
              <a:t> </a:t>
            </a:r>
            <a:r>
              <a:rPr lang="en-US" sz="2200" b="0" strike="noStrike" spc="-1" dirty="0" err="1">
                <a:solidFill>
                  <a:srgbClr val="000000"/>
                </a:solidFill>
                <a:latin typeface="Arial"/>
                <a:ea typeface="DejaVu Sans"/>
              </a:rPr>
              <a:t>hinnati</a:t>
            </a:r>
            <a:r>
              <a:rPr lang="en-US" sz="2200" b="0" strike="noStrike" spc="-1" dirty="0">
                <a:solidFill>
                  <a:srgbClr val="000000"/>
                </a:solidFill>
                <a:latin typeface="Arial"/>
                <a:ea typeface="DejaVu Sans"/>
              </a:rPr>
              <a:t> </a:t>
            </a:r>
            <a:r>
              <a:rPr lang="en-US" sz="2200" b="0" strike="noStrike" spc="-1" dirty="0" err="1">
                <a:solidFill>
                  <a:srgbClr val="000000"/>
                </a:solidFill>
                <a:latin typeface="Arial"/>
                <a:ea typeface="DejaVu Sans"/>
              </a:rPr>
              <a:t>grammatiliste</a:t>
            </a:r>
            <a:r>
              <a:rPr lang="en-US" sz="2200" b="0" strike="noStrike" spc="-1" dirty="0">
                <a:solidFill>
                  <a:srgbClr val="000000"/>
                </a:solidFill>
                <a:latin typeface="Arial"/>
                <a:ea typeface="DejaVu Sans"/>
              </a:rPr>
              <a:t> </a:t>
            </a:r>
            <a:r>
              <a:rPr lang="en-US" sz="2200" b="0" strike="noStrike" spc="-1" dirty="0" err="1">
                <a:solidFill>
                  <a:srgbClr val="000000"/>
                </a:solidFill>
                <a:latin typeface="Arial"/>
                <a:ea typeface="DejaVu Sans"/>
              </a:rPr>
              <a:t>kategooriate</a:t>
            </a:r>
            <a:r>
              <a:rPr lang="en-US" sz="2200" b="0" strike="noStrike" spc="-1" dirty="0">
                <a:solidFill>
                  <a:srgbClr val="000000"/>
                </a:solidFill>
                <a:latin typeface="Arial"/>
                <a:ea typeface="DejaVu Sans"/>
              </a:rPr>
              <a:t> </a:t>
            </a:r>
            <a:r>
              <a:rPr lang="en-US" sz="2200" b="0" strike="noStrike" spc="-1" dirty="0" err="1">
                <a:solidFill>
                  <a:srgbClr val="000000"/>
                </a:solidFill>
                <a:latin typeface="Arial"/>
                <a:ea typeface="DejaVu Sans"/>
              </a:rPr>
              <a:t>mõistmist</a:t>
            </a:r>
            <a:r>
              <a:rPr lang="en-US" sz="2200" b="0" strike="noStrike" spc="-1" dirty="0">
                <a:solidFill>
                  <a:srgbClr val="000000"/>
                </a:solidFill>
                <a:latin typeface="Arial"/>
                <a:ea typeface="DejaVu Sans"/>
              </a:rPr>
              <a:t> ja </a:t>
            </a:r>
            <a:r>
              <a:rPr lang="en-US" sz="2200" b="0" strike="noStrike" spc="-1" dirty="0" err="1">
                <a:solidFill>
                  <a:srgbClr val="000000"/>
                </a:solidFill>
                <a:latin typeface="Arial"/>
                <a:ea typeface="DejaVu Sans"/>
              </a:rPr>
              <a:t>kasutusoskust</a:t>
            </a:r>
            <a:r>
              <a:rPr lang="en-US" sz="2200" b="0" strike="noStrike" spc="-1" dirty="0">
                <a:solidFill>
                  <a:srgbClr val="000000"/>
                </a:solidFill>
                <a:latin typeface="Arial"/>
                <a:ea typeface="DejaVu Sans"/>
              </a:rPr>
              <a:t>.</a:t>
            </a:r>
            <a:endParaRPr lang="en-US" sz="2200" b="0" strike="noStrike" spc="-1" dirty="0">
              <a:latin typeface="Arial"/>
            </a:endParaRPr>
          </a:p>
          <a:p>
            <a:pPr>
              <a:lnSpc>
                <a:spcPct val="90000"/>
              </a:lnSpc>
              <a:spcBef>
                <a:spcPts val="1001"/>
              </a:spcBef>
            </a:pPr>
            <a:endParaRPr lang="en-US" sz="2000" b="0" strike="noStrike" spc="-1" dirty="0">
              <a:latin typeface="Arial"/>
            </a:endParaRPr>
          </a:p>
          <a:p>
            <a:pPr>
              <a:lnSpc>
                <a:spcPct val="90000"/>
              </a:lnSpc>
              <a:spcBef>
                <a:spcPts val="1001"/>
              </a:spcBef>
            </a:pPr>
            <a:endParaRPr lang="en-US" sz="2000" b="0" strike="noStrike" spc="-1" dirty="0">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itle 1"/>
          <p:cNvSpPr/>
          <p:nvPr/>
        </p:nvSpPr>
        <p:spPr>
          <a:xfrm>
            <a:off x="332509" y="365040"/>
            <a:ext cx="11490971" cy="1460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fontScale="25000" lnSpcReduction="20000"/>
          </a:bodyPr>
          <a:lstStyle/>
          <a:p>
            <a:pPr>
              <a:lnSpc>
                <a:spcPct val="90000"/>
              </a:lnSpc>
            </a:pPr>
            <a:r>
              <a:rPr lang="et-EE" sz="17600" b="1" strike="noStrike" spc="-1" dirty="0">
                <a:solidFill>
                  <a:srgbClr val="000000"/>
                </a:solidFill>
                <a:latin typeface="Calibri Light"/>
                <a:ea typeface="DejaVu Sans"/>
              </a:rPr>
              <a:t>Meetod 1. Õpetajate hinnangute põhjal vaadeldi </a:t>
            </a:r>
            <a:br>
              <a:rPr dirty="0"/>
            </a:br>
            <a:endParaRPr lang="en-US" sz="7600" b="0" strike="noStrike" spc="-1" dirty="0">
              <a:latin typeface="Arial"/>
            </a:endParaRPr>
          </a:p>
        </p:txBody>
      </p:sp>
      <p:sp>
        <p:nvSpPr>
          <p:cNvPr id="167" name="Content Placeholder 2"/>
          <p:cNvSpPr/>
          <p:nvPr/>
        </p:nvSpPr>
        <p:spPr>
          <a:xfrm>
            <a:off x="838080" y="1825560"/>
            <a:ext cx="10985400" cy="4905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685800" lvl="1" indent="-227520">
              <a:lnSpc>
                <a:spcPct val="90000"/>
              </a:lnSpc>
              <a:spcBef>
                <a:spcPts val="1001"/>
              </a:spcBef>
              <a:buClr>
                <a:srgbClr val="000000"/>
              </a:buClr>
              <a:buFont typeface="Arial"/>
              <a:buChar char="•"/>
            </a:pPr>
            <a:r>
              <a:rPr lang="et-EE" sz="2800" b="0" strike="noStrike" spc="-1" dirty="0">
                <a:solidFill>
                  <a:srgbClr val="000000"/>
                </a:solidFill>
                <a:latin typeface="Calibri"/>
                <a:ea typeface="DejaVu Sans"/>
              </a:rPr>
              <a:t>oskust mõista suhtlussituatsioone;</a:t>
            </a:r>
            <a:endParaRPr lang="en-US" sz="2800" b="0" strike="noStrike" spc="-1" dirty="0">
              <a:latin typeface="Arial"/>
            </a:endParaRPr>
          </a:p>
          <a:p>
            <a:pPr marL="685800" lvl="1" indent="-227520">
              <a:lnSpc>
                <a:spcPct val="90000"/>
              </a:lnSpc>
              <a:spcBef>
                <a:spcPts val="1001"/>
              </a:spcBef>
              <a:buClr>
                <a:srgbClr val="000000"/>
              </a:buClr>
              <a:buFont typeface="Arial"/>
              <a:buChar char="•"/>
            </a:pPr>
            <a:r>
              <a:rPr lang="et-EE" sz="2800" b="0" strike="noStrike" spc="-1" dirty="0">
                <a:solidFill>
                  <a:srgbClr val="000000"/>
                </a:solidFill>
                <a:latin typeface="Calibri"/>
                <a:ea typeface="DejaVu Sans"/>
              </a:rPr>
              <a:t>üldist kõnelemisoskust (võime korrata järele lühemaid/lihtsamaid sõnu ja väljendeid, moodustada ise piiratud hulgast sõnadest lihtsamaid lauseid, igapäevases suhtlusolukorras toimetulemine);</a:t>
            </a:r>
            <a:endParaRPr lang="en-US" sz="2800" b="0" strike="noStrike" spc="-1" dirty="0">
              <a:latin typeface="Arial"/>
            </a:endParaRPr>
          </a:p>
          <a:p>
            <a:pPr marL="685800" lvl="1" indent="-227520">
              <a:lnSpc>
                <a:spcPct val="90000"/>
              </a:lnSpc>
              <a:spcBef>
                <a:spcPts val="1001"/>
              </a:spcBef>
              <a:buClr>
                <a:srgbClr val="000000"/>
              </a:buClr>
              <a:buFont typeface="Arial"/>
              <a:buChar char="•"/>
            </a:pPr>
            <a:r>
              <a:rPr lang="et-EE" sz="2800" b="0" strike="noStrike" spc="-1" dirty="0">
                <a:solidFill>
                  <a:srgbClr val="000000"/>
                </a:solidFill>
                <a:latin typeface="Calibri"/>
                <a:ea typeface="DejaVu Sans"/>
              </a:rPr>
              <a:t>oskust väljendada viisakust (tervitused, tänu jms), soove, palveid, käske, keelde ning küsimusi;</a:t>
            </a:r>
            <a:endParaRPr lang="en-US" sz="2800" b="0" strike="noStrike" spc="-1" dirty="0">
              <a:latin typeface="Arial"/>
            </a:endParaRPr>
          </a:p>
          <a:p>
            <a:pPr marL="685800" lvl="1" indent="-227520">
              <a:lnSpc>
                <a:spcPct val="90000"/>
              </a:lnSpc>
              <a:spcBef>
                <a:spcPts val="1001"/>
              </a:spcBef>
              <a:buClr>
                <a:srgbClr val="000000"/>
              </a:buClr>
              <a:buFont typeface="Arial"/>
              <a:buChar char="•"/>
            </a:pPr>
            <a:r>
              <a:rPr lang="fi-FI" sz="2800" b="0" strike="noStrike" spc="-1" dirty="0" err="1">
                <a:solidFill>
                  <a:srgbClr val="000000"/>
                </a:solidFill>
                <a:latin typeface="Calibri"/>
                <a:ea typeface="DejaVu Sans"/>
              </a:rPr>
              <a:t>oskust</a:t>
            </a:r>
            <a:r>
              <a:rPr lang="fi-FI" sz="2800" b="0" strike="noStrike" spc="-1" dirty="0">
                <a:solidFill>
                  <a:srgbClr val="000000"/>
                </a:solidFill>
                <a:latin typeface="Calibri"/>
                <a:ea typeface="DejaVu Sans"/>
              </a:rPr>
              <a:t> </a:t>
            </a:r>
            <a:r>
              <a:rPr lang="fi-FI" sz="2800" b="0" strike="noStrike" spc="-1" dirty="0" err="1">
                <a:solidFill>
                  <a:srgbClr val="000000"/>
                </a:solidFill>
                <a:latin typeface="Calibri"/>
                <a:ea typeface="DejaVu Sans"/>
              </a:rPr>
              <a:t>kirjeldada</a:t>
            </a:r>
            <a:r>
              <a:rPr lang="fi-FI" sz="2800" b="0" strike="noStrike" spc="-1" dirty="0">
                <a:solidFill>
                  <a:srgbClr val="000000"/>
                </a:solidFill>
                <a:latin typeface="Calibri"/>
                <a:ea typeface="DejaVu Sans"/>
              </a:rPr>
              <a:t> (</a:t>
            </a:r>
            <a:r>
              <a:rPr lang="fi-FI" sz="2800" b="0" strike="noStrike" spc="-1" dirty="0" err="1">
                <a:solidFill>
                  <a:srgbClr val="000000"/>
                </a:solidFill>
                <a:latin typeface="Calibri"/>
                <a:ea typeface="DejaVu Sans"/>
              </a:rPr>
              <a:t>nt</a:t>
            </a:r>
            <a:r>
              <a:rPr lang="et-EE" sz="2800" b="0" strike="noStrike" spc="-1" dirty="0">
                <a:solidFill>
                  <a:srgbClr val="000000"/>
                </a:solidFill>
                <a:latin typeface="Calibri"/>
                <a:ea typeface="DejaVu Sans"/>
              </a:rPr>
              <a:t> enda peret, inimese või objekti välimust, lemmiklooma, vahetut kogemust);</a:t>
            </a:r>
            <a:endParaRPr lang="en-US" sz="2800" b="0" strike="noStrike" spc="-1" dirty="0">
              <a:latin typeface="Arial"/>
            </a:endParaRPr>
          </a:p>
          <a:p>
            <a:pPr marL="685800" lvl="1" indent="-227520">
              <a:lnSpc>
                <a:spcPct val="90000"/>
              </a:lnSpc>
              <a:spcBef>
                <a:spcPts val="1001"/>
              </a:spcBef>
              <a:buClr>
                <a:srgbClr val="000000"/>
              </a:buClr>
              <a:buFont typeface="Arial"/>
              <a:buChar char="•"/>
            </a:pPr>
            <a:r>
              <a:rPr lang="et-EE" sz="2800" b="0" strike="noStrike" spc="-1" dirty="0">
                <a:solidFill>
                  <a:srgbClr val="000000"/>
                </a:solidFill>
                <a:latin typeface="Calibri"/>
                <a:ea typeface="DejaVu Sans"/>
              </a:rPr>
              <a:t>oskust jutustada lühemat lugu.</a:t>
            </a:r>
            <a:endParaRPr lang="en-US" sz="2800" b="0" strike="noStrike" spc="-1" dirty="0">
              <a:latin typeface="Arial"/>
            </a:endParaRPr>
          </a:p>
          <a:p>
            <a:pPr>
              <a:lnSpc>
                <a:spcPct val="90000"/>
              </a:lnSpc>
              <a:spcBef>
                <a:spcPts val="1001"/>
              </a:spcBef>
            </a:pPr>
            <a:endParaRPr lang="en-US" sz="2800" b="0" strike="noStrike" spc="-1" dirty="0">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itle 1"/>
          <p:cNvSpPr/>
          <p:nvPr/>
        </p:nvSpPr>
        <p:spPr>
          <a:xfrm>
            <a:off x="349135" y="235440"/>
            <a:ext cx="11488745" cy="1324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1" strike="noStrike" spc="-1" dirty="0" err="1">
                <a:solidFill>
                  <a:srgbClr val="000000"/>
                </a:solidFill>
                <a:latin typeface="Calibri Light"/>
                <a:ea typeface="DejaVu Sans"/>
              </a:rPr>
              <a:t>Meetod</a:t>
            </a:r>
            <a:r>
              <a:rPr lang="en-US" sz="4400" b="1" strike="noStrike" spc="-1" dirty="0">
                <a:solidFill>
                  <a:srgbClr val="000000"/>
                </a:solidFill>
                <a:latin typeface="Calibri Light"/>
                <a:ea typeface="DejaVu Sans"/>
              </a:rPr>
              <a:t> 2. </a:t>
            </a:r>
            <a:r>
              <a:rPr lang="en-US" sz="4400" b="1" strike="noStrike" spc="-1" dirty="0" err="1">
                <a:solidFill>
                  <a:srgbClr val="000000"/>
                </a:solidFill>
                <a:latin typeface="Calibri Light"/>
                <a:ea typeface="DejaVu Sans"/>
              </a:rPr>
              <a:t>Pildikatse</a:t>
            </a:r>
            <a:r>
              <a:rPr lang="en-US" sz="4400" b="1" strike="noStrike" spc="-1" dirty="0">
                <a:solidFill>
                  <a:srgbClr val="000000"/>
                </a:solidFill>
                <a:latin typeface="Calibri Light"/>
                <a:ea typeface="DejaVu Sans"/>
              </a:rPr>
              <a:t> </a:t>
            </a:r>
            <a:r>
              <a:rPr lang="en-US" sz="4400" b="1" strike="noStrike" spc="-1" dirty="0" err="1">
                <a:solidFill>
                  <a:srgbClr val="000000"/>
                </a:solidFill>
                <a:latin typeface="Calibri Light"/>
                <a:ea typeface="DejaVu Sans"/>
              </a:rPr>
              <a:t>grammatiliste</a:t>
            </a:r>
            <a:r>
              <a:rPr lang="en-US" sz="4400" b="1" strike="noStrike" spc="-1" dirty="0">
                <a:solidFill>
                  <a:srgbClr val="000000"/>
                </a:solidFill>
                <a:latin typeface="Calibri Light"/>
                <a:ea typeface="DejaVu Sans"/>
              </a:rPr>
              <a:t> </a:t>
            </a:r>
            <a:r>
              <a:rPr lang="en-US" sz="4400" b="1" strike="noStrike" spc="-1" dirty="0" err="1">
                <a:solidFill>
                  <a:srgbClr val="000000"/>
                </a:solidFill>
                <a:latin typeface="Calibri Light"/>
                <a:ea typeface="DejaVu Sans"/>
              </a:rPr>
              <a:t>oskuste</a:t>
            </a:r>
            <a:r>
              <a:rPr lang="en-US" sz="4400" b="1" strike="noStrike" spc="-1" dirty="0">
                <a:solidFill>
                  <a:srgbClr val="000000"/>
                </a:solidFill>
                <a:latin typeface="Calibri Light"/>
                <a:ea typeface="DejaVu Sans"/>
              </a:rPr>
              <a:t> </a:t>
            </a:r>
            <a:r>
              <a:rPr lang="en-US" sz="4400" b="1" strike="noStrike" spc="-1" dirty="0" err="1">
                <a:solidFill>
                  <a:srgbClr val="000000"/>
                </a:solidFill>
                <a:latin typeface="Calibri Light"/>
                <a:ea typeface="DejaVu Sans"/>
              </a:rPr>
              <a:t>hindamiseks</a:t>
            </a:r>
            <a:endParaRPr lang="en-US" sz="4400" b="0" strike="noStrike" spc="-1" dirty="0">
              <a:latin typeface="Arial"/>
            </a:endParaRPr>
          </a:p>
        </p:txBody>
      </p:sp>
      <p:sp>
        <p:nvSpPr>
          <p:cNvPr id="169" name="Content Placeholder 2"/>
          <p:cNvSpPr/>
          <p:nvPr/>
        </p:nvSpPr>
        <p:spPr>
          <a:xfrm>
            <a:off x="581040" y="3381120"/>
            <a:ext cx="11077200" cy="660600"/>
          </a:xfrm>
          <a:prstGeom prst="rect">
            <a:avLst/>
          </a:prstGeom>
          <a:noFill/>
          <a:ln w="0">
            <a:noFill/>
          </a:ln>
        </p:spPr>
        <p:style>
          <a:lnRef idx="0">
            <a:scrgbClr r="0" g="0" b="0"/>
          </a:lnRef>
          <a:fillRef idx="0">
            <a:scrgbClr r="0" g="0" b="0"/>
          </a:fillRef>
          <a:effectRef idx="0">
            <a:scrgbClr r="0" g="0" b="0"/>
          </a:effectRef>
          <a:fontRef idx="minor"/>
        </p:style>
      </p:sp>
      <p:pic>
        <p:nvPicPr>
          <p:cNvPr id="170" name="Picture 3"/>
          <p:cNvPicPr/>
          <p:nvPr/>
        </p:nvPicPr>
        <p:blipFill>
          <a:blip r:embed="rId2"/>
          <a:stretch/>
        </p:blipFill>
        <p:spPr>
          <a:xfrm>
            <a:off x="349135" y="4138887"/>
            <a:ext cx="3707280" cy="2680920"/>
          </a:xfrm>
          <a:prstGeom prst="rect">
            <a:avLst/>
          </a:prstGeom>
          <a:ln w="0">
            <a:noFill/>
          </a:ln>
        </p:spPr>
      </p:pic>
      <p:graphicFrame>
        <p:nvGraphicFramePr>
          <p:cNvPr id="171" name="Table 3"/>
          <p:cNvGraphicFramePr/>
          <p:nvPr>
            <p:extLst>
              <p:ext uri="{D42A27DB-BD31-4B8C-83A1-F6EECF244321}">
                <p14:modId xmlns:p14="http://schemas.microsoft.com/office/powerpoint/2010/main" val="2049541288"/>
              </p:ext>
            </p:extLst>
          </p:nvPr>
        </p:nvGraphicFramePr>
        <p:xfrm>
          <a:off x="4189615" y="4123800"/>
          <a:ext cx="7849505" cy="2632177"/>
        </p:xfrm>
        <a:graphic>
          <a:graphicData uri="http://schemas.openxmlformats.org/drawingml/2006/table">
            <a:tbl>
              <a:tblPr/>
              <a:tblGrid>
                <a:gridCol w="1279113">
                  <a:extLst>
                    <a:ext uri="{9D8B030D-6E8A-4147-A177-3AD203B41FA5}">
                      <a16:colId xmlns:a16="http://schemas.microsoft.com/office/drawing/2014/main" val="20000"/>
                    </a:ext>
                  </a:extLst>
                </a:gridCol>
                <a:gridCol w="3200733">
                  <a:extLst>
                    <a:ext uri="{9D8B030D-6E8A-4147-A177-3AD203B41FA5}">
                      <a16:colId xmlns:a16="http://schemas.microsoft.com/office/drawing/2014/main" val="20001"/>
                    </a:ext>
                  </a:extLst>
                </a:gridCol>
                <a:gridCol w="3369659">
                  <a:extLst>
                    <a:ext uri="{9D8B030D-6E8A-4147-A177-3AD203B41FA5}">
                      <a16:colId xmlns:a16="http://schemas.microsoft.com/office/drawing/2014/main" val="20002"/>
                    </a:ext>
                  </a:extLst>
                </a:gridCol>
              </a:tblGrid>
              <a:tr h="1128891">
                <a:tc>
                  <a:txBody>
                    <a:bodyPr/>
                    <a:lstStyle/>
                    <a:p>
                      <a:pPr marL="495360" indent="-227880">
                        <a:lnSpc>
                          <a:spcPct val="100000"/>
                        </a:lnSpc>
                        <a:tabLst>
                          <a:tab pos="0" algn="l"/>
                        </a:tabLst>
                      </a:pPr>
                      <a:r>
                        <a:rPr lang="en-US" sz="1400" b="1" strike="noStrike" spc="-1" dirty="0" err="1">
                          <a:solidFill>
                            <a:srgbClr val="0D0D0D"/>
                          </a:solidFill>
                          <a:latin typeface="Arial"/>
                          <a:ea typeface="DejaVu Sans"/>
                        </a:rPr>
                        <a:t>Vorm</a:t>
                      </a:r>
                      <a:endParaRPr lang="en-US" sz="1400" b="0" strike="noStrike" spc="-1" dirty="0">
                        <a:latin typeface="Arial"/>
                      </a:endParaRPr>
                    </a:p>
                  </a:txBody>
                  <a:tcPr marL="63360" marR="63360">
                    <a:lnL w="12240">
                      <a:solidFill>
                        <a:srgbClr val="FFFFFF"/>
                      </a:solidFill>
                    </a:lnL>
                    <a:lnR w="12240">
                      <a:solidFill>
                        <a:srgbClr val="FFFFFF"/>
                      </a:solidFill>
                    </a:lnR>
                    <a:lnT w="12240">
                      <a:solidFill>
                        <a:srgbClr val="FFFFFF"/>
                      </a:solidFill>
                    </a:lnT>
                    <a:lnB w="38160">
                      <a:solidFill>
                        <a:srgbClr val="FFFFFF"/>
                      </a:solidFill>
                    </a:lnB>
                    <a:solidFill>
                      <a:srgbClr val="CEBDD1"/>
                    </a:solidFill>
                  </a:tcPr>
                </a:tc>
                <a:tc>
                  <a:txBody>
                    <a:bodyPr/>
                    <a:lstStyle/>
                    <a:p>
                      <a:pPr>
                        <a:lnSpc>
                          <a:spcPct val="100000"/>
                        </a:lnSpc>
                      </a:pPr>
                      <a:r>
                        <a:rPr lang="fi-FI" sz="1400" b="1" strike="noStrike" spc="-1">
                          <a:solidFill>
                            <a:srgbClr val="0D0D0D"/>
                          </a:solidFill>
                          <a:latin typeface="Arial"/>
                          <a:ea typeface="DejaVu Sans"/>
                        </a:rPr>
                        <a:t>Mõistmisoskus</a:t>
                      </a:r>
                      <a:endParaRPr lang="en-US" sz="1400" b="0" strike="noStrike" spc="-1">
                        <a:latin typeface="Arial"/>
                      </a:endParaRPr>
                    </a:p>
                    <a:p>
                      <a:pPr>
                        <a:lnSpc>
                          <a:spcPct val="100000"/>
                        </a:lnSpc>
                      </a:pPr>
                      <a:endParaRPr lang="en-US" sz="1400" b="0" strike="noStrike" spc="-1">
                        <a:latin typeface="Arial"/>
                      </a:endParaRPr>
                    </a:p>
                    <a:p>
                      <a:pPr>
                        <a:lnSpc>
                          <a:spcPct val="100000"/>
                        </a:lnSpc>
                      </a:pPr>
                      <a:r>
                        <a:rPr lang="fi-FI" sz="1400" b="0" i="1" strike="noStrike" spc="-1">
                          <a:solidFill>
                            <a:srgbClr val="0D0D0D"/>
                          </a:solidFill>
                          <a:latin typeface="Arial"/>
                          <a:ea typeface="DejaVu Sans"/>
                        </a:rPr>
                        <a:t>Mina ütlen sulle midagi ja kui sinu meelest on see õige, siis ütle seda ja näita mulle seda ka pildi peal.</a:t>
                      </a:r>
                      <a:endParaRPr lang="en-US" sz="1400" b="0" strike="noStrike" spc="-1">
                        <a:latin typeface="Arial"/>
                      </a:endParaRPr>
                    </a:p>
                  </a:txBody>
                  <a:tcPr marL="63360" marR="63360">
                    <a:lnL w="12240">
                      <a:solidFill>
                        <a:srgbClr val="FFFFFF"/>
                      </a:solidFill>
                    </a:lnL>
                    <a:lnR w="12240">
                      <a:solidFill>
                        <a:srgbClr val="FFFFFF"/>
                      </a:solidFill>
                    </a:lnR>
                    <a:lnT w="12240">
                      <a:solidFill>
                        <a:srgbClr val="FFFFFF"/>
                      </a:solidFill>
                    </a:lnT>
                    <a:lnB w="38160">
                      <a:solidFill>
                        <a:srgbClr val="FFFFFF"/>
                      </a:solidFill>
                    </a:lnB>
                    <a:solidFill>
                      <a:srgbClr val="CEBDD1"/>
                    </a:solidFill>
                  </a:tcPr>
                </a:tc>
                <a:tc>
                  <a:txBody>
                    <a:bodyPr/>
                    <a:lstStyle/>
                    <a:p>
                      <a:pPr>
                        <a:lnSpc>
                          <a:spcPct val="100000"/>
                        </a:lnSpc>
                      </a:pPr>
                      <a:r>
                        <a:rPr lang="fi-FI" sz="1400" b="1" strike="noStrike" spc="-1">
                          <a:solidFill>
                            <a:srgbClr val="0D0D0D"/>
                          </a:solidFill>
                          <a:latin typeface="Arial"/>
                          <a:ea typeface="DejaVu Sans"/>
                        </a:rPr>
                        <a:t>Kasutusoskus</a:t>
                      </a:r>
                      <a:endParaRPr lang="en-US" sz="1400" b="0" strike="noStrike" spc="-1">
                        <a:latin typeface="Arial"/>
                      </a:endParaRPr>
                    </a:p>
                    <a:p>
                      <a:pPr>
                        <a:lnSpc>
                          <a:spcPct val="100000"/>
                        </a:lnSpc>
                      </a:pPr>
                      <a:endParaRPr lang="en-US" sz="1400" b="0" strike="noStrike" spc="-1">
                        <a:latin typeface="Arial"/>
                      </a:endParaRPr>
                    </a:p>
                    <a:p>
                      <a:pPr>
                        <a:lnSpc>
                          <a:spcPct val="100000"/>
                        </a:lnSpc>
                      </a:pPr>
                      <a:r>
                        <a:rPr lang="fi-FI" sz="1400" b="0" strike="noStrike" spc="-1">
                          <a:solidFill>
                            <a:srgbClr val="0D0D0D"/>
                          </a:solidFill>
                          <a:latin typeface="Arial"/>
                          <a:ea typeface="DejaVu Sans"/>
                        </a:rPr>
                        <a:t>Hindaja osutab isikule või objektile pildil ja küsib.</a:t>
                      </a:r>
                      <a:endParaRPr lang="en-US" sz="1400" b="0" strike="noStrike" spc="-1">
                        <a:latin typeface="Arial"/>
                      </a:endParaRPr>
                    </a:p>
                    <a:p>
                      <a:pPr>
                        <a:lnSpc>
                          <a:spcPct val="100000"/>
                        </a:lnSpc>
                      </a:pPr>
                      <a:endParaRPr lang="en-US" sz="1400" b="0" strike="noStrike" spc="-1">
                        <a:latin typeface="Arial"/>
                      </a:endParaRPr>
                    </a:p>
                  </a:txBody>
                  <a:tcPr marL="12600" marR="12600">
                    <a:lnL w="12240">
                      <a:solidFill>
                        <a:srgbClr val="FFFFFF"/>
                      </a:solidFill>
                    </a:lnL>
                    <a:lnR w="12240">
                      <a:solidFill>
                        <a:srgbClr val="FFFFFF"/>
                      </a:solidFill>
                    </a:lnR>
                    <a:lnT w="12240">
                      <a:solidFill>
                        <a:srgbClr val="FFFFFF"/>
                      </a:solidFill>
                    </a:lnT>
                    <a:lnB w="38160">
                      <a:solidFill>
                        <a:srgbClr val="FFFFFF"/>
                      </a:solidFill>
                    </a:lnB>
                    <a:solidFill>
                      <a:srgbClr val="CEBDD1"/>
                    </a:solidFill>
                  </a:tcPr>
                </a:tc>
                <a:extLst>
                  <a:ext uri="{0D108BD9-81ED-4DB2-BD59-A6C34878D82A}">
                    <a16:rowId xmlns:a16="http://schemas.microsoft.com/office/drawing/2014/main" val="10000"/>
                  </a:ext>
                </a:extLst>
              </a:tr>
              <a:tr h="704950">
                <a:tc>
                  <a:txBody>
                    <a:bodyPr/>
                    <a:lstStyle/>
                    <a:p>
                      <a:pPr>
                        <a:lnSpc>
                          <a:spcPct val="100000"/>
                        </a:lnSpc>
                        <a:tabLst>
                          <a:tab pos="0" algn="l"/>
                        </a:tabLst>
                      </a:pPr>
                      <a:r>
                        <a:rPr lang="en-US" sz="1400" b="1" strike="noStrike" spc="-1">
                          <a:solidFill>
                            <a:srgbClr val="0D0D0D"/>
                          </a:solidFill>
                          <a:latin typeface="Arial"/>
                          <a:ea typeface="DejaVu Sans"/>
                        </a:rPr>
                        <a:t>NS. Ains osastav</a:t>
                      </a:r>
                      <a:endParaRPr lang="en-US" sz="1400" b="0" strike="noStrike" spc="-1">
                        <a:latin typeface="Arial"/>
                      </a:endParaRPr>
                    </a:p>
                  </a:txBody>
                  <a:tcPr marL="63360" marR="63360">
                    <a:lnL w="12240">
                      <a:solidFill>
                        <a:srgbClr val="FFFFFF"/>
                      </a:solidFill>
                    </a:lnL>
                    <a:lnR w="12240">
                      <a:solidFill>
                        <a:srgbClr val="FFFFFF"/>
                      </a:solidFill>
                    </a:lnR>
                    <a:lnT w="38160">
                      <a:solidFill>
                        <a:srgbClr val="FFFFFF"/>
                      </a:solidFill>
                    </a:lnT>
                    <a:lnB w="38160">
                      <a:solidFill>
                        <a:srgbClr val="FFFFFF"/>
                      </a:solidFill>
                    </a:lnB>
                    <a:solidFill>
                      <a:srgbClr val="CEBDD1"/>
                    </a:solidFill>
                  </a:tcPr>
                </a:tc>
                <a:tc>
                  <a:txBody>
                    <a:bodyPr/>
                    <a:lstStyle/>
                    <a:p>
                      <a:pPr>
                        <a:lnSpc>
                          <a:spcPct val="100000"/>
                        </a:lnSpc>
                      </a:pPr>
                      <a:r>
                        <a:rPr lang="en-US" sz="1400" b="0" i="1" strike="noStrike" spc="-1">
                          <a:solidFill>
                            <a:srgbClr val="0D0D0D"/>
                          </a:solidFill>
                          <a:latin typeface="Arial"/>
                          <a:ea typeface="DejaVu Sans"/>
                        </a:rPr>
                        <a:t>Vanaema joob </a:t>
                      </a:r>
                      <a:r>
                        <a:rPr lang="en-US" sz="1400" b="0" i="1" u="sng" strike="noStrike" spc="-1">
                          <a:solidFill>
                            <a:srgbClr val="0D0D0D"/>
                          </a:solidFill>
                          <a:uFillTx/>
                          <a:latin typeface="Arial"/>
                          <a:ea typeface="DejaVu Sans"/>
                        </a:rPr>
                        <a:t>kohvi</a:t>
                      </a:r>
                      <a:r>
                        <a:rPr lang="en-US" sz="1400" b="0" i="1" strike="noStrike" spc="-1">
                          <a:solidFill>
                            <a:srgbClr val="0D0D0D"/>
                          </a:solidFill>
                          <a:latin typeface="Arial"/>
                          <a:ea typeface="DejaVu Sans"/>
                        </a:rPr>
                        <a:t>. </a:t>
                      </a:r>
                      <a:endParaRPr lang="en-US" sz="1400" b="0" strike="noStrike" spc="-1">
                        <a:latin typeface="Arial"/>
                      </a:endParaRPr>
                    </a:p>
                  </a:txBody>
                  <a:tcPr marL="63360" marR="63360">
                    <a:lnL w="12240">
                      <a:solidFill>
                        <a:srgbClr val="FFFFFF"/>
                      </a:solidFill>
                    </a:lnL>
                    <a:lnR w="12240">
                      <a:solidFill>
                        <a:srgbClr val="FFFFFF"/>
                      </a:solidFill>
                    </a:lnR>
                    <a:lnT w="38160">
                      <a:solidFill>
                        <a:srgbClr val="FFFFFF"/>
                      </a:solidFill>
                    </a:lnT>
                    <a:lnB w="38160">
                      <a:solidFill>
                        <a:srgbClr val="FFFFFF"/>
                      </a:solidFill>
                    </a:lnB>
                    <a:solidFill>
                      <a:srgbClr val="CEBDD1"/>
                    </a:solidFill>
                  </a:tcPr>
                </a:tc>
                <a:tc>
                  <a:txBody>
                    <a:bodyPr/>
                    <a:lstStyle/>
                    <a:p>
                      <a:pPr>
                        <a:lnSpc>
                          <a:spcPct val="100000"/>
                        </a:lnSpc>
                      </a:pPr>
                      <a:r>
                        <a:rPr lang="en-US" sz="1400" b="0" i="1" strike="noStrike" spc="-1">
                          <a:solidFill>
                            <a:srgbClr val="0D0D0D"/>
                          </a:solidFill>
                          <a:latin typeface="Arial"/>
                          <a:ea typeface="DejaVu Sans"/>
                        </a:rPr>
                        <a:t>Mida koer sööb?</a:t>
                      </a:r>
                      <a:endParaRPr lang="en-US" sz="1400" b="0" strike="noStrike" spc="-1">
                        <a:latin typeface="Arial"/>
                      </a:endParaRPr>
                    </a:p>
                    <a:p>
                      <a:pPr>
                        <a:lnSpc>
                          <a:spcPct val="100000"/>
                        </a:lnSpc>
                      </a:pPr>
                      <a:r>
                        <a:rPr lang="en-US" sz="1400" b="0" strike="noStrike" spc="-1">
                          <a:solidFill>
                            <a:srgbClr val="0D0D0D"/>
                          </a:solidFill>
                          <a:latin typeface="Arial"/>
                          <a:ea typeface="DejaVu Sans"/>
                        </a:rPr>
                        <a:t>Oodatav vastus: </a:t>
                      </a:r>
                      <a:r>
                        <a:rPr lang="en-US" sz="1400" b="0" i="1" u="sng" strike="noStrike" spc="-1">
                          <a:solidFill>
                            <a:srgbClr val="0D0D0D"/>
                          </a:solidFill>
                          <a:uFillTx/>
                          <a:latin typeface="Arial"/>
                          <a:ea typeface="DejaVu Sans"/>
                        </a:rPr>
                        <a:t>kooki</a:t>
                      </a:r>
                      <a:r>
                        <a:rPr lang="en-US" sz="1400" b="0" i="1" strike="noStrike" spc="-1">
                          <a:solidFill>
                            <a:srgbClr val="0D0D0D"/>
                          </a:solidFill>
                          <a:latin typeface="Arial"/>
                          <a:ea typeface="DejaVu Sans"/>
                        </a:rPr>
                        <a:t>/</a:t>
                      </a:r>
                      <a:r>
                        <a:rPr lang="en-US" sz="1400" b="0" i="1" u="sng" strike="noStrike" spc="-1">
                          <a:solidFill>
                            <a:srgbClr val="0D0D0D"/>
                          </a:solidFill>
                          <a:uFillTx/>
                          <a:latin typeface="Arial"/>
                          <a:ea typeface="DejaVu Sans"/>
                        </a:rPr>
                        <a:t>torti</a:t>
                      </a:r>
                      <a:endParaRPr lang="en-US" sz="1400" b="0" strike="noStrike" spc="-1">
                        <a:latin typeface="Arial"/>
                      </a:endParaRPr>
                    </a:p>
                    <a:p>
                      <a:pPr>
                        <a:lnSpc>
                          <a:spcPct val="100000"/>
                        </a:lnSpc>
                      </a:pPr>
                      <a:endParaRPr lang="en-US" sz="1400" b="0" strike="noStrike" spc="-1">
                        <a:latin typeface="Arial"/>
                      </a:endParaRPr>
                    </a:p>
                  </a:txBody>
                  <a:tcPr marL="12600" marR="12600">
                    <a:lnL w="12240">
                      <a:solidFill>
                        <a:srgbClr val="FFFFFF"/>
                      </a:solidFill>
                    </a:lnL>
                    <a:lnR w="12240">
                      <a:solidFill>
                        <a:srgbClr val="FFFFFF"/>
                      </a:solidFill>
                    </a:lnR>
                    <a:lnT w="38160">
                      <a:solidFill>
                        <a:srgbClr val="FFFFFF"/>
                      </a:solidFill>
                    </a:lnT>
                    <a:lnB w="38160">
                      <a:solidFill>
                        <a:srgbClr val="FFFFFF"/>
                      </a:solidFill>
                    </a:lnB>
                    <a:solidFill>
                      <a:srgbClr val="CEBDD1"/>
                    </a:solidFill>
                  </a:tcPr>
                </a:tc>
                <a:extLst>
                  <a:ext uri="{0D108BD9-81ED-4DB2-BD59-A6C34878D82A}">
                    <a16:rowId xmlns:a16="http://schemas.microsoft.com/office/drawing/2014/main" val="10001"/>
                  </a:ext>
                </a:extLst>
              </a:tr>
              <a:tr h="742417">
                <a:tc>
                  <a:txBody>
                    <a:bodyPr/>
                    <a:lstStyle/>
                    <a:p>
                      <a:pPr>
                        <a:lnSpc>
                          <a:spcPct val="100000"/>
                        </a:lnSpc>
                        <a:tabLst>
                          <a:tab pos="0" algn="l"/>
                        </a:tabLst>
                      </a:pPr>
                      <a:r>
                        <a:rPr lang="en-US" sz="1400" b="1" strike="noStrike" spc="-1">
                          <a:solidFill>
                            <a:srgbClr val="0D0D0D"/>
                          </a:solidFill>
                          <a:latin typeface="Arial"/>
                          <a:ea typeface="DejaVu Sans"/>
                        </a:rPr>
                        <a:t>TS. Ains ol 1. p</a:t>
                      </a:r>
                      <a:endParaRPr lang="en-US" sz="1400" b="0" strike="noStrike" spc="-1">
                        <a:latin typeface="Arial"/>
                      </a:endParaRPr>
                    </a:p>
                  </a:txBody>
                  <a:tcPr marL="63360" marR="63360">
                    <a:lnL w="12240">
                      <a:solidFill>
                        <a:srgbClr val="FFFFFF"/>
                      </a:solidFill>
                    </a:lnL>
                    <a:lnR w="12240">
                      <a:solidFill>
                        <a:srgbClr val="FFFFFF"/>
                      </a:solidFill>
                    </a:lnR>
                    <a:lnT w="38160">
                      <a:solidFill>
                        <a:srgbClr val="FFFFFF"/>
                      </a:solidFill>
                    </a:lnT>
                    <a:lnB w="12240">
                      <a:solidFill>
                        <a:srgbClr val="FFFFFF"/>
                      </a:solidFill>
                    </a:lnB>
                    <a:solidFill>
                      <a:srgbClr val="CEBDD1"/>
                    </a:solidFill>
                  </a:tcPr>
                </a:tc>
                <a:tc>
                  <a:txBody>
                    <a:bodyPr/>
                    <a:lstStyle/>
                    <a:p>
                      <a:pPr>
                        <a:lnSpc>
                          <a:spcPct val="100000"/>
                        </a:lnSpc>
                      </a:pPr>
                      <a:r>
                        <a:rPr lang="en-US" sz="1400" b="0" i="1" strike="noStrike" spc="-1">
                          <a:solidFill>
                            <a:srgbClr val="000000"/>
                          </a:solidFill>
                          <a:latin typeface="Arial"/>
                          <a:ea typeface="DejaVu Sans"/>
                        </a:rPr>
                        <a:t>Ütle, kas see, mis ma ütlen, on sinu meelest õige:</a:t>
                      </a:r>
                      <a:r>
                        <a:rPr lang="en-US" sz="1400" b="0" strike="noStrike" spc="-1">
                          <a:solidFill>
                            <a:srgbClr val="000000"/>
                          </a:solidFill>
                          <a:latin typeface="Arial"/>
                          <a:ea typeface="DejaVu Sans"/>
                        </a:rPr>
                        <a:t> </a:t>
                      </a:r>
                      <a:r>
                        <a:rPr lang="en-US" sz="1400" b="0" i="1" strike="noStrike" spc="-1">
                          <a:solidFill>
                            <a:srgbClr val="0D0D0D"/>
                          </a:solidFill>
                          <a:latin typeface="Arial"/>
                          <a:ea typeface="DejaVu Sans"/>
                        </a:rPr>
                        <a:t>Mina </a:t>
                      </a:r>
                      <a:r>
                        <a:rPr lang="en-US" sz="1400" b="0" i="1" u="sng" strike="noStrike" spc="-1">
                          <a:solidFill>
                            <a:srgbClr val="0D0D0D"/>
                          </a:solidFill>
                          <a:uFillTx/>
                          <a:latin typeface="Arial"/>
                          <a:ea typeface="DejaVu Sans"/>
                        </a:rPr>
                        <a:t>seisan</a:t>
                      </a:r>
                      <a:r>
                        <a:rPr lang="en-US" sz="1400" b="0" i="1" strike="noStrike" spc="-1">
                          <a:solidFill>
                            <a:srgbClr val="0D0D0D"/>
                          </a:solidFill>
                          <a:latin typeface="Arial"/>
                          <a:ea typeface="DejaVu Sans"/>
                        </a:rPr>
                        <a:t>.</a:t>
                      </a:r>
                      <a:endParaRPr lang="en-US" sz="1400" b="0" strike="noStrike" spc="-1">
                        <a:latin typeface="Arial"/>
                      </a:endParaRPr>
                    </a:p>
                  </a:txBody>
                  <a:tcPr marL="63360" marR="63360">
                    <a:lnL w="12240">
                      <a:solidFill>
                        <a:srgbClr val="FFFFFF"/>
                      </a:solidFill>
                    </a:lnL>
                    <a:lnR w="12240">
                      <a:solidFill>
                        <a:srgbClr val="FFFFFF"/>
                      </a:solidFill>
                    </a:lnR>
                    <a:lnT w="38160">
                      <a:solidFill>
                        <a:srgbClr val="FFFFFF"/>
                      </a:solidFill>
                    </a:lnT>
                    <a:lnB w="12240">
                      <a:solidFill>
                        <a:srgbClr val="FFFFFF"/>
                      </a:solidFill>
                    </a:lnB>
                    <a:solidFill>
                      <a:srgbClr val="CEBDD1"/>
                    </a:solidFill>
                  </a:tcPr>
                </a:tc>
                <a:tc>
                  <a:txBody>
                    <a:bodyPr/>
                    <a:lstStyle/>
                    <a:p>
                      <a:pPr>
                        <a:lnSpc>
                          <a:spcPct val="100000"/>
                        </a:lnSpc>
                      </a:pPr>
                      <a:r>
                        <a:rPr lang="en-US" sz="1400" b="0" i="1" strike="noStrike" spc="-1" dirty="0" err="1">
                          <a:solidFill>
                            <a:srgbClr val="0D0D0D"/>
                          </a:solidFill>
                          <a:latin typeface="Arial"/>
                          <a:ea typeface="DejaVu Sans"/>
                        </a:rPr>
                        <a:t>Mida</a:t>
                      </a:r>
                      <a:r>
                        <a:rPr lang="en-US" sz="1400" b="0" i="1" strike="noStrike" spc="-1" dirty="0">
                          <a:solidFill>
                            <a:srgbClr val="0D0D0D"/>
                          </a:solidFill>
                          <a:latin typeface="Arial"/>
                          <a:ea typeface="DejaVu Sans"/>
                        </a:rPr>
                        <a:t> mina </a:t>
                      </a:r>
                      <a:r>
                        <a:rPr lang="en-US" sz="1400" b="0" i="1" strike="noStrike" spc="-1" dirty="0" err="1">
                          <a:solidFill>
                            <a:srgbClr val="0D0D0D"/>
                          </a:solidFill>
                          <a:latin typeface="Arial"/>
                          <a:ea typeface="DejaVu Sans"/>
                        </a:rPr>
                        <a:t>praegu</a:t>
                      </a:r>
                      <a:r>
                        <a:rPr lang="en-US" sz="1400" b="0" i="1" strike="noStrike" spc="-1" dirty="0">
                          <a:solidFill>
                            <a:srgbClr val="0D0D0D"/>
                          </a:solidFill>
                          <a:latin typeface="Arial"/>
                          <a:ea typeface="DejaVu Sans"/>
                        </a:rPr>
                        <a:t> </a:t>
                      </a:r>
                      <a:r>
                        <a:rPr lang="en-US" sz="1400" b="0" i="1" u="sng" strike="noStrike" spc="-1" dirty="0">
                          <a:solidFill>
                            <a:srgbClr val="0D0D0D"/>
                          </a:solidFill>
                          <a:uFillTx/>
                          <a:latin typeface="Arial"/>
                          <a:ea typeface="DejaVu Sans"/>
                        </a:rPr>
                        <a:t>teen</a:t>
                      </a:r>
                      <a:r>
                        <a:rPr lang="en-US" sz="1400" b="0" i="1" strike="noStrike" spc="-1" dirty="0">
                          <a:solidFill>
                            <a:srgbClr val="0D0D0D"/>
                          </a:solidFill>
                          <a:latin typeface="Arial"/>
                          <a:ea typeface="DejaVu Sans"/>
                        </a:rPr>
                        <a:t>?</a:t>
                      </a:r>
                      <a:endParaRPr lang="en-US" sz="1400" b="0" strike="noStrike" spc="-1" dirty="0">
                        <a:latin typeface="Arial"/>
                      </a:endParaRPr>
                    </a:p>
                  </a:txBody>
                  <a:tcPr marL="12600" marR="12600">
                    <a:lnL w="12240">
                      <a:solidFill>
                        <a:srgbClr val="FFFFFF"/>
                      </a:solidFill>
                    </a:lnL>
                    <a:lnR w="12240">
                      <a:solidFill>
                        <a:srgbClr val="FFFFFF"/>
                      </a:solidFill>
                    </a:lnR>
                    <a:lnT w="38160">
                      <a:solidFill>
                        <a:srgbClr val="FFFFFF"/>
                      </a:solidFill>
                    </a:lnT>
                    <a:lnB w="12240">
                      <a:solidFill>
                        <a:srgbClr val="FFFFFF"/>
                      </a:solidFill>
                    </a:lnB>
                    <a:solidFill>
                      <a:srgbClr val="CEBDD1"/>
                    </a:solidFill>
                  </a:tcPr>
                </a:tc>
                <a:extLst>
                  <a:ext uri="{0D108BD9-81ED-4DB2-BD59-A6C34878D82A}">
                    <a16:rowId xmlns:a16="http://schemas.microsoft.com/office/drawing/2014/main" val="10002"/>
                  </a:ext>
                </a:extLst>
              </a:tr>
            </a:tbl>
          </a:graphicData>
        </a:graphic>
      </p:graphicFrame>
      <p:sp>
        <p:nvSpPr>
          <p:cNvPr id="172" name="Rectangle 2"/>
          <p:cNvSpPr/>
          <p:nvPr/>
        </p:nvSpPr>
        <p:spPr>
          <a:xfrm>
            <a:off x="3238560" y="3284640"/>
            <a:ext cx="12191400" cy="456480"/>
          </a:xfrm>
          <a:prstGeom prst="rect">
            <a:avLst/>
          </a:prstGeom>
          <a:noFill/>
          <a:ln w="0">
            <a:noFill/>
          </a:ln>
        </p:spPr>
        <p:style>
          <a:lnRef idx="0">
            <a:scrgbClr r="0" g="0" b="0"/>
          </a:lnRef>
          <a:fillRef idx="0">
            <a:scrgbClr r="0" g="0" b="0"/>
          </a:fillRef>
          <a:effectRef idx="0">
            <a:scrgbClr r="0" g="0" b="0"/>
          </a:effectRef>
          <a:fontRef idx="minor"/>
        </p:style>
      </p:sp>
      <p:sp>
        <p:nvSpPr>
          <p:cNvPr id="173" name="TextBox 1"/>
          <p:cNvSpPr/>
          <p:nvPr/>
        </p:nvSpPr>
        <p:spPr>
          <a:xfrm>
            <a:off x="349135" y="2028960"/>
            <a:ext cx="11689985" cy="194779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t-EE" sz="2000" b="1" strike="noStrike" spc="-1" dirty="0">
                <a:solidFill>
                  <a:srgbClr val="000000"/>
                </a:solidFill>
                <a:latin typeface="Arial"/>
                <a:ea typeface="DejaVu Sans"/>
              </a:rPr>
              <a:t>Nimisõna:</a:t>
            </a:r>
            <a:r>
              <a:rPr lang="et-EE" sz="2000" b="0" strike="noStrike" spc="-1" dirty="0">
                <a:solidFill>
                  <a:srgbClr val="000000"/>
                </a:solidFill>
                <a:latin typeface="Arial"/>
                <a:ea typeface="DejaVu Sans"/>
              </a:rPr>
              <a:t> SG: </a:t>
            </a:r>
            <a:r>
              <a:rPr lang="en-US" sz="2000" b="0" strike="noStrike" spc="-1" dirty="0">
                <a:solidFill>
                  <a:srgbClr val="000000"/>
                </a:solidFill>
                <a:latin typeface="Arial"/>
                <a:ea typeface="DejaVu Sans"/>
              </a:rPr>
              <a:t>NOM, GEN, PRT, ILL, INE, ALLAT, ABL, COM; PL: NOM, GEN</a:t>
            </a:r>
            <a:endParaRPr lang="en-US" sz="2000" b="0" strike="noStrike" spc="-1" dirty="0">
              <a:latin typeface="Arial"/>
            </a:endParaRPr>
          </a:p>
          <a:p>
            <a:pPr marL="720">
              <a:lnSpc>
                <a:spcPct val="90000"/>
              </a:lnSpc>
              <a:spcBef>
                <a:spcPts val="1001"/>
              </a:spcBef>
            </a:pPr>
            <a:r>
              <a:rPr lang="et-EE" sz="2000" b="1" strike="noStrike" spc="-1" dirty="0">
                <a:solidFill>
                  <a:srgbClr val="000000"/>
                </a:solidFill>
                <a:latin typeface="Arial"/>
                <a:ea typeface="DejaVu Sans"/>
              </a:rPr>
              <a:t>Fraasitüübid:</a:t>
            </a:r>
            <a:r>
              <a:rPr lang="et-EE" sz="2000" b="0" strike="noStrike" spc="-1" dirty="0">
                <a:solidFill>
                  <a:srgbClr val="000000"/>
                </a:solidFill>
                <a:latin typeface="Arial"/>
                <a:ea typeface="DejaVu Sans"/>
              </a:rPr>
              <a:t> nimisõna- hulga-, kaas- ja tegusõnafraasid</a:t>
            </a:r>
            <a:endParaRPr lang="en-US" sz="2000" b="0" strike="noStrike" spc="-1" dirty="0">
              <a:latin typeface="Arial"/>
            </a:endParaRPr>
          </a:p>
          <a:p>
            <a:pPr marL="720">
              <a:lnSpc>
                <a:spcPct val="90000"/>
              </a:lnSpc>
              <a:spcBef>
                <a:spcPts val="1001"/>
              </a:spcBef>
            </a:pPr>
            <a:r>
              <a:rPr lang="et-EE" sz="2000" b="1" strike="noStrike" spc="-1" dirty="0">
                <a:solidFill>
                  <a:srgbClr val="000000"/>
                </a:solidFill>
                <a:latin typeface="Arial"/>
                <a:ea typeface="DejaVu Sans"/>
              </a:rPr>
              <a:t>Sõnamoodustus</a:t>
            </a:r>
            <a:r>
              <a:rPr lang="et-EE" sz="2000" b="0" strike="noStrike" spc="-1" dirty="0">
                <a:solidFill>
                  <a:srgbClr val="000000"/>
                </a:solidFill>
                <a:latin typeface="Arial"/>
                <a:ea typeface="DejaVu Sans"/>
              </a:rPr>
              <a:t>: tuttavatest tüvedest koosnevad liitsõnad ja sagedasemad ühendverbid</a:t>
            </a:r>
            <a:endParaRPr lang="en-US" sz="2000" b="0" strike="noStrike" spc="-1" dirty="0">
              <a:latin typeface="Arial"/>
            </a:endParaRPr>
          </a:p>
          <a:p>
            <a:pPr>
              <a:lnSpc>
                <a:spcPct val="100000"/>
              </a:lnSpc>
            </a:pPr>
            <a:endParaRPr lang="et-EE" sz="800" b="0" strike="noStrike" spc="-1" dirty="0">
              <a:solidFill>
                <a:srgbClr val="000000"/>
              </a:solidFill>
              <a:latin typeface="Arial"/>
              <a:ea typeface="DejaVu Sans"/>
            </a:endParaRPr>
          </a:p>
          <a:p>
            <a:pPr>
              <a:lnSpc>
                <a:spcPct val="100000"/>
              </a:lnSpc>
            </a:pPr>
            <a:r>
              <a:rPr lang="et-EE" sz="2000" b="0" strike="noStrike" spc="-1" dirty="0">
                <a:solidFill>
                  <a:srgbClr val="000000"/>
                </a:solidFill>
                <a:latin typeface="Arial"/>
                <a:ea typeface="DejaVu Sans"/>
              </a:rPr>
              <a:t>Nimisõna vormistiku, fraasitüüpide ja sõnamoodustuse puhul oli abiks pilt, mille kohta sai esitada küsimusi, et vastava grammatilise kategooria mõistmist või kasutamist esile kutsuda ja kontrollida.</a:t>
            </a:r>
            <a:endParaRPr lang="en-US" sz="2000" b="0" strike="noStrike" spc="-1" dirty="0">
              <a:latin typeface="Arial"/>
            </a:endParaRPr>
          </a:p>
        </p:txBody>
      </p:sp>
      <p:sp>
        <p:nvSpPr>
          <p:cNvPr id="174" name="TextBox 2"/>
          <p:cNvSpPr/>
          <p:nvPr/>
        </p:nvSpPr>
        <p:spPr>
          <a:xfrm>
            <a:off x="349135" y="1656360"/>
            <a:ext cx="11067905" cy="39960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t-EE" sz="2000" b="1" strike="noStrike" spc="-1" dirty="0">
                <a:solidFill>
                  <a:srgbClr val="000000"/>
                </a:solidFill>
                <a:latin typeface="Arial"/>
                <a:ea typeface="DejaVu Sans"/>
              </a:rPr>
              <a:t>Tegusõna:</a:t>
            </a:r>
            <a:r>
              <a:rPr lang="et-EE" sz="2000" b="0" strike="noStrike" spc="-1" dirty="0">
                <a:solidFill>
                  <a:srgbClr val="000000"/>
                </a:solidFill>
                <a:latin typeface="Arial"/>
                <a:ea typeface="DejaVu Sans"/>
              </a:rPr>
              <a:t> kindla kõneviisi oleviku ja lihtmineviku vormid, eitava kõne 1. ja 3. isiku vormid </a:t>
            </a:r>
            <a:endParaRPr lang="en-US" sz="2000" b="0" strike="noStrike" spc="-1" dirty="0">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itle 1"/>
          <p:cNvSpPr/>
          <p:nvPr/>
        </p:nvSpPr>
        <p:spPr>
          <a:xfrm>
            <a:off x="282631" y="249382"/>
            <a:ext cx="11604567" cy="165249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fontScale="25000" lnSpcReduction="20000"/>
          </a:bodyPr>
          <a:lstStyle/>
          <a:p>
            <a:pPr>
              <a:lnSpc>
                <a:spcPct val="90000"/>
              </a:lnSpc>
            </a:pPr>
            <a:r>
              <a:rPr lang="en-US" sz="16000" b="1" strike="noStrike" spc="-1" dirty="0" err="1">
                <a:solidFill>
                  <a:srgbClr val="000000"/>
                </a:solidFill>
                <a:latin typeface="Calibri Light"/>
                <a:ea typeface="DejaVu Sans"/>
              </a:rPr>
              <a:t>Tulemused</a:t>
            </a:r>
            <a:r>
              <a:rPr lang="en-US" sz="16000" b="0" strike="noStrike" spc="-1" dirty="0">
                <a:solidFill>
                  <a:srgbClr val="000000"/>
                </a:solidFill>
                <a:latin typeface="Calibri Light"/>
                <a:ea typeface="DejaVu Sans"/>
              </a:rPr>
              <a:t> </a:t>
            </a:r>
            <a:r>
              <a:rPr lang="en-US" sz="16000" b="1" strike="noStrike" spc="-1" dirty="0">
                <a:solidFill>
                  <a:srgbClr val="000000"/>
                </a:solidFill>
                <a:latin typeface="Calibri Light"/>
                <a:ea typeface="DejaVu Sans"/>
              </a:rPr>
              <a:t>1</a:t>
            </a:r>
            <a:r>
              <a:rPr lang="en-US" sz="16000" b="0" strike="noStrike" spc="-1" dirty="0">
                <a:solidFill>
                  <a:srgbClr val="000000"/>
                </a:solidFill>
                <a:latin typeface="Calibri Light"/>
                <a:ea typeface="DejaVu Sans"/>
              </a:rPr>
              <a:t>. </a:t>
            </a:r>
            <a:r>
              <a:rPr lang="et-EE" sz="16000" b="1" strike="noStrike" spc="-1" dirty="0" err="1">
                <a:solidFill>
                  <a:srgbClr val="000000"/>
                </a:solidFill>
                <a:latin typeface="Calibri Light"/>
                <a:ea typeface="DejaVu Sans"/>
              </a:rPr>
              <a:t>Üldandmed</a:t>
            </a:r>
            <a:r>
              <a:rPr lang="et-EE" sz="16000" b="1" strike="noStrike" spc="-1" dirty="0">
                <a:solidFill>
                  <a:srgbClr val="000000"/>
                </a:solidFill>
                <a:latin typeface="Calibri Light"/>
                <a:ea typeface="DejaVu Sans"/>
              </a:rPr>
              <a:t> ehk laste kodune keeleline kasvukeskkond</a:t>
            </a:r>
            <a:br>
              <a:rPr dirty="0"/>
            </a:br>
            <a:endParaRPr lang="en-US" sz="16000" b="0" strike="noStrike" spc="-1" dirty="0">
              <a:latin typeface="Arial"/>
            </a:endParaRPr>
          </a:p>
        </p:txBody>
      </p:sp>
      <p:sp>
        <p:nvSpPr>
          <p:cNvPr id="176" name="Content Placeholder 2"/>
          <p:cNvSpPr/>
          <p:nvPr/>
        </p:nvSpPr>
        <p:spPr>
          <a:xfrm>
            <a:off x="838080" y="2084759"/>
            <a:ext cx="11049118" cy="464854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228600" indent="-227520">
              <a:lnSpc>
                <a:spcPct val="90000"/>
              </a:lnSpc>
              <a:spcBef>
                <a:spcPts val="1001"/>
              </a:spcBef>
              <a:buClr>
                <a:srgbClr val="000000"/>
              </a:buClr>
              <a:buFont typeface="Arial"/>
              <a:buChar char="•"/>
            </a:pPr>
            <a:r>
              <a:rPr lang="en-US" sz="2800" b="0" strike="noStrike" spc="-1" dirty="0">
                <a:solidFill>
                  <a:srgbClr val="000000"/>
                </a:solidFill>
                <a:latin typeface="Calibri"/>
                <a:ea typeface="DejaVu Sans"/>
              </a:rPr>
              <a:t>Mis </a:t>
            </a:r>
            <a:r>
              <a:rPr lang="en-US" sz="2800" b="0" strike="noStrike" spc="-1" dirty="0" err="1">
                <a:solidFill>
                  <a:srgbClr val="000000"/>
                </a:solidFill>
                <a:latin typeface="Calibri"/>
                <a:ea typeface="DejaVu Sans"/>
              </a:rPr>
              <a:t>keeli</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räägivad</a:t>
            </a:r>
            <a:r>
              <a:rPr lang="en-US" sz="2800" b="0" strike="noStrike" spc="-1" dirty="0">
                <a:solidFill>
                  <a:srgbClr val="000000"/>
                </a:solidFill>
                <a:latin typeface="Calibri"/>
                <a:ea typeface="DejaVu Sans"/>
              </a:rPr>
              <a:t> lapsed?</a:t>
            </a:r>
            <a:endParaRPr lang="en-US" sz="2800" b="0" strike="noStrike" spc="-1" dirty="0">
              <a:latin typeface="Arial"/>
            </a:endParaRPr>
          </a:p>
          <a:p>
            <a:pPr marL="685800" lvl="1" indent="-227520">
              <a:lnSpc>
                <a:spcPct val="90000"/>
              </a:lnSpc>
              <a:spcBef>
                <a:spcPts val="1001"/>
              </a:spcBef>
              <a:buClr>
                <a:srgbClr val="000000"/>
              </a:buClr>
              <a:buFont typeface="Arial"/>
              <a:buChar char="•"/>
            </a:pPr>
            <a:r>
              <a:rPr lang="et-EE" sz="1800" b="0" strike="noStrike" spc="-1" dirty="0">
                <a:solidFill>
                  <a:srgbClr val="000000"/>
                </a:solidFill>
                <a:latin typeface="Arial"/>
                <a:ea typeface="DejaVu Sans"/>
              </a:rPr>
              <a:t>Enamik (27) räägib kodus vene keelt. Valimis oli neli kakskeelset last: kolm rääkis eesti ja vene keelt, üks vene ja armeenia keelt. Lisaks üks poola, üks ukraina ja üks inglise keelt kõnelev laps.</a:t>
            </a:r>
            <a:endParaRPr lang="en-US" sz="1800" b="0" strike="noStrike" spc="-1" dirty="0">
              <a:latin typeface="Arial"/>
            </a:endParaRPr>
          </a:p>
          <a:p>
            <a:pPr>
              <a:lnSpc>
                <a:spcPct val="90000"/>
              </a:lnSpc>
              <a:spcBef>
                <a:spcPts val="1001"/>
              </a:spcBef>
            </a:pPr>
            <a:endParaRPr lang="en-US" sz="1800" b="0" strike="noStrike" spc="-1" dirty="0">
              <a:latin typeface="Arial"/>
            </a:endParaRPr>
          </a:p>
          <a:p>
            <a:pPr marL="228600" indent="-227520">
              <a:lnSpc>
                <a:spcPct val="90000"/>
              </a:lnSpc>
              <a:spcBef>
                <a:spcPts val="1001"/>
              </a:spcBef>
              <a:buClr>
                <a:srgbClr val="000000"/>
              </a:buClr>
              <a:buFont typeface="Arial"/>
              <a:buChar char="•"/>
            </a:pPr>
            <a:r>
              <a:rPr lang="en-US" sz="2800" b="0" strike="noStrike" spc="-1" dirty="0">
                <a:solidFill>
                  <a:srgbClr val="000000"/>
                </a:solidFill>
                <a:latin typeface="Calibri"/>
                <a:ea typeface="DejaVu Sans"/>
              </a:rPr>
              <a:t>Mis </a:t>
            </a:r>
            <a:r>
              <a:rPr lang="en-US" sz="2800" b="0" strike="noStrike" spc="-1" dirty="0" err="1">
                <a:solidFill>
                  <a:srgbClr val="000000"/>
                </a:solidFill>
                <a:latin typeface="Calibri"/>
                <a:ea typeface="DejaVu Sans"/>
              </a:rPr>
              <a:t>keeli</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räägitakse</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lapsega</a:t>
            </a:r>
            <a:r>
              <a:rPr lang="en-US" sz="2800" b="0" strike="noStrike" spc="-1" dirty="0">
                <a:solidFill>
                  <a:srgbClr val="000000"/>
                </a:solidFill>
                <a:latin typeface="Calibri"/>
                <a:ea typeface="DejaVu Sans"/>
              </a:rPr>
              <a:t>?</a:t>
            </a:r>
            <a:endParaRPr lang="en-US" sz="2800" b="0" strike="noStrike" spc="-1" dirty="0">
              <a:latin typeface="Arial"/>
            </a:endParaRPr>
          </a:p>
          <a:p>
            <a:pPr marL="685800" lvl="1" indent="-227520">
              <a:lnSpc>
                <a:spcPct val="90000"/>
              </a:lnSpc>
              <a:spcBef>
                <a:spcPts val="1001"/>
              </a:spcBef>
              <a:buClr>
                <a:srgbClr val="000000"/>
              </a:buClr>
              <a:buFont typeface="Arial"/>
              <a:buChar char="•"/>
            </a:pPr>
            <a:r>
              <a:rPr lang="et-EE" sz="1800" b="0" strike="noStrike" spc="-1" dirty="0">
                <a:solidFill>
                  <a:srgbClr val="000000"/>
                </a:solidFill>
                <a:latin typeface="Arial"/>
                <a:ea typeface="DejaVu Sans"/>
              </a:rPr>
              <a:t>Enamik lapsi kuulub perre, kus mõlemad vanemad räägivad lapsega vene keelt (27 ehk 77%). Ühe lapsega räägivad mõlemad vanemad nii eesti kui ka vene keelt, kahe puhul üks vanematest vene ja teine nii eesti kui ka vene keelt. Kodus inglise keelt kõneleva lapse vanematest räägib üks lapsega ainult inglise keeles, teine nii eesti kui ka inglise keeles, ukraina keelt kõneleva lapse mõlemad vanemad räägivad lapsega ukraina keeles, vene-armeenia kakskeelse lapse üks vanem räägib vene, teine armeenia keelt, poolakeelse lapse vanemad räägivad lapsega mõlemad ainult poola keelt.</a:t>
            </a:r>
            <a:endParaRPr lang="en-US" sz="1800" b="0" strike="noStrike" spc="-1" dirty="0">
              <a:latin typeface="Arial"/>
            </a:endParaRPr>
          </a:p>
          <a:p>
            <a:pPr>
              <a:lnSpc>
                <a:spcPct val="90000"/>
              </a:lnSpc>
              <a:spcBef>
                <a:spcPts val="1001"/>
              </a:spcBef>
            </a:pPr>
            <a:endParaRPr lang="en-US" sz="1800" b="0" strike="noStrike" spc="-1" dirty="0">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Title 1"/>
          <p:cNvSpPr/>
          <p:nvPr/>
        </p:nvSpPr>
        <p:spPr>
          <a:xfrm>
            <a:off x="415636" y="365040"/>
            <a:ext cx="11410004" cy="13244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90000"/>
              </a:lnSpc>
            </a:pPr>
            <a:r>
              <a:rPr lang="en-US" sz="4400" b="1" strike="noStrike" spc="-1" dirty="0" err="1">
                <a:solidFill>
                  <a:srgbClr val="000000"/>
                </a:solidFill>
                <a:latin typeface="Calibri Light"/>
                <a:ea typeface="DejaVu Sans"/>
              </a:rPr>
              <a:t>Tulemused</a:t>
            </a:r>
            <a:r>
              <a:rPr lang="en-US" sz="4400" b="0" strike="noStrike" spc="-1" dirty="0">
                <a:solidFill>
                  <a:srgbClr val="000000"/>
                </a:solidFill>
                <a:latin typeface="Calibri Light"/>
                <a:ea typeface="DejaVu Sans"/>
              </a:rPr>
              <a:t> </a:t>
            </a:r>
            <a:r>
              <a:rPr lang="en-US" sz="4400" b="1" strike="noStrike" spc="-1" dirty="0">
                <a:solidFill>
                  <a:srgbClr val="000000"/>
                </a:solidFill>
                <a:latin typeface="Calibri Light"/>
                <a:ea typeface="DejaVu Sans"/>
              </a:rPr>
              <a:t>2</a:t>
            </a:r>
            <a:r>
              <a:rPr lang="en-US" sz="4400" b="0" strike="noStrike" spc="-1" dirty="0">
                <a:solidFill>
                  <a:srgbClr val="000000"/>
                </a:solidFill>
                <a:latin typeface="Calibri Light"/>
                <a:ea typeface="DejaVu Sans"/>
              </a:rPr>
              <a:t>. </a:t>
            </a:r>
            <a:r>
              <a:rPr lang="et-EE" sz="4400" b="1" strike="noStrike" spc="-1" dirty="0" err="1">
                <a:solidFill>
                  <a:srgbClr val="000000"/>
                </a:solidFill>
                <a:latin typeface="Calibri Light"/>
                <a:ea typeface="DejaVu Sans"/>
              </a:rPr>
              <a:t>Üldandmed</a:t>
            </a:r>
            <a:r>
              <a:rPr lang="et-EE" sz="4400" b="1" strike="noStrike" spc="-1" dirty="0">
                <a:solidFill>
                  <a:srgbClr val="000000"/>
                </a:solidFill>
                <a:latin typeface="Calibri Light"/>
                <a:ea typeface="DejaVu Sans"/>
              </a:rPr>
              <a:t> ehk laste kodune keeleline kasvukeskkond</a:t>
            </a:r>
            <a:endParaRPr lang="en-US" sz="4400" b="0" strike="noStrike" spc="-1" dirty="0">
              <a:latin typeface="Arial"/>
            </a:endParaRPr>
          </a:p>
        </p:txBody>
      </p:sp>
      <p:sp>
        <p:nvSpPr>
          <p:cNvPr id="178" name="Subtitle 2"/>
          <p:cNvSpPr/>
          <p:nvPr/>
        </p:nvSpPr>
        <p:spPr>
          <a:xfrm>
            <a:off x="838079" y="2279880"/>
            <a:ext cx="11148873" cy="45774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marL="228600" indent="-227520">
              <a:lnSpc>
                <a:spcPct val="90000"/>
              </a:lnSpc>
              <a:spcBef>
                <a:spcPts val="1001"/>
              </a:spcBef>
              <a:buClr>
                <a:srgbClr val="000000"/>
              </a:buClr>
              <a:buFont typeface="Arial"/>
              <a:buChar char="•"/>
            </a:pPr>
            <a:r>
              <a:rPr lang="en-US" sz="2800" b="0" strike="noStrike" spc="-1" dirty="0">
                <a:solidFill>
                  <a:srgbClr val="000000"/>
                </a:solidFill>
                <a:latin typeface="Calibri"/>
                <a:ea typeface="DejaVu Sans"/>
              </a:rPr>
              <a:t>Mis </a:t>
            </a:r>
            <a:r>
              <a:rPr lang="en-US" sz="2800" b="0" strike="noStrike" spc="-1" dirty="0" err="1">
                <a:solidFill>
                  <a:srgbClr val="000000"/>
                </a:solidFill>
                <a:latin typeface="Calibri"/>
                <a:ea typeface="DejaVu Sans"/>
              </a:rPr>
              <a:t>vanusest</a:t>
            </a:r>
            <a:r>
              <a:rPr lang="en-US" sz="2800" b="0" strike="noStrike" spc="-1" dirty="0">
                <a:solidFill>
                  <a:srgbClr val="000000"/>
                </a:solidFill>
                <a:latin typeface="Calibri"/>
                <a:ea typeface="DejaVu Sans"/>
              </a:rPr>
              <a:t> on </a:t>
            </a:r>
            <a:r>
              <a:rPr lang="en-US" sz="2800" b="0" strike="noStrike" spc="-1" dirty="0" err="1">
                <a:solidFill>
                  <a:srgbClr val="000000"/>
                </a:solidFill>
                <a:latin typeface="Calibri"/>
                <a:ea typeface="DejaVu Sans"/>
              </a:rPr>
              <a:t>lapsel</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kokkupuuteid</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teiste</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keeltega</a:t>
            </a:r>
            <a:r>
              <a:rPr lang="en-US" sz="2800" b="0" strike="noStrike" spc="-1" dirty="0">
                <a:solidFill>
                  <a:srgbClr val="000000"/>
                </a:solidFill>
                <a:latin typeface="Calibri"/>
                <a:ea typeface="DejaVu Sans"/>
              </a:rPr>
              <a:t>?</a:t>
            </a:r>
            <a:endParaRPr lang="en-US" sz="2800" b="0" strike="noStrike" spc="-1" dirty="0">
              <a:latin typeface="Arial"/>
            </a:endParaRPr>
          </a:p>
          <a:p>
            <a:pPr marL="685800" lvl="1" indent="-227520">
              <a:lnSpc>
                <a:spcPct val="90000"/>
              </a:lnSpc>
              <a:spcBef>
                <a:spcPts val="1001"/>
              </a:spcBef>
              <a:buClr>
                <a:srgbClr val="000000"/>
              </a:buClr>
              <a:buFont typeface="Arial"/>
              <a:buChar char="•"/>
            </a:pPr>
            <a:r>
              <a:rPr lang="et-EE" sz="2400" b="0" strike="noStrike" spc="-1" dirty="0">
                <a:solidFill>
                  <a:srgbClr val="000000"/>
                </a:solidFill>
                <a:latin typeface="Arial"/>
                <a:ea typeface="DejaVu Sans"/>
              </a:rPr>
              <a:t>11 last puutub kokku inglise keelega, kolmel juhul on märgitud, et laps puutub kokku vene keelega. Üks ukraina keelt rääkiv laps puutub kokku ka poola keelega.</a:t>
            </a:r>
            <a:endParaRPr lang="en-US" sz="2400" b="0" strike="noStrike" spc="-1" dirty="0">
              <a:latin typeface="Arial"/>
            </a:endParaRPr>
          </a:p>
          <a:p>
            <a:pPr>
              <a:lnSpc>
                <a:spcPct val="90000"/>
              </a:lnSpc>
              <a:spcBef>
                <a:spcPts val="1001"/>
              </a:spcBef>
            </a:pPr>
            <a:endParaRPr lang="en-US" sz="2400" b="0" strike="noStrike" spc="-1" dirty="0">
              <a:latin typeface="Arial"/>
            </a:endParaRPr>
          </a:p>
          <a:p>
            <a:pPr marL="228600" indent="-227520">
              <a:lnSpc>
                <a:spcPct val="90000"/>
              </a:lnSpc>
              <a:spcBef>
                <a:spcPts val="1001"/>
              </a:spcBef>
              <a:buClr>
                <a:srgbClr val="000000"/>
              </a:buClr>
              <a:buFont typeface="Arial"/>
              <a:buChar char="•"/>
            </a:pPr>
            <a:r>
              <a:rPr lang="en-US" sz="2800" b="0" strike="noStrike" spc="-1" dirty="0">
                <a:solidFill>
                  <a:srgbClr val="000000"/>
                </a:solidFill>
                <a:latin typeface="Calibri"/>
                <a:ea typeface="DejaVu Sans"/>
              </a:rPr>
              <a:t>Mis </a:t>
            </a:r>
            <a:r>
              <a:rPr lang="en-US" sz="2800" b="0" strike="noStrike" spc="-1" dirty="0" err="1">
                <a:solidFill>
                  <a:srgbClr val="000000"/>
                </a:solidFill>
                <a:latin typeface="Calibri"/>
                <a:ea typeface="DejaVu Sans"/>
              </a:rPr>
              <a:t>vanusest</a:t>
            </a:r>
            <a:r>
              <a:rPr lang="en-US" sz="2800" b="0" strike="noStrike" spc="-1" dirty="0">
                <a:solidFill>
                  <a:srgbClr val="000000"/>
                </a:solidFill>
                <a:latin typeface="Calibri"/>
                <a:ea typeface="DejaVu Sans"/>
              </a:rPr>
              <a:t> on </a:t>
            </a:r>
            <a:r>
              <a:rPr lang="en-US" sz="2800" b="0" strike="noStrike" spc="-1" dirty="0" err="1">
                <a:solidFill>
                  <a:srgbClr val="000000"/>
                </a:solidFill>
                <a:latin typeface="Calibri"/>
                <a:ea typeface="DejaVu Sans"/>
              </a:rPr>
              <a:t>lapsel</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kokkupuuteid</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eesti</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keelega</a:t>
            </a:r>
            <a:r>
              <a:rPr lang="en-US" sz="2800" b="0" strike="noStrike" spc="-1" dirty="0">
                <a:solidFill>
                  <a:srgbClr val="000000"/>
                </a:solidFill>
                <a:latin typeface="Calibri"/>
                <a:ea typeface="DejaVu Sans"/>
              </a:rPr>
              <a:t>?</a:t>
            </a:r>
            <a:endParaRPr lang="en-US" sz="2800" b="0" strike="noStrike" spc="-1" dirty="0">
              <a:latin typeface="Arial"/>
            </a:endParaRPr>
          </a:p>
          <a:p>
            <a:pPr marL="685800" lvl="1" indent="-227520">
              <a:lnSpc>
                <a:spcPct val="90000"/>
              </a:lnSpc>
              <a:spcBef>
                <a:spcPts val="1001"/>
              </a:spcBef>
              <a:buClr>
                <a:srgbClr val="000000"/>
              </a:buClr>
              <a:buFont typeface="Arial"/>
              <a:buChar char="•"/>
            </a:pPr>
            <a:r>
              <a:rPr lang="et-EE" sz="2400" b="0" strike="noStrike" spc="-1" dirty="0">
                <a:solidFill>
                  <a:srgbClr val="000000"/>
                </a:solidFill>
                <a:latin typeface="Arial"/>
                <a:ea typeface="DejaVu Sans"/>
              </a:rPr>
              <a:t>Neli last on puutunud eesti keelega kokku alates sünnist (kakskeelses kodus, kas </a:t>
            </a:r>
            <a:r>
              <a:rPr lang="et-EE" sz="2400" b="0" strike="noStrike" spc="-1" dirty="0" err="1">
                <a:solidFill>
                  <a:srgbClr val="000000"/>
                </a:solidFill>
                <a:latin typeface="Arial"/>
                <a:ea typeface="DejaVu Sans"/>
              </a:rPr>
              <a:t>eesti-vene</a:t>
            </a:r>
            <a:r>
              <a:rPr lang="et-EE" sz="2400" b="0" strike="noStrike" spc="-1" dirty="0">
                <a:solidFill>
                  <a:srgbClr val="000000"/>
                </a:solidFill>
                <a:latin typeface="Arial"/>
                <a:ea typeface="DejaVu Sans"/>
              </a:rPr>
              <a:t> või eesti-inglise). Ülejäänud lastest 27% algas kontakt eesti keelega siis, kui nad said 7aastaseks ehk läksid kooli, 29% lastest varem, 3 aasta vanuselt (ilmselt lasteaias).</a:t>
            </a:r>
            <a:endParaRPr lang="en-US" sz="2400" b="0" strike="noStrike" spc="-1" dirty="0">
              <a:latin typeface="Arial"/>
            </a:endParaRPr>
          </a:p>
          <a:p>
            <a:pPr>
              <a:lnSpc>
                <a:spcPct val="90000"/>
              </a:lnSpc>
              <a:spcBef>
                <a:spcPts val="1001"/>
              </a:spcBef>
            </a:pPr>
            <a:endParaRPr lang="en-US" sz="2400" b="0" strike="noStrike" spc="-1" dirty="0">
              <a:latin typeface="Arial"/>
            </a:endParaRPr>
          </a:p>
          <a:p>
            <a:pPr>
              <a:lnSpc>
                <a:spcPct val="90000"/>
              </a:lnSpc>
              <a:spcBef>
                <a:spcPts val="1001"/>
              </a:spcBef>
            </a:pPr>
            <a:endParaRPr lang="en-US" sz="2400" b="0" strike="noStrike" spc="-1" dirty="0">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Title 1"/>
          <p:cNvSpPr/>
          <p:nvPr/>
        </p:nvSpPr>
        <p:spPr>
          <a:xfrm>
            <a:off x="465513" y="365040"/>
            <a:ext cx="10887087" cy="1324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en-US" sz="4400" b="1" strike="noStrike" spc="-1" dirty="0" err="1">
                <a:solidFill>
                  <a:srgbClr val="000000"/>
                </a:solidFill>
                <a:latin typeface="Calibri Light"/>
                <a:ea typeface="DejaVu Sans"/>
              </a:rPr>
              <a:t>Tulemused</a:t>
            </a:r>
            <a:r>
              <a:rPr lang="en-US" sz="4400" b="0" strike="noStrike" spc="-1" dirty="0">
                <a:solidFill>
                  <a:srgbClr val="000000"/>
                </a:solidFill>
                <a:latin typeface="Calibri Light"/>
                <a:ea typeface="DejaVu Sans"/>
              </a:rPr>
              <a:t> </a:t>
            </a:r>
            <a:r>
              <a:rPr lang="en-US" sz="4400" b="1" strike="noStrike" spc="-1" dirty="0">
                <a:solidFill>
                  <a:srgbClr val="000000"/>
                </a:solidFill>
                <a:latin typeface="Calibri Light"/>
                <a:ea typeface="DejaVu Sans"/>
              </a:rPr>
              <a:t>3</a:t>
            </a:r>
            <a:r>
              <a:rPr lang="en-US" sz="4400" b="0" strike="noStrike" spc="-1" dirty="0">
                <a:solidFill>
                  <a:srgbClr val="000000"/>
                </a:solidFill>
                <a:latin typeface="Calibri Light"/>
                <a:ea typeface="DejaVu Sans"/>
              </a:rPr>
              <a:t>. </a:t>
            </a:r>
            <a:r>
              <a:rPr lang="et-EE" sz="4400" b="1" strike="noStrike" spc="-1" dirty="0">
                <a:solidFill>
                  <a:srgbClr val="000000"/>
                </a:solidFill>
                <a:latin typeface="Calibri Light"/>
                <a:ea typeface="DejaVu Sans"/>
              </a:rPr>
              <a:t>Tegusõnavormide mõistmine</a:t>
            </a:r>
            <a:br>
              <a:rPr dirty="0"/>
            </a:br>
            <a:endParaRPr lang="en-US" sz="4400" b="0" strike="noStrike" spc="-1" dirty="0">
              <a:latin typeface="Arial"/>
            </a:endParaRPr>
          </a:p>
        </p:txBody>
      </p:sp>
      <p:sp>
        <p:nvSpPr>
          <p:cNvPr id="180" name="Content Placeholder 2"/>
          <p:cNvSpPr/>
          <p:nvPr/>
        </p:nvSpPr>
        <p:spPr>
          <a:xfrm>
            <a:off x="838080" y="1825560"/>
            <a:ext cx="10514520" cy="4350240"/>
          </a:xfrm>
          <a:prstGeom prst="rect">
            <a:avLst/>
          </a:prstGeom>
          <a:noFill/>
          <a:ln w="0">
            <a:noFill/>
          </a:ln>
        </p:spPr>
        <p:style>
          <a:lnRef idx="0">
            <a:scrgbClr r="0" g="0" b="0"/>
          </a:lnRef>
          <a:fillRef idx="0">
            <a:scrgbClr r="0" g="0" b="0"/>
          </a:fillRef>
          <a:effectRef idx="0">
            <a:scrgbClr r="0" g="0" b="0"/>
          </a:effectRef>
          <a:fontRef idx="minor"/>
        </p:style>
      </p:sp>
      <p:graphicFrame>
        <p:nvGraphicFramePr>
          <p:cNvPr id="181" name="Table 3"/>
          <p:cNvGraphicFramePr/>
          <p:nvPr/>
        </p:nvGraphicFramePr>
        <p:xfrm>
          <a:off x="838080" y="1547280"/>
          <a:ext cx="10642320" cy="4973280"/>
        </p:xfrm>
        <a:graphic>
          <a:graphicData uri="http://schemas.openxmlformats.org/drawingml/2006/table">
            <a:tbl>
              <a:tblPr/>
              <a:tblGrid>
                <a:gridCol w="2987280">
                  <a:extLst>
                    <a:ext uri="{9D8B030D-6E8A-4147-A177-3AD203B41FA5}">
                      <a16:colId xmlns:a16="http://schemas.microsoft.com/office/drawing/2014/main" val="20000"/>
                    </a:ext>
                  </a:extLst>
                </a:gridCol>
                <a:gridCol w="3664800">
                  <a:extLst>
                    <a:ext uri="{9D8B030D-6E8A-4147-A177-3AD203B41FA5}">
                      <a16:colId xmlns:a16="http://schemas.microsoft.com/office/drawing/2014/main" val="20001"/>
                    </a:ext>
                  </a:extLst>
                </a:gridCol>
                <a:gridCol w="3990240">
                  <a:extLst>
                    <a:ext uri="{9D8B030D-6E8A-4147-A177-3AD203B41FA5}">
                      <a16:colId xmlns:a16="http://schemas.microsoft.com/office/drawing/2014/main" val="20002"/>
                    </a:ext>
                  </a:extLst>
                </a:gridCol>
              </a:tblGrid>
              <a:tr h="366120">
                <a:tc>
                  <a:txBody>
                    <a:bodyPr/>
                    <a:lstStyle/>
                    <a:p>
                      <a:endParaRPr lang="en-US"/>
                    </a:p>
                  </a:txBody>
                  <a:tcPr>
                    <a:lnL w="12240">
                      <a:solidFill>
                        <a:srgbClr val="000000"/>
                      </a:solidFill>
                    </a:lnL>
                    <a:lnR w="12240">
                      <a:solidFill>
                        <a:srgbClr val="000000"/>
                      </a:solidFill>
                    </a:lnR>
                    <a:lnT w="12240">
                      <a:solidFill>
                        <a:srgbClr val="000000"/>
                      </a:solidFill>
                    </a:lnT>
                    <a:lnB w="12240">
                      <a:solidFill>
                        <a:srgbClr val="000000"/>
                      </a:solidFill>
                    </a:lnB>
                    <a:solidFill>
                      <a:srgbClr val="D2A4D4"/>
                    </a:solidFill>
                  </a:tcPr>
                </a:tc>
                <a:tc gridSpan="2">
                  <a:txBody>
                    <a:bodyPr/>
                    <a:lstStyle/>
                    <a:p>
                      <a:pPr algn="ctr">
                        <a:lnSpc>
                          <a:spcPct val="100000"/>
                        </a:lnSpc>
                      </a:pPr>
                      <a:r>
                        <a:rPr lang="en-US" sz="1800" b="1" strike="noStrike" spc="-1">
                          <a:solidFill>
                            <a:srgbClr val="0D0D0D"/>
                          </a:solidFill>
                          <a:latin typeface="Arial"/>
                          <a:ea typeface="DejaVu Sans"/>
                        </a:rPr>
                        <a:t>Õigete vastuste osakaal protsentides</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D2A4D4"/>
                    </a:solidFill>
                  </a:tcPr>
                </a:tc>
                <a:tc hMerge="1">
                  <a:txBody>
                    <a:bodyPr/>
                    <a:lstStyle/>
                    <a:p>
                      <a:endParaRPr lang="en-US"/>
                    </a:p>
                  </a:txBody>
                  <a:tcPr marL="90000" marR="90000">
                    <a:solidFill>
                      <a:srgbClr val="729FCF"/>
                    </a:solidFill>
                  </a:tcPr>
                </a:tc>
                <a:extLst>
                  <a:ext uri="{0D108BD9-81ED-4DB2-BD59-A6C34878D82A}">
                    <a16:rowId xmlns:a16="http://schemas.microsoft.com/office/drawing/2014/main" val="10000"/>
                  </a:ext>
                </a:extLst>
              </a:tr>
              <a:tr h="571680">
                <a:tc>
                  <a:txBody>
                    <a:bodyPr/>
                    <a:lstStyle/>
                    <a:p>
                      <a:pPr>
                        <a:lnSpc>
                          <a:spcPct val="100000"/>
                        </a:lnSpc>
                      </a:pPr>
                      <a:r>
                        <a:rPr lang="en-US" sz="1800" b="0" strike="noStrike" spc="-1">
                          <a:solidFill>
                            <a:srgbClr val="000000"/>
                          </a:solidFill>
                          <a:latin typeface="Arial"/>
                          <a:ea typeface="DejaVu Sans"/>
                        </a:rPr>
                        <a:t>VORM</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D2A4D4"/>
                    </a:solidFill>
                  </a:tcPr>
                </a:tc>
                <a:tc>
                  <a:txBody>
                    <a:bodyPr/>
                    <a:lstStyle/>
                    <a:p>
                      <a:pPr algn="ctr">
                        <a:lnSpc>
                          <a:spcPct val="100000"/>
                        </a:lnSpc>
                      </a:pPr>
                      <a:r>
                        <a:rPr lang="en-US" sz="1600" b="1" strike="noStrike" spc="-1">
                          <a:solidFill>
                            <a:srgbClr val="000000"/>
                          </a:solidFill>
                          <a:latin typeface="Arial"/>
                          <a:ea typeface="DejaVu Sans"/>
                        </a:rPr>
                        <a:t>TUGEVAMA LÄHTEPOSITSIOONIGA GRUPP</a:t>
                      </a:r>
                      <a:endParaRPr lang="en-US"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D2A4D4"/>
                    </a:solidFill>
                  </a:tcPr>
                </a:tc>
                <a:tc>
                  <a:txBody>
                    <a:bodyPr/>
                    <a:lstStyle/>
                    <a:p>
                      <a:pPr algn="ctr">
                        <a:lnSpc>
                          <a:spcPct val="100000"/>
                        </a:lnSpc>
                      </a:pPr>
                      <a:r>
                        <a:rPr lang="en-US" sz="1600" b="1" strike="noStrike" spc="-1">
                          <a:solidFill>
                            <a:srgbClr val="000000"/>
                          </a:solidFill>
                          <a:latin typeface="Arial"/>
                          <a:ea typeface="DejaVu Sans"/>
                        </a:rPr>
                        <a:t>NÕRGEMA LÄHTEPOSITSIOONIGA GRUPP</a:t>
                      </a:r>
                      <a:endParaRPr lang="en-US"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D2A4D4"/>
                    </a:solidFill>
                  </a:tcPr>
                </a:tc>
                <a:extLst>
                  <a:ext uri="{0D108BD9-81ED-4DB2-BD59-A6C34878D82A}">
                    <a16:rowId xmlns:a16="http://schemas.microsoft.com/office/drawing/2014/main" val="10001"/>
                  </a:ext>
                </a:extLst>
              </a:tr>
              <a:tr h="366120">
                <a:tc>
                  <a:txBody>
                    <a:bodyPr/>
                    <a:lstStyle/>
                    <a:p>
                      <a:pPr>
                        <a:lnSpc>
                          <a:spcPct val="100000"/>
                        </a:lnSpc>
                      </a:pPr>
                      <a:r>
                        <a:rPr lang="en-US" sz="1800" b="0" strike="noStrike" spc="-1">
                          <a:solidFill>
                            <a:srgbClr val="000000"/>
                          </a:solidFill>
                          <a:latin typeface="Arial"/>
                          <a:ea typeface="DejaVu Sans"/>
                        </a:rPr>
                        <a:t>Kindla kv ol ains 1. p</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88</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100</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extLst>
                  <a:ext uri="{0D108BD9-81ED-4DB2-BD59-A6C34878D82A}">
                    <a16:rowId xmlns:a16="http://schemas.microsoft.com/office/drawing/2014/main" val="10002"/>
                  </a:ext>
                </a:extLst>
              </a:tr>
              <a:tr h="366120">
                <a:tc>
                  <a:txBody>
                    <a:bodyPr/>
                    <a:lstStyle/>
                    <a:p>
                      <a:pPr>
                        <a:lnSpc>
                          <a:spcPct val="100000"/>
                        </a:lnSpc>
                        <a:tabLst>
                          <a:tab pos="0" algn="l"/>
                        </a:tabLst>
                      </a:pPr>
                      <a:r>
                        <a:rPr lang="en-US" sz="1800" b="0" strike="noStrike" spc="-1">
                          <a:solidFill>
                            <a:srgbClr val="000000"/>
                          </a:solidFill>
                          <a:latin typeface="Arial"/>
                          <a:ea typeface="DejaVu Sans"/>
                        </a:rPr>
                        <a:t>Kindla kv ol ains 2. p</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94</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100</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extLst>
                  <a:ext uri="{0D108BD9-81ED-4DB2-BD59-A6C34878D82A}">
                    <a16:rowId xmlns:a16="http://schemas.microsoft.com/office/drawing/2014/main" val="10003"/>
                  </a:ext>
                </a:extLst>
              </a:tr>
              <a:tr h="366120">
                <a:tc>
                  <a:txBody>
                    <a:bodyPr/>
                    <a:lstStyle/>
                    <a:p>
                      <a:pPr>
                        <a:lnSpc>
                          <a:spcPct val="100000"/>
                        </a:lnSpc>
                        <a:tabLst>
                          <a:tab pos="0" algn="l"/>
                        </a:tabLst>
                      </a:pPr>
                      <a:r>
                        <a:rPr lang="en-US" sz="1800" b="0" strike="noStrike" spc="-1">
                          <a:solidFill>
                            <a:srgbClr val="000000"/>
                          </a:solidFill>
                          <a:latin typeface="Arial"/>
                          <a:ea typeface="DejaVu Sans"/>
                        </a:rPr>
                        <a:t>Kindla kv ol ains 3. p</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82</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87</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extLst>
                  <a:ext uri="{0D108BD9-81ED-4DB2-BD59-A6C34878D82A}">
                    <a16:rowId xmlns:a16="http://schemas.microsoft.com/office/drawing/2014/main" val="10004"/>
                  </a:ext>
                </a:extLst>
              </a:tr>
              <a:tr h="366120">
                <a:tc>
                  <a:txBody>
                    <a:bodyPr/>
                    <a:lstStyle/>
                    <a:p>
                      <a:pPr>
                        <a:lnSpc>
                          <a:spcPct val="100000"/>
                        </a:lnSpc>
                        <a:tabLst>
                          <a:tab pos="0" algn="l"/>
                        </a:tabLst>
                      </a:pPr>
                      <a:r>
                        <a:rPr lang="en-US" sz="1800" b="0" strike="noStrike" spc="-1">
                          <a:solidFill>
                            <a:srgbClr val="000000"/>
                          </a:solidFill>
                          <a:latin typeface="Arial"/>
                          <a:ea typeface="DejaVu Sans"/>
                        </a:rPr>
                        <a:t>Kindla kv ol mitm 1. p</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88</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88</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extLst>
                  <a:ext uri="{0D108BD9-81ED-4DB2-BD59-A6C34878D82A}">
                    <a16:rowId xmlns:a16="http://schemas.microsoft.com/office/drawing/2014/main" val="10005"/>
                  </a:ext>
                </a:extLst>
              </a:tr>
              <a:tr h="366120">
                <a:tc>
                  <a:txBody>
                    <a:bodyPr/>
                    <a:lstStyle/>
                    <a:p>
                      <a:pPr>
                        <a:lnSpc>
                          <a:spcPct val="100000"/>
                        </a:lnSpc>
                        <a:tabLst>
                          <a:tab pos="0" algn="l"/>
                        </a:tabLst>
                      </a:pPr>
                      <a:r>
                        <a:rPr lang="en-US" sz="1800" b="0" strike="noStrike" spc="-1">
                          <a:solidFill>
                            <a:srgbClr val="000000"/>
                          </a:solidFill>
                          <a:latin typeface="Arial"/>
                          <a:ea typeface="DejaVu Sans"/>
                        </a:rPr>
                        <a:t>Kindla kv ol mitm 2. p</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76</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64</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extLst>
                  <a:ext uri="{0D108BD9-81ED-4DB2-BD59-A6C34878D82A}">
                    <a16:rowId xmlns:a16="http://schemas.microsoft.com/office/drawing/2014/main" val="10006"/>
                  </a:ext>
                </a:extLst>
              </a:tr>
              <a:tr h="366120">
                <a:tc>
                  <a:txBody>
                    <a:bodyPr/>
                    <a:lstStyle/>
                    <a:p>
                      <a:pPr>
                        <a:lnSpc>
                          <a:spcPct val="100000"/>
                        </a:lnSpc>
                        <a:tabLst>
                          <a:tab pos="0" algn="l"/>
                        </a:tabLst>
                      </a:pPr>
                      <a:r>
                        <a:rPr lang="en-US" sz="1800" b="0" strike="noStrike" spc="-1">
                          <a:solidFill>
                            <a:srgbClr val="000000"/>
                          </a:solidFill>
                          <a:latin typeface="Arial"/>
                          <a:ea typeface="DejaVu Sans"/>
                        </a:rPr>
                        <a:t>Kindla kv ol mitm 3. p</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76</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71</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extLst>
                  <a:ext uri="{0D108BD9-81ED-4DB2-BD59-A6C34878D82A}">
                    <a16:rowId xmlns:a16="http://schemas.microsoft.com/office/drawing/2014/main" val="10007"/>
                  </a:ext>
                </a:extLst>
              </a:tr>
              <a:tr h="366120">
                <a:tc>
                  <a:txBody>
                    <a:bodyPr/>
                    <a:lstStyle/>
                    <a:p>
                      <a:pPr>
                        <a:lnSpc>
                          <a:spcPct val="100000"/>
                        </a:lnSpc>
                        <a:tabLst>
                          <a:tab pos="0" algn="l"/>
                        </a:tabLst>
                      </a:pPr>
                      <a:r>
                        <a:rPr lang="en-US" sz="1800" b="0" strike="noStrike" spc="-1">
                          <a:solidFill>
                            <a:srgbClr val="000000"/>
                          </a:solidFill>
                          <a:latin typeface="Arial"/>
                          <a:ea typeface="DejaVu Sans"/>
                        </a:rPr>
                        <a:t>Kindla kv lihtmineviku 1. p</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94</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58</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extLst>
                  <a:ext uri="{0D108BD9-81ED-4DB2-BD59-A6C34878D82A}">
                    <a16:rowId xmlns:a16="http://schemas.microsoft.com/office/drawing/2014/main" val="10008"/>
                  </a:ext>
                </a:extLst>
              </a:tr>
              <a:tr h="366120">
                <a:tc>
                  <a:txBody>
                    <a:bodyPr/>
                    <a:lstStyle/>
                    <a:p>
                      <a:pPr>
                        <a:lnSpc>
                          <a:spcPct val="100000"/>
                        </a:lnSpc>
                        <a:tabLst>
                          <a:tab pos="0" algn="l"/>
                        </a:tabLst>
                      </a:pPr>
                      <a:r>
                        <a:rPr lang="en-US" sz="1800" b="0" strike="noStrike" spc="-1">
                          <a:solidFill>
                            <a:srgbClr val="000000"/>
                          </a:solidFill>
                          <a:latin typeface="Arial"/>
                          <a:ea typeface="DejaVu Sans"/>
                        </a:rPr>
                        <a:t>Kindla kv lihtmineviku 2. p</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77</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81</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extLst>
                  <a:ext uri="{0D108BD9-81ED-4DB2-BD59-A6C34878D82A}">
                    <a16:rowId xmlns:a16="http://schemas.microsoft.com/office/drawing/2014/main" val="10009"/>
                  </a:ext>
                </a:extLst>
              </a:tr>
              <a:tr h="366120">
                <a:tc>
                  <a:txBody>
                    <a:bodyPr/>
                    <a:lstStyle/>
                    <a:p>
                      <a:pPr>
                        <a:lnSpc>
                          <a:spcPct val="100000"/>
                        </a:lnSpc>
                        <a:tabLst>
                          <a:tab pos="0" algn="l"/>
                        </a:tabLst>
                      </a:pPr>
                      <a:r>
                        <a:rPr lang="en-US" sz="1800" b="0" strike="noStrike" spc="-1">
                          <a:solidFill>
                            <a:srgbClr val="000000"/>
                          </a:solidFill>
                          <a:latin typeface="Arial"/>
                          <a:ea typeface="DejaVu Sans"/>
                        </a:rPr>
                        <a:t>Kindla kv lihtmineviku 3. p</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69</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75</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extLst>
                  <a:ext uri="{0D108BD9-81ED-4DB2-BD59-A6C34878D82A}">
                    <a16:rowId xmlns:a16="http://schemas.microsoft.com/office/drawing/2014/main" val="10010"/>
                  </a:ext>
                </a:extLst>
              </a:tr>
              <a:tr h="366120">
                <a:tc>
                  <a:txBody>
                    <a:bodyPr/>
                    <a:lstStyle/>
                    <a:p>
                      <a:pPr>
                        <a:lnSpc>
                          <a:spcPct val="100000"/>
                        </a:lnSpc>
                        <a:tabLst>
                          <a:tab pos="0" algn="l"/>
                        </a:tabLst>
                      </a:pPr>
                      <a:r>
                        <a:rPr lang="en-US" sz="1800" b="0" strike="noStrike" spc="-1">
                          <a:solidFill>
                            <a:srgbClr val="000000"/>
                          </a:solidFill>
                          <a:latin typeface="Arial"/>
                          <a:ea typeface="DejaVu Sans"/>
                        </a:rPr>
                        <a:t>Eitav kõne, ol 1. p</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82</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93</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extLst>
                  <a:ext uri="{0D108BD9-81ED-4DB2-BD59-A6C34878D82A}">
                    <a16:rowId xmlns:a16="http://schemas.microsoft.com/office/drawing/2014/main" val="10011"/>
                  </a:ext>
                </a:extLst>
              </a:tr>
              <a:tr h="366840">
                <a:tc>
                  <a:txBody>
                    <a:bodyPr/>
                    <a:lstStyle/>
                    <a:p>
                      <a:pPr>
                        <a:lnSpc>
                          <a:spcPct val="100000"/>
                        </a:lnSpc>
                        <a:tabLst>
                          <a:tab pos="0" algn="l"/>
                        </a:tabLst>
                      </a:pPr>
                      <a:r>
                        <a:rPr lang="en-US" sz="1800" b="0" strike="noStrike" spc="-1">
                          <a:solidFill>
                            <a:srgbClr val="000000"/>
                          </a:solidFill>
                          <a:latin typeface="Arial"/>
                          <a:ea typeface="DejaVu Sans"/>
                        </a:rPr>
                        <a:t>Eitav kõne, ol 3. p</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a:solidFill>
                            <a:srgbClr val="000000"/>
                          </a:solidFill>
                          <a:latin typeface="Arial"/>
                          <a:ea typeface="DejaVu Sans"/>
                        </a:rPr>
                        <a:t>53</a:t>
                      </a:r>
                      <a:endParaRPr lang="en-US"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tc>
                  <a:txBody>
                    <a:bodyPr/>
                    <a:lstStyle/>
                    <a:p>
                      <a:pPr>
                        <a:lnSpc>
                          <a:spcPct val="100000"/>
                        </a:lnSpc>
                      </a:pPr>
                      <a:r>
                        <a:rPr lang="en-US" sz="1800" b="0" strike="noStrike" spc="-1" dirty="0">
                          <a:solidFill>
                            <a:srgbClr val="000000"/>
                          </a:solidFill>
                          <a:latin typeface="Arial"/>
                          <a:ea typeface="DejaVu Sans"/>
                        </a:rPr>
                        <a:t>64</a:t>
                      </a:r>
                      <a:endParaRPr lang="en-US" sz="18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7E6E6"/>
                    </a:solidFill>
                  </a:tcPr>
                </a:tc>
                <a:extLst>
                  <a:ext uri="{0D108BD9-81ED-4DB2-BD59-A6C34878D82A}">
                    <a16:rowId xmlns:a16="http://schemas.microsoft.com/office/drawing/2014/main" val="10012"/>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3589</TotalTime>
  <Words>2270</Words>
  <Application>Microsoft Macintosh PowerPoint</Application>
  <PresentationFormat>Widescreen</PresentationFormat>
  <Paragraphs>397</Paragraphs>
  <Slides>20</Slides>
  <Notes>9</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20</vt:i4>
      </vt:variant>
    </vt:vector>
  </HeadingPairs>
  <TitlesOfParts>
    <vt:vector size="31" baseType="lpstr">
      <vt:lpstr>Arial</vt:lpstr>
      <vt:lpstr>Calibri</vt:lpstr>
      <vt:lpstr>Calibri Light</vt:lpstr>
      <vt:lpstr>DejaVu Sans</vt:lpstr>
      <vt:lpstr>Symbol</vt:lpstr>
      <vt:lpstr>Times New Roman</vt:lpstr>
      <vt:lpstr>Wingdings</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Kirjandus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Eesti keelt teise keelena omandavate laste eesti keele oskuse areng aasta jooksul</dc:title>
  <dc:subject/>
  <dc:creator>Microsoft Office User</dc:creator>
  <dc:description/>
  <cp:lastModifiedBy>Microsoft Office User</cp:lastModifiedBy>
  <cp:revision>90</cp:revision>
  <dcterms:created xsi:type="dcterms:W3CDTF">2021-10-29T16:07:58Z</dcterms:created>
  <dcterms:modified xsi:type="dcterms:W3CDTF">2021-11-19T13:37:02Z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7</vt:i4>
  </property>
  <property fmtid="{D5CDD505-2E9C-101B-9397-08002B2CF9AE}" pid="3" name="PresentationFormat">
    <vt:lpwstr>Widescreen</vt:lpwstr>
  </property>
  <property fmtid="{D5CDD505-2E9C-101B-9397-08002B2CF9AE}" pid="4" name="Slides">
    <vt:i4>18</vt:i4>
  </property>
</Properties>
</file>