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5" r:id="rId3"/>
    <p:sldId id="262" r:id="rId4"/>
    <p:sldId id="263" r:id="rId5"/>
    <p:sldId id="267" r:id="rId6"/>
    <p:sldId id="266" r:id="rId7"/>
    <p:sldId id="268" r:id="rId8"/>
    <p:sldId id="261" r:id="rId9"/>
    <p:sldId id="257" r:id="rId10"/>
    <p:sldId id="258" r:id="rId11"/>
    <p:sldId id="259" r:id="rId12"/>
    <p:sldId id="260" r:id="rId13"/>
    <p:sldId id="269" r:id="rId14"/>
    <p:sldId id="270" r:id="rId15"/>
    <p:sldId id="271" r:id="rId16"/>
    <p:sldId id="272" r:id="rId17"/>
    <p:sldId id="273" r:id="rId18"/>
    <p:sldId id="275" r:id="rId19"/>
    <p:sldId id="274" r:id="rId20"/>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sabeth Kaukonen" initials="EK" lastIdx="6" clrIdx="0">
    <p:extLst>
      <p:ext uri="{19B8F6BF-5375-455C-9EA6-DF929625EA0E}">
        <p15:presenceInfo xmlns:p15="http://schemas.microsoft.com/office/powerpoint/2012/main" userId="S::kaukonen@ut.ee::664ada56-b041-472c-bab8-50973ab9a0f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14" autoAdjust="0"/>
    <p:restoredTop sz="94660"/>
  </p:normalViewPr>
  <p:slideViewPr>
    <p:cSldViewPr snapToGrid="0">
      <p:cViewPr varScale="1">
        <p:scale>
          <a:sx n="69" d="100"/>
          <a:sy n="69" d="100"/>
        </p:scale>
        <p:origin x="9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baseline="0">
                <a:solidFill>
                  <a:schemeClr val="tx2"/>
                </a:solidFill>
                <a:latin typeface="Arial" panose="020B0604020202020204" pitchFamily="34" charset="0"/>
                <a:ea typeface="+mn-ea"/>
                <a:cs typeface="Arial" panose="020B0604020202020204" pitchFamily="34" charset="0"/>
              </a:defRPr>
            </a:pPr>
            <a:r>
              <a:rPr lang="et-EE" i="1" dirty="0"/>
              <a:t>Naine</a:t>
            </a:r>
            <a:r>
              <a:rPr lang="et-EE" dirty="0"/>
              <a:t>-lõpuliste liitsõnade osakaal eri korpustes </a:t>
            </a:r>
          </a:p>
        </c:rich>
      </c:tx>
      <c:overlay val="0"/>
      <c:spPr>
        <a:noFill/>
        <a:ln>
          <a:noFill/>
        </a:ln>
        <a:effectLst/>
      </c:spPr>
      <c:txPr>
        <a:bodyPr rot="0" spcFirstLastPara="1" vertOverflow="ellipsis" vert="horz" wrap="square" anchor="ctr" anchorCtr="1"/>
        <a:lstStyle/>
        <a:p>
          <a:pPr>
            <a:defRPr sz="2160" b="1" i="0" u="none" strike="noStrike" kern="1200" baseline="0">
              <a:solidFill>
                <a:schemeClr val="tx2"/>
              </a:solidFill>
              <a:latin typeface="Arial" panose="020B0604020202020204" pitchFamily="34" charset="0"/>
              <a:ea typeface="+mn-ea"/>
              <a:cs typeface="Arial" panose="020B0604020202020204" pitchFamily="34" charset="0"/>
            </a:defRPr>
          </a:pPr>
          <a:endParaRPr lang="et-EE"/>
        </a:p>
      </c:txPr>
    </c:title>
    <c:autoTitleDeleted val="0"/>
    <c:plotArea>
      <c:layout/>
      <c:lineChart>
        <c:grouping val="standard"/>
        <c:varyColors val="0"/>
        <c:ser>
          <c:idx val="1"/>
          <c:order val="0"/>
          <c:tx>
            <c:strRef>
              <c:f>Sheet1!$C$10</c:f>
              <c:strCache>
                <c:ptCount val="1"/>
                <c:pt idx="0">
                  <c:v>Osakaal</c:v>
                </c:pt>
              </c:strCache>
            </c:strRef>
          </c:tx>
          <c:spPr>
            <a:ln w="31750" cap="rnd">
              <a:solidFill>
                <a:schemeClr val="accent2"/>
              </a:solidFill>
              <a:round/>
            </a:ln>
            <a:effectLst/>
          </c:spPr>
          <c:marker>
            <c:symbol val="none"/>
          </c:marker>
          <c:dLbls>
            <c:delete val="1"/>
          </c:dLbls>
          <c:cat>
            <c:strRef>
              <c:f>Sheet1!$B$11:$B$14</c:f>
              <c:strCache>
                <c:ptCount val="4"/>
                <c:pt idx="0">
                  <c:v>1990–2008</c:v>
                </c:pt>
                <c:pt idx="1">
                  <c:v>2013</c:v>
                </c:pt>
                <c:pt idx="2">
                  <c:v>2017</c:v>
                </c:pt>
                <c:pt idx="3">
                  <c:v>2019</c:v>
                </c:pt>
              </c:strCache>
            </c:strRef>
          </c:cat>
          <c:val>
            <c:numRef>
              <c:f>Sheet1!$C$11:$C$14</c:f>
              <c:numCache>
                <c:formatCode>General</c:formatCode>
                <c:ptCount val="4"/>
                <c:pt idx="0">
                  <c:v>5.14</c:v>
                </c:pt>
                <c:pt idx="1">
                  <c:v>7.21</c:v>
                </c:pt>
                <c:pt idx="2">
                  <c:v>6.92</c:v>
                </c:pt>
                <c:pt idx="3">
                  <c:v>6.62</c:v>
                </c:pt>
              </c:numCache>
            </c:numRef>
          </c:val>
          <c:smooth val="0"/>
          <c:extLst>
            <c:ext xmlns:c16="http://schemas.microsoft.com/office/drawing/2014/chart" uri="{C3380CC4-5D6E-409C-BE32-E72D297353CC}">
              <c16:uniqueId val="{00000000-52D2-429A-8CA9-97204E671C9E}"/>
            </c:ext>
          </c:extLst>
        </c:ser>
        <c:ser>
          <c:idx val="2"/>
          <c:order val="1"/>
          <c:tx>
            <c:v>Osakaal</c:v>
          </c:tx>
          <c:spPr>
            <a:ln w="41275" cap="rnd" cmpd="sng">
              <a:solidFill>
                <a:schemeClr val="accent1"/>
              </a:solidFill>
              <a:round/>
              <a:headEnd type="none"/>
              <a:tailEnd type="none" w="med" len="lg"/>
            </a:ln>
            <a:effectLst/>
          </c:spPr>
          <c:marker>
            <c:symbol val="none"/>
          </c:marker>
          <c:dLbls>
            <c:dLbl>
              <c:idx val="0"/>
              <c:tx>
                <c:rich>
                  <a:bodyPr/>
                  <a:lstStyle/>
                  <a:p>
                    <a:fld id="{F5442F9F-341D-455F-96A7-41087249AC4D}" type="VALUE">
                      <a:rPr lang="en-US"/>
                      <a:pPr/>
                      <a:t>[VALUE]</a:t>
                    </a:fld>
                    <a:endParaRPr lang="et-EE"/>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2D2-429A-8CA9-97204E671C9E}"/>
                </c:ext>
              </c:extLst>
            </c:dLbl>
            <c:dLbl>
              <c:idx val="1"/>
              <c:layout>
                <c:manualLayout>
                  <c:x val="-3.925120772946869E-2"/>
                  <c:y val="-2.7161955074087078E-2"/>
                </c:manualLayout>
              </c:layout>
              <c:tx>
                <c:rich>
                  <a:bodyPr/>
                  <a:lstStyle/>
                  <a:p>
                    <a:r>
                      <a:rPr lang="en-US"/>
                      <a:t>7,21</a:t>
                    </a:r>
                  </a:p>
                  <a:p>
                    <a:endParaRPr lang="en-US"/>
                  </a:p>
                </c:rich>
              </c:tx>
              <c:dLblPos val="r"/>
              <c:showLegendKey val="0"/>
              <c:showVal val="1"/>
              <c:showCatName val="0"/>
              <c:showSerName val="0"/>
              <c:showPercent val="0"/>
              <c:showBubbleSize val="0"/>
              <c:extLst>
                <c:ext xmlns:c15="http://schemas.microsoft.com/office/drawing/2012/chart" uri="{CE6537A1-D6FC-4f65-9D91-7224C49458BB}">
                  <c15:layout>
                    <c:manualLayout>
                      <c:w val="5.7971014492753624E-2"/>
                      <c:h val="0.16472753007784854"/>
                    </c:manualLayout>
                  </c15:layout>
                  <c15:showDataLabelsRange val="0"/>
                </c:ext>
                <c:ext xmlns:c16="http://schemas.microsoft.com/office/drawing/2014/chart" uri="{C3380CC4-5D6E-409C-BE32-E72D297353CC}">
                  <c16:uniqueId val="{00000002-52D2-429A-8CA9-97204E671C9E}"/>
                </c:ext>
              </c:extLst>
            </c:dLbl>
            <c:dLbl>
              <c:idx val="2"/>
              <c:tx>
                <c:rich>
                  <a:bodyPr/>
                  <a:lstStyle/>
                  <a:p>
                    <a:fld id="{B97D28AC-70CB-425F-88AD-D1DAF17F4122}" type="VALUE">
                      <a:rPr lang="en-US"/>
                      <a:pPr/>
                      <a:t>[VALUE]</a:t>
                    </a:fld>
                    <a:endParaRPr lang="et-EE"/>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2D2-429A-8CA9-97204E671C9E}"/>
                </c:ext>
              </c:extLst>
            </c:dLbl>
            <c:dLbl>
              <c:idx val="3"/>
              <c:tx>
                <c:rich>
                  <a:bodyPr/>
                  <a:lstStyle/>
                  <a:p>
                    <a:fld id="{444A9EF8-7DE5-411E-A9D8-9D8ED30A1FBB}" type="VALUE">
                      <a:rPr lang="en-US"/>
                      <a:pPr/>
                      <a:t>[VALUE]</a:t>
                    </a:fld>
                    <a:endParaRPr lang="et-EE"/>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52D2-429A-8CA9-97204E671C9E}"/>
                </c:ext>
              </c:extLst>
            </c:dLbl>
            <c:spPr>
              <a:noFill/>
              <a:ln>
                <a:noFill/>
              </a:ln>
              <a:effectLst/>
            </c:spPr>
            <c:txPr>
              <a:bodyPr rot="0" spcFirstLastPara="1" vertOverflow="ellipsis" vert="horz" wrap="square" anchor="ctr" anchorCtr="1"/>
              <a:lstStyle/>
              <a:p>
                <a:pPr>
                  <a:defRPr sz="2000" b="0" i="0" u="none" strike="noStrike" kern="1200" baseline="0">
                    <a:solidFill>
                      <a:schemeClr val="tx2"/>
                    </a:solidFill>
                    <a:latin typeface="Arial" panose="020B0604020202020204" pitchFamily="34" charset="0"/>
                    <a:ea typeface="+mn-ea"/>
                    <a:cs typeface="Arial" panose="020B0604020202020204" pitchFamily="34" charset="0"/>
                  </a:defRPr>
                </a:pPr>
                <a:endParaRPr lang="et-EE"/>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Sheet1!$B$11:$B$14</c:f>
              <c:strCache>
                <c:ptCount val="4"/>
                <c:pt idx="0">
                  <c:v>1990–2008</c:v>
                </c:pt>
                <c:pt idx="1">
                  <c:v>2013</c:v>
                </c:pt>
                <c:pt idx="2">
                  <c:v>2017</c:v>
                </c:pt>
                <c:pt idx="3">
                  <c:v>2019</c:v>
                </c:pt>
              </c:strCache>
            </c:strRef>
          </c:cat>
          <c:val>
            <c:numRef>
              <c:f>Sheet1!$C$11:$C$14</c:f>
              <c:numCache>
                <c:formatCode>General</c:formatCode>
                <c:ptCount val="4"/>
                <c:pt idx="0">
                  <c:v>5.14</c:v>
                </c:pt>
                <c:pt idx="1">
                  <c:v>7.21</c:v>
                </c:pt>
                <c:pt idx="2">
                  <c:v>6.92</c:v>
                </c:pt>
                <c:pt idx="3">
                  <c:v>6.62</c:v>
                </c:pt>
              </c:numCache>
            </c:numRef>
          </c:val>
          <c:smooth val="0"/>
          <c:extLst>
            <c:ext xmlns:c16="http://schemas.microsoft.com/office/drawing/2014/chart" uri="{C3380CC4-5D6E-409C-BE32-E72D297353CC}">
              <c16:uniqueId val="{00000005-52D2-429A-8CA9-97204E671C9E}"/>
            </c:ext>
          </c:extLst>
        </c:ser>
        <c:dLbls>
          <c:dLblPos val="ctr"/>
          <c:showLegendKey val="0"/>
          <c:showVal val="1"/>
          <c:showCatName val="0"/>
          <c:showSerName val="0"/>
          <c:showPercent val="0"/>
          <c:showBubbleSize val="0"/>
        </c:dLbls>
        <c:smooth val="0"/>
        <c:axId val="463227168"/>
        <c:axId val="463230776"/>
      </c:lineChart>
      <c:catAx>
        <c:axId val="463227168"/>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Arial" panose="020B0604020202020204" pitchFamily="34" charset="0"/>
                <a:ea typeface="+mn-ea"/>
                <a:cs typeface="Arial" panose="020B0604020202020204" pitchFamily="34" charset="0"/>
              </a:defRPr>
            </a:pPr>
            <a:endParaRPr lang="et-EE"/>
          </a:p>
        </c:txPr>
        <c:crossAx val="463230776"/>
        <c:crosses val="autoZero"/>
        <c:auto val="1"/>
        <c:lblAlgn val="ctr"/>
        <c:lblOffset val="100"/>
        <c:noMultiLvlLbl val="0"/>
      </c:catAx>
      <c:valAx>
        <c:axId val="463230776"/>
        <c:scaling>
          <c:orientation val="minMax"/>
          <c:max val="10"/>
          <c:min val="2"/>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chemeClr val="tx2"/>
                    </a:solidFill>
                    <a:latin typeface="Arial" panose="020B0604020202020204" pitchFamily="34" charset="0"/>
                    <a:ea typeface="+mn-ea"/>
                    <a:cs typeface="Arial" panose="020B0604020202020204" pitchFamily="34" charset="0"/>
                  </a:defRPr>
                </a:pPr>
                <a:r>
                  <a:rPr lang="et-EE"/>
                  <a:t>Osakaal (%)</a:t>
                </a:r>
              </a:p>
            </c:rich>
          </c:tx>
          <c:overlay val="0"/>
          <c:spPr>
            <a:noFill/>
            <a:ln>
              <a:noFill/>
            </a:ln>
            <a:effectLst/>
          </c:spPr>
          <c:txPr>
            <a:bodyPr rot="-5400000" spcFirstLastPara="1" vertOverflow="ellipsis" vert="horz" wrap="square" anchor="ctr" anchorCtr="1"/>
            <a:lstStyle/>
            <a:p>
              <a:pPr>
                <a:defRPr sz="1800" b="1" i="0" u="none" strike="noStrike" kern="1200" baseline="0">
                  <a:solidFill>
                    <a:schemeClr val="tx2"/>
                  </a:solidFill>
                  <a:latin typeface="Arial" panose="020B0604020202020204" pitchFamily="34" charset="0"/>
                  <a:ea typeface="+mn-ea"/>
                  <a:cs typeface="Arial" panose="020B0604020202020204" pitchFamily="34" charset="0"/>
                </a:defRPr>
              </a:pPr>
              <a:endParaRPr lang="et-E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2"/>
                </a:solidFill>
                <a:latin typeface="Arial" panose="020B0604020202020204" pitchFamily="34" charset="0"/>
                <a:ea typeface="+mn-ea"/>
                <a:cs typeface="Arial" panose="020B0604020202020204" pitchFamily="34" charset="0"/>
              </a:defRPr>
            </a:pPr>
            <a:endParaRPr lang="et-EE"/>
          </a:p>
        </c:txPr>
        <c:crossAx val="463227168"/>
        <c:crosses val="autoZero"/>
        <c:crossBetween val="between"/>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Arial" panose="020B0604020202020204" pitchFamily="34" charset="0"/>
          <a:cs typeface="Arial" panose="020B0604020202020204" pitchFamily="34" charset="0"/>
        </a:defRPr>
      </a:pPr>
      <a:endParaRPr lang="et-E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5C75F7-3210-456E-8872-79B7DDFAB048}" type="datetimeFigureOut">
              <a:rPr lang="et-EE" smtClean="0"/>
              <a:t>18.11.2021</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F8FDAD-B324-41EA-AFD0-6DE481FF6FC3}" type="slidenum">
              <a:rPr lang="et-EE" smtClean="0"/>
              <a:t>‹#›</a:t>
            </a:fld>
            <a:endParaRPr lang="et-EE"/>
          </a:p>
        </p:txBody>
      </p:sp>
    </p:spTree>
    <p:extLst>
      <p:ext uri="{BB962C8B-B14F-4D97-AF65-F5344CB8AC3E}">
        <p14:creationId xmlns:p14="http://schemas.microsoft.com/office/powerpoint/2010/main" val="398636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D09C5-3A64-4F29-A67A-6A7584E254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a:extLst>
              <a:ext uri="{FF2B5EF4-FFF2-40B4-BE49-F238E27FC236}">
                <a16:creationId xmlns:a16="http://schemas.microsoft.com/office/drawing/2014/main" id="{64FA2D52-409A-4EEA-8F08-0D16B28B7B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7E16DC37-1EFA-4CC8-B27F-B110199CD6AB}"/>
              </a:ext>
            </a:extLst>
          </p:cNvPr>
          <p:cNvSpPr>
            <a:spLocks noGrp="1"/>
          </p:cNvSpPr>
          <p:nvPr>
            <p:ph type="dt" sz="half" idx="10"/>
          </p:nvPr>
        </p:nvSpPr>
        <p:spPr/>
        <p:txBody>
          <a:bodyPr/>
          <a:lstStyle/>
          <a:p>
            <a:fld id="{12B17ADF-B03D-4304-B980-531326870793}" type="datetimeFigureOut">
              <a:rPr lang="et-EE" smtClean="0"/>
              <a:t>18.11.2021</a:t>
            </a:fld>
            <a:endParaRPr lang="et-EE"/>
          </a:p>
        </p:txBody>
      </p:sp>
      <p:sp>
        <p:nvSpPr>
          <p:cNvPr id="5" name="Footer Placeholder 4">
            <a:extLst>
              <a:ext uri="{FF2B5EF4-FFF2-40B4-BE49-F238E27FC236}">
                <a16:creationId xmlns:a16="http://schemas.microsoft.com/office/drawing/2014/main" id="{31437515-01D0-4623-8261-2CAB98BBB187}"/>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12B213DC-830B-4E0E-B95F-F36E81C021A7}"/>
              </a:ext>
            </a:extLst>
          </p:cNvPr>
          <p:cNvSpPr>
            <a:spLocks noGrp="1"/>
          </p:cNvSpPr>
          <p:nvPr>
            <p:ph type="sldNum" sz="quarter" idx="12"/>
          </p:nvPr>
        </p:nvSpPr>
        <p:spPr/>
        <p:txBody>
          <a:bodyPr/>
          <a:lstStyle/>
          <a:p>
            <a:fld id="{4E4C68B4-9D53-475A-8AF4-6FFEF86759A9}" type="slidenum">
              <a:rPr lang="et-EE" smtClean="0"/>
              <a:t>‹#›</a:t>
            </a:fld>
            <a:endParaRPr lang="et-EE"/>
          </a:p>
        </p:txBody>
      </p:sp>
    </p:spTree>
    <p:extLst>
      <p:ext uri="{BB962C8B-B14F-4D97-AF65-F5344CB8AC3E}">
        <p14:creationId xmlns:p14="http://schemas.microsoft.com/office/powerpoint/2010/main" val="227455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13978-6FF8-48F8-B9D9-4289FFDC0C24}"/>
              </a:ext>
            </a:extLst>
          </p:cNvPr>
          <p:cNvSpPr>
            <a:spLocks noGrp="1"/>
          </p:cNvSpPr>
          <p:nvPr>
            <p:ph type="title"/>
          </p:nvPr>
        </p:nvSpPr>
        <p:spPr/>
        <p:txBody>
          <a:bodyPr/>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E85F5DA7-DA85-44D8-831D-9C2256BB73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502208D3-445F-4136-A206-4EF955678186}"/>
              </a:ext>
            </a:extLst>
          </p:cNvPr>
          <p:cNvSpPr>
            <a:spLocks noGrp="1"/>
          </p:cNvSpPr>
          <p:nvPr>
            <p:ph type="dt" sz="half" idx="10"/>
          </p:nvPr>
        </p:nvSpPr>
        <p:spPr/>
        <p:txBody>
          <a:bodyPr/>
          <a:lstStyle/>
          <a:p>
            <a:fld id="{12B17ADF-B03D-4304-B980-531326870793}" type="datetimeFigureOut">
              <a:rPr lang="et-EE" smtClean="0"/>
              <a:t>18.11.2021</a:t>
            </a:fld>
            <a:endParaRPr lang="et-EE"/>
          </a:p>
        </p:txBody>
      </p:sp>
      <p:sp>
        <p:nvSpPr>
          <p:cNvPr id="5" name="Footer Placeholder 4">
            <a:extLst>
              <a:ext uri="{FF2B5EF4-FFF2-40B4-BE49-F238E27FC236}">
                <a16:creationId xmlns:a16="http://schemas.microsoft.com/office/drawing/2014/main" id="{74B0BAB1-6611-4877-B763-B2FD1AED9558}"/>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0BFCC0A5-A2C2-43BD-B726-698B69B21F12}"/>
              </a:ext>
            </a:extLst>
          </p:cNvPr>
          <p:cNvSpPr>
            <a:spLocks noGrp="1"/>
          </p:cNvSpPr>
          <p:nvPr>
            <p:ph type="sldNum" sz="quarter" idx="12"/>
          </p:nvPr>
        </p:nvSpPr>
        <p:spPr/>
        <p:txBody>
          <a:bodyPr/>
          <a:lstStyle/>
          <a:p>
            <a:fld id="{4E4C68B4-9D53-475A-8AF4-6FFEF86759A9}" type="slidenum">
              <a:rPr lang="et-EE" smtClean="0"/>
              <a:t>‹#›</a:t>
            </a:fld>
            <a:endParaRPr lang="et-EE"/>
          </a:p>
        </p:txBody>
      </p:sp>
    </p:spTree>
    <p:extLst>
      <p:ext uri="{BB962C8B-B14F-4D97-AF65-F5344CB8AC3E}">
        <p14:creationId xmlns:p14="http://schemas.microsoft.com/office/powerpoint/2010/main" val="3418530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4E3C7C-CE43-4EE1-B8F1-6EDCD01223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4DF949CE-914F-454E-AC03-2392E7AA86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E217FED7-9D22-4698-9AD8-3279BC39CC45}"/>
              </a:ext>
            </a:extLst>
          </p:cNvPr>
          <p:cNvSpPr>
            <a:spLocks noGrp="1"/>
          </p:cNvSpPr>
          <p:nvPr>
            <p:ph type="dt" sz="half" idx="10"/>
          </p:nvPr>
        </p:nvSpPr>
        <p:spPr/>
        <p:txBody>
          <a:bodyPr/>
          <a:lstStyle/>
          <a:p>
            <a:fld id="{12B17ADF-B03D-4304-B980-531326870793}" type="datetimeFigureOut">
              <a:rPr lang="et-EE" smtClean="0"/>
              <a:t>18.11.2021</a:t>
            </a:fld>
            <a:endParaRPr lang="et-EE"/>
          </a:p>
        </p:txBody>
      </p:sp>
      <p:sp>
        <p:nvSpPr>
          <p:cNvPr id="5" name="Footer Placeholder 4">
            <a:extLst>
              <a:ext uri="{FF2B5EF4-FFF2-40B4-BE49-F238E27FC236}">
                <a16:creationId xmlns:a16="http://schemas.microsoft.com/office/drawing/2014/main" id="{C196CFE8-8FF8-482D-B890-06AD2B4A1191}"/>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C5C73A95-0064-494C-9135-C6401DDFE151}"/>
              </a:ext>
            </a:extLst>
          </p:cNvPr>
          <p:cNvSpPr>
            <a:spLocks noGrp="1"/>
          </p:cNvSpPr>
          <p:nvPr>
            <p:ph type="sldNum" sz="quarter" idx="12"/>
          </p:nvPr>
        </p:nvSpPr>
        <p:spPr/>
        <p:txBody>
          <a:bodyPr/>
          <a:lstStyle/>
          <a:p>
            <a:fld id="{4E4C68B4-9D53-475A-8AF4-6FFEF86759A9}" type="slidenum">
              <a:rPr lang="et-EE" smtClean="0"/>
              <a:t>‹#›</a:t>
            </a:fld>
            <a:endParaRPr lang="et-EE"/>
          </a:p>
        </p:txBody>
      </p:sp>
    </p:spTree>
    <p:extLst>
      <p:ext uri="{BB962C8B-B14F-4D97-AF65-F5344CB8AC3E}">
        <p14:creationId xmlns:p14="http://schemas.microsoft.com/office/powerpoint/2010/main" val="205739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4775D-F10D-4046-92A9-07AD7D1AF0D0}"/>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7CDA0A72-FC2C-4528-8AF1-D01369D6D8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68A86D8A-F31B-4FEF-805F-0D674BF7C783}"/>
              </a:ext>
            </a:extLst>
          </p:cNvPr>
          <p:cNvSpPr>
            <a:spLocks noGrp="1"/>
          </p:cNvSpPr>
          <p:nvPr>
            <p:ph type="dt" sz="half" idx="10"/>
          </p:nvPr>
        </p:nvSpPr>
        <p:spPr/>
        <p:txBody>
          <a:bodyPr/>
          <a:lstStyle/>
          <a:p>
            <a:fld id="{12B17ADF-B03D-4304-B980-531326870793}" type="datetimeFigureOut">
              <a:rPr lang="et-EE" smtClean="0"/>
              <a:t>18.11.2021</a:t>
            </a:fld>
            <a:endParaRPr lang="et-EE"/>
          </a:p>
        </p:txBody>
      </p:sp>
      <p:sp>
        <p:nvSpPr>
          <p:cNvPr id="5" name="Footer Placeholder 4">
            <a:extLst>
              <a:ext uri="{FF2B5EF4-FFF2-40B4-BE49-F238E27FC236}">
                <a16:creationId xmlns:a16="http://schemas.microsoft.com/office/drawing/2014/main" id="{DF3B3916-5E38-4F56-8FE9-4366902F5C53}"/>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5670E578-5A9A-4633-B2C8-4067952EE64C}"/>
              </a:ext>
            </a:extLst>
          </p:cNvPr>
          <p:cNvSpPr>
            <a:spLocks noGrp="1"/>
          </p:cNvSpPr>
          <p:nvPr>
            <p:ph type="sldNum" sz="quarter" idx="12"/>
          </p:nvPr>
        </p:nvSpPr>
        <p:spPr/>
        <p:txBody>
          <a:bodyPr/>
          <a:lstStyle/>
          <a:p>
            <a:fld id="{4E4C68B4-9D53-475A-8AF4-6FFEF86759A9}" type="slidenum">
              <a:rPr lang="et-EE" smtClean="0"/>
              <a:t>‹#›</a:t>
            </a:fld>
            <a:endParaRPr lang="et-EE"/>
          </a:p>
        </p:txBody>
      </p:sp>
    </p:spTree>
    <p:extLst>
      <p:ext uri="{BB962C8B-B14F-4D97-AF65-F5344CB8AC3E}">
        <p14:creationId xmlns:p14="http://schemas.microsoft.com/office/powerpoint/2010/main" val="206857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A1FA7-99CA-4960-B6FA-A0F4C8A3E9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a:extLst>
              <a:ext uri="{FF2B5EF4-FFF2-40B4-BE49-F238E27FC236}">
                <a16:creationId xmlns:a16="http://schemas.microsoft.com/office/drawing/2014/main" id="{CF889C04-3E79-4D36-8F0C-1C2137F753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D1AA95-D1FA-4AF5-B6B6-AFCF59AD4122}"/>
              </a:ext>
            </a:extLst>
          </p:cNvPr>
          <p:cNvSpPr>
            <a:spLocks noGrp="1"/>
          </p:cNvSpPr>
          <p:nvPr>
            <p:ph type="dt" sz="half" idx="10"/>
          </p:nvPr>
        </p:nvSpPr>
        <p:spPr/>
        <p:txBody>
          <a:bodyPr/>
          <a:lstStyle/>
          <a:p>
            <a:fld id="{12B17ADF-B03D-4304-B980-531326870793}" type="datetimeFigureOut">
              <a:rPr lang="et-EE" smtClean="0"/>
              <a:t>18.11.2021</a:t>
            </a:fld>
            <a:endParaRPr lang="et-EE"/>
          </a:p>
        </p:txBody>
      </p:sp>
      <p:sp>
        <p:nvSpPr>
          <p:cNvPr id="5" name="Footer Placeholder 4">
            <a:extLst>
              <a:ext uri="{FF2B5EF4-FFF2-40B4-BE49-F238E27FC236}">
                <a16:creationId xmlns:a16="http://schemas.microsoft.com/office/drawing/2014/main" id="{CB52D906-CA19-4DDE-B53A-CC551A740CE2}"/>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13BC30FB-2040-4281-B131-72F266CA4404}"/>
              </a:ext>
            </a:extLst>
          </p:cNvPr>
          <p:cNvSpPr>
            <a:spLocks noGrp="1"/>
          </p:cNvSpPr>
          <p:nvPr>
            <p:ph type="sldNum" sz="quarter" idx="12"/>
          </p:nvPr>
        </p:nvSpPr>
        <p:spPr/>
        <p:txBody>
          <a:bodyPr/>
          <a:lstStyle/>
          <a:p>
            <a:fld id="{4E4C68B4-9D53-475A-8AF4-6FFEF86759A9}" type="slidenum">
              <a:rPr lang="et-EE" smtClean="0"/>
              <a:t>‹#›</a:t>
            </a:fld>
            <a:endParaRPr lang="et-EE"/>
          </a:p>
        </p:txBody>
      </p:sp>
    </p:spTree>
    <p:extLst>
      <p:ext uri="{BB962C8B-B14F-4D97-AF65-F5344CB8AC3E}">
        <p14:creationId xmlns:p14="http://schemas.microsoft.com/office/powerpoint/2010/main" val="3375740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25A16-30DA-4B5D-8C1A-03B6EC09549D}"/>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3BA10EF8-9849-44FB-BB5B-BFA896E0B3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a:extLst>
              <a:ext uri="{FF2B5EF4-FFF2-40B4-BE49-F238E27FC236}">
                <a16:creationId xmlns:a16="http://schemas.microsoft.com/office/drawing/2014/main" id="{82D3D89F-6C35-4FA2-92B2-D790939EFB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a:extLst>
              <a:ext uri="{FF2B5EF4-FFF2-40B4-BE49-F238E27FC236}">
                <a16:creationId xmlns:a16="http://schemas.microsoft.com/office/drawing/2014/main" id="{F34247DD-4530-4410-9912-D6EBFAC04403}"/>
              </a:ext>
            </a:extLst>
          </p:cNvPr>
          <p:cNvSpPr>
            <a:spLocks noGrp="1"/>
          </p:cNvSpPr>
          <p:nvPr>
            <p:ph type="dt" sz="half" idx="10"/>
          </p:nvPr>
        </p:nvSpPr>
        <p:spPr/>
        <p:txBody>
          <a:bodyPr/>
          <a:lstStyle/>
          <a:p>
            <a:fld id="{12B17ADF-B03D-4304-B980-531326870793}" type="datetimeFigureOut">
              <a:rPr lang="et-EE" smtClean="0"/>
              <a:t>18.11.2021</a:t>
            </a:fld>
            <a:endParaRPr lang="et-EE"/>
          </a:p>
        </p:txBody>
      </p:sp>
      <p:sp>
        <p:nvSpPr>
          <p:cNvPr id="6" name="Footer Placeholder 5">
            <a:extLst>
              <a:ext uri="{FF2B5EF4-FFF2-40B4-BE49-F238E27FC236}">
                <a16:creationId xmlns:a16="http://schemas.microsoft.com/office/drawing/2014/main" id="{97571427-EE85-4822-B734-9529DCE509A1}"/>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10CED880-2942-46D5-B1CB-722978143DAA}"/>
              </a:ext>
            </a:extLst>
          </p:cNvPr>
          <p:cNvSpPr>
            <a:spLocks noGrp="1"/>
          </p:cNvSpPr>
          <p:nvPr>
            <p:ph type="sldNum" sz="quarter" idx="12"/>
          </p:nvPr>
        </p:nvSpPr>
        <p:spPr/>
        <p:txBody>
          <a:bodyPr/>
          <a:lstStyle/>
          <a:p>
            <a:fld id="{4E4C68B4-9D53-475A-8AF4-6FFEF86759A9}" type="slidenum">
              <a:rPr lang="et-EE" smtClean="0"/>
              <a:t>‹#›</a:t>
            </a:fld>
            <a:endParaRPr lang="et-EE"/>
          </a:p>
        </p:txBody>
      </p:sp>
    </p:spTree>
    <p:extLst>
      <p:ext uri="{BB962C8B-B14F-4D97-AF65-F5344CB8AC3E}">
        <p14:creationId xmlns:p14="http://schemas.microsoft.com/office/powerpoint/2010/main" val="3859482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45784-8F5D-4ED3-A5A9-7CCE05001B6D}"/>
              </a:ext>
            </a:extLst>
          </p:cNvPr>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a:extLst>
              <a:ext uri="{FF2B5EF4-FFF2-40B4-BE49-F238E27FC236}">
                <a16:creationId xmlns:a16="http://schemas.microsoft.com/office/drawing/2014/main" id="{A7E15D3A-B20A-40BE-8D9C-D2A8BB10BC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481EBE-9A14-4F1C-86A6-C9F88AB12D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a:extLst>
              <a:ext uri="{FF2B5EF4-FFF2-40B4-BE49-F238E27FC236}">
                <a16:creationId xmlns:a16="http://schemas.microsoft.com/office/drawing/2014/main" id="{31441FAF-F286-4F63-AF54-B1CEE81F73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D00711-3D4E-45C6-A6E3-8D9D93AC26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a:extLst>
              <a:ext uri="{FF2B5EF4-FFF2-40B4-BE49-F238E27FC236}">
                <a16:creationId xmlns:a16="http://schemas.microsoft.com/office/drawing/2014/main" id="{384DEBB9-3B9F-4627-B212-6EAB70BB2442}"/>
              </a:ext>
            </a:extLst>
          </p:cNvPr>
          <p:cNvSpPr>
            <a:spLocks noGrp="1"/>
          </p:cNvSpPr>
          <p:nvPr>
            <p:ph type="dt" sz="half" idx="10"/>
          </p:nvPr>
        </p:nvSpPr>
        <p:spPr/>
        <p:txBody>
          <a:bodyPr/>
          <a:lstStyle/>
          <a:p>
            <a:fld id="{12B17ADF-B03D-4304-B980-531326870793}" type="datetimeFigureOut">
              <a:rPr lang="et-EE" smtClean="0"/>
              <a:t>18.11.2021</a:t>
            </a:fld>
            <a:endParaRPr lang="et-EE"/>
          </a:p>
        </p:txBody>
      </p:sp>
      <p:sp>
        <p:nvSpPr>
          <p:cNvPr id="8" name="Footer Placeholder 7">
            <a:extLst>
              <a:ext uri="{FF2B5EF4-FFF2-40B4-BE49-F238E27FC236}">
                <a16:creationId xmlns:a16="http://schemas.microsoft.com/office/drawing/2014/main" id="{1A591A2F-C0A6-47F9-B259-355614A4CF4A}"/>
              </a:ext>
            </a:extLst>
          </p:cNvPr>
          <p:cNvSpPr>
            <a:spLocks noGrp="1"/>
          </p:cNvSpPr>
          <p:nvPr>
            <p:ph type="ftr" sz="quarter" idx="11"/>
          </p:nvPr>
        </p:nvSpPr>
        <p:spPr/>
        <p:txBody>
          <a:bodyPr/>
          <a:lstStyle/>
          <a:p>
            <a:endParaRPr lang="et-EE"/>
          </a:p>
        </p:txBody>
      </p:sp>
      <p:sp>
        <p:nvSpPr>
          <p:cNvPr id="9" name="Slide Number Placeholder 8">
            <a:extLst>
              <a:ext uri="{FF2B5EF4-FFF2-40B4-BE49-F238E27FC236}">
                <a16:creationId xmlns:a16="http://schemas.microsoft.com/office/drawing/2014/main" id="{AFE61952-119F-48E0-A7E1-CB267C4C67D4}"/>
              </a:ext>
            </a:extLst>
          </p:cNvPr>
          <p:cNvSpPr>
            <a:spLocks noGrp="1"/>
          </p:cNvSpPr>
          <p:nvPr>
            <p:ph type="sldNum" sz="quarter" idx="12"/>
          </p:nvPr>
        </p:nvSpPr>
        <p:spPr/>
        <p:txBody>
          <a:bodyPr/>
          <a:lstStyle/>
          <a:p>
            <a:fld id="{4E4C68B4-9D53-475A-8AF4-6FFEF86759A9}" type="slidenum">
              <a:rPr lang="et-EE" smtClean="0"/>
              <a:t>‹#›</a:t>
            </a:fld>
            <a:endParaRPr lang="et-EE"/>
          </a:p>
        </p:txBody>
      </p:sp>
    </p:spTree>
    <p:extLst>
      <p:ext uri="{BB962C8B-B14F-4D97-AF65-F5344CB8AC3E}">
        <p14:creationId xmlns:p14="http://schemas.microsoft.com/office/powerpoint/2010/main" val="1004981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CDBCA-ED2C-4C8A-BADE-1EB912708E2E}"/>
              </a:ext>
            </a:extLst>
          </p:cNvPr>
          <p:cNvSpPr>
            <a:spLocks noGrp="1"/>
          </p:cNvSpPr>
          <p:nvPr>
            <p:ph type="title"/>
          </p:nvPr>
        </p:nvSpPr>
        <p:spPr/>
        <p:txBody>
          <a:bodyPr/>
          <a:lstStyle/>
          <a:p>
            <a:r>
              <a:rPr lang="en-US"/>
              <a:t>Click to edit Master title style</a:t>
            </a:r>
            <a:endParaRPr lang="et-EE"/>
          </a:p>
        </p:txBody>
      </p:sp>
      <p:sp>
        <p:nvSpPr>
          <p:cNvPr id="3" name="Date Placeholder 2">
            <a:extLst>
              <a:ext uri="{FF2B5EF4-FFF2-40B4-BE49-F238E27FC236}">
                <a16:creationId xmlns:a16="http://schemas.microsoft.com/office/drawing/2014/main" id="{FF0AEF63-C62C-4900-A826-888ED577306E}"/>
              </a:ext>
            </a:extLst>
          </p:cNvPr>
          <p:cNvSpPr>
            <a:spLocks noGrp="1"/>
          </p:cNvSpPr>
          <p:nvPr>
            <p:ph type="dt" sz="half" idx="10"/>
          </p:nvPr>
        </p:nvSpPr>
        <p:spPr/>
        <p:txBody>
          <a:bodyPr/>
          <a:lstStyle/>
          <a:p>
            <a:fld id="{12B17ADF-B03D-4304-B980-531326870793}" type="datetimeFigureOut">
              <a:rPr lang="et-EE" smtClean="0"/>
              <a:t>18.11.2021</a:t>
            </a:fld>
            <a:endParaRPr lang="et-EE"/>
          </a:p>
        </p:txBody>
      </p:sp>
      <p:sp>
        <p:nvSpPr>
          <p:cNvPr id="4" name="Footer Placeholder 3">
            <a:extLst>
              <a:ext uri="{FF2B5EF4-FFF2-40B4-BE49-F238E27FC236}">
                <a16:creationId xmlns:a16="http://schemas.microsoft.com/office/drawing/2014/main" id="{10835066-A552-4F39-90BA-DC73C7A661FA}"/>
              </a:ext>
            </a:extLst>
          </p:cNvPr>
          <p:cNvSpPr>
            <a:spLocks noGrp="1"/>
          </p:cNvSpPr>
          <p:nvPr>
            <p:ph type="ftr" sz="quarter" idx="11"/>
          </p:nvPr>
        </p:nvSpPr>
        <p:spPr/>
        <p:txBody>
          <a:bodyPr/>
          <a:lstStyle/>
          <a:p>
            <a:endParaRPr lang="et-EE"/>
          </a:p>
        </p:txBody>
      </p:sp>
      <p:sp>
        <p:nvSpPr>
          <p:cNvPr id="5" name="Slide Number Placeholder 4">
            <a:extLst>
              <a:ext uri="{FF2B5EF4-FFF2-40B4-BE49-F238E27FC236}">
                <a16:creationId xmlns:a16="http://schemas.microsoft.com/office/drawing/2014/main" id="{D414694D-DEE4-4BC8-B12A-BD832518AA3E}"/>
              </a:ext>
            </a:extLst>
          </p:cNvPr>
          <p:cNvSpPr>
            <a:spLocks noGrp="1"/>
          </p:cNvSpPr>
          <p:nvPr>
            <p:ph type="sldNum" sz="quarter" idx="12"/>
          </p:nvPr>
        </p:nvSpPr>
        <p:spPr/>
        <p:txBody>
          <a:bodyPr/>
          <a:lstStyle/>
          <a:p>
            <a:fld id="{4E4C68B4-9D53-475A-8AF4-6FFEF86759A9}" type="slidenum">
              <a:rPr lang="et-EE" smtClean="0"/>
              <a:t>‹#›</a:t>
            </a:fld>
            <a:endParaRPr lang="et-EE"/>
          </a:p>
        </p:txBody>
      </p:sp>
    </p:spTree>
    <p:extLst>
      <p:ext uri="{BB962C8B-B14F-4D97-AF65-F5344CB8AC3E}">
        <p14:creationId xmlns:p14="http://schemas.microsoft.com/office/powerpoint/2010/main" val="755681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C3572C-A1B5-4207-8173-209179C9827E}"/>
              </a:ext>
            </a:extLst>
          </p:cNvPr>
          <p:cNvSpPr>
            <a:spLocks noGrp="1"/>
          </p:cNvSpPr>
          <p:nvPr>
            <p:ph type="dt" sz="half" idx="10"/>
          </p:nvPr>
        </p:nvSpPr>
        <p:spPr/>
        <p:txBody>
          <a:bodyPr/>
          <a:lstStyle/>
          <a:p>
            <a:fld id="{12B17ADF-B03D-4304-B980-531326870793}" type="datetimeFigureOut">
              <a:rPr lang="et-EE" smtClean="0"/>
              <a:t>18.11.2021</a:t>
            </a:fld>
            <a:endParaRPr lang="et-EE"/>
          </a:p>
        </p:txBody>
      </p:sp>
      <p:sp>
        <p:nvSpPr>
          <p:cNvPr id="3" name="Footer Placeholder 2">
            <a:extLst>
              <a:ext uri="{FF2B5EF4-FFF2-40B4-BE49-F238E27FC236}">
                <a16:creationId xmlns:a16="http://schemas.microsoft.com/office/drawing/2014/main" id="{3FB03ED0-5E68-4451-B912-EB834A8823FF}"/>
              </a:ext>
            </a:extLst>
          </p:cNvPr>
          <p:cNvSpPr>
            <a:spLocks noGrp="1"/>
          </p:cNvSpPr>
          <p:nvPr>
            <p:ph type="ftr" sz="quarter" idx="11"/>
          </p:nvPr>
        </p:nvSpPr>
        <p:spPr/>
        <p:txBody>
          <a:bodyPr/>
          <a:lstStyle/>
          <a:p>
            <a:endParaRPr lang="et-EE"/>
          </a:p>
        </p:txBody>
      </p:sp>
      <p:sp>
        <p:nvSpPr>
          <p:cNvPr id="4" name="Slide Number Placeholder 3">
            <a:extLst>
              <a:ext uri="{FF2B5EF4-FFF2-40B4-BE49-F238E27FC236}">
                <a16:creationId xmlns:a16="http://schemas.microsoft.com/office/drawing/2014/main" id="{7151BB3B-1656-4166-92C0-5F69F86256B4}"/>
              </a:ext>
            </a:extLst>
          </p:cNvPr>
          <p:cNvSpPr>
            <a:spLocks noGrp="1"/>
          </p:cNvSpPr>
          <p:nvPr>
            <p:ph type="sldNum" sz="quarter" idx="12"/>
          </p:nvPr>
        </p:nvSpPr>
        <p:spPr/>
        <p:txBody>
          <a:bodyPr/>
          <a:lstStyle/>
          <a:p>
            <a:fld id="{4E4C68B4-9D53-475A-8AF4-6FFEF86759A9}" type="slidenum">
              <a:rPr lang="et-EE" smtClean="0"/>
              <a:t>‹#›</a:t>
            </a:fld>
            <a:endParaRPr lang="et-EE"/>
          </a:p>
        </p:txBody>
      </p:sp>
    </p:spTree>
    <p:extLst>
      <p:ext uri="{BB962C8B-B14F-4D97-AF65-F5344CB8AC3E}">
        <p14:creationId xmlns:p14="http://schemas.microsoft.com/office/powerpoint/2010/main" val="3637493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CFE7-6D2F-4B94-9453-93D0A33358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a:extLst>
              <a:ext uri="{FF2B5EF4-FFF2-40B4-BE49-F238E27FC236}">
                <a16:creationId xmlns:a16="http://schemas.microsoft.com/office/drawing/2014/main" id="{32EE65F3-1237-4BD3-BABE-4EF79F91C8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a:extLst>
              <a:ext uri="{FF2B5EF4-FFF2-40B4-BE49-F238E27FC236}">
                <a16:creationId xmlns:a16="http://schemas.microsoft.com/office/drawing/2014/main" id="{A8F34527-A651-469B-875E-210081A3E3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F34AEE-D307-4183-B97C-8497320EF833}"/>
              </a:ext>
            </a:extLst>
          </p:cNvPr>
          <p:cNvSpPr>
            <a:spLocks noGrp="1"/>
          </p:cNvSpPr>
          <p:nvPr>
            <p:ph type="dt" sz="half" idx="10"/>
          </p:nvPr>
        </p:nvSpPr>
        <p:spPr/>
        <p:txBody>
          <a:bodyPr/>
          <a:lstStyle/>
          <a:p>
            <a:fld id="{12B17ADF-B03D-4304-B980-531326870793}" type="datetimeFigureOut">
              <a:rPr lang="et-EE" smtClean="0"/>
              <a:t>18.11.2021</a:t>
            </a:fld>
            <a:endParaRPr lang="et-EE"/>
          </a:p>
        </p:txBody>
      </p:sp>
      <p:sp>
        <p:nvSpPr>
          <p:cNvPr id="6" name="Footer Placeholder 5">
            <a:extLst>
              <a:ext uri="{FF2B5EF4-FFF2-40B4-BE49-F238E27FC236}">
                <a16:creationId xmlns:a16="http://schemas.microsoft.com/office/drawing/2014/main" id="{5D6B920B-2671-4EFB-834B-69380E57879F}"/>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4B79F7F5-4592-42F2-80E3-47F7E17DD809}"/>
              </a:ext>
            </a:extLst>
          </p:cNvPr>
          <p:cNvSpPr>
            <a:spLocks noGrp="1"/>
          </p:cNvSpPr>
          <p:nvPr>
            <p:ph type="sldNum" sz="quarter" idx="12"/>
          </p:nvPr>
        </p:nvSpPr>
        <p:spPr/>
        <p:txBody>
          <a:bodyPr/>
          <a:lstStyle/>
          <a:p>
            <a:fld id="{4E4C68B4-9D53-475A-8AF4-6FFEF86759A9}" type="slidenum">
              <a:rPr lang="et-EE" smtClean="0"/>
              <a:t>‹#›</a:t>
            </a:fld>
            <a:endParaRPr lang="et-EE"/>
          </a:p>
        </p:txBody>
      </p:sp>
    </p:spTree>
    <p:extLst>
      <p:ext uri="{BB962C8B-B14F-4D97-AF65-F5344CB8AC3E}">
        <p14:creationId xmlns:p14="http://schemas.microsoft.com/office/powerpoint/2010/main" val="1518322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78D4D-6918-41F3-9465-E8DDBD81F8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a:extLst>
              <a:ext uri="{FF2B5EF4-FFF2-40B4-BE49-F238E27FC236}">
                <a16:creationId xmlns:a16="http://schemas.microsoft.com/office/drawing/2014/main" id="{EEDE3C0B-C78E-43F4-A090-EF2D97167A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a:extLst>
              <a:ext uri="{FF2B5EF4-FFF2-40B4-BE49-F238E27FC236}">
                <a16:creationId xmlns:a16="http://schemas.microsoft.com/office/drawing/2014/main" id="{DEDDCF1C-DCEE-4FA1-800D-987C38991D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40D33B-3ACF-498C-9363-D21E567494C8}"/>
              </a:ext>
            </a:extLst>
          </p:cNvPr>
          <p:cNvSpPr>
            <a:spLocks noGrp="1"/>
          </p:cNvSpPr>
          <p:nvPr>
            <p:ph type="dt" sz="half" idx="10"/>
          </p:nvPr>
        </p:nvSpPr>
        <p:spPr/>
        <p:txBody>
          <a:bodyPr/>
          <a:lstStyle/>
          <a:p>
            <a:fld id="{12B17ADF-B03D-4304-B980-531326870793}" type="datetimeFigureOut">
              <a:rPr lang="et-EE" smtClean="0"/>
              <a:t>18.11.2021</a:t>
            </a:fld>
            <a:endParaRPr lang="et-EE"/>
          </a:p>
        </p:txBody>
      </p:sp>
      <p:sp>
        <p:nvSpPr>
          <p:cNvPr id="6" name="Footer Placeholder 5">
            <a:extLst>
              <a:ext uri="{FF2B5EF4-FFF2-40B4-BE49-F238E27FC236}">
                <a16:creationId xmlns:a16="http://schemas.microsoft.com/office/drawing/2014/main" id="{D69F39C0-6A18-449C-BFD0-0D80A7BEB134}"/>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132248C4-99AA-428E-89FB-CC9C1771A1E6}"/>
              </a:ext>
            </a:extLst>
          </p:cNvPr>
          <p:cNvSpPr>
            <a:spLocks noGrp="1"/>
          </p:cNvSpPr>
          <p:nvPr>
            <p:ph type="sldNum" sz="quarter" idx="12"/>
          </p:nvPr>
        </p:nvSpPr>
        <p:spPr/>
        <p:txBody>
          <a:bodyPr/>
          <a:lstStyle/>
          <a:p>
            <a:fld id="{4E4C68B4-9D53-475A-8AF4-6FFEF86759A9}" type="slidenum">
              <a:rPr lang="et-EE" smtClean="0"/>
              <a:t>‹#›</a:t>
            </a:fld>
            <a:endParaRPr lang="et-EE"/>
          </a:p>
        </p:txBody>
      </p:sp>
    </p:spTree>
    <p:extLst>
      <p:ext uri="{BB962C8B-B14F-4D97-AF65-F5344CB8AC3E}">
        <p14:creationId xmlns:p14="http://schemas.microsoft.com/office/powerpoint/2010/main" val="2976013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2642C0-2A00-45F5-BD11-B5492C0CC8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a:extLst>
              <a:ext uri="{FF2B5EF4-FFF2-40B4-BE49-F238E27FC236}">
                <a16:creationId xmlns:a16="http://schemas.microsoft.com/office/drawing/2014/main" id="{8249BBC5-7EC6-40E9-B1C7-A279C31388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12BD973C-59EF-4572-AE8B-8A39C16ED6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17ADF-B03D-4304-B980-531326870793}" type="datetimeFigureOut">
              <a:rPr lang="et-EE" smtClean="0"/>
              <a:t>18.11.2021</a:t>
            </a:fld>
            <a:endParaRPr lang="et-EE"/>
          </a:p>
        </p:txBody>
      </p:sp>
      <p:sp>
        <p:nvSpPr>
          <p:cNvPr id="5" name="Footer Placeholder 4">
            <a:extLst>
              <a:ext uri="{FF2B5EF4-FFF2-40B4-BE49-F238E27FC236}">
                <a16:creationId xmlns:a16="http://schemas.microsoft.com/office/drawing/2014/main" id="{B3808427-FA04-4088-8B3C-85B81288ED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a:extLst>
              <a:ext uri="{FF2B5EF4-FFF2-40B4-BE49-F238E27FC236}">
                <a16:creationId xmlns:a16="http://schemas.microsoft.com/office/drawing/2014/main" id="{6F7BD942-BE71-4642-BDFA-B729A86241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C68B4-9D53-475A-8AF4-6FFEF86759A9}" type="slidenum">
              <a:rPr lang="et-EE" smtClean="0"/>
              <a:t>‹#›</a:t>
            </a:fld>
            <a:endParaRPr lang="et-EE"/>
          </a:p>
        </p:txBody>
      </p:sp>
    </p:spTree>
    <p:extLst>
      <p:ext uri="{BB962C8B-B14F-4D97-AF65-F5344CB8AC3E}">
        <p14:creationId xmlns:p14="http://schemas.microsoft.com/office/powerpoint/2010/main" val="2509665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onaveeb.ee/" TargetMode="External"/><Relationship Id="rId2" Type="http://schemas.openxmlformats.org/officeDocument/2006/relationships/hyperlink" Target="https://erepo.uef.fi/bitstream/handle/123456789/21756/urn_nbn_fi_uef-20200071.pdf?sequence=-1&amp;isAllowed=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83A34-9896-4A4A-8328-09A0CF8A4056}"/>
              </a:ext>
            </a:extLst>
          </p:cNvPr>
          <p:cNvSpPr>
            <a:spLocks noGrp="1"/>
          </p:cNvSpPr>
          <p:nvPr>
            <p:ph type="ctrTitle"/>
          </p:nvPr>
        </p:nvSpPr>
        <p:spPr>
          <a:xfrm>
            <a:off x="1524000" y="1260908"/>
            <a:ext cx="9144000" cy="2387600"/>
          </a:xfrm>
        </p:spPr>
        <p:txBody>
          <a:bodyPr>
            <a:normAutofit/>
          </a:bodyPr>
          <a:lstStyle/>
          <a:p>
            <a:r>
              <a:rPr lang="et-EE" sz="4800" dirty="0">
                <a:solidFill>
                  <a:schemeClr val="accent1">
                    <a:lumMod val="50000"/>
                  </a:schemeClr>
                </a:solidFill>
                <a:latin typeface="Arial" panose="020B0604020202020204" pitchFamily="34" charset="0"/>
                <a:cs typeface="Arial" panose="020B0604020202020204" pitchFamily="34" charset="0"/>
              </a:rPr>
              <a:t>Feministlik keeleuuendus eesti keeles – tõusutendents või </a:t>
            </a:r>
            <a:r>
              <a:rPr lang="et-EE" sz="4800" i="1" dirty="0">
                <a:solidFill>
                  <a:schemeClr val="accent1">
                    <a:lumMod val="50000"/>
                  </a:schemeClr>
                </a:solidFill>
                <a:latin typeface="Arial" panose="020B0604020202020204" pitchFamily="34" charset="0"/>
                <a:cs typeface="Arial" panose="020B0604020202020204" pitchFamily="34" charset="0"/>
              </a:rPr>
              <a:t>status quo</a:t>
            </a:r>
            <a:r>
              <a:rPr lang="et-EE" sz="4800" dirty="0">
                <a:solidFill>
                  <a:schemeClr val="accent1">
                    <a:lumMod val="50000"/>
                  </a:schemeClr>
                </a:solidFill>
                <a:latin typeface="Arial" panose="020B0604020202020204" pitchFamily="34" charset="0"/>
                <a:cs typeface="Arial" panose="020B0604020202020204" pitchFamily="34" charset="0"/>
              </a:rPr>
              <a:t>? </a:t>
            </a:r>
          </a:p>
        </p:txBody>
      </p:sp>
      <p:sp>
        <p:nvSpPr>
          <p:cNvPr id="3" name="Subtitle 2">
            <a:extLst>
              <a:ext uri="{FF2B5EF4-FFF2-40B4-BE49-F238E27FC236}">
                <a16:creationId xmlns:a16="http://schemas.microsoft.com/office/drawing/2014/main" id="{1906D0A8-8F14-4AD0-94A9-E69CE3549029}"/>
              </a:ext>
            </a:extLst>
          </p:cNvPr>
          <p:cNvSpPr>
            <a:spLocks noGrp="1"/>
          </p:cNvSpPr>
          <p:nvPr>
            <p:ph type="subTitle" idx="1"/>
          </p:nvPr>
        </p:nvSpPr>
        <p:spPr>
          <a:xfrm>
            <a:off x="1524000" y="3509963"/>
            <a:ext cx="9144000" cy="1655762"/>
          </a:xfrm>
        </p:spPr>
        <p:txBody>
          <a:bodyPr>
            <a:normAutofit fontScale="92500" lnSpcReduction="20000"/>
          </a:bodyPr>
          <a:lstStyle/>
          <a:p>
            <a:endParaRPr lang="et-EE" sz="2800" dirty="0">
              <a:solidFill>
                <a:schemeClr val="accent1">
                  <a:lumMod val="50000"/>
                </a:schemeClr>
              </a:solidFill>
              <a:latin typeface="Arial" panose="020B0604020202020204" pitchFamily="34" charset="0"/>
              <a:cs typeface="Arial" panose="020B0604020202020204" pitchFamily="34" charset="0"/>
            </a:endParaRPr>
          </a:p>
          <a:p>
            <a:r>
              <a:rPr lang="et-EE" sz="3000" dirty="0">
                <a:solidFill>
                  <a:schemeClr val="accent1">
                    <a:lumMod val="50000"/>
                  </a:schemeClr>
                </a:solidFill>
                <a:latin typeface="Arial" panose="020B0604020202020204" pitchFamily="34" charset="0"/>
                <a:cs typeface="Arial" panose="020B0604020202020204" pitchFamily="34" charset="0"/>
              </a:rPr>
              <a:t>19.11.2021 muutuva keele päev</a:t>
            </a:r>
          </a:p>
          <a:p>
            <a:r>
              <a:rPr lang="et-EE" sz="3000" dirty="0">
                <a:solidFill>
                  <a:schemeClr val="accent1">
                    <a:lumMod val="50000"/>
                  </a:schemeClr>
                </a:solidFill>
                <a:latin typeface="Arial" panose="020B0604020202020204" pitchFamily="34" charset="0"/>
                <a:cs typeface="Arial" panose="020B0604020202020204" pitchFamily="34" charset="0"/>
              </a:rPr>
              <a:t>Elisabeth Kaukonen</a:t>
            </a:r>
          </a:p>
          <a:p>
            <a:r>
              <a:rPr lang="et-EE" sz="3000" dirty="0">
                <a:solidFill>
                  <a:schemeClr val="accent1">
                    <a:lumMod val="50000"/>
                  </a:schemeClr>
                </a:solidFill>
                <a:latin typeface="Arial" panose="020B0604020202020204" pitchFamily="34" charset="0"/>
                <a:cs typeface="Arial" panose="020B0604020202020204" pitchFamily="34" charset="0"/>
              </a:rPr>
              <a:t>Tartu ülikool</a:t>
            </a:r>
          </a:p>
        </p:txBody>
      </p:sp>
    </p:spTree>
    <p:extLst>
      <p:ext uri="{BB962C8B-B14F-4D97-AF65-F5344CB8AC3E}">
        <p14:creationId xmlns:p14="http://schemas.microsoft.com/office/powerpoint/2010/main" val="183170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EDB9264-24EC-485F-8E1A-BC75080B820C}"/>
              </a:ext>
            </a:extLst>
          </p:cNvPr>
          <p:cNvGraphicFramePr>
            <a:graphicFrameLocks noGrp="1"/>
          </p:cNvGraphicFramePr>
          <p:nvPr>
            <p:ph idx="1"/>
            <p:extLst>
              <p:ext uri="{D42A27DB-BD31-4B8C-83A1-F6EECF244321}">
                <p14:modId xmlns:p14="http://schemas.microsoft.com/office/powerpoint/2010/main" val="1874263925"/>
              </p:ext>
            </p:extLst>
          </p:nvPr>
        </p:nvGraphicFramePr>
        <p:xfrm>
          <a:off x="838200" y="1185862"/>
          <a:ext cx="10515600" cy="4486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3962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0A0779A-15DC-4603-88ED-357DDA3E1191}"/>
              </a:ext>
            </a:extLst>
          </p:cNvPr>
          <p:cNvGraphicFramePr>
            <a:graphicFrameLocks noGrp="1"/>
          </p:cNvGraphicFramePr>
          <p:nvPr>
            <p:extLst>
              <p:ext uri="{D42A27DB-BD31-4B8C-83A1-F6EECF244321}">
                <p14:modId xmlns:p14="http://schemas.microsoft.com/office/powerpoint/2010/main" val="4206014733"/>
              </p:ext>
            </p:extLst>
          </p:nvPr>
        </p:nvGraphicFramePr>
        <p:xfrm>
          <a:off x="1786071" y="469056"/>
          <a:ext cx="9074844" cy="6284977"/>
        </p:xfrm>
        <a:graphic>
          <a:graphicData uri="http://schemas.openxmlformats.org/drawingml/2006/table">
            <a:tbl>
              <a:tblPr firstRow="1" firstCol="1" bandRow="1">
                <a:tableStyleId>{9D7B26C5-4107-4FEC-AEDC-1716B250A1EF}</a:tableStyleId>
              </a:tblPr>
              <a:tblGrid>
                <a:gridCol w="2286892">
                  <a:extLst>
                    <a:ext uri="{9D8B030D-6E8A-4147-A177-3AD203B41FA5}">
                      <a16:colId xmlns:a16="http://schemas.microsoft.com/office/drawing/2014/main" val="42815878"/>
                    </a:ext>
                  </a:extLst>
                </a:gridCol>
                <a:gridCol w="1451035">
                  <a:extLst>
                    <a:ext uri="{9D8B030D-6E8A-4147-A177-3AD203B41FA5}">
                      <a16:colId xmlns:a16="http://schemas.microsoft.com/office/drawing/2014/main" val="3905531640"/>
                    </a:ext>
                  </a:extLst>
                </a:gridCol>
                <a:gridCol w="1317629">
                  <a:extLst>
                    <a:ext uri="{9D8B030D-6E8A-4147-A177-3AD203B41FA5}">
                      <a16:colId xmlns:a16="http://schemas.microsoft.com/office/drawing/2014/main" val="3975385673"/>
                    </a:ext>
                  </a:extLst>
                </a:gridCol>
                <a:gridCol w="4019288">
                  <a:extLst>
                    <a:ext uri="{9D8B030D-6E8A-4147-A177-3AD203B41FA5}">
                      <a16:colId xmlns:a16="http://schemas.microsoft.com/office/drawing/2014/main" val="2595643798"/>
                    </a:ext>
                  </a:extLst>
                </a:gridCol>
              </a:tblGrid>
              <a:tr h="218486">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Korpus</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tc>
                <a:tc>
                  <a:txBody>
                    <a:bodyPr/>
                    <a:lstStyle/>
                    <a:p>
                      <a:pPr algn="ctr">
                        <a:lnSpc>
                          <a:spcPct val="107000"/>
                        </a:lnSpc>
                        <a:spcAft>
                          <a:spcPts val="800"/>
                        </a:spcAft>
                      </a:pPr>
                      <a:r>
                        <a:rPr lang="et-EE" sz="1600">
                          <a:solidFill>
                            <a:schemeClr val="accent1">
                              <a:lumMod val="50000"/>
                            </a:schemeClr>
                          </a:solidFill>
                          <a:effectLst/>
                          <a:latin typeface="Arial" panose="020B0604020202020204" pitchFamily="34" charset="0"/>
                          <a:cs typeface="Arial" panose="020B0604020202020204" pitchFamily="34" charset="0"/>
                        </a:rPr>
                        <a:t>Kategooria</a:t>
                      </a:r>
                      <a:endParaRPr lang="et-EE" sz="160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tc>
                <a:tc>
                  <a:txBody>
                    <a:bodyPr/>
                    <a:lstStyle/>
                    <a:p>
                      <a:pPr algn="ctr">
                        <a:lnSpc>
                          <a:spcPct val="107000"/>
                        </a:lnSpc>
                        <a:spcAft>
                          <a:spcPts val="800"/>
                        </a:spcAft>
                      </a:pPr>
                      <a:r>
                        <a:rPr lang="et-EE" sz="1600">
                          <a:solidFill>
                            <a:schemeClr val="accent1">
                              <a:lumMod val="50000"/>
                            </a:schemeClr>
                          </a:solidFill>
                          <a:effectLst/>
                          <a:latin typeface="Arial" panose="020B0604020202020204" pitchFamily="34" charset="0"/>
                          <a:cs typeface="Arial" panose="020B0604020202020204" pitchFamily="34" charset="0"/>
                        </a:rPr>
                        <a:t>Sagedus</a:t>
                      </a:r>
                      <a:endParaRPr lang="et-EE" sz="160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tc>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Näiteid sõnadest</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tc>
                <a:extLst>
                  <a:ext uri="{0D108BD9-81ED-4DB2-BD59-A6C34878D82A}">
                    <a16:rowId xmlns:a16="http://schemas.microsoft.com/office/drawing/2014/main" val="816315436"/>
                  </a:ext>
                </a:extLst>
              </a:tr>
              <a:tr h="1195004">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1990–2008</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nchor="ctr">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positsioon</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tegevus</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vanus</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elukoht</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133 714</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70 584</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33 349</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1821</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esimees, peremees, aseesimees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ärimees, põllumees, turvamees, jahimees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noormees, vanamees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maamees</a:t>
                      </a:r>
                      <a:endParaRPr lang="et-EE" sz="1600" i="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982088"/>
                  </a:ext>
                </a:extLst>
              </a:tr>
              <a:tr h="1195004">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2013</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positsioon</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tegevus</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vanus</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suhted</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72 305</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58761</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25 226</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2124</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esimees, peremees, aseesimees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ärimees, põllumees, jahimees, kaupmees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noormees, vanamees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naabrimees</a:t>
                      </a:r>
                      <a:endParaRPr lang="et-EE" sz="1600" i="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0533365"/>
                  </a:ext>
                </a:extLst>
              </a:tr>
              <a:tr h="1533636">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2017</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positsioon</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tegevus</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vanus</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suhted</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iseloom</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189 642</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90 343</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57 544</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7833</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4013</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esimees, peremees, aseesimees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põllumees, ärimees, kaupmees, jahimees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noormees, vanamees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naabrimees, peigmees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härrasmees</a:t>
                      </a:r>
                      <a:endParaRPr lang="et-EE" sz="1600" i="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2804496"/>
                  </a:ext>
                </a:extLst>
              </a:tr>
              <a:tr h="1520509">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2019</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positsioon</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tegevus</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vanus</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suhted</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iseloom</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124 092</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93 435</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51 319</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4537</a:t>
                      </a:r>
                    </a:p>
                    <a:p>
                      <a:pPr algn="ctr">
                        <a:lnSpc>
                          <a:spcPct val="107000"/>
                        </a:lnSpc>
                        <a:spcAft>
                          <a:spcPts val="800"/>
                        </a:spcAft>
                      </a:pPr>
                      <a:r>
                        <a:rPr lang="et-EE" sz="1600" dirty="0">
                          <a:solidFill>
                            <a:schemeClr val="accent1">
                              <a:lumMod val="50000"/>
                            </a:schemeClr>
                          </a:solidFill>
                          <a:effectLst/>
                          <a:latin typeface="Arial" panose="020B0604020202020204" pitchFamily="34" charset="0"/>
                          <a:cs typeface="Arial" panose="020B0604020202020204" pitchFamily="34" charset="0"/>
                        </a:rPr>
                        <a:t>3568</a:t>
                      </a:r>
                      <a:endParaRPr lang="et-EE"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esimees, aseesimees, peremees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ärimees, põllumees, jahimees, kaupmees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noormees, vanamees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naabrimees</a:t>
                      </a:r>
                    </a:p>
                    <a:p>
                      <a:pPr>
                        <a:lnSpc>
                          <a:spcPct val="107000"/>
                        </a:lnSpc>
                        <a:spcAft>
                          <a:spcPts val="800"/>
                        </a:spcAft>
                      </a:pPr>
                      <a:r>
                        <a:rPr lang="et-EE" sz="1600" i="1" dirty="0">
                          <a:solidFill>
                            <a:schemeClr val="accent1">
                              <a:lumMod val="50000"/>
                            </a:schemeClr>
                          </a:solidFill>
                          <a:effectLst/>
                          <a:latin typeface="Arial" panose="020B0604020202020204" pitchFamily="34" charset="0"/>
                          <a:cs typeface="Arial" panose="020B0604020202020204" pitchFamily="34" charset="0"/>
                        </a:rPr>
                        <a:t>härrasmees</a:t>
                      </a:r>
                      <a:endParaRPr lang="et-EE" sz="1600" i="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965524"/>
                  </a:ext>
                </a:extLst>
              </a:tr>
            </a:tbl>
          </a:graphicData>
        </a:graphic>
      </p:graphicFrame>
      <p:sp>
        <p:nvSpPr>
          <p:cNvPr id="3" name="TextBox 2">
            <a:extLst>
              <a:ext uri="{FF2B5EF4-FFF2-40B4-BE49-F238E27FC236}">
                <a16:creationId xmlns:a16="http://schemas.microsoft.com/office/drawing/2014/main" id="{52259243-995E-496D-A9EC-FDC8213DDC6A}"/>
              </a:ext>
            </a:extLst>
          </p:cNvPr>
          <p:cNvSpPr txBox="1"/>
          <p:nvPr/>
        </p:nvSpPr>
        <p:spPr>
          <a:xfrm>
            <a:off x="1786071" y="0"/>
            <a:ext cx="9240458" cy="369332"/>
          </a:xfrm>
          <a:prstGeom prst="rect">
            <a:avLst/>
          </a:prstGeom>
          <a:noFill/>
        </p:spPr>
        <p:txBody>
          <a:bodyPr wrap="square" rtlCol="0">
            <a:spAutoFit/>
          </a:bodyPr>
          <a:lstStyle/>
          <a:p>
            <a:r>
              <a:rPr lang="et-EE" dirty="0">
                <a:solidFill>
                  <a:schemeClr val="accent1">
                    <a:lumMod val="50000"/>
                  </a:schemeClr>
                </a:solidFill>
                <a:latin typeface="Arial" panose="020B0604020202020204" pitchFamily="34" charset="0"/>
                <a:cs typeface="Arial" panose="020B0604020202020204" pitchFamily="34" charset="0"/>
              </a:rPr>
              <a:t>Tabel 3. </a:t>
            </a:r>
            <a:r>
              <a:rPr lang="et-EE" b="1" dirty="0">
                <a:solidFill>
                  <a:schemeClr val="accent1">
                    <a:lumMod val="50000"/>
                  </a:schemeClr>
                </a:solidFill>
                <a:latin typeface="Arial" panose="020B0604020202020204" pitchFamily="34" charset="0"/>
                <a:cs typeface="Arial" panose="020B0604020202020204" pitchFamily="34" charset="0"/>
              </a:rPr>
              <a:t>Sagedamate </a:t>
            </a:r>
            <a:r>
              <a:rPr lang="et-EE" b="1" i="1" dirty="0">
                <a:solidFill>
                  <a:schemeClr val="accent1">
                    <a:lumMod val="50000"/>
                  </a:schemeClr>
                </a:solidFill>
                <a:latin typeface="Arial" panose="020B0604020202020204" pitchFamily="34" charset="0"/>
                <a:cs typeface="Arial" panose="020B0604020202020204" pitchFamily="34" charset="0"/>
              </a:rPr>
              <a:t>mees</a:t>
            </a:r>
            <a:r>
              <a:rPr lang="et-EE" b="1" dirty="0">
                <a:solidFill>
                  <a:schemeClr val="accent1">
                    <a:lumMod val="50000"/>
                  </a:schemeClr>
                </a:solidFill>
                <a:latin typeface="Arial" panose="020B0604020202020204" pitchFamily="34" charset="0"/>
                <a:cs typeface="Arial" panose="020B0604020202020204" pitchFamily="34" charset="0"/>
              </a:rPr>
              <a:t>-lõpuliste liitsõnade semantilised kategooriad </a:t>
            </a:r>
          </a:p>
        </p:txBody>
      </p:sp>
    </p:spTree>
    <p:extLst>
      <p:ext uri="{BB962C8B-B14F-4D97-AF65-F5344CB8AC3E}">
        <p14:creationId xmlns:p14="http://schemas.microsoft.com/office/powerpoint/2010/main" val="812653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4E9DAE8-F33A-4751-A40B-531AB5F7E961}"/>
              </a:ext>
            </a:extLst>
          </p:cNvPr>
          <p:cNvGraphicFramePr>
            <a:graphicFrameLocks noGrp="1"/>
          </p:cNvGraphicFramePr>
          <p:nvPr>
            <p:extLst>
              <p:ext uri="{D42A27DB-BD31-4B8C-83A1-F6EECF244321}">
                <p14:modId xmlns:p14="http://schemas.microsoft.com/office/powerpoint/2010/main" val="2764544986"/>
              </p:ext>
            </p:extLst>
          </p:nvPr>
        </p:nvGraphicFramePr>
        <p:xfrm>
          <a:off x="1794314" y="338554"/>
          <a:ext cx="8603371" cy="6488167"/>
        </p:xfrm>
        <a:graphic>
          <a:graphicData uri="http://schemas.openxmlformats.org/drawingml/2006/table">
            <a:tbl>
              <a:tblPr firstRow="1" firstCol="1" bandRow="1">
                <a:tableStyleId>{9D7B26C5-4107-4FEC-AEDC-1716B250A1EF}</a:tableStyleId>
              </a:tblPr>
              <a:tblGrid>
                <a:gridCol w="2346065">
                  <a:extLst>
                    <a:ext uri="{9D8B030D-6E8A-4147-A177-3AD203B41FA5}">
                      <a16:colId xmlns:a16="http://schemas.microsoft.com/office/drawing/2014/main" val="3967742596"/>
                    </a:ext>
                  </a:extLst>
                </a:gridCol>
                <a:gridCol w="1488580">
                  <a:extLst>
                    <a:ext uri="{9D8B030D-6E8A-4147-A177-3AD203B41FA5}">
                      <a16:colId xmlns:a16="http://schemas.microsoft.com/office/drawing/2014/main" val="3020393914"/>
                    </a:ext>
                  </a:extLst>
                </a:gridCol>
                <a:gridCol w="1351721">
                  <a:extLst>
                    <a:ext uri="{9D8B030D-6E8A-4147-A177-3AD203B41FA5}">
                      <a16:colId xmlns:a16="http://schemas.microsoft.com/office/drawing/2014/main" val="1557567957"/>
                    </a:ext>
                  </a:extLst>
                </a:gridCol>
                <a:gridCol w="3417005">
                  <a:extLst>
                    <a:ext uri="{9D8B030D-6E8A-4147-A177-3AD203B41FA5}">
                      <a16:colId xmlns:a16="http://schemas.microsoft.com/office/drawing/2014/main" val="648955681"/>
                    </a:ext>
                  </a:extLst>
                </a:gridCol>
              </a:tblGrid>
              <a:tr h="224464">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Korpus</a:t>
                      </a:r>
                      <a:endPar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6208" marR="76208" marT="0" marB="0"/>
                </a:tc>
                <a:tc>
                  <a:txBody>
                    <a:bodyPr/>
                    <a:lstStyle/>
                    <a:p>
                      <a:pPr algn="ctr">
                        <a:lnSpc>
                          <a:spcPct val="107000"/>
                        </a:lnSpc>
                        <a:spcAft>
                          <a:spcPts val="800"/>
                        </a:spcAft>
                      </a:pPr>
                      <a:r>
                        <a:rPr lang="et-EE" sz="1200">
                          <a:solidFill>
                            <a:schemeClr val="accent1">
                              <a:lumMod val="50000"/>
                            </a:schemeClr>
                          </a:solidFill>
                          <a:effectLst/>
                          <a:latin typeface="Times New Roman" panose="02020603050405020304" pitchFamily="18" charset="0"/>
                          <a:cs typeface="Times New Roman" panose="02020603050405020304" pitchFamily="18" charset="0"/>
                        </a:rPr>
                        <a:t>Kategooria</a:t>
                      </a:r>
                      <a:endParaRPr lang="et-EE" sz="120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6208" marR="76208" marT="0" marB="0"/>
                </a:tc>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Sagedus</a:t>
                      </a:r>
                      <a:endPar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6208" marR="76208" marT="0" marB="0"/>
                </a:tc>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Näiteid sõnadest</a:t>
                      </a:r>
                      <a:endPar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6208" marR="76208" marT="0" marB="0"/>
                </a:tc>
                <a:extLst>
                  <a:ext uri="{0D108BD9-81ED-4DB2-BD59-A6C34878D82A}">
                    <a16:rowId xmlns:a16="http://schemas.microsoft.com/office/drawing/2014/main" val="80238637"/>
                  </a:ext>
                </a:extLst>
              </a:tr>
              <a:tr h="1428707">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1990–2008</a:t>
                      </a:r>
                      <a:endPar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6208" marR="76208" marT="0" marB="0" anchor="ctr">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positsioon</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tegevus</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suhted</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elukoht</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rass</a:t>
                      </a:r>
                    </a:p>
                  </a:txBody>
                  <a:tcPr marL="76208" marR="76208"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9660</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2285</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1920</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474</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91</a:t>
                      </a:r>
                    </a:p>
                  </a:txBody>
                  <a:tcPr marL="76208" marR="76208" marT="0" marB="0">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perenaine, esinaine, taluperenaine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koduperenaine, ärinaine, lõbunaine, talunaine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naabrinaine, abielunaine, vennanaine, eksnaine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maanaine, külanaine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neegrinaine</a:t>
                      </a:r>
                    </a:p>
                  </a:txBody>
                  <a:tcPr marL="76208" marR="76208"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1681516"/>
                  </a:ext>
                </a:extLst>
              </a:tr>
              <a:tr h="1428707">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2013</a:t>
                      </a:r>
                      <a:endPar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6208" marR="76208"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positsioon</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suhted</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tegevus</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elukoht</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religioon</a:t>
                      </a: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10 027</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2586</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2073</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609</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177</a:t>
                      </a: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perenaine, esinaine, taluperenaine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naabrinaine, abielunaine, lesknaine, eksnaine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koduperenaine, ärinaine, karjäärinaine, lõbunaine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maanaine, külanaine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mosleminaine</a:t>
                      </a: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1210893"/>
                  </a:ext>
                </a:extLst>
              </a:tr>
              <a:tr h="1737255">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2017</a:t>
                      </a:r>
                      <a:endPar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6208" marR="76208"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positsioon</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suhted</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tegevus</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elukoht</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religioon</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vanus</a:t>
                      </a: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20 031</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5174</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3248</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825</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331</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186</a:t>
                      </a: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perenaine, esinaine, aseesinaine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naabrinaine, abielunaine, eksnaine, vennanaine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koduperenaine, ärinaine, karjäärinaine, talunaine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külanaine, maanaine </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mosleminaine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vananaine</a:t>
                      </a: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084481"/>
                  </a:ext>
                </a:extLst>
              </a:tr>
              <a:tr h="1584855">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2019</a:t>
                      </a:r>
                      <a:endPar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6208" marR="76208"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positsioon</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suhted</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tegevus</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elukoht</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religioon</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iseloom</a:t>
                      </a: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13 186</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5685</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3394</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586</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cs typeface="Times New Roman" panose="02020603050405020304" pitchFamily="18" charset="0"/>
                        </a:rPr>
                        <a:t>254</a:t>
                      </a:r>
                    </a:p>
                    <a:p>
                      <a:pPr algn="ctr">
                        <a:lnSpc>
                          <a:spcPct val="107000"/>
                        </a:lnSpc>
                        <a:spcAft>
                          <a:spcPts val="800"/>
                        </a:spcAft>
                      </a:pPr>
                      <a:r>
                        <a:rPr lang="et-EE" sz="120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166</a:t>
                      </a: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perenaine, esinaine, taluperenaine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naabrinaine, abielunaine, eksnaine, lesknaine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koduperenaine, ärinaine, jahinaine, talunaine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maanaine, külanaine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cs typeface="Times New Roman" panose="02020603050405020304" pitchFamily="18" charset="0"/>
                        </a:rPr>
                        <a:t>mosleminaine</a:t>
                      </a:r>
                    </a:p>
                    <a:p>
                      <a:pPr>
                        <a:lnSpc>
                          <a:spcPct val="107000"/>
                        </a:lnSpc>
                        <a:spcAft>
                          <a:spcPts val="800"/>
                        </a:spcAft>
                      </a:pPr>
                      <a:r>
                        <a:rPr lang="et-EE" sz="1200" i="1"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supernaine</a:t>
                      </a:r>
                    </a:p>
                  </a:txBody>
                  <a:tcPr marL="76208" marR="7620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7483798"/>
                  </a:ext>
                </a:extLst>
              </a:tr>
            </a:tbl>
          </a:graphicData>
        </a:graphic>
      </p:graphicFrame>
      <p:sp>
        <p:nvSpPr>
          <p:cNvPr id="2" name="TextBox 1">
            <a:extLst>
              <a:ext uri="{FF2B5EF4-FFF2-40B4-BE49-F238E27FC236}">
                <a16:creationId xmlns:a16="http://schemas.microsoft.com/office/drawing/2014/main" id="{1D377C92-5B8B-4713-96B5-B8C7443ED5F7}"/>
              </a:ext>
            </a:extLst>
          </p:cNvPr>
          <p:cNvSpPr txBox="1"/>
          <p:nvPr/>
        </p:nvSpPr>
        <p:spPr>
          <a:xfrm>
            <a:off x="1794314" y="0"/>
            <a:ext cx="9309652" cy="338554"/>
          </a:xfrm>
          <a:prstGeom prst="rect">
            <a:avLst/>
          </a:prstGeom>
          <a:noFill/>
        </p:spPr>
        <p:txBody>
          <a:bodyPr wrap="square" rtlCol="0">
            <a:spAutoFit/>
          </a:bodyPr>
          <a:lstStyle/>
          <a:p>
            <a:r>
              <a:rPr lang="et-EE" sz="1600" dirty="0">
                <a:solidFill>
                  <a:schemeClr val="accent1">
                    <a:lumMod val="50000"/>
                  </a:schemeClr>
                </a:solidFill>
                <a:latin typeface="Arial" panose="020B0604020202020204" pitchFamily="34" charset="0"/>
                <a:cs typeface="Arial" panose="020B0604020202020204" pitchFamily="34" charset="0"/>
              </a:rPr>
              <a:t>Tabel 4. </a:t>
            </a:r>
            <a:r>
              <a:rPr lang="et-EE" sz="1600" b="1" dirty="0">
                <a:solidFill>
                  <a:schemeClr val="accent1">
                    <a:lumMod val="50000"/>
                  </a:schemeClr>
                </a:solidFill>
                <a:latin typeface="Arial" panose="020B0604020202020204" pitchFamily="34" charset="0"/>
                <a:cs typeface="Arial" panose="020B0604020202020204" pitchFamily="34" charset="0"/>
              </a:rPr>
              <a:t>Sagedamate </a:t>
            </a:r>
            <a:r>
              <a:rPr lang="et-EE" sz="1600" b="1" i="1" dirty="0">
                <a:solidFill>
                  <a:schemeClr val="accent1">
                    <a:lumMod val="50000"/>
                  </a:schemeClr>
                </a:solidFill>
                <a:latin typeface="Arial" panose="020B0604020202020204" pitchFamily="34" charset="0"/>
                <a:cs typeface="Arial" panose="020B0604020202020204" pitchFamily="34" charset="0"/>
              </a:rPr>
              <a:t>naine</a:t>
            </a:r>
            <a:r>
              <a:rPr lang="et-EE" sz="1600" b="1" dirty="0">
                <a:solidFill>
                  <a:schemeClr val="accent1">
                    <a:lumMod val="50000"/>
                  </a:schemeClr>
                </a:solidFill>
                <a:latin typeface="Arial" panose="020B0604020202020204" pitchFamily="34" charset="0"/>
                <a:cs typeface="Arial" panose="020B0604020202020204" pitchFamily="34" charset="0"/>
              </a:rPr>
              <a:t>-lõpuliste liitsõnade semantilised kategooriad</a:t>
            </a:r>
          </a:p>
        </p:txBody>
      </p:sp>
    </p:spTree>
    <p:extLst>
      <p:ext uri="{BB962C8B-B14F-4D97-AF65-F5344CB8AC3E}">
        <p14:creationId xmlns:p14="http://schemas.microsoft.com/office/powerpoint/2010/main" val="166710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CCD5B-EFB1-4DE0-8EAA-3CC5981C2D10}"/>
              </a:ext>
            </a:extLst>
          </p:cNvPr>
          <p:cNvSpPr>
            <a:spLocks noGrp="1"/>
          </p:cNvSpPr>
          <p:nvPr>
            <p:ph type="title"/>
          </p:nvPr>
        </p:nvSpPr>
        <p:spPr/>
        <p:txBody>
          <a:bodyPr/>
          <a:lstStyle/>
          <a:p>
            <a:r>
              <a:rPr lang="et-EE" i="1" dirty="0">
                <a:solidFill>
                  <a:schemeClr val="accent1">
                    <a:lumMod val="50000"/>
                  </a:schemeClr>
                </a:solidFill>
                <a:latin typeface="Arial" panose="020B0604020202020204" pitchFamily="34" charset="0"/>
                <a:cs typeface="Arial" panose="020B0604020202020204" pitchFamily="34" charset="0"/>
              </a:rPr>
              <a:t>Esinaine </a:t>
            </a:r>
            <a:r>
              <a:rPr lang="et-EE" dirty="0">
                <a:solidFill>
                  <a:schemeClr val="accent1">
                    <a:lumMod val="50000"/>
                  </a:schemeClr>
                </a:solidFill>
                <a:latin typeface="Arial" panose="020B0604020202020204" pitchFamily="34" charset="0"/>
                <a:cs typeface="Arial" panose="020B0604020202020204" pitchFamily="34" charset="0"/>
              </a:rPr>
              <a:t>ja</a:t>
            </a:r>
            <a:r>
              <a:rPr lang="et-EE" i="1" dirty="0">
                <a:solidFill>
                  <a:schemeClr val="accent1">
                    <a:lumMod val="50000"/>
                  </a:schemeClr>
                </a:solidFill>
                <a:latin typeface="Arial" panose="020B0604020202020204" pitchFamily="34" charset="0"/>
                <a:cs typeface="Arial" panose="020B0604020202020204" pitchFamily="34" charset="0"/>
              </a:rPr>
              <a:t> perenaine</a:t>
            </a:r>
          </a:p>
        </p:txBody>
      </p:sp>
      <p:sp>
        <p:nvSpPr>
          <p:cNvPr id="3" name="Content Placeholder 2">
            <a:extLst>
              <a:ext uri="{FF2B5EF4-FFF2-40B4-BE49-F238E27FC236}">
                <a16:creationId xmlns:a16="http://schemas.microsoft.com/office/drawing/2014/main" id="{F1DDD1A7-9CF7-48B1-8D44-1085C74B9E17}"/>
              </a:ext>
            </a:extLst>
          </p:cNvPr>
          <p:cNvSpPr>
            <a:spLocks noGrp="1"/>
          </p:cNvSpPr>
          <p:nvPr>
            <p:ph idx="1"/>
          </p:nvPr>
        </p:nvSpPr>
        <p:spPr>
          <a:xfrm>
            <a:off x="838200" y="1208015"/>
            <a:ext cx="10515600" cy="5126182"/>
          </a:xfrm>
        </p:spPr>
        <p:txBody>
          <a:bodyPr>
            <a:normAutofit fontScale="92500" lnSpcReduction="10000"/>
          </a:bodyPr>
          <a:lstStyle/>
          <a:p>
            <a:pPr algn="just"/>
            <a:endParaRPr lang="et-EE" sz="2400" dirty="0">
              <a:solidFill>
                <a:schemeClr val="accent1">
                  <a:lumMod val="50000"/>
                </a:schemeClr>
              </a:solidFill>
              <a:latin typeface="Arial" panose="020B0604020202020204" pitchFamily="34" charset="0"/>
              <a:cs typeface="Arial" panose="020B0604020202020204" pitchFamily="34" charset="0"/>
            </a:endParaRPr>
          </a:p>
          <a:p>
            <a:pPr algn="just"/>
            <a:endParaRPr lang="et-EE" sz="2400" dirty="0">
              <a:solidFill>
                <a:schemeClr val="accent1">
                  <a:lumMod val="50000"/>
                </a:schemeClr>
              </a:solidFill>
              <a:latin typeface="Arial" panose="020B0604020202020204" pitchFamily="34" charset="0"/>
              <a:cs typeface="Arial" panose="020B0604020202020204" pitchFamily="34" charset="0"/>
            </a:endParaRPr>
          </a:p>
          <a:p>
            <a:pPr algn="just"/>
            <a:endParaRPr lang="et-EE" sz="2400" dirty="0">
              <a:solidFill>
                <a:schemeClr val="accent1">
                  <a:lumMod val="50000"/>
                </a:schemeClr>
              </a:solidFill>
              <a:latin typeface="Arial" panose="020B0604020202020204" pitchFamily="34" charset="0"/>
              <a:cs typeface="Arial" panose="020B0604020202020204" pitchFamily="34" charset="0"/>
            </a:endParaRPr>
          </a:p>
          <a:p>
            <a:pPr algn="just"/>
            <a:endParaRPr lang="et-EE" sz="2400" dirty="0">
              <a:solidFill>
                <a:schemeClr val="accent1">
                  <a:lumMod val="50000"/>
                </a:schemeClr>
              </a:solidFill>
              <a:latin typeface="Arial" panose="020B0604020202020204" pitchFamily="34" charset="0"/>
              <a:cs typeface="Arial" panose="020B0604020202020204" pitchFamily="34" charset="0"/>
            </a:endParaRPr>
          </a:p>
          <a:p>
            <a:pPr algn="just"/>
            <a:endParaRPr lang="et-EE" sz="2400" dirty="0">
              <a:solidFill>
                <a:schemeClr val="accent1">
                  <a:lumMod val="50000"/>
                </a:schemeClr>
              </a:solidFill>
              <a:latin typeface="Arial" panose="020B0604020202020204" pitchFamily="34" charset="0"/>
              <a:cs typeface="Arial" panose="020B0604020202020204" pitchFamily="34" charset="0"/>
            </a:endParaRPr>
          </a:p>
          <a:p>
            <a:pPr algn="just"/>
            <a:endParaRPr lang="et-EE" sz="2400" dirty="0">
              <a:solidFill>
                <a:schemeClr val="accent1">
                  <a:lumMod val="50000"/>
                </a:schemeClr>
              </a:solidFill>
              <a:latin typeface="Arial" panose="020B0604020202020204" pitchFamily="34" charset="0"/>
              <a:cs typeface="Arial" panose="020B0604020202020204" pitchFamily="34" charset="0"/>
            </a:endParaRPr>
          </a:p>
          <a:p>
            <a:pPr algn="just"/>
            <a:endParaRPr lang="et-EE" sz="2000" dirty="0">
              <a:solidFill>
                <a:schemeClr val="accent1">
                  <a:lumMod val="50000"/>
                </a:schemeClr>
              </a:solidFill>
              <a:latin typeface="Arial" panose="020B0604020202020204" pitchFamily="34" charset="0"/>
              <a:cs typeface="Arial" panose="020B0604020202020204" pitchFamily="34" charset="0"/>
            </a:endParaRPr>
          </a:p>
          <a:p>
            <a:pPr algn="just">
              <a:spcAft>
                <a:spcPts val="1200"/>
              </a:spcAft>
            </a:pPr>
            <a:endParaRPr lang="et-EE" sz="2000" dirty="0">
              <a:solidFill>
                <a:schemeClr val="accent1">
                  <a:lumMod val="50000"/>
                </a:schemeClr>
              </a:solidFill>
              <a:latin typeface="Arial" panose="020B0604020202020204" pitchFamily="34" charset="0"/>
              <a:cs typeface="Arial" panose="020B0604020202020204" pitchFamily="34" charset="0"/>
            </a:endParaRPr>
          </a:p>
          <a:p>
            <a:pPr algn="just">
              <a:spcAft>
                <a:spcPts val="1200"/>
              </a:spcAft>
            </a:pPr>
            <a:r>
              <a:rPr lang="et-EE" sz="2000" dirty="0">
                <a:solidFill>
                  <a:schemeClr val="accent1">
                    <a:lumMod val="50000"/>
                  </a:schemeClr>
                </a:solidFill>
                <a:latin typeface="Arial" panose="020B0604020202020204" pitchFamily="34" charset="0"/>
                <a:cs typeface="Arial" panose="020B0604020202020204" pitchFamily="34" charset="0"/>
              </a:rPr>
              <a:t>Mäearu 2008, Sõnaveeb 2021 – sõna </a:t>
            </a:r>
            <a:r>
              <a:rPr lang="et-EE" sz="2000" i="1" dirty="0">
                <a:solidFill>
                  <a:schemeClr val="accent1">
                    <a:lumMod val="50000"/>
                  </a:schemeClr>
                </a:solidFill>
                <a:latin typeface="Arial" panose="020B0604020202020204" pitchFamily="34" charset="0"/>
                <a:cs typeface="Arial" panose="020B0604020202020204" pitchFamily="34" charset="0"/>
              </a:rPr>
              <a:t>esinaine</a:t>
            </a:r>
            <a:r>
              <a:rPr lang="et-EE" sz="2000" dirty="0">
                <a:solidFill>
                  <a:schemeClr val="accent1">
                    <a:lumMod val="50000"/>
                  </a:schemeClr>
                </a:solidFill>
                <a:latin typeface="Arial" panose="020B0604020202020204" pitchFamily="34" charset="0"/>
                <a:cs typeface="Arial" panose="020B0604020202020204" pitchFamily="34" charset="0"/>
              </a:rPr>
              <a:t> naisorganisatsiooni juhi nimetamiseks. Seesugust kasutust illustreerivad 2017. aasta veebikorpuse 100 näitelausest 33, 2019. aasta omast 32 lauset.</a:t>
            </a:r>
          </a:p>
          <a:p>
            <a:pPr algn="just"/>
            <a:r>
              <a:rPr lang="et-EE" sz="2000" dirty="0">
                <a:solidFill>
                  <a:schemeClr val="accent1">
                    <a:lumMod val="50000"/>
                  </a:schemeClr>
                </a:solidFill>
                <a:latin typeface="Arial" panose="020B0604020202020204" pitchFamily="34" charset="0"/>
                <a:cs typeface="Arial" panose="020B0604020202020204" pitchFamily="34" charset="0"/>
              </a:rPr>
              <a:t>Pakosta 2021 –  „Sõnade kõikehõlmav soolisus on sooliste keeltega riikides hoopis teist kaalu mure kui Eestis, ja sama mure ei saa siia mehhaaniliselt importida...Muuta tuleb elulisi asjaolusid ja sõnade tähendusvälju, ning kui see mitte kuidagi ei aita, alles siis sõnu endid“.</a:t>
            </a:r>
            <a:endParaRPr lang="et-EE" dirty="0">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DDA6434B-0FE1-4207-BC9C-FA30DD595F9A}"/>
              </a:ext>
            </a:extLst>
          </p:cNvPr>
          <p:cNvGraphicFramePr>
            <a:graphicFrameLocks noGrp="1"/>
          </p:cNvGraphicFramePr>
          <p:nvPr>
            <p:extLst>
              <p:ext uri="{D42A27DB-BD31-4B8C-83A1-F6EECF244321}">
                <p14:modId xmlns:p14="http://schemas.microsoft.com/office/powerpoint/2010/main" val="1001838009"/>
              </p:ext>
            </p:extLst>
          </p:nvPr>
        </p:nvGraphicFramePr>
        <p:xfrm>
          <a:off x="1163784" y="2203140"/>
          <a:ext cx="10162308" cy="2000864"/>
        </p:xfrm>
        <a:graphic>
          <a:graphicData uri="http://schemas.openxmlformats.org/drawingml/2006/table">
            <a:tbl>
              <a:tblPr firstRow="1" bandRow="1">
                <a:tableStyleId>{793D81CF-94F2-401A-BA57-92F5A7B2D0C5}</a:tableStyleId>
              </a:tblPr>
              <a:tblGrid>
                <a:gridCol w="1934551">
                  <a:extLst>
                    <a:ext uri="{9D8B030D-6E8A-4147-A177-3AD203B41FA5}">
                      <a16:colId xmlns:a16="http://schemas.microsoft.com/office/drawing/2014/main" val="3114460837"/>
                    </a:ext>
                  </a:extLst>
                </a:gridCol>
                <a:gridCol w="2083266">
                  <a:extLst>
                    <a:ext uri="{9D8B030D-6E8A-4147-A177-3AD203B41FA5}">
                      <a16:colId xmlns:a16="http://schemas.microsoft.com/office/drawing/2014/main" val="2441867634"/>
                    </a:ext>
                  </a:extLst>
                </a:gridCol>
                <a:gridCol w="2085885">
                  <a:extLst>
                    <a:ext uri="{9D8B030D-6E8A-4147-A177-3AD203B41FA5}">
                      <a16:colId xmlns:a16="http://schemas.microsoft.com/office/drawing/2014/main" val="2834837895"/>
                    </a:ext>
                  </a:extLst>
                </a:gridCol>
                <a:gridCol w="2319861">
                  <a:extLst>
                    <a:ext uri="{9D8B030D-6E8A-4147-A177-3AD203B41FA5}">
                      <a16:colId xmlns:a16="http://schemas.microsoft.com/office/drawing/2014/main" val="542534633"/>
                    </a:ext>
                  </a:extLst>
                </a:gridCol>
                <a:gridCol w="1738745">
                  <a:extLst>
                    <a:ext uri="{9D8B030D-6E8A-4147-A177-3AD203B41FA5}">
                      <a16:colId xmlns:a16="http://schemas.microsoft.com/office/drawing/2014/main" val="3094260695"/>
                    </a:ext>
                  </a:extLst>
                </a:gridCol>
              </a:tblGrid>
              <a:tr h="349623">
                <a:tc>
                  <a:txBody>
                    <a:bodyPr/>
                    <a:lstStyle/>
                    <a:p>
                      <a:r>
                        <a:rPr lang="et-EE" dirty="0">
                          <a:solidFill>
                            <a:schemeClr val="accent1">
                              <a:lumMod val="50000"/>
                            </a:schemeClr>
                          </a:solidFill>
                          <a:latin typeface="Arial" panose="020B0604020202020204" pitchFamily="34" charset="0"/>
                          <a:cs typeface="Arial" panose="020B0604020202020204" pitchFamily="34" charset="0"/>
                        </a:rPr>
                        <a:t>Korpus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t-EE" i="1" dirty="0">
                          <a:solidFill>
                            <a:schemeClr val="accent1">
                              <a:lumMod val="50000"/>
                            </a:schemeClr>
                          </a:solidFill>
                          <a:latin typeface="Arial" panose="020B0604020202020204" pitchFamily="34" charset="0"/>
                          <a:cs typeface="Arial" panose="020B0604020202020204" pitchFamily="34" charset="0"/>
                        </a:rPr>
                        <a:t>esinaine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t-EE" i="1" dirty="0">
                          <a:solidFill>
                            <a:schemeClr val="accent1">
                              <a:lumMod val="50000"/>
                            </a:schemeClr>
                          </a:solidFill>
                          <a:latin typeface="Arial" panose="020B0604020202020204" pitchFamily="34" charset="0"/>
                          <a:cs typeface="Arial" panose="020B0604020202020204" pitchFamily="34" charset="0"/>
                        </a:rPr>
                        <a:t>esimees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t-EE" i="1" dirty="0">
                          <a:solidFill>
                            <a:schemeClr val="accent1">
                              <a:lumMod val="50000"/>
                            </a:schemeClr>
                          </a:solidFill>
                          <a:latin typeface="Arial" panose="020B0604020202020204" pitchFamily="34" charset="0"/>
                          <a:cs typeface="Arial" panose="020B0604020202020204" pitchFamily="34" charset="0"/>
                        </a:rPr>
                        <a:t>perenaine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t-EE" i="1" dirty="0">
                          <a:solidFill>
                            <a:schemeClr val="accent1">
                              <a:lumMod val="50000"/>
                            </a:schemeClr>
                          </a:solidFill>
                          <a:latin typeface="Arial" panose="020B0604020202020204" pitchFamily="34" charset="0"/>
                          <a:cs typeface="Arial" panose="020B0604020202020204" pitchFamily="34" charset="0"/>
                        </a:rPr>
                        <a:t>peremees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4743993"/>
                  </a:ext>
                </a:extLst>
              </a:tr>
              <a:tr h="435300">
                <a:tc>
                  <a:txBody>
                    <a:bodyPr/>
                    <a:lstStyle/>
                    <a:p>
                      <a:r>
                        <a:rPr lang="et-EE" sz="2000" dirty="0">
                          <a:solidFill>
                            <a:schemeClr val="accent1">
                              <a:lumMod val="50000"/>
                            </a:schemeClr>
                          </a:solidFill>
                          <a:latin typeface="Arial" panose="020B0604020202020204" pitchFamily="34" charset="0"/>
                          <a:cs typeface="Arial" panose="020B0604020202020204" pitchFamily="34" charset="0"/>
                        </a:rPr>
                        <a:t>1990–2008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2502 (2.23%)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109 564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6400 (33.30%)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12 821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99255937"/>
                  </a:ext>
                </a:extLst>
              </a:tr>
              <a:tr h="378758">
                <a:tc>
                  <a:txBody>
                    <a:bodyPr/>
                    <a:lstStyle/>
                    <a:p>
                      <a:r>
                        <a:rPr lang="et-EE" sz="2000" dirty="0">
                          <a:solidFill>
                            <a:schemeClr val="accent1">
                              <a:lumMod val="50000"/>
                            </a:schemeClr>
                          </a:solidFill>
                          <a:latin typeface="Arial" panose="020B0604020202020204" pitchFamily="34" charset="0"/>
                          <a:cs typeface="Arial" panose="020B0604020202020204" pitchFamily="34" charset="0"/>
                        </a:rPr>
                        <a:t>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1859 (3.50%)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51 332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7671 (34.26%)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14 721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129648"/>
                  </a:ext>
                </a:extLst>
              </a:tr>
              <a:tr h="407324">
                <a:tc>
                  <a:txBody>
                    <a:bodyPr/>
                    <a:lstStyle/>
                    <a:p>
                      <a:r>
                        <a:rPr lang="et-EE" sz="2000" dirty="0">
                          <a:solidFill>
                            <a:schemeClr val="accent1">
                              <a:lumMod val="50000"/>
                            </a:schemeClr>
                          </a:solidFill>
                          <a:latin typeface="Arial" panose="020B0604020202020204" pitchFamily="34" charset="0"/>
                          <a:cs typeface="Arial" panose="020B0604020202020204" pitchFamily="34" charset="0"/>
                        </a:rPr>
                        <a:t>2017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3731 (2.71%)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133 676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15 525 (37.33%)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26 067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39187445"/>
                  </a:ext>
                </a:extLst>
              </a:tr>
              <a:tr h="378758">
                <a:tc>
                  <a:txBody>
                    <a:bodyPr/>
                    <a:lstStyle/>
                    <a:p>
                      <a:r>
                        <a:rPr lang="et-EE" sz="2000" dirty="0">
                          <a:solidFill>
                            <a:schemeClr val="accent1">
                              <a:lumMod val="50000"/>
                            </a:schemeClr>
                          </a:solidFill>
                          <a:latin typeface="Arial" panose="020B0604020202020204" pitchFamily="34" charset="0"/>
                          <a:cs typeface="Arial" panose="020B0604020202020204" pitchFamily="34" charset="0"/>
                        </a:rPr>
                        <a:t>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2721 (2.96%)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89 262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9802 (36.54%)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17 021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3854801"/>
                  </a:ext>
                </a:extLst>
              </a:tr>
            </a:tbl>
          </a:graphicData>
        </a:graphic>
      </p:graphicFrame>
      <p:sp>
        <p:nvSpPr>
          <p:cNvPr id="5" name="TextBox 4">
            <a:extLst>
              <a:ext uri="{FF2B5EF4-FFF2-40B4-BE49-F238E27FC236}">
                <a16:creationId xmlns:a16="http://schemas.microsoft.com/office/drawing/2014/main" id="{678C9606-A97F-4E93-AD63-5703051FDCA2}"/>
              </a:ext>
            </a:extLst>
          </p:cNvPr>
          <p:cNvSpPr txBox="1"/>
          <p:nvPr/>
        </p:nvSpPr>
        <p:spPr>
          <a:xfrm>
            <a:off x="1260764" y="1404266"/>
            <a:ext cx="8728364" cy="369332"/>
          </a:xfrm>
          <a:prstGeom prst="rect">
            <a:avLst/>
          </a:prstGeom>
          <a:noFill/>
        </p:spPr>
        <p:txBody>
          <a:bodyPr wrap="square" rtlCol="0">
            <a:spAutoFit/>
          </a:bodyPr>
          <a:lstStyle/>
          <a:p>
            <a:endParaRPr lang="et-EE" dirty="0"/>
          </a:p>
        </p:txBody>
      </p:sp>
      <p:sp>
        <p:nvSpPr>
          <p:cNvPr id="6" name="TextBox 5">
            <a:extLst>
              <a:ext uri="{FF2B5EF4-FFF2-40B4-BE49-F238E27FC236}">
                <a16:creationId xmlns:a16="http://schemas.microsoft.com/office/drawing/2014/main" id="{45513CF7-18DD-47C4-93B6-FE3043AD53F5}"/>
              </a:ext>
            </a:extLst>
          </p:cNvPr>
          <p:cNvSpPr txBox="1"/>
          <p:nvPr/>
        </p:nvSpPr>
        <p:spPr>
          <a:xfrm>
            <a:off x="1163784" y="1535455"/>
            <a:ext cx="8506691" cy="584775"/>
          </a:xfrm>
          <a:prstGeom prst="rect">
            <a:avLst/>
          </a:prstGeom>
          <a:noFill/>
        </p:spPr>
        <p:txBody>
          <a:bodyPr wrap="square" rtlCol="0">
            <a:spAutoFit/>
          </a:bodyPr>
          <a:lstStyle/>
          <a:p>
            <a:pPr algn="just"/>
            <a:r>
              <a:rPr lang="et-EE" sz="1600" dirty="0">
                <a:solidFill>
                  <a:schemeClr val="accent1">
                    <a:lumMod val="50000"/>
                  </a:schemeClr>
                </a:solidFill>
                <a:latin typeface="Arial" panose="020B0604020202020204" pitchFamily="34" charset="0"/>
                <a:cs typeface="Arial" panose="020B0604020202020204" pitchFamily="34" charset="0"/>
              </a:rPr>
              <a:t>Tabel 5. </a:t>
            </a:r>
            <a:r>
              <a:rPr lang="et-EE" sz="1600" b="1" dirty="0">
                <a:solidFill>
                  <a:schemeClr val="accent1">
                    <a:lumMod val="50000"/>
                  </a:schemeClr>
                </a:solidFill>
                <a:latin typeface="Arial" panose="020B0604020202020204" pitchFamily="34" charset="0"/>
                <a:cs typeface="Arial" panose="020B0604020202020204" pitchFamily="34" charset="0"/>
              </a:rPr>
              <a:t>Kõige sagedamate </a:t>
            </a:r>
            <a:r>
              <a:rPr lang="et-EE" sz="1600" b="1" i="1" dirty="0">
                <a:solidFill>
                  <a:schemeClr val="accent1">
                    <a:lumMod val="50000"/>
                  </a:schemeClr>
                </a:solidFill>
                <a:latin typeface="Arial" panose="020B0604020202020204" pitchFamily="34" charset="0"/>
                <a:cs typeface="Arial" panose="020B0604020202020204" pitchFamily="34" charset="0"/>
              </a:rPr>
              <a:t>naine</a:t>
            </a:r>
            <a:r>
              <a:rPr lang="et-EE" sz="1600" b="1" dirty="0">
                <a:solidFill>
                  <a:schemeClr val="accent1">
                    <a:lumMod val="50000"/>
                  </a:schemeClr>
                </a:solidFill>
                <a:latin typeface="Arial" panose="020B0604020202020204" pitchFamily="34" charset="0"/>
                <a:cs typeface="Arial" panose="020B0604020202020204" pitchFamily="34" charset="0"/>
              </a:rPr>
              <a:t>-lõpuliste liitsõnade </a:t>
            </a:r>
            <a:r>
              <a:rPr lang="et-EE" sz="1600" b="1" i="1" dirty="0">
                <a:solidFill>
                  <a:schemeClr val="accent1">
                    <a:lumMod val="50000"/>
                  </a:schemeClr>
                </a:solidFill>
                <a:latin typeface="Arial" panose="020B0604020202020204" pitchFamily="34" charset="0"/>
                <a:cs typeface="Arial" panose="020B0604020202020204" pitchFamily="34" charset="0"/>
              </a:rPr>
              <a:t>esinaine</a:t>
            </a:r>
            <a:r>
              <a:rPr lang="et-EE" sz="1600" b="1" dirty="0">
                <a:solidFill>
                  <a:schemeClr val="accent1">
                    <a:lumMod val="50000"/>
                  </a:schemeClr>
                </a:solidFill>
                <a:latin typeface="Arial" panose="020B0604020202020204" pitchFamily="34" charset="0"/>
                <a:cs typeface="Arial" panose="020B0604020202020204" pitchFamily="34" charset="0"/>
              </a:rPr>
              <a:t> ja </a:t>
            </a:r>
            <a:r>
              <a:rPr lang="et-EE" sz="1600" b="1" i="1" dirty="0">
                <a:solidFill>
                  <a:schemeClr val="accent1">
                    <a:lumMod val="50000"/>
                  </a:schemeClr>
                </a:solidFill>
                <a:latin typeface="Arial" panose="020B0604020202020204" pitchFamily="34" charset="0"/>
                <a:cs typeface="Arial" panose="020B0604020202020204" pitchFamily="34" charset="0"/>
              </a:rPr>
              <a:t>perenaine</a:t>
            </a:r>
            <a:r>
              <a:rPr lang="et-EE" sz="1600" b="1" dirty="0">
                <a:solidFill>
                  <a:schemeClr val="accent1">
                    <a:lumMod val="50000"/>
                  </a:schemeClr>
                </a:solidFill>
                <a:latin typeface="Arial" panose="020B0604020202020204" pitchFamily="34" charset="0"/>
                <a:cs typeface="Arial" panose="020B0604020202020204" pitchFamily="34" charset="0"/>
              </a:rPr>
              <a:t> kasutussagedused võrreldes sõnadega </a:t>
            </a:r>
            <a:r>
              <a:rPr lang="et-EE" sz="1600" b="1" i="1" dirty="0">
                <a:solidFill>
                  <a:schemeClr val="accent1">
                    <a:lumMod val="50000"/>
                  </a:schemeClr>
                </a:solidFill>
                <a:latin typeface="Arial" panose="020B0604020202020204" pitchFamily="34" charset="0"/>
                <a:cs typeface="Arial" panose="020B0604020202020204" pitchFamily="34" charset="0"/>
              </a:rPr>
              <a:t>esimees</a:t>
            </a:r>
            <a:r>
              <a:rPr lang="et-EE" sz="1600" b="1" dirty="0">
                <a:solidFill>
                  <a:schemeClr val="accent1">
                    <a:lumMod val="50000"/>
                  </a:schemeClr>
                </a:solidFill>
                <a:latin typeface="Arial" panose="020B0604020202020204" pitchFamily="34" charset="0"/>
                <a:cs typeface="Arial" panose="020B0604020202020204" pitchFamily="34" charset="0"/>
              </a:rPr>
              <a:t> ja </a:t>
            </a:r>
            <a:r>
              <a:rPr lang="et-EE" sz="1600" b="1" i="1" dirty="0">
                <a:solidFill>
                  <a:schemeClr val="accent1">
                    <a:lumMod val="50000"/>
                  </a:schemeClr>
                </a:solidFill>
                <a:latin typeface="Arial" panose="020B0604020202020204" pitchFamily="34" charset="0"/>
                <a:cs typeface="Arial" panose="020B0604020202020204" pitchFamily="34" charset="0"/>
              </a:rPr>
              <a:t>peremees</a:t>
            </a:r>
          </a:p>
        </p:txBody>
      </p:sp>
    </p:spTree>
    <p:extLst>
      <p:ext uri="{BB962C8B-B14F-4D97-AF65-F5344CB8AC3E}">
        <p14:creationId xmlns:p14="http://schemas.microsoft.com/office/powerpoint/2010/main" val="1124342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2A623-F5E6-4D3B-A4E5-A823EE19E1ED}"/>
              </a:ext>
            </a:extLst>
          </p:cNvPr>
          <p:cNvSpPr>
            <a:spLocks noGrp="1"/>
          </p:cNvSpPr>
          <p:nvPr>
            <p:ph type="title"/>
          </p:nvPr>
        </p:nvSpPr>
        <p:spPr/>
        <p:txBody>
          <a:bodyPr/>
          <a:lstStyle/>
          <a:p>
            <a:r>
              <a:rPr lang="et-EE" i="1" dirty="0">
                <a:solidFill>
                  <a:schemeClr val="accent1">
                    <a:lumMod val="50000"/>
                  </a:schemeClr>
                </a:solidFill>
                <a:latin typeface="Arial" panose="020B0604020202020204" pitchFamily="34" charset="0"/>
                <a:cs typeface="Arial" panose="020B0604020202020204" pitchFamily="34" charset="0"/>
              </a:rPr>
              <a:t>Esinaine</a:t>
            </a:r>
            <a:r>
              <a:rPr lang="et-EE" dirty="0">
                <a:solidFill>
                  <a:schemeClr val="accent1">
                    <a:lumMod val="50000"/>
                  </a:schemeClr>
                </a:solidFill>
                <a:latin typeface="Arial" panose="020B0604020202020204" pitchFamily="34" charset="0"/>
                <a:cs typeface="Arial" panose="020B0604020202020204" pitchFamily="34" charset="0"/>
              </a:rPr>
              <a:t> ja </a:t>
            </a:r>
            <a:r>
              <a:rPr lang="et-EE" i="1" dirty="0">
                <a:solidFill>
                  <a:schemeClr val="accent1">
                    <a:lumMod val="50000"/>
                  </a:schemeClr>
                </a:solidFill>
                <a:latin typeface="Arial" panose="020B0604020202020204" pitchFamily="34" charset="0"/>
                <a:cs typeface="Arial" panose="020B0604020202020204" pitchFamily="34" charset="0"/>
              </a:rPr>
              <a:t>perenaine</a:t>
            </a:r>
          </a:p>
        </p:txBody>
      </p:sp>
      <p:sp>
        <p:nvSpPr>
          <p:cNvPr id="3" name="Content Placeholder 2">
            <a:extLst>
              <a:ext uri="{FF2B5EF4-FFF2-40B4-BE49-F238E27FC236}">
                <a16:creationId xmlns:a16="http://schemas.microsoft.com/office/drawing/2014/main" id="{BA959377-3762-428F-8D5A-0593317DF484}"/>
              </a:ext>
            </a:extLst>
          </p:cNvPr>
          <p:cNvSpPr>
            <a:spLocks noGrp="1"/>
          </p:cNvSpPr>
          <p:nvPr>
            <p:ph idx="1"/>
          </p:nvPr>
        </p:nvSpPr>
        <p:spPr>
          <a:xfrm>
            <a:off x="838200" y="1447800"/>
            <a:ext cx="10515600" cy="4729163"/>
          </a:xfrm>
        </p:spPr>
        <p:txBody>
          <a:bodyPr>
            <a:normAutofit/>
          </a:bodyPr>
          <a:lstStyle/>
          <a:p>
            <a:pPr algn="just">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Põhjala 2013 – </a:t>
            </a:r>
            <a:r>
              <a:rPr lang="et-EE" sz="2400" i="1" dirty="0">
                <a:solidFill>
                  <a:schemeClr val="accent1">
                    <a:lumMod val="50000"/>
                  </a:schemeClr>
                </a:solidFill>
                <a:latin typeface="Arial" panose="020B0604020202020204" pitchFamily="34" charset="0"/>
                <a:cs typeface="Arial" panose="020B0604020202020204" pitchFamily="34" charset="0"/>
              </a:rPr>
              <a:t>esimehe</a:t>
            </a:r>
            <a:r>
              <a:rPr lang="et-EE" sz="2400" dirty="0">
                <a:solidFill>
                  <a:schemeClr val="accent1">
                    <a:lumMod val="50000"/>
                  </a:schemeClr>
                </a:solidFill>
                <a:latin typeface="Arial" panose="020B0604020202020204" pitchFamily="34" charset="0"/>
                <a:cs typeface="Arial" panose="020B0604020202020204" pitchFamily="34" charset="0"/>
              </a:rPr>
              <a:t> küsimus kui pseudoprobleem</a:t>
            </a:r>
          </a:p>
          <a:p>
            <a:pPr algn="just">
              <a:spcAft>
                <a:spcPts val="1200"/>
              </a:spcAft>
            </a:pPr>
            <a:r>
              <a:rPr lang="et-EE" sz="2400" i="1" dirty="0">
                <a:solidFill>
                  <a:schemeClr val="accent1">
                    <a:lumMod val="50000"/>
                  </a:schemeClr>
                </a:solidFill>
                <a:latin typeface="Arial" panose="020B0604020202020204" pitchFamily="34" charset="0"/>
                <a:cs typeface="Arial" panose="020B0604020202020204" pitchFamily="34" charset="0"/>
              </a:rPr>
              <a:t>Perenaisel</a:t>
            </a:r>
            <a:r>
              <a:rPr lang="et-EE" sz="2400" dirty="0">
                <a:solidFill>
                  <a:schemeClr val="accent1">
                    <a:lumMod val="50000"/>
                  </a:schemeClr>
                </a:solidFill>
                <a:latin typeface="Arial" panose="020B0604020202020204" pitchFamily="34" charset="0"/>
                <a:cs typeface="Arial" panose="020B0604020202020204" pitchFamily="34" charset="0"/>
              </a:rPr>
              <a:t> asutuse, talu, ettevõtte vms juhi või omaniku tähendus, ka koduhoidja (toiduvalmistaja) lisatähendus </a:t>
            </a:r>
          </a:p>
          <a:p>
            <a:pPr algn="just">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2019. aasta korpuse </a:t>
            </a:r>
            <a:r>
              <a:rPr lang="et-EE" sz="2400" i="1" dirty="0">
                <a:solidFill>
                  <a:schemeClr val="accent1">
                    <a:lumMod val="50000"/>
                  </a:schemeClr>
                </a:solidFill>
                <a:latin typeface="Arial" panose="020B0604020202020204" pitchFamily="34" charset="0"/>
                <a:cs typeface="Arial" panose="020B0604020202020204" pitchFamily="34" charset="0"/>
              </a:rPr>
              <a:t>perenaise </a:t>
            </a:r>
            <a:r>
              <a:rPr lang="et-EE" sz="2400" dirty="0">
                <a:solidFill>
                  <a:schemeClr val="accent1">
                    <a:lumMod val="50000"/>
                  </a:schemeClr>
                </a:solidFill>
                <a:latin typeface="Arial" panose="020B0604020202020204" pitchFamily="34" charset="0"/>
                <a:cs typeface="Arial" panose="020B0604020202020204" pitchFamily="34" charset="0"/>
              </a:rPr>
              <a:t>100st näitelausest 11 osutasid koduhoidjale. </a:t>
            </a:r>
          </a:p>
          <a:p>
            <a:pPr marL="0" indent="0" algn="just">
              <a:spcAft>
                <a:spcPts val="1200"/>
              </a:spcAft>
              <a:buNone/>
            </a:pPr>
            <a:r>
              <a:rPr lang="et-EE" sz="2400" i="1" dirty="0">
                <a:solidFill>
                  <a:schemeClr val="accent1">
                    <a:lumMod val="50000"/>
                  </a:schemeClr>
                </a:solidFill>
                <a:latin typeface="Arial" panose="020B0604020202020204" pitchFamily="34" charset="0"/>
                <a:cs typeface="Arial" panose="020B0604020202020204" pitchFamily="34" charset="0"/>
              </a:rPr>
              <a:t>Usinatele </a:t>
            </a:r>
            <a:r>
              <a:rPr lang="et-EE" sz="2400" i="1" u="sng" dirty="0">
                <a:solidFill>
                  <a:schemeClr val="accent1">
                    <a:lumMod val="50000"/>
                  </a:schemeClr>
                </a:solidFill>
                <a:latin typeface="Arial" panose="020B0604020202020204" pitchFamily="34" charset="0"/>
                <a:cs typeface="Arial" panose="020B0604020202020204" pitchFamily="34" charset="0"/>
              </a:rPr>
              <a:t>perenaistele</a:t>
            </a:r>
            <a:r>
              <a:rPr lang="et-EE" sz="2400" i="1" dirty="0">
                <a:solidFill>
                  <a:schemeClr val="accent1">
                    <a:lumMod val="50000"/>
                  </a:schemeClr>
                </a:solidFill>
                <a:latin typeface="Arial" panose="020B0604020202020204" pitchFamily="34" charset="0"/>
                <a:cs typeface="Arial" panose="020B0604020202020204" pitchFamily="34" charset="0"/>
              </a:rPr>
              <a:t> meeldetuletuseks, et nädala pärast, 29. septembril, on Mihklipäev! Siis peaks eesti rahvatraditsioonide järgi karaski ja kaalikapudru kõrval laual ka lammast olema. </a:t>
            </a:r>
            <a:r>
              <a:rPr lang="et-EE" sz="2400" dirty="0">
                <a:solidFill>
                  <a:schemeClr val="accent1">
                    <a:lumMod val="50000"/>
                  </a:schemeClr>
                </a:solidFill>
                <a:latin typeface="Arial" panose="020B0604020202020204" pitchFamily="34" charset="0"/>
                <a:cs typeface="Arial" panose="020B0604020202020204" pitchFamily="34" charset="0"/>
              </a:rPr>
              <a:t>(Web 2019)</a:t>
            </a:r>
          </a:p>
          <a:p>
            <a:pPr algn="just"/>
            <a:r>
              <a:rPr lang="et-EE" sz="2400" dirty="0">
                <a:solidFill>
                  <a:schemeClr val="accent1">
                    <a:lumMod val="50000"/>
                  </a:schemeClr>
                </a:solidFill>
                <a:latin typeface="Arial" panose="020B0604020202020204" pitchFamily="34" charset="0"/>
                <a:cs typeface="Arial" panose="020B0604020202020204" pitchFamily="34" charset="0"/>
              </a:rPr>
              <a:t>Sõnaveebis </a:t>
            </a:r>
            <a:r>
              <a:rPr lang="et-EE" sz="2400" i="1" dirty="0">
                <a:solidFill>
                  <a:schemeClr val="accent1">
                    <a:lumMod val="50000"/>
                  </a:schemeClr>
                </a:solidFill>
                <a:latin typeface="Arial" panose="020B0604020202020204" pitchFamily="34" charset="0"/>
                <a:cs typeface="Arial" panose="020B0604020202020204" pitchFamily="34" charset="0"/>
              </a:rPr>
              <a:t>perenaine</a:t>
            </a:r>
            <a:r>
              <a:rPr lang="et-EE" sz="2400" dirty="0">
                <a:solidFill>
                  <a:schemeClr val="accent1">
                    <a:lumMod val="50000"/>
                  </a:schemeClr>
                </a:solidFill>
                <a:latin typeface="Arial" panose="020B0604020202020204" pitchFamily="34" charset="0"/>
                <a:cs typeface="Arial" panose="020B0604020202020204" pitchFamily="34" charset="0"/>
              </a:rPr>
              <a:t> ka ‘peremehe naine’</a:t>
            </a:r>
          </a:p>
          <a:p>
            <a:pPr marL="0" indent="0" algn="just">
              <a:buNone/>
            </a:pPr>
            <a:endParaRPr lang="et-EE" sz="2400" dirty="0">
              <a:solidFill>
                <a:schemeClr val="accent1">
                  <a:lumMod val="50000"/>
                </a:schemeClr>
              </a:solidFill>
              <a:latin typeface="Arial" panose="020B0604020202020204" pitchFamily="34" charset="0"/>
              <a:cs typeface="Arial" panose="020B0604020202020204" pitchFamily="34" charset="0"/>
            </a:endParaRPr>
          </a:p>
          <a:p>
            <a:pPr marL="0" indent="0" algn="just">
              <a:buNone/>
            </a:pPr>
            <a:endParaRPr lang="et-EE" sz="2400" dirty="0">
              <a:solidFill>
                <a:schemeClr val="accent1">
                  <a:lumMod val="50000"/>
                </a:schemeClr>
              </a:solidFill>
              <a:latin typeface="Arial" panose="020B0604020202020204" pitchFamily="34" charset="0"/>
              <a:cs typeface="Arial" panose="020B0604020202020204" pitchFamily="34" charset="0"/>
            </a:endParaRPr>
          </a:p>
          <a:p>
            <a:pPr marL="0" indent="0" algn="just">
              <a:buNone/>
            </a:pPr>
            <a:endParaRPr lang="et-EE" sz="2400" dirty="0">
              <a:solidFill>
                <a:schemeClr val="accent1">
                  <a:lumMod val="50000"/>
                </a:schemeClr>
              </a:solidFill>
              <a:latin typeface="Arial" panose="020B0604020202020204" pitchFamily="34" charset="0"/>
              <a:cs typeface="Arial" panose="020B0604020202020204" pitchFamily="34" charset="0"/>
            </a:endParaRPr>
          </a:p>
          <a:p>
            <a:pPr algn="just"/>
            <a:endParaRPr lang="et-EE" sz="2400" dirty="0">
              <a:solidFill>
                <a:schemeClr val="accent1">
                  <a:lumMod val="50000"/>
                </a:schemeClr>
              </a:solidFill>
              <a:latin typeface="Arial" panose="020B0604020202020204" pitchFamily="34" charset="0"/>
              <a:cs typeface="Arial" panose="020B0604020202020204" pitchFamily="34" charset="0"/>
            </a:endParaRPr>
          </a:p>
          <a:p>
            <a:pPr algn="just"/>
            <a:endParaRPr lang="et-EE" sz="24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5530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642D6-A3E9-4387-BEAA-22FCDE5F31FE}"/>
              </a:ext>
            </a:extLst>
          </p:cNvPr>
          <p:cNvSpPr>
            <a:spLocks noGrp="1"/>
          </p:cNvSpPr>
          <p:nvPr>
            <p:ph type="title"/>
          </p:nvPr>
        </p:nvSpPr>
        <p:spPr/>
        <p:txBody>
          <a:bodyPr/>
          <a:lstStyle/>
          <a:p>
            <a:r>
              <a:rPr lang="et-EE" i="1" dirty="0">
                <a:solidFill>
                  <a:schemeClr val="accent1">
                    <a:lumMod val="50000"/>
                  </a:schemeClr>
                </a:solidFill>
                <a:latin typeface="Arial" panose="020B0604020202020204" pitchFamily="34" charset="0"/>
                <a:cs typeface="Arial" panose="020B0604020202020204" pitchFamily="34" charset="0"/>
              </a:rPr>
              <a:t>Naine</a:t>
            </a:r>
            <a:r>
              <a:rPr lang="et-EE" dirty="0">
                <a:solidFill>
                  <a:schemeClr val="accent1">
                    <a:lumMod val="50000"/>
                  </a:schemeClr>
                </a:solidFill>
                <a:latin typeface="Arial" panose="020B0604020202020204" pitchFamily="34" charset="0"/>
                <a:cs typeface="Arial" panose="020B0604020202020204" pitchFamily="34" charset="0"/>
              </a:rPr>
              <a:t>-lõpulisi ametisõnu</a:t>
            </a:r>
          </a:p>
        </p:txBody>
      </p:sp>
      <p:sp>
        <p:nvSpPr>
          <p:cNvPr id="3" name="Content Placeholder 2">
            <a:extLst>
              <a:ext uri="{FF2B5EF4-FFF2-40B4-BE49-F238E27FC236}">
                <a16:creationId xmlns:a16="http://schemas.microsoft.com/office/drawing/2014/main" id="{19460333-E92A-4ACA-A3D3-518F1CA607FA}"/>
              </a:ext>
            </a:extLst>
          </p:cNvPr>
          <p:cNvSpPr>
            <a:spLocks noGrp="1"/>
          </p:cNvSpPr>
          <p:nvPr>
            <p:ph idx="1"/>
          </p:nvPr>
        </p:nvSpPr>
        <p:spPr>
          <a:xfrm>
            <a:off x="838200" y="1409700"/>
            <a:ext cx="10515600" cy="5448300"/>
          </a:xfrm>
        </p:spPr>
        <p:txBody>
          <a:bodyPr>
            <a:normAutofit fontScale="92500" lnSpcReduction="10000"/>
          </a:bodyPr>
          <a:lstStyle/>
          <a:p>
            <a:endParaRPr lang="et-EE" sz="2000" i="1" dirty="0">
              <a:solidFill>
                <a:schemeClr val="accent1">
                  <a:lumMod val="50000"/>
                </a:schemeClr>
              </a:solidFill>
              <a:latin typeface="Arial" panose="020B0604020202020204" pitchFamily="34" charset="0"/>
              <a:cs typeface="Arial" panose="020B0604020202020204" pitchFamily="34" charset="0"/>
            </a:endParaRPr>
          </a:p>
          <a:p>
            <a:endParaRPr lang="et-EE" sz="2000" i="1" dirty="0">
              <a:solidFill>
                <a:schemeClr val="accent1">
                  <a:lumMod val="50000"/>
                </a:schemeClr>
              </a:solidFill>
              <a:latin typeface="Arial" panose="020B0604020202020204" pitchFamily="34" charset="0"/>
              <a:cs typeface="Arial" panose="020B0604020202020204" pitchFamily="34" charset="0"/>
            </a:endParaRPr>
          </a:p>
          <a:p>
            <a:endParaRPr lang="et-EE" sz="2000" i="1" dirty="0">
              <a:solidFill>
                <a:schemeClr val="accent1">
                  <a:lumMod val="50000"/>
                </a:schemeClr>
              </a:solidFill>
              <a:latin typeface="Arial" panose="020B0604020202020204" pitchFamily="34" charset="0"/>
              <a:cs typeface="Arial" panose="020B0604020202020204" pitchFamily="34" charset="0"/>
            </a:endParaRPr>
          </a:p>
          <a:p>
            <a:endParaRPr lang="et-EE" sz="2000" i="1" dirty="0">
              <a:solidFill>
                <a:schemeClr val="accent1">
                  <a:lumMod val="50000"/>
                </a:schemeClr>
              </a:solidFill>
              <a:latin typeface="Arial" panose="020B0604020202020204" pitchFamily="34" charset="0"/>
              <a:cs typeface="Arial" panose="020B0604020202020204" pitchFamily="34" charset="0"/>
            </a:endParaRPr>
          </a:p>
          <a:p>
            <a:endParaRPr lang="et-EE" sz="2000" i="1" dirty="0">
              <a:solidFill>
                <a:schemeClr val="accent1">
                  <a:lumMod val="50000"/>
                </a:schemeClr>
              </a:solidFill>
              <a:latin typeface="Arial" panose="020B0604020202020204" pitchFamily="34" charset="0"/>
              <a:cs typeface="Arial" panose="020B0604020202020204" pitchFamily="34" charset="0"/>
            </a:endParaRPr>
          </a:p>
          <a:p>
            <a:pPr marL="0" indent="0">
              <a:spcAft>
                <a:spcPts val="1200"/>
              </a:spcAft>
              <a:buNone/>
            </a:pPr>
            <a:endParaRPr lang="et-EE" sz="2000" i="1" dirty="0">
              <a:solidFill>
                <a:schemeClr val="accent1">
                  <a:lumMod val="50000"/>
                </a:schemeClr>
              </a:solidFill>
              <a:latin typeface="Arial" panose="020B0604020202020204" pitchFamily="34" charset="0"/>
              <a:cs typeface="Arial" panose="020B0604020202020204" pitchFamily="34" charset="0"/>
            </a:endParaRPr>
          </a:p>
          <a:p>
            <a:pPr marL="0" indent="0">
              <a:spcAft>
                <a:spcPts val="1200"/>
              </a:spcAft>
              <a:buNone/>
            </a:pPr>
            <a:r>
              <a:rPr lang="et-EE" sz="1700" i="1" dirty="0">
                <a:solidFill>
                  <a:schemeClr val="accent1">
                    <a:lumMod val="50000"/>
                  </a:schemeClr>
                </a:solidFill>
                <a:latin typeface="Arial" panose="020B0604020202020204" pitchFamily="34" charset="0"/>
                <a:cs typeface="Arial" panose="020B0604020202020204" pitchFamily="34" charset="0"/>
              </a:rPr>
              <a:t>Peale meeste käivad meiega jahiradadel kaasas ka mõned neiud, kellest loodetavasti varsti ka ametlikud </a:t>
            </a:r>
            <a:r>
              <a:rPr lang="et-EE" sz="1700" i="1" u="sng" dirty="0">
                <a:solidFill>
                  <a:schemeClr val="accent1">
                    <a:lumMod val="50000"/>
                  </a:schemeClr>
                </a:solidFill>
                <a:latin typeface="Arial" panose="020B0604020202020204" pitchFamily="34" charset="0"/>
                <a:cs typeface="Arial" panose="020B0604020202020204" pitchFamily="34" charset="0"/>
              </a:rPr>
              <a:t>jahinaised</a:t>
            </a:r>
            <a:r>
              <a:rPr lang="et-EE" sz="1700" i="1" dirty="0">
                <a:solidFill>
                  <a:schemeClr val="accent1">
                    <a:lumMod val="50000"/>
                  </a:schemeClr>
                </a:solidFill>
                <a:latin typeface="Arial" panose="020B0604020202020204" pitchFamily="34" charset="0"/>
                <a:cs typeface="Arial" panose="020B0604020202020204" pitchFamily="34" charset="0"/>
              </a:rPr>
              <a:t> saavad. </a:t>
            </a:r>
            <a:r>
              <a:rPr lang="et-EE" sz="1700" dirty="0">
                <a:solidFill>
                  <a:schemeClr val="accent1">
                    <a:lumMod val="50000"/>
                  </a:schemeClr>
                </a:solidFill>
                <a:latin typeface="Arial" panose="020B0604020202020204" pitchFamily="34" charset="0"/>
                <a:cs typeface="Arial" panose="020B0604020202020204" pitchFamily="34" charset="0"/>
              </a:rPr>
              <a:t>(Web 2013)</a:t>
            </a:r>
          </a:p>
          <a:p>
            <a:pPr marL="0" indent="0" algn="just">
              <a:spcAft>
                <a:spcPts val="1200"/>
              </a:spcAft>
              <a:buNone/>
            </a:pPr>
            <a:r>
              <a:rPr lang="et-EE" sz="1700" i="1" dirty="0">
                <a:solidFill>
                  <a:schemeClr val="accent1">
                    <a:lumMod val="50000"/>
                  </a:schemeClr>
                </a:solidFill>
                <a:latin typeface="Arial" panose="020B0604020202020204" pitchFamily="34" charset="0"/>
                <a:cs typeface="Arial" panose="020B0604020202020204" pitchFamily="34" charset="0"/>
              </a:rPr>
              <a:t>Filmil keerati korraks hääl maha ja ESSi </a:t>
            </a:r>
            <a:r>
              <a:rPr lang="et-EE" sz="1700" i="1" u="sng" dirty="0">
                <a:solidFill>
                  <a:schemeClr val="accent1">
                    <a:lumMod val="50000"/>
                  </a:schemeClr>
                </a:solidFill>
                <a:latin typeface="Arial" panose="020B0604020202020204" pitchFamily="34" charset="0"/>
                <a:cs typeface="Arial" panose="020B0604020202020204" pitchFamily="34" charset="0"/>
              </a:rPr>
              <a:t>turvanaine</a:t>
            </a:r>
            <a:r>
              <a:rPr lang="et-EE" sz="1700" i="1" dirty="0">
                <a:solidFill>
                  <a:schemeClr val="accent1">
                    <a:lumMod val="50000"/>
                  </a:schemeClr>
                </a:solidFill>
                <a:latin typeface="Arial" panose="020B0604020202020204" pitchFamily="34" charset="0"/>
                <a:cs typeface="Arial" panose="020B0604020202020204" pitchFamily="34" charset="0"/>
              </a:rPr>
              <a:t> teatas, et kino ümbrusse pargitud autode omanikel palutakse sõidukid mujale viia</a:t>
            </a:r>
            <a:r>
              <a:rPr lang="et-EE" sz="1700" dirty="0">
                <a:solidFill>
                  <a:schemeClr val="accent1">
                    <a:lumMod val="50000"/>
                  </a:schemeClr>
                </a:solidFill>
                <a:latin typeface="Arial" panose="020B0604020202020204" pitchFamily="34" charset="0"/>
                <a:cs typeface="Arial" panose="020B0604020202020204" pitchFamily="34" charset="0"/>
              </a:rPr>
              <a:t>. (1990–2008)</a:t>
            </a:r>
          </a:p>
          <a:p>
            <a:pPr marL="0" indent="0" algn="just">
              <a:spcAft>
                <a:spcPts val="1200"/>
              </a:spcAft>
              <a:buNone/>
            </a:pPr>
            <a:r>
              <a:rPr lang="et-EE" sz="1700" i="1" dirty="0">
                <a:solidFill>
                  <a:schemeClr val="accent1">
                    <a:lumMod val="50000"/>
                  </a:schemeClr>
                </a:solidFill>
                <a:latin typeface="Arial" panose="020B0604020202020204" pitchFamily="34" charset="0"/>
                <a:cs typeface="Arial" panose="020B0604020202020204" pitchFamily="34" charset="0"/>
              </a:rPr>
              <a:t>Minu ema on </a:t>
            </a:r>
            <a:r>
              <a:rPr lang="et-EE" sz="1700" i="1" u="sng" dirty="0">
                <a:solidFill>
                  <a:schemeClr val="accent1">
                    <a:lumMod val="50000"/>
                  </a:schemeClr>
                </a:solidFill>
                <a:latin typeface="Arial" panose="020B0604020202020204" pitchFamily="34" charset="0"/>
                <a:cs typeface="Arial" panose="020B0604020202020204" pitchFamily="34" charset="0"/>
              </a:rPr>
              <a:t>kojanaine</a:t>
            </a:r>
            <a:r>
              <a:rPr lang="et-EE" sz="1700" i="1" dirty="0">
                <a:solidFill>
                  <a:schemeClr val="accent1">
                    <a:lumMod val="50000"/>
                  </a:schemeClr>
                </a:solidFill>
                <a:latin typeface="Arial" panose="020B0604020202020204" pitchFamily="34" charset="0"/>
                <a:cs typeface="Arial" panose="020B0604020202020204" pitchFamily="34" charset="0"/>
              </a:rPr>
              <a:t> teises Tallinna otsas, igal kuul on mõni tobe lipupäev, s.t. laupäeva või pühapäeva varahommikul sõidab ta lippe heiskama majadele ja õhtul sõibab taas neid maha võtma</a:t>
            </a:r>
            <a:r>
              <a:rPr lang="et-EE" sz="1700" dirty="0">
                <a:solidFill>
                  <a:schemeClr val="accent1">
                    <a:lumMod val="50000"/>
                  </a:schemeClr>
                </a:solidFill>
                <a:latin typeface="Arial" panose="020B0604020202020204" pitchFamily="34" charset="0"/>
                <a:cs typeface="Arial" panose="020B0604020202020204" pitchFamily="34" charset="0"/>
              </a:rPr>
              <a:t>. (Web 2017)</a:t>
            </a:r>
          </a:p>
          <a:p>
            <a:pPr marL="0" indent="0" algn="just">
              <a:spcAft>
                <a:spcPts val="1200"/>
              </a:spcAft>
              <a:buNone/>
            </a:pPr>
            <a:r>
              <a:rPr lang="et-EE" sz="1700" i="1" dirty="0">
                <a:solidFill>
                  <a:schemeClr val="accent1">
                    <a:lumMod val="50000"/>
                  </a:schemeClr>
                </a:solidFill>
                <a:latin typeface="Arial" panose="020B0604020202020204" pitchFamily="34" charset="0"/>
                <a:cs typeface="Arial" panose="020B0604020202020204" pitchFamily="34" charset="0"/>
              </a:rPr>
              <a:t>Keskpärastest riigimeestest on villand, tahan, et riigikogusse jõuaks palju säravaid </a:t>
            </a:r>
            <a:r>
              <a:rPr lang="et-EE" sz="1700" i="1" u="sng" dirty="0">
                <a:solidFill>
                  <a:schemeClr val="accent1">
                    <a:lumMod val="50000"/>
                  </a:schemeClr>
                </a:solidFill>
                <a:latin typeface="Arial" panose="020B0604020202020204" pitchFamily="34" charset="0"/>
                <a:cs typeface="Arial" panose="020B0604020202020204" pitchFamily="34" charset="0"/>
              </a:rPr>
              <a:t>riiginaisi</a:t>
            </a:r>
            <a:r>
              <a:rPr lang="et-EE" sz="1700" i="1" dirty="0">
                <a:solidFill>
                  <a:schemeClr val="accent1">
                    <a:lumMod val="50000"/>
                  </a:schemeClr>
                </a:solidFill>
                <a:latin typeface="Arial" panose="020B0604020202020204" pitchFamily="34" charset="0"/>
                <a:cs typeface="Arial" panose="020B0604020202020204" pitchFamily="34" charset="0"/>
              </a:rPr>
              <a:t>. </a:t>
            </a:r>
            <a:r>
              <a:rPr lang="et-EE" sz="1700" dirty="0">
                <a:solidFill>
                  <a:schemeClr val="accent1">
                    <a:lumMod val="50000"/>
                  </a:schemeClr>
                </a:solidFill>
                <a:latin typeface="Arial" panose="020B0604020202020204" pitchFamily="34" charset="0"/>
                <a:cs typeface="Arial" panose="020B0604020202020204" pitchFamily="34" charset="0"/>
              </a:rPr>
              <a:t>(Web 2019)</a:t>
            </a:r>
          </a:p>
          <a:p>
            <a:pPr marL="0" indent="0" algn="just">
              <a:buNone/>
            </a:pPr>
            <a:r>
              <a:rPr lang="et-EE" sz="1700" i="1" dirty="0">
                <a:solidFill>
                  <a:schemeClr val="accent1">
                    <a:lumMod val="50000"/>
                  </a:schemeClr>
                </a:solidFill>
                <a:latin typeface="Arial" panose="020B0604020202020204" pitchFamily="34" charset="0"/>
                <a:cs typeface="Arial" panose="020B0604020202020204" pitchFamily="34" charset="0"/>
              </a:rPr>
              <a:t>Saksamaal, Leipzigis peetud naiste epee MK-etapil jõusid koguni kolm Eesti </a:t>
            </a:r>
            <a:r>
              <a:rPr lang="et-EE" sz="1700" i="1" u="sng" dirty="0">
                <a:solidFill>
                  <a:schemeClr val="accent1">
                    <a:lumMod val="50000"/>
                  </a:schemeClr>
                </a:solidFill>
                <a:latin typeface="Arial" panose="020B0604020202020204" pitchFamily="34" charset="0"/>
                <a:cs typeface="Arial" panose="020B0604020202020204" pitchFamily="34" charset="0"/>
              </a:rPr>
              <a:t>epeenaist</a:t>
            </a:r>
            <a:r>
              <a:rPr lang="et-EE" sz="1700" i="1" dirty="0">
                <a:solidFill>
                  <a:schemeClr val="accent1">
                    <a:lumMod val="50000"/>
                  </a:schemeClr>
                </a:solidFill>
                <a:latin typeface="Arial" panose="020B0604020202020204" pitchFamily="34" charset="0"/>
                <a:cs typeface="Arial" panose="020B0604020202020204" pitchFamily="34" charset="0"/>
              </a:rPr>
              <a:t> kaheksa parema hulka. </a:t>
            </a:r>
            <a:r>
              <a:rPr lang="et-EE" sz="1700" dirty="0">
                <a:solidFill>
                  <a:schemeClr val="accent1">
                    <a:lumMod val="50000"/>
                  </a:schemeClr>
                </a:solidFill>
                <a:latin typeface="Arial" panose="020B0604020202020204" pitchFamily="34" charset="0"/>
                <a:cs typeface="Arial" panose="020B0604020202020204" pitchFamily="34" charset="0"/>
              </a:rPr>
              <a:t>(Web 2013)</a:t>
            </a:r>
          </a:p>
          <a:p>
            <a:pPr marL="0" indent="0" algn="just">
              <a:buNone/>
            </a:pPr>
            <a:endParaRPr lang="et-EE" sz="2000" dirty="0">
              <a:solidFill>
                <a:schemeClr val="accent1">
                  <a:lumMod val="50000"/>
                </a:schemeClr>
              </a:solidFill>
              <a:latin typeface="Arial" panose="020B0604020202020204" pitchFamily="34" charset="0"/>
              <a:cs typeface="Arial" panose="020B0604020202020204" pitchFamily="34" charset="0"/>
            </a:endParaRPr>
          </a:p>
        </p:txBody>
      </p:sp>
      <p:graphicFrame>
        <p:nvGraphicFramePr>
          <p:cNvPr id="6" name="Table 6">
            <a:extLst>
              <a:ext uri="{FF2B5EF4-FFF2-40B4-BE49-F238E27FC236}">
                <a16:creationId xmlns:a16="http://schemas.microsoft.com/office/drawing/2014/main" id="{48F27850-3DB1-4CE8-A4DB-15261CB5EADD}"/>
              </a:ext>
            </a:extLst>
          </p:cNvPr>
          <p:cNvGraphicFramePr>
            <a:graphicFrameLocks noGrp="1"/>
          </p:cNvGraphicFramePr>
          <p:nvPr>
            <p:extLst>
              <p:ext uri="{D42A27DB-BD31-4B8C-83A1-F6EECF244321}">
                <p14:modId xmlns:p14="http://schemas.microsoft.com/office/powerpoint/2010/main" val="3053500961"/>
              </p:ext>
            </p:extLst>
          </p:nvPr>
        </p:nvGraphicFramePr>
        <p:xfrm>
          <a:off x="1069107" y="1748254"/>
          <a:ext cx="8128002" cy="1854200"/>
        </p:xfrm>
        <a:graphic>
          <a:graphicData uri="http://schemas.openxmlformats.org/drawingml/2006/table">
            <a:tbl>
              <a:tblPr firstRow="1" bandRow="1">
                <a:tableStyleId>{793D81CF-94F2-401A-BA57-92F5A7B2D0C5}</a:tableStyleId>
              </a:tblPr>
              <a:tblGrid>
                <a:gridCol w="1354667">
                  <a:extLst>
                    <a:ext uri="{9D8B030D-6E8A-4147-A177-3AD203B41FA5}">
                      <a16:colId xmlns:a16="http://schemas.microsoft.com/office/drawing/2014/main" val="3716089496"/>
                    </a:ext>
                  </a:extLst>
                </a:gridCol>
                <a:gridCol w="1354667">
                  <a:extLst>
                    <a:ext uri="{9D8B030D-6E8A-4147-A177-3AD203B41FA5}">
                      <a16:colId xmlns:a16="http://schemas.microsoft.com/office/drawing/2014/main" val="1633661197"/>
                    </a:ext>
                  </a:extLst>
                </a:gridCol>
                <a:gridCol w="1354667">
                  <a:extLst>
                    <a:ext uri="{9D8B030D-6E8A-4147-A177-3AD203B41FA5}">
                      <a16:colId xmlns:a16="http://schemas.microsoft.com/office/drawing/2014/main" val="1986290972"/>
                    </a:ext>
                  </a:extLst>
                </a:gridCol>
                <a:gridCol w="1354667">
                  <a:extLst>
                    <a:ext uri="{9D8B030D-6E8A-4147-A177-3AD203B41FA5}">
                      <a16:colId xmlns:a16="http://schemas.microsoft.com/office/drawing/2014/main" val="1367117778"/>
                    </a:ext>
                  </a:extLst>
                </a:gridCol>
                <a:gridCol w="1354667">
                  <a:extLst>
                    <a:ext uri="{9D8B030D-6E8A-4147-A177-3AD203B41FA5}">
                      <a16:colId xmlns:a16="http://schemas.microsoft.com/office/drawing/2014/main" val="475978212"/>
                    </a:ext>
                  </a:extLst>
                </a:gridCol>
                <a:gridCol w="1354667">
                  <a:extLst>
                    <a:ext uri="{9D8B030D-6E8A-4147-A177-3AD203B41FA5}">
                      <a16:colId xmlns:a16="http://schemas.microsoft.com/office/drawing/2014/main" val="50159875"/>
                    </a:ext>
                  </a:extLst>
                </a:gridCol>
              </a:tblGrid>
              <a:tr h="370840">
                <a:tc>
                  <a:txBody>
                    <a:bodyPr/>
                    <a:lstStyle/>
                    <a:p>
                      <a:r>
                        <a:rPr lang="et-EE" dirty="0">
                          <a:solidFill>
                            <a:schemeClr val="accent1">
                              <a:lumMod val="50000"/>
                            </a:schemeClr>
                          </a:solidFill>
                          <a:latin typeface="Arial" panose="020B0604020202020204" pitchFamily="34" charset="0"/>
                          <a:cs typeface="Arial" panose="020B0604020202020204" pitchFamily="34" charset="0"/>
                        </a:rPr>
                        <a:t>Korpus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t-EE" i="1" dirty="0">
                          <a:solidFill>
                            <a:schemeClr val="accent1">
                              <a:lumMod val="50000"/>
                            </a:schemeClr>
                          </a:solidFill>
                          <a:latin typeface="Arial" panose="020B0604020202020204" pitchFamily="34" charset="0"/>
                          <a:cs typeface="Arial" panose="020B0604020202020204" pitchFamily="34" charset="0"/>
                        </a:rPr>
                        <a:t>jahinaine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t-EE" i="1" dirty="0">
                          <a:solidFill>
                            <a:schemeClr val="accent1">
                              <a:lumMod val="50000"/>
                            </a:schemeClr>
                          </a:solidFill>
                          <a:latin typeface="Arial" panose="020B0604020202020204" pitchFamily="34" charset="0"/>
                          <a:cs typeface="Arial" panose="020B0604020202020204" pitchFamily="34" charset="0"/>
                        </a:rPr>
                        <a:t>turvanaine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t-EE" i="1" dirty="0">
                          <a:solidFill>
                            <a:schemeClr val="accent1">
                              <a:lumMod val="50000"/>
                            </a:schemeClr>
                          </a:solidFill>
                          <a:latin typeface="Arial" panose="020B0604020202020204" pitchFamily="34" charset="0"/>
                          <a:cs typeface="Arial" panose="020B0604020202020204" pitchFamily="34" charset="0"/>
                        </a:rPr>
                        <a:t>kojanaine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t-EE" i="1" dirty="0">
                          <a:solidFill>
                            <a:schemeClr val="accent1">
                              <a:lumMod val="50000"/>
                            </a:schemeClr>
                          </a:solidFill>
                          <a:latin typeface="Arial" panose="020B0604020202020204" pitchFamily="34" charset="0"/>
                          <a:cs typeface="Arial" panose="020B0604020202020204" pitchFamily="34" charset="0"/>
                        </a:rPr>
                        <a:t>riiginaine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t-EE" i="1" dirty="0">
                          <a:solidFill>
                            <a:schemeClr val="accent1">
                              <a:lumMod val="50000"/>
                            </a:schemeClr>
                          </a:solidFill>
                          <a:latin typeface="Arial" panose="020B0604020202020204" pitchFamily="34" charset="0"/>
                          <a:cs typeface="Arial" panose="020B0604020202020204" pitchFamily="34" charset="0"/>
                        </a:rPr>
                        <a:t>epeenaine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2338466"/>
                  </a:ext>
                </a:extLst>
              </a:tr>
              <a:tr h="370840">
                <a:tc>
                  <a:txBody>
                    <a:bodyPr/>
                    <a:lstStyle/>
                    <a:p>
                      <a:r>
                        <a:rPr lang="et-EE" dirty="0">
                          <a:solidFill>
                            <a:schemeClr val="accent1">
                              <a:lumMod val="50000"/>
                            </a:schemeClr>
                          </a:solidFill>
                          <a:latin typeface="Arial" panose="020B0604020202020204" pitchFamily="34" charset="0"/>
                          <a:cs typeface="Arial" panose="020B0604020202020204" pitchFamily="34" charset="0"/>
                        </a:rPr>
                        <a:t>1990–2008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651629822"/>
                  </a:ext>
                </a:extLst>
              </a:tr>
              <a:tr h="370840">
                <a:tc>
                  <a:txBody>
                    <a:bodyPr/>
                    <a:lstStyle/>
                    <a:p>
                      <a:r>
                        <a:rPr lang="et-EE" dirty="0">
                          <a:solidFill>
                            <a:schemeClr val="accent1">
                              <a:lumMod val="50000"/>
                            </a:schemeClr>
                          </a:solidFill>
                          <a:latin typeface="Arial" panose="020B0604020202020204" pitchFamily="34" charset="0"/>
                          <a:cs typeface="Arial" panose="020B0604020202020204" pitchFamily="34" charset="0"/>
                        </a:rPr>
                        <a:t>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5315698"/>
                  </a:ext>
                </a:extLst>
              </a:tr>
              <a:tr h="370840">
                <a:tc>
                  <a:txBody>
                    <a:bodyPr/>
                    <a:lstStyle/>
                    <a:p>
                      <a:r>
                        <a:rPr lang="et-EE" dirty="0">
                          <a:solidFill>
                            <a:schemeClr val="accent1">
                              <a:lumMod val="50000"/>
                            </a:schemeClr>
                          </a:solidFill>
                          <a:latin typeface="Arial" panose="020B0604020202020204" pitchFamily="34" charset="0"/>
                          <a:cs typeface="Arial" panose="020B0604020202020204" pitchFamily="34" charset="0"/>
                        </a:rPr>
                        <a:t>2017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88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308478230"/>
                  </a:ext>
                </a:extLst>
              </a:tr>
              <a:tr h="370840">
                <a:tc>
                  <a:txBody>
                    <a:bodyPr/>
                    <a:lstStyle/>
                    <a:p>
                      <a:r>
                        <a:rPr lang="et-EE" dirty="0">
                          <a:solidFill>
                            <a:schemeClr val="accent1">
                              <a:lumMod val="50000"/>
                            </a:schemeClr>
                          </a:solidFill>
                          <a:latin typeface="Arial" panose="020B0604020202020204" pitchFamily="34" charset="0"/>
                          <a:cs typeface="Arial" panose="020B0604020202020204" pitchFamily="34" charset="0"/>
                        </a:rPr>
                        <a:t>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432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t-EE" dirty="0">
                          <a:solidFill>
                            <a:schemeClr val="accent1">
                              <a:lumMod val="50000"/>
                            </a:schemeClr>
                          </a:solidFill>
                          <a:latin typeface="Arial" panose="020B0604020202020204" pitchFamily="34" charset="0"/>
                          <a:cs typeface="Arial" panose="020B0604020202020204" pitchFamily="34" charset="0"/>
                        </a:rPr>
                        <a:t>161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8745870"/>
                  </a:ext>
                </a:extLst>
              </a:tr>
            </a:tbl>
          </a:graphicData>
        </a:graphic>
      </p:graphicFrame>
      <p:sp>
        <p:nvSpPr>
          <p:cNvPr id="7" name="TextBox 6">
            <a:extLst>
              <a:ext uri="{FF2B5EF4-FFF2-40B4-BE49-F238E27FC236}">
                <a16:creationId xmlns:a16="http://schemas.microsoft.com/office/drawing/2014/main" id="{4697D48B-8A0D-4C5F-B5C2-6A1D76FD4036}"/>
              </a:ext>
            </a:extLst>
          </p:cNvPr>
          <p:cNvSpPr txBox="1"/>
          <p:nvPr/>
        </p:nvSpPr>
        <p:spPr>
          <a:xfrm>
            <a:off x="1069109" y="1409700"/>
            <a:ext cx="8128000" cy="338554"/>
          </a:xfrm>
          <a:prstGeom prst="rect">
            <a:avLst/>
          </a:prstGeom>
          <a:noFill/>
        </p:spPr>
        <p:txBody>
          <a:bodyPr wrap="square" rtlCol="0">
            <a:spAutoFit/>
          </a:bodyPr>
          <a:lstStyle/>
          <a:p>
            <a:r>
              <a:rPr lang="et-EE" sz="1600" dirty="0">
                <a:solidFill>
                  <a:schemeClr val="accent1">
                    <a:lumMod val="50000"/>
                  </a:schemeClr>
                </a:solidFill>
                <a:latin typeface="Arial" panose="020B0604020202020204" pitchFamily="34" charset="0"/>
                <a:cs typeface="Arial" panose="020B0604020202020204" pitchFamily="34" charset="0"/>
              </a:rPr>
              <a:t>Tabel 6. </a:t>
            </a:r>
            <a:r>
              <a:rPr lang="et-EE" sz="1600" b="1" i="1" dirty="0">
                <a:solidFill>
                  <a:schemeClr val="accent1">
                    <a:lumMod val="50000"/>
                  </a:schemeClr>
                </a:solidFill>
                <a:latin typeface="Arial" panose="020B0604020202020204" pitchFamily="34" charset="0"/>
                <a:cs typeface="Arial" panose="020B0604020202020204" pitchFamily="34" charset="0"/>
              </a:rPr>
              <a:t>Naine</a:t>
            </a:r>
            <a:r>
              <a:rPr lang="et-EE" sz="1600" b="1" dirty="0">
                <a:solidFill>
                  <a:schemeClr val="accent1">
                    <a:lumMod val="50000"/>
                  </a:schemeClr>
                </a:solidFill>
                <a:latin typeface="Arial" panose="020B0604020202020204" pitchFamily="34" charset="0"/>
                <a:cs typeface="Arial" panose="020B0604020202020204" pitchFamily="34" charset="0"/>
              </a:rPr>
              <a:t>-lõpuliste ametinimetuste näiteid </a:t>
            </a:r>
          </a:p>
        </p:txBody>
      </p:sp>
    </p:spTree>
    <p:extLst>
      <p:ext uri="{BB962C8B-B14F-4D97-AF65-F5344CB8AC3E}">
        <p14:creationId xmlns:p14="http://schemas.microsoft.com/office/powerpoint/2010/main" val="1211499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F27D5-FECA-4FA8-85A2-201EA971D72C}"/>
              </a:ext>
            </a:extLst>
          </p:cNvPr>
          <p:cNvSpPr>
            <a:spLocks noGrp="1"/>
          </p:cNvSpPr>
          <p:nvPr>
            <p:ph type="title"/>
          </p:nvPr>
        </p:nvSpPr>
        <p:spPr/>
        <p:txBody>
          <a:bodyPr/>
          <a:lstStyle/>
          <a:p>
            <a:r>
              <a:rPr lang="et-EE" dirty="0">
                <a:solidFill>
                  <a:schemeClr val="accent1">
                    <a:lumMod val="50000"/>
                  </a:schemeClr>
                </a:solidFill>
                <a:latin typeface="Arial" panose="020B0604020202020204" pitchFamily="34" charset="0"/>
                <a:cs typeface="Arial" panose="020B0604020202020204" pitchFamily="34" charset="0"/>
              </a:rPr>
              <a:t>Kokkuvõte, järeldused</a:t>
            </a:r>
          </a:p>
        </p:txBody>
      </p:sp>
      <p:sp>
        <p:nvSpPr>
          <p:cNvPr id="3" name="Content Placeholder 2">
            <a:extLst>
              <a:ext uri="{FF2B5EF4-FFF2-40B4-BE49-F238E27FC236}">
                <a16:creationId xmlns:a16="http://schemas.microsoft.com/office/drawing/2014/main" id="{22FE21DF-08E0-494B-8BFF-4B7721EB6CCB}"/>
              </a:ext>
            </a:extLst>
          </p:cNvPr>
          <p:cNvSpPr>
            <a:spLocks noGrp="1"/>
          </p:cNvSpPr>
          <p:nvPr>
            <p:ph idx="1"/>
          </p:nvPr>
        </p:nvSpPr>
        <p:spPr>
          <a:xfrm>
            <a:off x="838200" y="1468582"/>
            <a:ext cx="10515600" cy="4708381"/>
          </a:xfrm>
        </p:spPr>
        <p:txBody>
          <a:bodyPr/>
          <a:lstStyle/>
          <a:p>
            <a:pPr>
              <a:spcAft>
                <a:spcPts val="1200"/>
              </a:spcAft>
            </a:pPr>
            <a:r>
              <a:rPr lang="et-EE" sz="2400" i="1" dirty="0">
                <a:solidFill>
                  <a:schemeClr val="accent1">
                    <a:lumMod val="50000"/>
                  </a:schemeClr>
                </a:solidFill>
                <a:latin typeface="Arial" panose="020B0604020202020204" pitchFamily="34" charset="0"/>
                <a:cs typeface="Arial" panose="020B0604020202020204" pitchFamily="34" charset="0"/>
              </a:rPr>
              <a:t>Naine</a:t>
            </a:r>
            <a:r>
              <a:rPr lang="et-EE" sz="2400" dirty="0">
                <a:solidFill>
                  <a:schemeClr val="accent1">
                    <a:lumMod val="50000"/>
                  </a:schemeClr>
                </a:solidFill>
                <a:latin typeface="Arial" panose="020B0604020202020204" pitchFamily="34" charset="0"/>
                <a:cs typeface="Arial" panose="020B0604020202020204" pitchFamily="34" charset="0"/>
              </a:rPr>
              <a:t>-lõpuliste liitsõnade osakaal jääb kõikides korpustes alla 10%, kõige suurem oli see 2013. aastal</a:t>
            </a:r>
          </a:p>
          <a:p>
            <a:pPr>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Mõningate ametinimetuste kasutus on suurenenud, kõige leksikaliseerunumad sõnad </a:t>
            </a:r>
            <a:r>
              <a:rPr lang="et-EE" sz="2400" i="1" dirty="0">
                <a:solidFill>
                  <a:schemeClr val="accent1">
                    <a:lumMod val="50000"/>
                  </a:schemeClr>
                </a:solidFill>
                <a:latin typeface="Arial" panose="020B0604020202020204" pitchFamily="34" charset="0"/>
                <a:cs typeface="Arial" panose="020B0604020202020204" pitchFamily="34" charset="0"/>
              </a:rPr>
              <a:t>esinaine </a:t>
            </a:r>
            <a:r>
              <a:rPr lang="et-EE" sz="2400" dirty="0">
                <a:solidFill>
                  <a:schemeClr val="accent1">
                    <a:lumMod val="50000"/>
                  </a:schemeClr>
                </a:solidFill>
                <a:latin typeface="Arial" panose="020B0604020202020204" pitchFamily="34" charset="0"/>
                <a:cs typeface="Arial" panose="020B0604020202020204" pitchFamily="34" charset="0"/>
              </a:rPr>
              <a:t>ja </a:t>
            </a:r>
            <a:r>
              <a:rPr lang="et-EE" sz="2400" i="1" dirty="0">
                <a:solidFill>
                  <a:schemeClr val="accent1">
                    <a:lumMod val="50000"/>
                  </a:schemeClr>
                </a:solidFill>
                <a:latin typeface="Arial" panose="020B0604020202020204" pitchFamily="34" charset="0"/>
                <a:cs typeface="Arial" panose="020B0604020202020204" pitchFamily="34" charset="0"/>
              </a:rPr>
              <a:t>perenaine. </a:t>
            </a:r>
          </a:p>
          <a:p>
            <a:pPr>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Sagedaimaid </a:t>
            </a:r>
            <a:r>
              <a:rPr lang="et-EE" sz="2400" i="1" dirty="0">
                <a:solidFill>
                  <a:schemeClr val="accent1">
                    <a:lumMod val="50000"/>
                  </a:schemeClr>
                </a:solidFill>
                <a:latin typeface="Arial" panose="020B0604020202020204" pitchFamily="34" charset="0"/>
                <a:cs typeface="Arial" panose="020B0604020202020204" pitchFamily="34" charset="0"/>
              </a:rPr>
              <a:t>mees</a:t>
            </a:r>
            <a:r>
              <a:rPr lang="et-EE" sz="2400" dirty="0">
                <a:solidFill>
                  <a:schemeClr val="accent1">
                    <a:lumMod val="50000"/>
                  </a:schemeClr>
                </a:solidFill>
                <a:latin typeface="Arial" panose="020B0604020202020204" pitchFamily="34" charset="0"/>
                <a:cs typeface="Arial" panose="020B0604020202020204" pitchFamily="34" charset="0"/>
              </a:rPr>
              <a:t>-lõpulised liitsõnad väljendasid peamiselt positsiooni, tegevust ja vanust, </a:t>
            </a:r>
            <a:r>
              <a:rPr lang="et-EE" sz="2400" i="1" dirty="0">
                <a:solidFill>
                  <a:schemeClr val="accent1">
                    <a:lumMod val="50000"/>
                  </a:schemeClr>
                </a:solidFill>
                <a:latin typeface="Arial" panose="020B0604020202020204" pitchFamily="34" charset="0"/>
                <a:cs typeface="Arial" panose="020B0604020202020204" pitchFamily="34" charset="0"/>
              </a:rPr>
              <a:t>naine</a:t>
            </a:r>
            <a:r>
              <a:rPr lang="et-EE" sz="2400" dirty="0">
                <a:solidFill>
                  <a:schemeClr val="accent1">
                    <a:lumMod val="50000"/>
                  </a:schemeClr>
                </a:solidFill>
                <a:latin typeface="Arial" panose="020B0604020202020204" pitchFamily="34" charset="0"/>
                <a:cs typeface="Arial" panose="020B0604020202020204" pitchFamily="34" charset="0"/>
              </a:rPr>
              <a:t>-lõpulised positsiooni, suhteid ja tegevust</a:t>
            </a:r>
          </a:p>
          <a:p>
            <a:pPr>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Ehkki</a:t>
            </a:r>
            <a:r>
              <a:rPr lang="et-EE" sz="2400" i="1" dirty="0">
                <a:solidFill>
                  <a:schemeClr val="accent1">
                    <a:lumMod val="50000"/>
                  </a:schemeClr>
                </a:solidFill>
                <a:latin typeface="Arial" panose="020B0604020202020204" pitchFamily="34" charset="0"/>
                <a:cs typeface="Arial" panose="020B0604020202020204" pitchFamily="34" charset="0"/>
              </a:rPr>
              <a:t> naine-</a:t>
            </a:r>
            <a:r>
              <a:rPr lang="et-EE" sz="2400" dirty="0">
                <a:solidFill>
                  <a:schemeClr val="accent1">
                    <a:lumMod val="50000"/>
                  </a:schemeClr>
                </a:solidFill>
                <a:latin typeface="Arial" panose="020B0604020202020204" pitchFamily="34" charset="0"/>
                <a:cs typeface="Arial" panose="020B0604020202020204" pitchFamily="34" charset="0"/>
              </a:rPr>
              <a:t>lõpuliste liitsõnade kasutusala laieneb, ei näi feministlik keeleuuendus ja sagedam </a:t>
            </a:r>
            <a:r>
              <a:rPr lang="et-EE" sz="2400" i="1" dirty="0">
                <a:solidFill>
                  <a:schemeClr val="accent1">
                    <a:lumMod val="50000"/>
                  </a:schemeClr>
                </a:solidFill>
                <a:latin typeface="Arial" panose="020B0604020202020204" pitchFamily="34" charset="0"/>
                <a:cs typeface="Arial" panose="020B0604020202020204" pitchFamily="34" charset="0"/>
              </a:rPr>
              <a:t>naine</a:t>
            </a:r>
            <a:r>
              <a:rPr lang="et-EE" sz="2400" dirty="0">
                <a:solidFill>
                  <a:schemeClr val="accent1">
                    <a:lumMod val="50000"/>
                  </a:schemeClr>
                </a:solidFill>
                <a:latin typeface="Arial" panose="020B0604020202020204" pitchFamily="34" charset="0"/>
                <a:cs typeface="Arial" panose="020B0604020202020204" pitchFamily="34" charset="0"/>
              </a:rPr>
              <a:t>-lõpuliste liitsõnade kasutamine eesti keelt olevat mõjutanud, kuid kas see oleks üldse vajalik?</a:t>
            </a:r>
          </a:p>
          <a:p>
            <a:r>
              <a:rPr lang="et-EE" sz="2400" dirty="0">
                <a:solidFill>
                  <a:schemeClr val="accent1">
                    <a:lumMod val="50000"/>
                  </a:schemeClr>
                </a:solidFill>
                <a:latin typeface="Arial" panose="020B0604020202020204" pitchFamily="34" charset="0"/>
                <a:cs typeface="Arial" panose="020B0604020202020204" pitchFamily="34" charset="0"/>
              </a:rPr>
              <a:t>Edasised uurimused – suurem korpus, katsed</a:t>
            </a:r>
          </a:p>
          <a:p>
            <a:endParaRPr lang="et-EE" dirty="0">
              <a:solidFill>
                <a:schemeClr val="accent1">
                  <a:lumMod val="50000"/>
                </a:schemeClr>
              </a:solidFill>
              <a:latin typeface="Arial" panose="020B0604020202020204" pitchFamily="34" charset="0"/>
              <a:cs typeface="Arial" panose="020B0604020202020204" pitchFamily="34" charset="0"/>
            </a:endParaRPr>
          </a:p>
          <a:p>
            <a:endParaRPr lang="et-EE" dirty="0">
              <a:solidFill>
                <a:schemeClr val="accent1">
                  <a:lumMod val="50000"/>
                </a:schemeClr>
              </a:solidFill>
              <a:latin typeface="Arial" panose="020B0604020202020204" pitchFamily="34" charset="0"/>
              <a:cs typeface="Arial" panose="020B0604020202020204" pitchFamily="34" charset="0"/>
            </a:endParaRPr>
          </a:p>
          <a:p>
            <a:endParaRPr lang="et-EE"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7443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AD06E-A192-48C1-B420-4F1EB93F77B9}"/>
              </a:ext>
            </a:extLst>
          </p:cNvPr>
          <p:cNvSpPr>
            <a:spLocks noGrp="1"/>
          </p:cNvSpPr>
          <p:nvPr>
            <p:ph type="title"/>
          </p:nvPr>
        </p:nvSpPr>
        <p:spPr/>
        <p:txBody>
          <a:bodyPr/>
          <a:lstStyle/>
          <a:p>
            <a:r>
              <a:rPr lang="et-EE" dirty="0">
                <a:solidFill>
                  <a:schemeClr val="accent1">
                    <a:lumMod val="50000"/>
                  </a:schemeClr>
                </a:solidFill>
                <a:latin typeface="Arial" panose="020B0604020202020204" pitchFamily="34" charset="0"/>
                <a:cs typeface="Arial" panose="020B0604020202020204" pitchFamily="34" charset="0"/>
              </a:rPr>
              <a:t>Kirjandus</a:t>
            </a:r>
          </a:p>
        </p:txBody>
      </p:sp>
      <p:sp>
        <p:nvSpPr>
          <p:cNvPr id="3" name="Content Placeholder 2">
            <a:extLst>
              <a:ext uri="{FF2B5EF4-FFF2-40B4-BE49-F238E27FC236}">
                <a16:creationId xmlns:a16="http://schemas.microsoft.com/office/drawing/2014/main" id="{80CFDE59-39A5-4A76-A6FF-A2AAD2278160}"/>
              </a:ext>
            </a:extLst>
          </p:cNvPr>
          <p:cNvSpPr>
            <a:spLocks noGrp="1"/>
          </p:cNvSpPr>
          <p:nvPr>
            <p:ph idx="1"/>
          </p:nvPr>
        </p:nvSpPr>
        <p:spPr>
          <a:xfrm>
            <a:off x="838200" y="1510146"/>
            <a:ext cx="10515600" cy="4805363"/>
          </a:xfrm>
        </p:spPr>
        <p:txBody>
          <a:bodyPr>
            <a:normAutofit fontScale="85000" lnSpcReduction="20000"/>
          </a:bodyPr>
          <a:lstStyle/>
          <a:p>
            <a:r>
              <a:rPr lang="et-EE" sz="1900" b="1" dirty="0">
                <a:solidFill>
                  <a:schemeClr val="accent1">
                    <a:lumMod val="50000"/>
                  </a:schemeClr>
                </a:solidFill>
                <a:latin typeface="Arial" panose="020B0604020202020204" pitchFamily="34" charset="0"/>
                <a:cs typeface="Arial" panose="020B0604020202020204" pitchFamily="34" charset="0"/>
              </a:rPr>
              <a:t>Brezina, Vaclav 2018. </a:t>
            </a:r>
            <a:r>
              <a:rPr lang="et-EE" sz="1900" dirty="0">
                <a:solidFill>
                  <a:schemeClr val="accent1">
                    <a:lumMod val="50000"/>
                  </a:schemeClr>
                </a:solidFill>
                <a:latin typeface="Arial" panose="020B0604020202020204" pitchFamily="34" charset="0"/>
                <a:cs typeface="Arial" panose="020B0604020202020204" pitchFamily="34" charset="0"/>
              </a:rPr>
              <a:t>Statistics in Corpus Linguistics. A Practical Guide. Cambridge: Cambridge Univeristy Press</a:t>
            </a:r>
          </a:p>
          <a:p>
            <a:r>
              <a:rPr lang="et-EE" sz="1900" b="1" dirty="0">
                <a:solidFill>
                  <a:schemeClr val="accent1">
                    <a:lumMod val="50000"/>
                  </a:schemeClr>
                </a:solidFill>
                <a:latin typeface="Arial" panose="020B0604020202020204" pitchFamily="34" charset="0"/>
                <a:cs typeface="Arial" panose="020B0604020202020204" pitchFamily="34" charset="0"/>
              </a:rPr>
              <a:t>Cameron, Deborah 1992. </a:t>
            </a:r>
            <a:r>
              <a:rPr lang="et-EE" sz="1900" dirty="0">
                <a:solidFill>
                  <a:schemeClr val="accent1">
                    <a:lumMod val="50000"/>
                  </a:schemeClr>
                </a:solidFill>
                <a:latin typeface="Arial" panose="020B0604020202020204" pitchFamily="34" charset="0"/>
                <a:cs typeface="Arial" panose="020B0604020202020204" pitchFamily="34" charset="0"/>
              </a:rPr>
              <a:t>Feminism &amp; Linguistic Theory. London: MacMillan Press LTD</a:t>
            </a:r>
          </a:p>
          <a:p>
            <a:r>
              <a:rPr lang="et-EE" sz="1900" b="1" dirty="0">
                <a:solidFill>
                  <a:schemeClr val="accent1">
                    <a:lumMod val="50000"/>
                  </a:schemeClr>
                </a:solidFill>
                <a:latin typeface="Arial" panose="020B0604020202020204" pitchFamily="34" charset="0"/>
                <a:cs typeface="Arial" panose="020B0604020202020204" pitchFamily="34" charset="0"/>
              </a:rPr>
              <a:t>Cooper, Robert Leon 1989</a:t>
            </a:r>
            <a:r>
              <a:rPr lang="et-EE" sz="1900" dirty="0">
                <a:solidFill>
                  <a:schemeClr val="accent1">
                    <a:lumMod val="50000"/>
                  </a:schemeClr>
                </a:solidFill>
                <a:latin typeface="Arial" panose="020B0604020202020204" pitchFamily="34" charset="0"/>
                <a:cs typeface="Arial" panose="020B0604020202020204" pitchFamily="34" charset="0"/>
              </a:rPr>
              <a:t>. Language planning and social change. Cambridge: Cambridge University Press</a:t>
            </a:r>
          </a:p>
          <a:p>
            <a:r>
              <a:rPr lang="et-EE" sz="1900" b="1" dirty="0">
                <a:solidFill>
                  <a:schemeClr val="accent1">
                    <a:lumMod val="50000"/>
                  </a:schemeClr>
                </a:solidFill>
                <a:latin typeface="Arial" panose="020B0604020202020204" pitchFamily="34" charset="0"/>
                <a:cs typeface="Arial" panose="020B0604020202020204" pitchFamily="34" charset="0"/>
              </a:rPr>
              <a:t>Gabriel jt = Gabriel, Ute, Pascal M.Gygax, Elisabeth A. Kuhn 2018. </a:t>
            </a:r>
            <a:r>
              <a:rPr lang="et-EE" sz="1900" dirty="0">
                <a:solidFill>
                  <a:schemeClr val="accent1">
                    <a:lumMod val="50000"/>
                  </a:schemeClr>
                </a:solidFill>
                <a:latin typeface="Arial" panose="020B0604020202020204" pitchFamily="34" charset="0"/>
                <a:cs typeface="Arial" panose="020B0604020202020204" pitchFamily="34" charset="0"/>
              </a:rPr>
              <a:t>Neutralising linguistic sexism – promising but cumbersome? – Group Processes and Intergroup Relations vol 21(5). London: SAGE Journals, 844–858</a:t>
            </a:r>
          </a:p>
          <a:p>
            <a:r>
              <a:rPr lang="et-EE" sz="1900" b="1" dirty="0">
                <a:solidFill>
                  <a:schemeClr val="accent1">
                    <a:lumMod val="50000"/>
                  </a:schemeClr>
                </a:solidFill>
                <a:latin typeface="Arial" panose="020B0604020202020204" pitchFamily="34" charset="0"/>
                <a:cs typeface="Arial" panose="020B0604020202020204" pitchFamily="34" charset="0"/>
              </a:rPr>
              <a:t>Gerritsen, Marinel 2002</a:t>
            </a:r>
            <a:r>
              <a:rPr lang="et-EE" sz="1900" dirty="0">
                <a:solidFill>
                  <a:schemeClr val="accent1">
                    <a:lumMod val="50000"/>
                  </a:schemeClr>
                </a:solidFill>
                <a:latin typeface="Arial" panose="020B0604020202020204" pitchFamily="34" charset="0"/>
                <a:cs typeface="Arial" panose="020B0604020202020204" pitchFamily="34" charset="0"/>
              </a:rPr>
              <a:t>. Towards a more gender-fair usage in Netherlands Dutch – Gender Across Languages vol II. Ed by Marlis Hellinger, Hadumod Bußmann. Amsterdam/Philadelphia: John Benjamins Publishing Company, 81–108</a:t>
            </a:r>
          </a:p>
          <a:p>
            <a:r>
              <a:rPr lang="et-EE" sz="1900" b="1" dirty="0">
                <a:solidFill>
                  <a:schemeClr val="accent1">
                    <a:lumMod val="50000"/>
                  </a:schemeClr>
                </a:solidFill>
                <a:latin typeface="Arial" panose="020B0604020202020204" pitchFamily="34" charset="0"/>
                <a:cs typeface="Arial" panose="020B0604020202020204" pitchFamily="34" charset="0"/>
              </a:rPr>
              <a:t>Hasselblatt, Cornelius 2015. </a:t>
            </a:r>
            <a:r>
              <a:rPr lang="en-US" sz="1900" dirty="0">
                <a:solidFill>
                  <a:schemeClr val="accent1">
                    <a:lumMod val="50000"/>
                  </a:schemeClr>
                </a:solidFill>
                <a:latin typeface="Arial" panose="020B0604020202020204" pitchFamily="34" charset="0"/>
                <a:cs typeface="Arial" panose="020B0604020202020204" pitchFamily="34" charset="0"/>
              </a:rPr>
              <a:t>The representation of gender in Estonian. – Gender Across</a:t>
            </a:r>
            <a:r>
              <a:rPr lang="et-EE" sz="1900" dirty="0">
                <a:solidFill>
                  <a:schemeClr val="accent1">
                    <a:lumMod val="50000"/>
                  </a:schemeClr>
                </a:solidFill>
                <a:latin typeface="Arial" panose="020B0604020202020204" pitchFamily="34" charset="0"/>
                <a:cs typeface="Arial" panose="020B0604020202020204" pitchFamily="34" charset="0"/>
              </a:rPr>
              <a:t> </a:t>
            </a:r>
            <a:r>
              <a:rPr lang="en-US" sz="1900" dirty="0">
                <a:solidFill>
                  <a:schemeClr val="accent1">
                    <a:lumMod val="50000"/>
                  </a:schemeClr>
                </a:solidFill>
                <a:latin typeface="Arial" panose="020B0604020202020204" pitchFamily="34" charset="0"/>
                <a:cs typeface="Arial" panose="020B0604020202020204" pitchFamily="34" charset="0"/>
              </a:rPr>
              <a:t>Languages vol. 4. Amsterdam / Philadelphia: John Benjamins Publishing Company, 125–151</a:t>
            </a:r>
            <a:endParaRPr lang="et-EE" sz="1900" dirty="0">
              <a:solidFill>
                <a:schemeClr val="accent1">
                  <a:lumMod val="50000"/>
                </a:schemeClr>
              </a:solidFill>
              <a:latin typeface="Arial" panose="020B0604020202020204" pitchFamily="34" charset="0"/>
              <a:cs typeface="Arial" panose="020B0604020202020204" pitchFamily="34" charset="0"/>
            </a:endParaRPr>
          </a:p>
          <a:p>
            <a:r>
              <a:rPr lang="et-EE" sz="1900" b="1" dirty="0">
                <a:solidFill>
                  <a:schemeClr val="accent1">
                    <a:lumMod val="50000"/>
                  </a:schemeClr>
                </a:solidFill>
                <a:latin typeface="Arial" panose="020B0604020202020204" pitchFamily="34" charset="0"/>
                <a:cs typeface="Arial" panose="020B0604020202020204" pitchFamily="34" charset="0"/>
              </a:rPr>
              <a:t>Hellinger, Marlis,  Hadumod Bußmann 2015. </a:t>
            </a:r>
            <a:r>
              <a:rPr lang="et-EE" sz="1900" dirty="0">
                <a:solidFill>
                  <a:schemeClr val="accent1">
                    <a:lumMod val="50000"/>
                  </a:schemeClr>
                </a:solidFill>
                <a:latin typeface="Arial" panose="020B0604020202020204" pitchFamily="34" charset="0"/>
                <a:cs typeface="Arial" panose="020B0604020202020204" pitchFamily="34" charset="0"/>
              </a:rPr>
              <a:t>The linguistic representation of women and men. – Gender Across Languages vol 4. Amsterdam/Philadelphia: John Benjamins Publishing Company, 1–26</a:t>
            </a:r>
          </a:p>
          <a:p>
            <a:r>
              <a:rPr lang="et-EE" sz="1900" b="1" dirty="0">
                <a:solidFill>
                  <a:schemeClr val="accent1">
                    <a:lumMod val="50000"/>
                  </a:schemeClr>
                </a:solidFill>
                <a:latin typeface="Arial" panose="020B0604020202020204" pitchFamily="34" charset="0"/>
                <a:cs typeface="Arial" panose="020B0604020202020204" pitchFamily="34" charset="0"/>
              </a:rPr>
              <a:t>Kaufmann, Christiane, Gerd Bohner 2014. </a:t>
            </a:r>
            <a:r>
              <a:rPr lang="et-EE" sz="1900" dirty="0">
                <a:solidFill>
                  <a:schemeClr val="accent1">
                    <a:lumMod val="50000"/>
                  </a:schemeClr>
                </a:solidFill>
                <a:latin typeface="Arial" panose="020B0604020202020204" pitchFamily="34" charset="0"/>
                <a:cs typeface="Arial" panose="020B0604020202020204" pitchFamily="34" charset="0"/>
              </a:rPr>
              <a:t>Masculine generics and gender-aware alternatives in Spanish.– IFFOnZeit No. 3, 8–17 </a:t>
            </a:r>
          </a:p>
          <a:p>
            <a:r>
              <a:rPr lang="et-EE" sz="1900" b="1" dirty="0">
                <a:solidFill>
                  <a:schemeClr val="accent1">
                    <a:lumMod val="50000"/>
                  </a:schemeClr>
                </a:solidFill>
                <a:latin typeface="Arial" panose="020B0604020202020204" pitchFamily="34" charset="0"/>
                <a:cs typeface="Arial" panose="020B0604020202020204" pitchFamily="34" charset="0"/>
              </a:rPr>
              <a:t>Koivunen, Anu 2003</a:t>
            </a:r>
            <a:r>
              <a:rPr lang="et-EE" sz="1900" dirty="0">
                <a:solidFill>
                  <a:schemeClr val="accent1">
                    <a:lumMod val="50000"/>
                  </a:schemeClr>
                </a:solidFill>
                <a:latin typeface="Arial" panose="020B0604020202020204" pitchFamily="34" charset="0"/>
                <a:cs typeface="Arial" panose="020B0604020202020204" pitchFamily="34" charset="0"/>
              </a:rPr>
              <a:t>. Rõhumine. – Võtmesõnad: 10 sammu feministliku uurimuseni. Tallinn. Eesti Keele sihtasutus, 35–77</a:t>
            </a:r>
          </a:p>
          <a:p>
            <a:r>
              <a:rPr lang="et-EE" sz="2000" b="1" dirty="0">
                <a:solidFill>
                  <a:schemeClr val="accent1">
                    <a:lumMod val="50000"/>
                  </a:schemeClr>
                </a:solidFill>
                <a:latin typeface="Arial" panose="020B0604020202020204" pitchFamily="34" charset="0"/>
                <a:cs typeface="Arial" panose="020B0604020202020204" pitchFamily="34" charset="0"/>
              </a:rPr>
              <a:t>Lakoff, Robin 1973</a:t>
            </a:r>
            <a:r>
              <a:rPr lang="et-EE" sz="2000" dirty="0">
                <a:solidFill>
                  <a:schemeClr val="accent1">
                    <a:lumMod val="50000"/>
                  </a:schemeClr>
                </a:solidFill>
                <a:latin typeface="Arial" panose="020B0604020202020204" pitchFamily="34" charset="0"/>
                <a:cs typeface="Arial" panose="020B0604020202020204" pitchFamily="34" charset="0"/>
              </a:rPr>
              <a:t>. Language and Woman’s Place. – Language in Society Vol. 2 nr 1. Cambridge: Cambridge University Press, 45–80. https://web.stanford.edu/class/linguist156/Lakoff_1973.pdf. </a:t>
            </a:r>
          </a:p>
          <a:p>
            <a:endParaRPr lang="et-EE" sz="1900" dirty="0">
              <a:solidFill>
                <a:schemeClr val="accent1">
                  <a:lumMod val="50000"/>
                </a:schemeClr>
              </a:solidFill>
              <a:latin typeface="Arial" panose="020B0604020202020204" pitchFamily="34" charset="0"/>
              <a:cs typeface="Arial" panose="020B0604020202020204" pitchFamily="34" charset="0"/>
            </a:endParaRPr>
          </a:p>
          <a:p>
            <a:endParaRPr lang="et-EE" sz="2000" dirty="0">
              <a:solidFill>
                <a:schemeClr val="accent1">
                  <a:lumMod val="50000"/>
                </a:schemeClr>
              </a:solidFill>
              <a:latin typeface="Arial" panose="020B0604020202020204" pitchFamily="34" charset="0"/>
              <a:cs typeface="Arial" panose="020B0604020202020204" pitchFamily="34" charset="0"/>
            </a:endParaRPr>
          </a:p>
          <a:p>
            <a:endParaRPr lang="et-EE" sz="24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6917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CA5E9-EABE-4C31-A56C-5BC13E0BCE96}"/>
              </a:ext>
            </a:extLst>
          </p:cNvPr>
          <p:cNvSpPr>
            <a:spLocks noGrp="1"/>
          </p:cNvSpPr>
          <p:nvPr>
            <p:ph type="title"/>
          </p:nvPr>
        </p:nvSpPr>
        <p:spPr/>
        <p:txBody>
          <a:bodyPr/>
          <a:lstStyle/>
          <a:p>
            <a:r>
              <a:rPr lang="et-EE" dirty="0">
                <a:solidFill>
                  <a:schemeClr val="accent1">
                    <a:lumMod val="50000"/>
                  </a:schemeClr>
                </a:solidFill>
                <a:latin typeface="Arial" panose="020B0604020202020204" pitchFamily="34" charset="0"/>
                <a:cs typeface="Arial" panose="020B0604020202020204" pitchFamily="34" charset="0"/>
              </a:rPr>
              <a:t>Kirjandus</a:t>
            </a:r>
          </a:p>
        </p:txBody>
      </p:sp>
      <p:sp>
        <p:nvSpPr>
          <p:cNvPr id="3" name="Content Placeholder 2">
            <a:extLst>
              <a:ext uri="{FF2B5EF4-FFF2-40B4-BE49-F238E27FC236}">
                <a16:creationId xmlns:a16="http://schemas.microsoft.com/office/drawing/2014/main" id="{225BC2A0-7F73-406A-9E90-A89D00028CE2}"/>
              </a:ext>
            </a:extLst>
          </p:cNvPr>
          <p:cNvSpPr>
            <a:spLocks noGrp="1"/>
          </p:cNvSpPr>
          <p:nvPr>
            <p:ph idx="1"/>
          </p:nvPr>
        </p:nvSpPr>
        <p:spPr>
          <a:xfrm>
            <a:off x="685800" y="1318852"/>
            <a:ext cx="10515600" cy="4985472"/>
          </a:xfrm>
        </p:spPr>
        <p:txBody>
          <a:bodyPr>
            <a:normAutofit lnSpcReduction="10000"/>
          </a:bodyPr>
          <a:lstStyle/>
          <a:p>
            <a:pPr marL="0" indent="0">
              <a:buNone/>
            </a:pPr>
            <a:endParaRPr lang="et-EE" sz="1500" b="1" dirty="0">
              <a:solidFill>
                <a:schemeClr val="accent1">
                  <a:lumMod val="50000"/>
                </a:schemeClr>
              </a:solidFill>
              <a:latin typeface="Arial" panose="020B0604020202020204" pitchFamily="34" charset="0"/>
              <a:cs typeface="Arial" panose="020B0604020202020204" pitchFamily="34" charset="0"/>
            </a:endParaRPr>
          </a:p>
          <a:p>
            <a:r>
              <a:rPr lang="et-EE" sz="1500" b="1" dirty="0">
                <a:solidFill>
                  <a:schemeClr val="accent1">
                    <a:lumMod val="50000"/>
                  </a:schemeClr>
                </a:solidFill>
                <a:latin typeface="Arial" panose="020B0604020202020204" pitchFamily="34" charset="0"/>
                <a:cs typeface="Arial" panose="020B0604020202020204" pitchFamily="34" charset="0"/>
              </a:rPr>
              <a:t>McConnell-Ginet, Sally 2020. </a:t>
            </a:r>
            <a:r>
              <a:rPr lang="et-EE" sz="1500" dirty="0">
                <a:solidFill>
                  <a:schemeClr val="accent1">
                    <a:lumMod val="50000"/>
                  </a:schemeClr>
                </a:solidFill>
                <a:latin typeface="Arial" panose="020B0604020202020204" pitchFamily="34" charset="0"/>
                <a:cs typeface="Arial" panose="020B0604020202020204" pitchFamily="34" charset="0"/>
              </a:rPr>
              <a:t>Words Matter. Meaning and Power. Cambridge: Cambridge University Press</a:t>
            </a:r>
          </a:p>
          <a:p>
            <a:r>
              <a:rPr lang="et-EE" sz="1500" b="1" dirty="0">
                <a:solidFill>
                  <a:schemeClr val="accent1">
                    <a:lumMod val="50000"/>
                  </a:schemeClr>
                </a:solidFill>
                <a:latin typeface="Arial" panose="020B0604020202020204" pitchFamily="34" charset="0"/>
                <a:cs typeface="Arial" panose="020B0604020202020204" pitchFamily="34" charset="0"/>
              </a:rPr>
              <a:t>Mills, Sara 2008. </a:t>
            </a:r>
            <a:r>
              <a:rPr lang="et-EE" sz="1500" dirty="0">
                <a:solidFill>
                  <a:schemeClr val="accent1">
                    <a:lumMod val="50000"/>
                  </a:schemeClr>
                </a:solidFill>
                <a:latin typeface="Arial" panose="020B0604020202020204" pitchFamily="34" charset="0"/>
                <a:cs typeface="Arial" panose="020B0604020202020204" pitchFamily="34" charset="0"/>
              </a:rPr>
              <a:t>Language and sexism. Cambridge: Cambridge University Press</a:t>
            </a:r>
          </a:p>
          <a:p>
            <a:r>
              <a:rPr lang="et-EE" sz="1500" b="1" dirty="0">
                <a:solidFill>
                  <a:schemeClr val="accent1">
                    <a:lumMod val="50000"/>
                  </a:schemeClr>
                </a:solidFill>
                <a:latin typeface="Arial" panose="020B0604020202020204" pitchFamily="34" charset="0"/>
                <a:cs typeface="Arial" panose="020B0604020202020204" pitchFamily="34" charset="0"/>
              </a:rPr>
              <a:t>Mäearu, Sirje 2008</a:t>
            </a:r>
            <a:r>
              <a:rPr lang="et-EE" sz="1500" dirty="0">
                <a:solidFill>
                  <a:schemeClr val="accent1">
                    <a:lumMod val="50000"/>
                  </a:schemeClr>
                </a:solidFill>
                <a:latin typeface="Arial" panose="020B0604020202020204" pitchFamily="34" charset="0"/>
                <a:cs typeface="Arial" panose="020B0604020202020204" pitchFamily="34" charset="0"/>
              </a:rPr>
              <a:t>. Kas naine on esimees või esinaine? – Keelenõuanne Soovitab 4. Toim. Maire Raadik. Tallinn: Eesti Keele Sihtasutus, 79</a:t>
            </a:r>
          </a:p>
          <a:p>
            <a:r>
              <a:rPr lang="et-EE" sz="1500" b="1" dirty="0">
                <a:solidFill>
                  <a:schemeClr val="accent1">
                    <a:lumMod val="50000"/>
                  </a:schemeClr>
                </a:solidFill>
                <a:latin typeface="Arial" panose="020B0604020202020204" pitchFamily="34" charset="0"/>
                <a:cs typeface="Arial" panose="020B0604020202020204" pitchFamily="34" charset="0"/>
              </a:rPr>
              <a:t>Oksanen, Juho 2019</a:t>
            </a:r>
            <a:r>
              <a:rPr lang="et-EE" sz="1500" dirty="0">
                <a:solidFill>
                  <a:schemeClr val="accent1">
                    <a:lumMod val="50000"/>
                  </a:schemeClr>
                </a:solidFill>
                <a:latin typeface="Arial" panose="020B0604020202020204" pitchFamily="34" charset="0"/>
                <a:cs typeface="Arial" panose="020B0604020202020204" pitchFamily="34" charset="0"/>
              </a:rPr>
              <a:t>. Man-compound occupational nouns and non-sexist alternatives: Cross-linguistic perspectives. – Pro Gradu Thesis, University of Eastern Finland. </a:t>
            </a:r>
            <a:r>
              <a:rPr lang="et-EE" sz="1500" dirty="0">
                <a:solidFill>
                  <a:schemeClr val="accent1">
                    <a:lumMod val="50000"/>
                  </a:schemeClr>
                </a:solidFill>
                <a:latin typeface="Arial" panose="020B0604020202020204" pitchFamily="34" charset="0"/>
                <a:cs typeface="Arial" panose="020B0604020202020204" pitchFamily="34" charset="0"/>
                <a:hlinkClick r:id="rId2"/>
              </a:rPr>
              <a:t>https://erepo.uef.fi/bitstream/handle/123456789/21756/urn_nbn_fi_uef-20200071.pdf?sequence=-1&amp;isAllowed=y</a:t>
            </a:r>
            <a:endParaRPr lang="et-EE" sz="1500" dirty="0">
              <a:solidFill>
                <a:schemeClr val="accent1">
                  <a:lumMod val="50000"/>
                </a:schemeClr>
              </a:solidFill>
              <a:latin typeface="Arial" panose="020B0604020202020204" pitchFamily="34" charset="0"/>
              <a:cs typeface="Arial" panose="020B0604020202020204" pitchFamily="34" charset="0"/>
            </a:endParaRPr>
          </a:p>
          <a:p>
            <a:r>
              <a:rPr lang="et-EE" sz="1500" b="1" dirty="0">
                <a:solidFill>
                  <a:schemeClr val="accent1">
                    <a:lumMod val="50000"/>
                  </a:schemeClr>
                </a:solidFill>
                <a:latin typeface="Arial" panose="020B0604020202020204" pitchFamily="34" charset="0"/>
                <a:cs typeface="Arial" panose="020B0604020202020204" pitchFamily="34" charset="0"/>
              </a:rPr>
              <a:t>Olt, Kerli 2004</a:t>
            </a:r>
            <a:r>
              <a:rPr lang="et-EE" sz="1500" dirty="0">
                <a:solidFill>
                  <a:schemeClr val="accent1">
                    <a:lumMod val="50000"/>
                  </a:schemeClr>
                </a:solidFill>
                <a:latin typeface="Arial" panose="020B0604020202020204" pitchFamily="34" charset="0"/>
                <a:cs typeface="Arial" panose="020B0604020202020204" pitchFamily="34" charset="0"/>
              </a:rPr>
              <a:t>. Sooliselt markeeritud sõnavara trükiajakirjanduses. – Tekstid ja Taustad III. Lingvistiline tekstianalüüs. Toim. Reet Kasik. Tartu: Tartu Ülikooli eesti  keele osakond, 90–107</a:t>
            </a:r>
          </a:p>
          <a:p>
            <a:r>
              <a:rPr lang="et-EE" sz="1500" b="1" dirty="0">
                <a:solidFill>
                  <a:schemeClr val="accent1">
                    <a:lumMod val="50000"/>
                  </a:schemeClr>
                </a:solidFill>
                <a:latin typeface="Arial" panose="020B0604020202020204" pitchFamily="34" charset="0"/>
                <a:cs typeface="Arial" panose="020B0604020202020204" pitchFamily="34" charset="0"/>
              </a:rPr>
              <a:t>Pakosta, Liisa 2021. </a:t>
            </a:r>
            <a:r>
              <a:rPr lang="et-EE" sz="1500" dirty="0">
                <a:solidFill>
                  <a:schemeClr val="accent1">
                    <a:lumMod val="50000"/>
                  </a:schemeClr>
                </a:solidFill>
                <a:latin typeface="Arial" panose="020B0604020202020204" pitchFamily="34" charset="0"/>
                <a:cs typeface="Arial" panose="020B0604020202020204" pitchFamily="34" charset="0"/>
              </a:rPr>
              <a:t>Kas „esimehe“ ametinimetust kandev naine peaks tundma end diskrimineerituna? – Eesti Päevaleht </a:t>
            </a:r>
          </a:p>
          <a:p>
            <a:r>
              <a:rPr lang="et-EE" sz="1500" b="1" dirty="0">
                <a:solidFill>
                  <a:schemeClr val="accent1">
                    <a:lumMod val="50000"/>
                  </a:schemeClr>
                </a:solidFill>
                <a:latin typeface="Arial" panose="020B0604020202020204" pitchFamily="34" charset="0"/>
                <a:cs typeface="Arial" panose="020B0604020202020204" pitchFamily="34" charset="0"/>
              </a:rPr>
              <a:t>Pauwels, Anne 2003</a:t>
            </a:r>
            <a:r>
              <a:rPr lang="et-EE" sz="1500" dirty="0">
                <a:solidFill>
                  <a:schemeClr val="accent1">
                    <a:lumMod val="50000"/>
                  </a:schemeClr>
                </a:solidFill>
                <a:latin typeface="Arial" panose="020B0604020202020204" pitchFamily="34" charset="0"/>
                <a:cs typeface="Arial" panose="020B0604020202020204" pitchFamily="34" charset="0"/>
              </a:rPr>
              <a:t>. </a:t>
            </a:r>
            <a:r>
              <a:rPr lang="en-US" sz="1500" dirty="0">
                <a:solidFill>
                  <a:schemeClr val="accent1">
                    <a:lumMod val="50000"/>
                  </a:schemeClr>
                </a:solidFill>
                <a:latin typeface="Arial" panose="020B0604020202020204" pitchFamily="34" charset="0"/>
                <a:cs typeface="Arial" panose="020B0604020202020204" pitchFamily="34" charset="0"/>
              </a:rPr>
              <a:t>Linguistic sexism and feminist linguistic activism</a:t>
            </a:r>
            <a:r>
              <a:rPr lang="et-EE" sz="1500" dirty="0">
                <a:solidFill>
                  <a:schemeClr val="accent1">
                    <a:lumMod val="50000"/>
                  </a:schemeClr>
                </a:solidFill>
                <a:latin typeface="Arial" panose="020B0604020202020204" pitchFamily="34" charset="0"/>
                <a:cs typeface="Arial" panose="020B0604020202020204" pitchFamily="34" charset="0"/>
              </a:rPr>
              <a:t>. – </a:t>
            </a:r>
            <a:r>
              <a:rPr lang="en-US" sz="1500" dirty="0">
                <a:solidFill>
                  <a:schemeClr val="accent1">
                    <a:lumMod val="50000"/>
                  </a:schemeClr>
                </a:solidFill>
                <a:latin typeface="Arial" panose="020B0604020202020204" pitchFamily="34" charset="0"/>
                <a:cs typeface="Arial" panose="020B0604020202020204" pitchFamily="34" charset="0"/>
              </a:rPr>
              <a:t>The handbook of language and gender</a:t>
            </a:r>
            <a:r>
              <a:rPr lang="et-EE" sz="1500" dirty="0">
                <a:solidFill>
                  <a:schemeClr val="accent1">
                    <a:lumMod val="50000"/>
                  </a:schemeClr>
                </a:solidFill>
                <a:latin typeface="Arial" panose="020B0604020202020204" pitchFamily="34" charset="0"/>
                <a:cs typeface="Arial" panose="020B0604020202020204" pitchFamily="34" charset="0"/>
              </a:rPr>
              <a:t>. Ed. by Miriam </a:t>
            </a:r>
            <a:r>
              <a:rPr lang="en-US" sz="1500" dirty="0" err="1">
                <a:solidFill>
                  <a:schemeClr val="accent1">
                    <a:lumMod val="50000"/>
                  </a:schemeClr>
                </a:solidFill>
                <a:latin typeface="Arial" panose="020B0604020202020204" pitchFamily="34" charset="0"/>
                <a:cs typeface="Arial" panose="020B0604020202020204" pitchFamily="34" charset="0"/>
              </a:rPr>
              <a:t>Meyerhoff</a:t>
            </a:r>
            <a:r>
              <a:rPr lang="en-US" sz="1500" dirty="0">
                <a:solidFill>
                  <a:schemeClr val="accent1">
                    <a:lumMod val="50000"/>
                  </a:schemeClr>
                </a:solidFill>
                <a:latin typeface="Arial" panose="020B0604020202020204" pitchFamily="34" charset="0"/>
                <a:cs typeface="Arial" panose="020B0604020202020204" pitchFamily="34" charset="0"/>
              </a:rPr>
              <a:t>, </a:t>
            </a:r>
            <a:r>
              <a:rPr lang="et-EE" sz="1500" dirty="0">
                <a:solidFill>
                  <a:schemeClr val="accent1">
                    <a:lumMod val="50000"/>
                  </a:schemeClr>
                </a:solidFill>
                <a:latin typeface="Arial" panose="020B0604020202020204" pitchFamily="34" charset="0"/>
                <a:cs typeface="Arial" panose="020B0604020202020204" pitchFamily="34" charset="0"/>
              </a:rPr>
              <a:t>Janet </a:t>
            </a:r>
            <a:r>
              <a:rPr lang="en-US" sz="1500" dirty="0">
                <a:solidFill>
                  <a:schemeClr val="accent1">
                    <a:lumMod val="50000"/>
                  </a:schemeClr>
                </a:solidFill>
                <a:latin typeface="Arial" panose="020B0604020202020204" pitchFamily="34" charset="0"/>
                <a:cs typeface="Arial" panose="020B0604020202020204" pitchFamily="34" charset="0"/>
              </a:rPr>
              <a:t>Holmes</a:t>
            </a:r>
            <a:r>
              <a:rPr lang="et-EE" sz="1500" dirty="0">
                <a:solidFill>
                  <a:schemeClr val="accent1">
                    <a:lumMod val="50000"/>
                  </a:schemeClr>
                </a:solidFill>
                <a:latin typeface="Arial" panose="020B0604020202020204" pitchFamily="34" charset="0"/>
                <a:cs typeface="Arial" panose="020B0604020202020204" pitchFamily="34" charset="0"/>
              </a:rPr>
              <a:t>. Hoboken: Blackwell Publishing Ltd, 550–570 </a:t>
            </a:r>
          </a:p>
          <a:p>
            <a:r>
              <a:rPr lang="et-EE" sz="1500" b="1" dirty="0">
                <a:solidFill>
                  <a:schemeClr val="accent1">
                    <a:lumMod val="50000"/>
                  </a:schemeClr>
                </a:solidFill>
                <a:latin typeface="Arial" panose="020B0604020202020204" pitchFamily="34" charset="0"/>
                <a:cs typeface="Arial" panose="020B0604020202020204" pitchFamily="34" charset="0"/>
              </a:rPr>
              <a:t>Põhjala, Priit 2013. </a:t>
            </a:r>
            <a:r>
              <a:rPr lang="et-EE" sz="1500" dirty="0">
                <a:solidFill>
                  <a:schemeClr val="accent1">
                    <a:lumMod val="50000"/>
                  </a:schemeClr>
                </a:solidFill>
                <a:latin typeface="Arial" panose="020B0604020202020204" pitchFamily="34" charset="0"/>
                <a:cs typeface="Arial" panose="020B0604020202020204" pitchFamily="34" charset="0"/>
              </a:rPr>
              <a:t>Soolisest võrdõiguslikkusest keeles – Postimees </a:t>
            </a:r>
          </a:p>
          <a:p>
            <a:r>
              <a:rPr lang="en-US" sz="1500" b="1" dirty="0" err="1">
                <a:solidFill>
                  <a:schemeClr val="accent1">
                    <a:lumMod val="50000"/>
                  </a:schemeClr>
                </a:solidFill>
                <a:latin typeface="Arial" panose="020B0604020202020204" pitchFamily="34" charset="0"/>
                <a:cs typeface="Arial" panose="020B0604020202020204" pitchFamily="34" charset="0"/>
              </a:rPr>
              <a:t>Stefanowitsch</a:t>
            </a:r>
            <a:r>
              <a:rPr lang="en-US" sz="1500" b="1" dirty="0">
                <a:solidFill>
                  <a:schemeClr val="accent1">
                    <a:lumMod val="50000"/>
                  </a:schemeClr>
                </a:solidFill>
                <a:latin typeface="Arial" panose="020B0604020202020204" pitchFamily="34" charset="0"/>
                <a:cs typeface="Arial" panose="020B0604020202020204" pitchFamily="34" charset="0"/>
              </a:rPr>
              <a:t>, Anatol. 2020</a:t>
            </a:r>
            <a:r>
              <a:rPr lang="en-US" sz="1500" dirty="0">
                <a:solidFill>
                  <a:schemeClr val="accent1">
                    <a:lumMod val="50000"/>
                  </a:schemeClr>
                </a:solidFill>
                <a:latin typeface="Arial" panose="020B0604020202020204" pitchFamily="34" charset="0"/>
                <a:cs typeface="Arial" panose="020B0604020202020204" pitchFamily="34" charset="0"/>
              </a:rPr>
              <a:t>. Corpus linguistics: A guide to the methodology. Berlin: Language Science Press</a:t>
            </a:r>
            <a:endParaRPr lang="et-EE" sz="1500" dirty="0">
              <a:solidFill>
                <a:schemeClr val="accent1">
                  <a:lumMod val="50000"/>
                </a:schemeClr>
              </a:solidFill>
              <a:latin typeface="Arial" panose="020B0604020202020204" pitchFamily="34" charset="0"/>
              <a:cs typeface="Arial" panose="020B0604020202020204" pitchFamily="34" charset="0"/>
            </a:endParaRPr>
          </a:p>
          <a:p>
            <a:r>
              <a:rPr lang="et-EE" sz="1500" b="1" dirty="0">
                <a:solidFill>
                  <a:schemeClr val="accent1">
                    <a:lumMod val="50000"/>
                  </a:schemeClr>
                </a:solidFill>
                <a:latin typeface="Arial" panose="020B0604020202020204" pitchFamily="34" charset="0"/>
                <a:cs typeface="Arial" panose="020B0604020202020204" pitchFamily="34" charset="0"/>
              </a:rPr>
              <a:t>Sõnaveeb 2021 </a:t>
            </a:r>
            <a:r>
              <a:rPr lang="et-EE" sz="1500" dirty="0">
                <a:solidFill>
                  <a:schemeClr val="accent1">
                    <a:lumMod val="50000"/>
                  </a:schemeClr>
                </a:solidFill>
                <a:latin typeface="Arial" panose="020B0604020202020204" pitchFamily="34" charset="0"/>
                <a:cs typeface="Arial" panose="020B0604020202020204" pitchFamily="34" charset="0"/>
              </a:rPr>
              <a:t>= </a:t>
            </a:r>
            <a:r>
              <a:rPr lang="et-EE" sz="1500" dirty="0">
                <a:solidFill>
                  <a:schemeClr val="accent1">
                    <a:lumMod val="50000"/>
                  </a:schemeClr>
                </a:solidFill>
                <a:latin typeface="Arial" panose="020B0604020202020204" pitchFamily="34" charset="0"/>
                <a:cs typeface="Arial" panose="020B0604020202020204" pitchFamily="34" charset="0"/>
                <a:hlinkClick r:id="rId3"/>
              </a:rPr>
              <a:t>https://sonaveeb.ee/</a:t>
            </a:r>
            <a:r>
              <a:rPr lang="et-EE" sz="1500" dirty="0">
                <a:solidFill>
                  <a:schemeClr val="accent1">
                    <a:lumMod val="50000"/>
                  </a:schemeClr>
                </a:solidFill>
                <a:latin typeface="Arial" panose="020B0604020202020204" pitchFamily="34" charset="0"/>
                <a:cs typeface="Arial" panose="020B0604020202020204" pitchFamily="34" charset="0"/>
              </a:rPr>
              <a:t> </a:t>
            </a:r>
          </a:p>
          <a:p>
            <a:r>
              <a:rPr lang="en-US" sz="1500" b="1" dirty="0" err="1">
                <a:solidFill>
                  <a:schemeClr val="accent1">
                    <a:lumMod val="50000"/>
                  </a:schemeClr>
                </a:solidFill>
                <a:latin typeface="Arial" panose="020B0604020202020204" pitchFamily="34" charset="0"/>
                <a:cs typeface="Arial" panose="020B0604020202020204" pitchFamily="34" charset="0"/>
              </a:rPr>
              <a:t>Wareing</a:t>
            </a:r>
            <a:r>
              <a:rPr lang="en-US" sz="1500" b="1" dirty="0">
                <a:solidFill>
                  <a:schemeClr val="accent1">
                    <a:lumMod val="50000"/>
                  </a:schemeClr>
                </a:solidFill>
                <a:latin typeface="Arial" panose="020B0604020202020204" pitchFamily="34" charset="0"/>
                <a:cs typeface="Arial" panose="020B0604020202020204" pitchFamily="34" charset="0"/>
              </a:rPr>
              <a:t>, </a:t>
            </a:r>
            <a:r>
              <a:rPr lang="en-US" sz="1500" b="1" dirty="0" err="1">
                <a:solidFill>
                  <a:schemeClr val="accent1">
                    <a:lumMod val="50000"/>
                  </a:schemeClr>
                </a:solidFill>
                <a:latin typeface="Arial" panose="020B0604020202020204" pitchFamily="34" charset="0"/>
                <a:cs typeface="Arial" panose="020B0604020202020204" pitchFamily="34" charset="0"/>
              </a:rPr>
              <a:t>Shân</a:t>
            </a:r>
            <a:r>
              <a:rPr lang="en-US" sz="1500" b="1" dirty="0">
                <a:solidFill>
                  <a:schemeClr val="accent1">
                    <a:lumMod val="50000"/>
                  </a:schemeClr>
                </a:solidFill>
                <a:latin typeface="Arial" panose="020B0604020202020204" pitchFamily="34" charset="0"/>
                <a:cs typeface="Arial" panose="020B0604020202020204" pitchFamily="34" charset="0"/>
              </a:rPr>
              <a:t> 1999</a:t>
            </a:r>
            <a:r>
              <a:rPr lang="en-US" sz="1500" dirty="0">
                <a:solidFill>
                  <a:schemeClr val="accent1">
                    <a:lumMod val="50000"/>
                  </a:schemeClr>
                </a:solidFill>
                <a:latin typeface="Arial" panose="020B0604020202020204" pitchFamily="34" charset="0"/>
                <a:cs typeface="Arial" panose="020B0604020202020204" pitchFamily="34" charset="0"/>
              </a:rPr>
              <a:t>. Language and Gender. – Language, Society and Power: an </a:t>
            </a:r>
            <a:r>
              <a:rPr lang="en-US" sz="1500" dirty="0" err="1">
                <a:solidFill>
                  <a:schemeClr val="accent1">
                    <a:lumMod val="50000"/>
                  </a:schemeClr>
                </a:solidFill>
                <a:latin typeface="Arial" panose="020B0604020202020204" pitchFamily="34" charset="0"/>
                <a:cs typeface="Arial" panose="020B0604020202020204" pitchFamily="34" charset="0"/>
              </a:rPr>
              <a:t>Intoduction</a:t>
            </a:r>
            <a:r>
              <a:rPr lang="en-US" sz="1500" dirty="0">
                <a:solidFill>
                  <a:schemeClr val="accent1">
                    <a:lumMod val="50000"/>
                  </a:schemeClr>
                </a:solidFill>
                <a:latin typeface="Arial" panose="020B0604020202020204" pitchFamily="34" charset="0"/>
                <a:cs typeface="Arial" panose="020B0604020202020204" pitchFamily="34" charset="0"/>
              </a:rPr>
              <a:t>. Ed. by </a:t>
            </a:r>
            <a:r>
              <a:rPr lang="en-US" sz="1500" dirty="0" err="1">
                <a:solidFill>
                  <a:schemeClr val="accent1">
                    <a:lumMod val="50000"/>
                  </a:schemeClr>
                </a:solidFill>
                <a:latin typeface="Arial" panose="020B0604020202020204" pitchFamily="34" charset="0"/>
                <a:cs typeface="Arial" panose="020B0604020202020204" pitchFamily="34" charset="0"/>
              </a:rPr>
              <a:t>Shân</a:t>
            </a:r>
            <a:r>
              <a:rPr lang="en-US" sz="1500" dirty="0">
                <a:solidFill>
                  <a:schemeClr val="accent1">
                    <a:lumMod val="50000"/>
                  </a:schemeClr>
                </a:solidFill>
                <a:latin typeface="Arial" panose="020B0604020202020204" pitchFamily="34" charset="0"/>
                <a:cs typeface="Arial" panose="020B0604020202020204" pitchFamily="34" charset="0"/>
              </a:rPr>
              <a:t> </a:t>
            </a:r>
            <a:r>
              <a:rPr lang="en-US" sz="1500" dirty="0" err="1">
                <a:solidFill>
                  <a:schemeClr val="accent1">
                    <a:lumMod val="50000"/>
                  </a:schemeClr>
                </a:solidFill>
                <a:latin typeface="Arial" panose="020B0604020202020204" pitchFamily="34" charset="0"/>
                <a:cs typeface="Arial" panose="020B0604020202020204" pitchFamily="34" charset="0"/>
              </a:rPr>
              <a:t>Wareing</a:t>
            </a:r>
            <a:r>
              <a:rPr lang="en-US" sz="1500" dirty="0">
                <a:solidFill>
                  <a:schemeClr val="accent1">
                    <a:lumMod val="50000"/>
                  </a:schemeClr>
                </a:solidFill>
                <a:latin typeface="Arial" panose="020B0604020202020204" pitchFamily="34" charset="0"/>
                <a:cs typeface="Arial" panose="020B0604020202020204" pitchFamily="34" charset="0"/>
              </a:rPr>
              <a:t>, Linda Thomas. London: Routledge, 65–81</a:t>
            </a:r>
            <a:endParaRPr lang="et-EE" sz="1500" dirty="0">
              <a:solidFill>
                <a:schemeClr val="accent1">
                  <a:lumMod val="50000"/>
                </a:schemeClr>
              </a:solidFill>
              <a:latin typeface="Arial" panose="020B0604020202020204" pitchFamily="34" charset="0"/>
              <a:cs typeface="Arial" panose="020B0604020202020204" pitchFamily="34" charset="0"/>
            </a:endParaRPr>
          </a:p>
          <a:p>
            <a:endParaRPr lang="et-EE" sz="1800" dirty="0">
              <a:solidFill>
                <a:schemeClr val="accent1">
                  <a:lumMod val="50000"/>
                </a:schemeClr>
              </a:solidFill>
              <a:latin typeface="Arial" panose="020B0604020202020204" pitchFamily="34" charset="0"/>
              <a:cs typeface="Arial" panose="020B0604020202020204" pitchFamily="34" charset="0"/>
            </a:endParaRPr>
          </a:p>
          <a:p>
            <a:endParaRPr lang="et-EE" dirty="0">
              <a:solidFill>
                <a:schemeClr val="accent1">
                  <a:lumMod val="50000"/>
                </a:schemeClr>
              </a:solidFill>
              <a:latin typeface="Arial" panose="020B0604020202020204" pitchFamily="34" charset="0"/>
              <a:cs typeface="Arial" panose="020B0604020202020204" pitchFamily="34" charset="0"/>
            </a:endParaRPr>
          </a:p>
          <a:p>
            <a:endParaRPr lang="et-EE"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9564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18435D-41AF-4BDF-876D-B8A0713EE9EB}"/>
              </a:ext>
            </a:extLst>
          </p:cNvPr>
          <p:cNvSpPr txBox="1"/>
          <p:nvPr/>
        </p:nvSpPr>
        <p:spPr>
          <a:xfrm>
            <a:off x="2895600" y="3013501"/>
            <a:ext cx="7051963" cy="830997"/>
          </a:xfrm>
          <a:prstGeom prst="rect">
            <a:avLst/>
          </a:prstGeom>
          <a:noFill/>
        </p:spPr>
        <p:txBody>
          <a:bodyPr wrap="square" rtlCol="0">
            <a:spAutoFit/>
          </a:bodyPr>
          <a:lstStyle/>
          <a:p>
            <a:r>
              <a:rPr lang="et-EE" sz="4800" dirty="0">
                <a:solidFill>
                  <a:schemeClr val="accent1">
                    <a:lumMod val="50000"/>
                  </a:schemeClr>
                </a:solidFill>
                <a:latin typeface="Arial" panose="020B0604020202020204" pitchFamily="34" charset="0"/>
                <a:cs typeface="Arial" panose="020B0604020202020204" pitchFamily="34" charset="0"/>
              </a:rPr>
              <a:t>TÄNAN KUULAMAST!</a:t>
            </a:r>
          </a:p>
        </p:txBody>
      </p:sp>
    </p:spTree>
    <p:extLst>
      <p:ext uri="{BB962C8B-B14F-4D97-AF65-F5344CB8AC3E}">
        <p14:creationId xmlns:p14="http://schemas.microsoft.com/office/powerpoint/2010/main" val="527937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18F2B-3DF0-41C1-958E-E4121CFA9F59}"/>
              </a:ext>
            </a:extLst>
          </p:cNvPr>
          <p:cNvSpPr>
            <a:spLocks noGrp="1"/>
          </p:cNvSpPr>
          <p:nvPr>
            <p:ph type="title"/>
          </p:nvPr>
        </p:nvSpPr>
        <p:spPr/>
        <p:txBody>
          <a:bodyPr/>
          <a:lstStyle/>
          <a:p>
            <a:r>
              <a:rPr lang="et-EE" dirty="0">
                <a:solidFill>
                  <a:schemeClr val="accent1">
                    <a:lumMod val="50000"/>
                  </a:schemeClr>
                </a:solidFill>
                <a:latin typeface="Arial" panose="020B0604020202020204" pitchFamily="34" charset="0"/>
                <a:cs typeface="Arial" panose="020B0604020202020204" pitchFamily="34" charset="0"/>
              </a:rPr>
              <a:t>Sissejuhatus</a:t>
            </a:r>
          </a:p>
        </p:txBody>
      </p:sp>
      <p:sp>
        <p:nvSpPr>
          <p:cNvPr id="3" name="Content Placeholder 2">
            <a:extLst>
              <a:ext uri="{FF2B5EF4-FFF2-40B4-BE49-F238E27FC236}">
                <a16:creationId xmlns:a16="http://schemas.microsoft.com/office/drawing/2014/main" id="{F252C9B5-C7C1-4505-9D09-00A8D4B94F95}"/>
              </a:ext>
            </a:extLst>
          </p:cNvPr>
          <p:cNvSpPr>
            <a:spLocks noGrp="1"/>
          </p:cNvSpPr>
          <p:nvPr>
            <p:ph idx="1"/>
          </p:nvPr>
        </p:nvSpPr>
        <p:spPr/>
        <p:txBody>
          <a:bodyPr/>
          <a:lstStyle/>
          <a:p>
            <a:pPr marL="0" indent="0">
              <a:buNone/>
            </a:pPr>
            <a:r>
              <a:rPr lang="et-EE" dirty="0">
                <a:solidFill>
                  <a:schemeClr val="accent1">
                    <a:lumMod val="50000"/>
                  </a:schemeClr>
                </a:solidFill>
                <a:latin typeface="Arial" panose="020B0604020202020204" pitchFamily="34" charset="0"/>
                <a:cs typeface="Arial" panose="020B0604020202020204" pitchFamily="34" charset="0"/>
              </a:rPr>
              <a:t>1. Taust – soouuringud ja keel</a:t>
            </a:r>
          </a:p>
          <a:p>
            <a:pPr marL="0" indent="0">
              <a:buNone/>
            </a:pPr>
            <a:r>
              <a:rPr lang="et-EE" dirty="0">
                <a:solidFill>
                  <a:schemeClr val="accent1">
                    <a:lumMod val="50000"/>
                  </a:schemeClr>
                </a:solidFill>
                <a:latin typeface="Arial" panose="020B0604020202020204" pitchFamily="34" charset="0"/>
                <a:cs typeface="Arial" panose="020B0604020202020204" pitchFamily="34" charset="0"/>
              </a:rPr>
              <a:t>2. Taust – feministlik keelereform</a:t>
            </a:r>
          </a:p>
          <a:p>
            <a:pPr marL="0" indent="0">
              <a:buNone/>
            </a:pPr>
            <a:r>
              <a:rPr lang="et-EE" dirty="0">
                <a:solidFill>
                  <a:schemeClr val="accent1">
                    <a:lumMod val="50000"/>
                  </a:schemeClr>
                </a:solidFill>
                <a:latin typeface="Arial" panose="020B0604020202020204" pitchFamily="34" charset="0"/>
                <a:cs typeface="Arial" panose="020B0604020202020204" pitchFamily="34" charset="0"/>
              </a:rPr>
              <a:t>3. Sooline markeerimine eesti keeles</a:t>
            </a:r>
          </a:p>
          <a:p>
            <a:pPr marL="0" indent="0">
              <a:buNone/>
            </a:pPr>
            <a:r>
              <a:rPr lang="et-EE" dirty="0">
                <a:solidFill>
                  <a:schemeClr val="accent1">
                    <a:lumMod val="50000"/>
                  </a:schemeClr>
                </a:solidFill>
                <a:latin typeface="Arial" panose="020B0604020202020204" pitchFamily="34" charset="0"/>
                <a:cs typeface="Arial" panose="020B0604020202020204" pitchFamily="34" charset="0"/>
              </a:rPr>
              <a:t>4. Meetod, uurimisküsimused</a:t>
            </a:r>
          </a:p>
          <a:p>
            <a:pPr marL="0" indent="0">
              <a:buNone/>
            </a:pPr>
            <a:r>
              <a:rPr lang="et-EE" dirty="0">
                <a:solidFill>
                  <a:schemeClr val="accent1">
                    <a:lumMod val="50000"/>
                  </a:schemeClr>
                </a:solidFill>
                <a:latin typeface="Arial" panose="020B0604020202020204" pitchFamily="34" charset="0"/>
                <a:cs typeface="Arial" panose="020B0604020202020204" pitchFamily="34" charset="0"/>
              </a:rPr>
              <a:t>5. Tulemused </a:t>
            </a:r>
          </a:p>
          <a:p>
            <a:pPr marL="0" indent="0">
              <a:buNone/>
            </a:pPr>
            <a:r>
              <a:rPr lang="et-EE" dirty="0">
                <a:solidFill>
                  <a:schemeClr val="accent1">
                    <a:lumMod val="50000"/>
                  </a:schemeClr>
                </a:solidFill>
                <a:latin typeface="Arial" panose="020B0604020202020204" pitchFamily="34" charset="0"/>
                <a:cs typeface="Arial" panose="020B0604020202020204" pitchFamily="34" charset="0"/>
              </a:rPr>
              <a:t>6. Sõnad </a:t>
            </a:r>
            <a:r>
              <a:rPr lang="et-EE" i="1" dirty="0">
                <a:solidFill>
                  <a:schemeClr val="accent1">
                    <a:lumMod val="50000"/>
                  </a:schemeClr>
                </a:solidFill>
                <a:latin typeface="Arial" panose="020B0604020202020204" pitchFamily="34" charset="0"/>
                <a:cs typeface="Arial" panose="020B0604020202020204" pitchFamily="34" charset="0"/>
              </a:rPr>
              <a:t>esinaine, perenaine</a:t>
            </a:r>
            <a:r>
              <a:rPr lang="et-EE" dirty="0">
                <a:solidFill>
                  <a:schemeClr val="accent1">
                    <a:lumMod val="50000"/>
                  </a:schemeClr>
                </a:solidFill>
                <a:latin typeface="Arial" panose="020B0604020202020204" pitchFamily="34" charset="0"/>
                <a:cs typeface="Arial" panose="020B0604020202020204" pitchFamily="34" charset="0"/>
              </a:rPr>
              <a:t> ja </a:t>
            </a:r>
            <a:r>
              <a:rPr lang="et-EE" i="1" dirty="0">
                <a:solidFill>
                  <a:schemeClr val="accent1">
                    <a:lumMod val="50000"/>
                  </a:schemeClr>
                </a:solidFill>
                <a:latin typeface="Arial" panose="020B0604020202020204" pitchFamily="34" charset="0"/>
                <a:cs typeface="Arial" panose="020B0604020202020204" pitchFamily="34" charset="0"/>
              </a:rPr>
              <a:t>naine</a:t>
            </a:r>
            <a:r>
              <a:rPr lang="et-EE" dirty="0">
                <a:solidFill>
                  <a:schemeClr val="accent1">
                    <a:lumMod val="50000"/>
                  </a:schemeClr>
                </a:solidFill>
                <a:latin typeface="Arial" panose="020B0604020202020204" pitchFamily="34" charset="0"/>
                <a:cs typeface="Arial" panose="020B0604020202020204" pitchFamily="34" charset="0"/>
              </a:rPr>
              <a:t>-lõpuliste ametinimetuste näiteid</a:t>
            </a:r>
          </a:p>
          <a:p>
            <a:pPr marL="0" indent="0">
              <a:buNone/>
            </a:pPr>
            <a:r>
              <a:rPr lang="et-EE" dirty="0">
                <a:solidFill>
                  <a:schemeClr val="accent1">
                    <a:lumMod val="50000"/>
                  </a:schemeClr>
                </a:solidFill>
                <a:latin typeface="Arial" panose="020B0604020202020204" pitchFamily="34" charset="0"/>
                <a:cs typeface="Arial" panose="020B0604020202020204" pitchFamily="34" charset="0"/>
              </a:rPr>
              <a:t>7. Kokkuvõte, järeldused</a:t>
            </a:r>
          </a:p>
          <a:p>
            <a:pPr marL="0" indent="0">
              <a:buNone/>
            </a:pPr>
            <a:endParaRPr lang="et-EE" dirty="0">
              <a:solidFill>
                <a:schemeClr val="accent1">
                  <a:lumMod val="50000"/>
                </a:schemeClr>
              </a:solidFill>
              <a:latin typeface="Arial" panose="020B0604020202020204" pitchFamily="34" charset="0"/>
              <a:cs typeface="Arial" panose="020B0604020202020204" pitchFamily="34" charset="0"/>
            </a:endParaRPr>
          </a:p>
          <a:p>
            <a:pPr marL="0" indent="0">
              <a:buNone/>
            </a:pPr>
            <a:endParaRPr lang="et-EE" dirty="0">
              <a:solidFill>
                <a:schemeClr val="accent1">
                  <a:lumMod val="50000"/>
                </a:schemeClr>
              </a:solidFill>
              <a:latin typeface="Arial" panose="020B0604020202020204" pitchFamily="34" charset="0"/>
              <a:cs typeface="Arial" panose="020B0604020202020204" pitchFamily="34" charset="0"/>
            </a:endParaRPr>
          </a:p>
          <a:p>
            <a:pPr marL="0" indent="0">
              <a:buNone/>
            </a:pPr>
            <a:endParaRPr lang="et-EE" dirty="0">
              <a:solidFill>
                <a:schemeClr val="accent1">
                  <a:lumMod val="50000"/>
                </a:schemeClr>
              </a:solidFill>
              <a:latin typeface="Arial" panose="020B0604020202020204" pitchFamily="34" charset="0"/>
              <a:cs typeface="Arial" panose="020B0604020202020204" pitchFamily="34" charset="0"/>
            </a:endParaRPr>
          </a:p>
          <a:p>
            <a:pPr marL="0" indent="0">
              <a:buNone/>
            </a:pPr>
            <a:endParaRPr lang="et-EE"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574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A9FB1-8033-48CB-96A0-4DB66ECDB9B7}"/>
              </a:ext>
            </a:extLst>
          </p:cNvPr>
          <p:cNvSpPr>
            <a:spLocks noGrp="1"/>
          </p:cNvSpPr>
          <p:nvPr>
            <p:ph type="title"/>
          </p:nvPr>
        </p:nvSpPr>
        <p:spPr/>
        <p:txBody>
          <a:bodyPr>
            <a:normAutofit/>
          </a:bodyPr>
          <a:lstStyle/>
          <a:p>
            <a:r>
              <a:rPr lang="et-EE" sz="4000" dirty="0">
                <a:solidFill>
                  <a:schemeClr val="accent1">
                    <a:lumMod val="50000"/>
                  </a:schemeClr>
                </a:solidFill>
                <a:latin typeface="Arial" panose="020B0604020202020204" pitchFamily="34" charset="0"/>
                <a:cs typeface="Arial" panose="020B0604020202020204" pitchFamily="34" charset="0"/>
              </a:rPr>
              <a:t>Soouuringud ja keel</a:t>
            </a:r>
          </a:p>
        </p:txBody>
      </p:sp>
      <p:sp>
        <p:nvSpPr>
          <p:cNvPr id="3" name="Content Placeholder 2">
            <a:extLst>
              <a:ext uri="{FF2B5EF4-FFF2-40B4-BE49-F238E27FC236}">
                <a16:creationId xmlns:a16="http://schemas.microsoft.com/office/drawing/2014/main" id="{57988085-B8E8-4EFF-A132-8DEB9C001B20}"/>
              </a:ext>
            </a:extLst>
          </p:cNvPr>
          <p:cNvSpPr>
            <a:spLocks noGrp="1"/>
          </p:cNvSpPr>
          <p:nvPr>
            <p:ph idx="1"/>
          </p:nvPr>
        </p:nvSpPr>
        <p:spPr>
          <a:xfrm>
            <a:off x="838200" y="1550504"/>
            <a:ext cx="10515600" cy="4626459"/>
          </a:xfrm>
        </p:spPr>
        <p:txBody>
          <a:bodyPr>
            <a:normAutofit/>
          </a:bodyPr>
          <a:lstStyle/>
          <a:p>
            <a:pPr algn="just">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Feministlik lingvistika (vt Lakoff 1970, Cameron 1992, Koivunen 2003 jt) – uurib, kuidas kujundatakse sugusid ja nende ühiskondlikke positsioone keele kaudu. Keeles peegelduvad sugudevahelised suhted ja soohierarhia, keel aitab loomulikustada soolist tasakaalutust. </a:t>
            </a:r>
          </a:p>
          <a:p>
            <a:pPr algn="just">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Seksistliku keele mõiste (Wareing 1999, Mills 2008)</a:t>
            </a:r>
          </a:p>
          <a:p>
            <a:pPr algn="just">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Soolised markeeringud keeles. Meessoosõnade universaalsus ja geneerilisus – mees kui tähendusalus (Hellinger, </a:t>
            </a:r>
            <a:r>
              <a:rPr lang="en-US" sz="2400" dirty="0" err="1">
                <a:solidFill>
                  <a:schemeClr val="accent1">
                    <a:lumMod val="50000"/>
                  </a:schemeClr>
                </a:solidFill>
                <a:latin typeface="Arial" panose="020B0604020202020204" pitchFamily="34" charset="0"/>
                <a:cs typeface="Arial" panose="020B0604020202020204" pitchFamily="34" charset="0"/>
              </a:rPr>
              <a:t>Bußmann</a:t>
            </a:r>
            <a:r>
              <a:rPr lang="et-EE" sz="2400" dirty="0">
                <a:solidFill>
                  <a:schemeClr val="accent1">
                    <a:lumMod val="50000"/>
                  </a:schemeClr>
                </a:solidFill>
                <a:latin typeface="Arial" panose="020B0604020202020204" pitchFamily="34" charset="0"/>
                <a:cs typeface="Arial" panose="020B0604020202020204" pitchFamily="34" charset="0"/>
              </a:rPr>
              <a:t> 2015: 9, Olt 2004, Cooper 1989: 17) </a:t>
            </a:r>
            <a:r>
              <a:rPr lang="en-US" sz="2400" dirty="0">
                <a:solidFill>
                  <a:schemeClr val="accent1">
                    <a:lumMod val="50000"/>
                  </a:schemeClr>
                </a:solidFill>
                <a:latin typeface="Arial" panose="020B0604020202020204" pitchFamily="34" charset="0"/>
                <a:cs typeface="Arial" panose="020B0604020202020204" pitchFamily="34" charset="0"/>
              </a:rPr>
              <a:t> </a:t>
            </a:r>
            <a:endParaRPr lang="et-EE" sz="2400" dirty="0">
              <a:solidFill>
                <a:schemeClr val="accent1">
                  <a:lumMod val="50000"/>
                </a:schemeClr>
              </a:solidFill>
              <a:latin typeface="Arial" panose="020B0604020202020204" pitchFamily="34" charset="0"/>
              <a:cs typeface="Arial" panose="020B0604020202020204" pitchFamily="34" charset="0"/>
            </a:endParaRPr>
          </a:p>
          <a:p>
            <a:pPr algn="just"/>
            <a:r>
              <a:rPr lang="et-EE" sz="2400" dirty="0">
                <a:solidFill>
                  <a:schemeClr val="accent1">
                    <a:lumMod val="50000"/>
                  </a:schemeClr>
                </a:solidFill>
                <a:latin typeface="Arial" panose="020B0604020202020204" pitchFamily="34" charset="0"/>
                <a:cs typeface="Arial" panose="020B0604020202020204" pitchFamily="34" charset="0"/>
              </a:rPr>
              <a:t>Enamasti markeeritakse seda, mis on ootamatu, normist kõrvale kalduv. Markeerimisega käib kaasas n-ö kustutamine – need, kelle kohalolu ei ole märgistatud, muutuvad nähtamatuks. (McGonnell-Ginet 2020: 50–51)</a:t>
            </a:r>
            <a:endParaRPr lang="et-EE"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9574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04E87-5E9D-4D61-BD57-34EF66E7E40E}"/>
              </a:ext>
            </a:extLst>
          </p:cNvPr>
          <p:cNvSpPr>
            <a:spLocks noGrp="1"/>
          </p:cNvSpPr>
          <p:nvPr>
            <p:ph type="title"/>
          </p:nvPr>
        </p:nvSpPr>
        <p:spPr/>
        <p:txBody>
          <a:bodyPr>
            <a:normAutofit/>
          </a:bodyPr>
          <a:lstStyle/>
          <a:p>
            <a:r>
              <a:rPr lang="et-EE" sz="4000" dirty="0">
                <a:solidFill>
                  <a:schemeClr val="accent1">
                    <a:lumMod val="50000"/>
                  </a:schemeClr>
                </a:solidFill>
                <a:latin typeface="Arial" panose="020B0604020202020204" pitchFamily="34" charset="0"/>
                <a:cs typeface="Arial" panose="020B0604020202020204" pitchFamily="34" charset="0"/>
              </a:rPr>
              <a:t>Feministlik keelereform</a:t>
            </a:r>
          </a:p>
        </p:txBody>
      </p:sp>
      <p:sp>
        <p:nvSpPr>
          <p:cNvPr id="3" name="Content Placeholder 2">
            <a:extLst>
              <a:ext uri="{FF2B5EF4-FFF2-40B4-BE49-F238E27FC236}">
                <a16:creationId xmlns:a16="http://schemas.microsoft.com/office/drawing/2014/main" id="{7C4CDC27-7309-463D-BF98-41E684BF62B7}"/>
              </a:ext>
            </a:extLst>
          </p:cNvPr>
          <p:cNvSpPr>
            <a:spLocks noGrp="1"/>
          </p:cNvSpPr>
          <p:nvPr>
            <p:ph idx="1"/>
          </p:nvPr>
        </p:nvSpPr>
        <p:spPr>
          <a:xfrm>
            <a:off x="838200" y="1482436"/>
            <a:ext cx="10515600" cy="4777654"/>
          </a:xfrm>
        </p:spPr>
        <p:txBody>
          <a:bodyPr>
            <a:normAutofit/>
          </a:bodyPr>
          <a:lstStyle/>
          <a:p>
            <a:pPr algn="just"/>
            <a:r>
              <a:rPr lang="et-EE" sz="2400" dirty="0">
                <a:solidFill>
                  <a:schemeClr val="accent1">
                    <a:lumMod val="50000"/>
                  </a:schemeClr>
                </a:solidFill>
                <a:latin typeface="Arial" panose="020B0604020202020204" pitchFamily="34" charset="0"/>
                <a:cs typeface="Arial" panose="020B0604020202020204" pitchFamily="34" charset="0"/>
              </a:rPr>
              <a:t>Feministlik liikumine, mille eesmärk on muuta keelt sooneutraalsemaks, vähem seksistlikuks, parandada sugudevahelisi suhteid ning muuta naisi keeles ja seeläbi ühiskonnas rohkem nähtavaks (Pauwels 2003). </a:t>
            </a:r>
          </a:p>
          <a:p>
            <a:pPr algn="just"/>
            <a:endParaRPr lang="et-EE" sz="2400" dirty="0">
              <a:solidFill>
                <a:schemeClr val="accent1">
                  <a:lumMod val="50000"/>
                </a:schemeClr>
              </a:solidFill>
              <a:latin typeface="Arial" panose="020B0604020202020204" pitchFamily="34" charset="0"/>
              <a:cs typeface="Arial" panose="020B0604020202020204" pitchFamily="34" charset="0"/>
            </a:endParaRPr>
          </a:p>
          <a:p>
            <a:pPr algn="just"/>
            <a:r>
              <a:rPr lang="et-EE" sz="2400" dirty="0">
                <a:solidFill>
                  <a:schemeClr val="accent1">
                    <a:lumMod val="50000"/>
                  </a:schemeClr>
                </a:solidFill>
                <a:latin typeface="Arial" panose="020B0604020202020204" pitchFamily="34" charset="0"/>
                <a:cs typeface="Arial" panose="020B0604020202020204" pitchFamily="34" charset="0"/>
              </a:rPr>
              <a:t>Keele feminiseerimise ja neutraliseerimise strateegiad (Gabriel jt 2018: 845). </a:t>
            </a:r>
          </a:p>
          <a:p>
            <a:pPr algn="just"/>
            <a:endParaRPr lang="et-EE" sz="2000" dirty="0">
              <a:solidFill>
                <a:schemeClr val="accent1">
                  <a:lumMod val="50000"/>
                </a:schemeClr>
              </a:solidFill>
              <a:latin typeface="Arial" panose="020B0604020202020204" pitchFamily="34" charset="0"/>
              <a:cs typeface="Arial" panose="020B0604020202020204" pitchFamily="34" charset="0"/>
            </a:endParaRPr>
          </a:p>
          <a:p>
            <a:pPr algn="just">
              <a:spcBef>
                <a:spcPts val="2400"/>
              </a:spcBef>
            </a:pPr>
            <a:r>
              <a:rPr lang="et-EE" sz="2400" dirty="0">
                <a:solidFill>
                  <a:schemeClr val="accent1">
                    <a:lumMod val="50000"/>
                  </a:schemeClr>
                </a:solidFill>
                <a:latin typeface="Arial" panose="020B0604020202020204" pitchFamily="34" charset="0"/>
                <a:cs typeface="Arial" panose="020B0604020202020204" pitchFamily="34" charset="0"/>
              </a:rPr>
              <a:t>Keelereformi raskused ja miinused – suur osa sõnu ei ole asendatavad (Oksanen 2019), naissoole viitavate sõnade moodustamine süvendaks meeste ja naiste diferentseerumist ametitel, paljud neutraalsed sõnad ei ole tegelikult sooneutraalsed (Gerritsen 2002) jne.</a:t>
            </a:r>
          </a:p>
        </p:txBody>
      </p:sp>
    </p:spTree>
    <p:extLst>
      <p:ext uri="{BB962C8B-B14F-4D97-AF65-F5344CB8AC3E}">
        <p14:creationId xmlns:p14="http://schemas.microsoft.com/office/powerpoint/2010/main" val="205017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F1B4C-F877-46E7-8B59-A16F878D0C04}"/>
              </a:ext>
            </a:extLst>
          </p:cNvPr>
          <p:cNvSpPr>
            <a:spLocks noGrp="1"/>
          </p:cNvSpPr>
          <p:nvPr>
            <p:ph type="title"/>
          </p:nvPr>
        </p:nvSpPr>
        <p:spPr/>
        <p:txBody>
          <a:bodyPr/>
          <a:lstStyle/>
          <a:p>
            <a:r>
              <a:rPr lang="et-EE" dirty="0">
                <a:solidFill>
                  <a:schemeClr val="accent1">
                    <a:lumMod val="50000"/>
                  </a:schemeClr>
                </a:solidFill>
                <a:latin typeface="Arial" panose="020B0604020202020204" pitchFamily="34" charset="0"/>
                <a:cs typeface="Arial" panose="020B0604020202020204" pitchFamily="34" charset="0"/>
              </a:rPr>
              <a:t>Feministlik keelereform</a:t>
            </a:r>
          </a:p>
        </p:txBody>
      </p:sp>
      <p:sp>
        <p:nvSpPr>
          <p:cNvPr id="3" name="Content Placeholder 2">
            <a:extLst>
              <a:ext uri="{FF2B5EF4-FFF2-40B4-BE49-F238E27FC236}">
                <a16:creationId xmlns:a16="http://schemas.microsoft.com/office/drawing/2014/main" id="{2939FB22-C260-4804-B8AB-B58E7916FC46}"/>
              </a:ext>
            </a:extLst>
          </p:cNvPr>
          <p:cNvSpPr>
            <a:spLocks noGrp="1"/>
          </p:cNvSpPr>
          <p:nvPr>
            <p:ph idx="1"/>
          </p:nvPr>
        </p:nvSpPr>
        <p:spPr>
          <a:xfrm>
            <a:off x="838200" y="1468582"/>
            <a:ext cx="10515600" cy="4708381"/>
          </a:xfrm>
        </p:spPr>
        <p:txBody>
          <a:bodyPr>
            <a:normAutofit/>
          </a:bodyPr>
          <a:lstStyle/>
          <a:p>
            <a:pPr algn="just">
              <a:spcBef>
                <a:spcPts val="2400"/>
              </a:spcBef>
              <a:spcAft>
                <a:spcPts val="2400"/>
              </a:spcAft>
            </a:pPr>
            <a:r>
              <a:rPr lang="et-EE" sz="2400" dirty="0">
                <a:solidFill>
                  <a:schemeClr val="accent1">
                    <a:lumMod val="50000"/>
                  </a:schemeClr>
                </a:solidFill>
                <a:latin typeface="Arial" panose="020B0604020202020204" pitchFamily="34" charset="0"/>
                <a:cs typeface="Arial" panose="020B0604020202020204" pitchFamily="34" charset="0"/>
              </a:rPr>
              <a:t>Mida on tehtud teistes keeltes: </a:t>
            </a:r>
          </a:p>
          <a:p>
            <a:pPr marL="457200" indent="-457200" algn="just">
              <a:spcBef>
                <a:spcPts val="0"/>
              </a:spcBef>
              <a:spcAft>
                <a:spcPts val="2400"/>
              </a:spcAft>
              <a:buAutoNum type="arabicParenR"/>
            </a:pPr>
            <a:r>
              <a:rPr lang="et-EE" sz="2400" dirty="0">
                <a:solidFill>
                  <a:schemeClr val="accent1">
                    <a:lumMod val="50000"/>
                  </a:schemeClr>
                </a:solidFill>
                <a:latin typeface="Arial" panose="020B0604020202020204" pitchFamily="34" charset="0"/>
                <a:cs typeface="Arial" panose="020B0604020202020204" pitchFamily="34" charset="0"/>
              </a:rPr>
              <a:t>inglise keeles pronoomenite kasutuse muudatus (geneeriline </a:t>
            </a:r>
            <a:r>
              <a:rPr lang="et-EE" sz="2400" i="1" dirty="0">
                <a:solidFill>
                  <a:schemeClr val="accent1">
                    <a:lumMod val="50000"/>
                  </a:schemeClr>
                </a:solidFill>
                <a:latin typeface="Arial" panose="020B0604020202020204" pitchFamily="34" charset="0"/>
                <a:cs typeface="Arial" panose="020B0604020202020204" pitchFamily="34" charset="0"/>
              </a:rPr>
              <a:t>he</a:t>
            </a:r>
            <a:r>
              <a:rPr lang="et-EE" sz="2400" dirty="0">
                <a:solidFill>
                  <a:schemeClr val="accent1">
                    <a:lumMod val="50000"/>
                  </a:schemeClr>
                </a:solidFill>
                <a:latin typeface="Arial" panose="020B0604020202020204" pitchFamily="34" charset="0"/>
                <a:cs typeface="Arial" panose="020B0604020202020204" pitchFamily="34" charset="0"/>
              </a:rPr>
              <a:t> &gt; </a:t>
            </a:r>
            <a:r>
              <a:rPr lang="et-EE" sz="2400" i="1" dirty="0">
                <a:solidFill>
                  <a:schemeClr val="accent1">
                    <a:lumMod val="50000"/>
                  </a:schemeClr>
                </a:solidFill>
                <a:latin typeface="Arial" panose="020B0604020202020204" pitchFamily="34" charset="0"/>
                <a:cs typeface="Arial" panose="020B0604020202020204" pitchFamily="34" charset="0"/>
              </a:rPr>
              <a:t>she, they</a:t>
            </a:r>
            <a:r>
              <a:rPr lang="et-EE" sz="2400" dirty="0">
                <a:solidFill>
                  <a:schemeClr val="accent1">
                    <a:lumMod val="50000"/>
                  </a:schemeClr>
                </a:solidFill>
                <a:latin typeface="Arial" panose="020B0604020202020204" pitchFamily="34" charset="0"/>
                <a:cs typeface="Arial" panose="020B0604020202020204" pitchFamily="34" charset="0"/>
              </a:rPr>
              <a:t>) ja sooneutraalsed ametinimetused (</a:t>
            </a:r>
            <a:r>
              <a:rPr lang="et-EE" sz="2400" i="1" dirty="0">
                <a:solidFill>
                  <a:schemeClr val="accent1">
                    <a:lumMod val="50000"/>
                  </a:schemeClr>
                </a:solidFill>
                <a:latin typeface="Arial" panose="020B0604020202020204" pitchFamily="34" charset="0"/>
                <a:cs typeface="Arial" panose="020B0604020202020204" pitchFamily="34" charset="0"/>
              </a:rPr>
              <a:t>stewardess</a:t>
            </a:r>
            <a:r>
              <a:rPr lang="et-EE" sz="2400" dirty="0">
                <a:solidFill>
                  <a:schemeClr val="accent1">
                    <a:lumMod val="50000"/>
                  </a:schemeClr>
                </a:solidFill>
                <a:latin typeface="Arial" panose="020B0604020202020204" pitchFamily="34" charset="0"/>
                <a:cs typeface="Arial" panose="020B0604020202020204" pitchFamily="34" charset="0"/>
              </a:rPr>
              <a:t> &gt; </a:t>
            </a:r>
            <a:r>
              <a:rPr lang="et-EE" sz="2400" i="1" dirty="0">
                <a:solidFill>
                  <a:schemeClr val="accent1">
                    <a:lumMod val="50000"/>
                  </a:schemeClr>
                </a:solidFill>
                <a:latin typeface="Arial" panose="020B0604020202020204" pitchFamily="34" charset="0"/>
                <a:cs typeface="Arial" panose="020B0604020202020204" pitchFamily="34" charset="0"/>
              </a:rPr>
              <a:t>flight attendant</a:t>
            </a:r>
            <a:r>
              <a:rPr lang="et-EE" sz="2400" dirty="0">
                <a:solidFill>
                  <a:schemeClr val="accent1">
                    <a:lumMod val="50000"/>
                  </a:schemeClr>
                </a:solidFill>
                <a:latin typeface="Arial" panose="020B0604020202020204" pitchFamily="34" charset="0"/>
                <a:cs typeface="Arial" panose="020B0604020202020204" pitchFamily="34" charset="0"/>
              </a:rPr>
              <a:t>, </a:t>
            </a:r>
            <a:r>
              <a:rPr lang="et-EE" sz="2400" i="1" dirty="0">
                <a:solidFill>
                  <a:schemeClr val="accent1">
                    <a:lumMod val="50000"/>
                  </a:schemeClr>
                </a:solidFill>
                <a:latin typeface="Arial" panose="020B0604020202020204" pitchFamily="34" charset="0"/>
                <a:cs typeface="Arial" panose="020B0604020202020204" pitchFamily="34" charset="0"/>
              </a:rPr>
              <a:t>chairman</a:t>
            </a:r>
            <a:r>
              <a:rPr lang="et-EE" sz="2400" dirty="0">
                <a:solidFill>
                  <a:schemeClr val="accent1">
                    <a:lumMod val="50000"/>
                  </a:schemeClr>
                </a:solidFill>
                <a:latin typeface="Arial" panose="020B0604020202020204" pitchFamily="34" charset="0"/>
                <a:cs typeface="Arial" panose="020B0604020202020204" pitchFamily="34" charset="0"/>
              </a:rPr>
              <a:t> &gt; </a:t>
            </a:r>
            <a:r>
              <a:rPr lang="et-EE" sz="2400" i="1" dirty="0">
                <a:solidFill>
                  <a:schemeClr val="accent1">
                    <a:lumMod val="50000"/>
                  </a:schemeClr>
                </a:solidFill>
                <a:latin typeface="Arial" panose="020B0604020202020204" pitchFamily="34" charset="0"/>
                <a:cs typeface="Arial" panose="020B0604020202020204" pitchFamily="34" charset="0"/>
              </a:rPr>
              <a:t>chairperson</a:t>
            </a:r>
            <a:r>
              <a:rPr lang="et-EE" sz="2400" dirty="0">
                <a:solidFill>
                  <a:schemeClr val="accent1">
                    <a:lumMod val="50000"/>
                  </a:schemeClr>
                </a:solidFill>
                <a:latin typeface="Arial" panose="020B0604020202020204" pitchFamily="34" charset="0"/>
                <a:cs typeface="Arial" panose="020B0604020202020204" pitchFamily="34" charset="0"/>
              </a:rPr>
              <a:t> jne) (Mills 2008, Holmes 2001); </a:t>
            </a:r>
          </a:p>
          <a:p>
            <a:pPr marL="457200" indent="-457200" algn="just">
              <a:spcBef>
                <a:spcPts val="0"/>
              </a:spcBef>
              <a:spcAft>
                <a:spcPts val="2400"/>
              </a:spcAft>
              <a:buAutoNum type="arabicParenR"/>
            </a:pPr>
            <a:r>
              <a:rPr lang="et-EE" sz="2400" dirty="0">
                <a:solidFill>
                  <a:schemeClr val="accent1">
                    <a:lumMod val="50000"/>
                  </a:schemeClr>
                </a:solidFill>
                <a:latin typeface="Arial" panose="020B0604020202020204" pitchFamily="34" charset="0"/>
                <a:cs typeface="Arial" panose="020B0604020202020204" pitchFamily="34" charset="0"/>
              </a:rPr>
              <a:t>hispaania keeles märgid @ või X sugu väljendava tähe asemel – </a:t>
            </a:r>
            <a:r>
              <a:rPr lang="es-ES" sz="2400" i="1" dirty="0">
                <a:solidFill>
                  <a:schemeClr val="accent1">
                    <a:lumMod val="50000"/>
                  </a:schemeClr>
                </a:solidFill>
                <a:latin typeface="Arial" panose="020B0604020202020204" pitchFamily="34" charset="0"/>
                <a:cs typeface="Arial" panose="020B0604020202020204" pitchFamily="34" charset="0"/>
              </a:rPr>
              <a:t>los españoles </a:t>
            </a:r>
            <a:r>
              <a:rPr lang="es-ES" sz="2400" dirty="0">
                <a:solidFill>
                  <a:schemeClr val="accent1">
                    <a:lumMod val="50000"/>
                  </a:schemeClr>
                </a:solidFill>
                <a:latin typeface="Arial" panose="020B0604020202020204" pitchFamily="34" charset="0"/>
                <a:cs typeface="Arial" panose="020B0604020202020204" pitchFamily="34" charset="0"/>
              </a:rPr>
              <a:t>(m), </a:t>
            </a:r>
            <a:r>
              <a:rPr lang="es-ES" sz="2400" i="1" dirty="0">
                <a:solidFill>
                  <a:schemeClr val="accent1">
                    <a:lumMod val="50000"/>
                  </a:schemeClr>
                </a:solidFill>
                <a:latin typeface="Arial" panose="020B0604020202020204" pitchFamily="34" charset="0"/>
                <a:cs typeface="Arial" panose="020B0604020202020204" pitchFamily="34" charset="0"/>
              </a:rPr>
              <a:t>las españolas </a:t>
            </a:r>
            <a:r>
              <a:rPr lang="es-ES" sz="2400" dirty="0">
                <a:solidFill>
                  <a:schemeClr val="accent1">
                    <a:lumMod val="50000"/>
                  </a:schemeClr>
                </a:solidFill>
                <a:latin typeface="Arial" panose="020B0604020202020204" pitchFamily="34" charset="0"/>
                <a:cs typeface="Arial" panose="020B0604020202020204" pitchFamily="34" charset="0"/>
              </a:rPr>
              <a:t>(f)</a:t>
            </a:r>
            <a:r>
              <a:rPr lang="et-EE" sz="2400" dirty="0">
                <a:solidFill>
                  <a:schemeClr val="accent1">
                    <a:lumMod val="50000"/>
                  </a:schemeClr>
                </a:solidFill>
                <a:latin typeface="Arial" panose="020B0604020202020204" pitchFamily="34" charset="0"/>
                <a:cs typeface="Arial" panose="020B0604020202020204" pitchFamily="34" charset="0"/>
              </a:rPr>
              <a:t> &gt;</a:t>
            </a:r>
            <a:r>
              <a:rPr lang="es-ES" sz="2400" dirty="0">
                <a:solidFill>
                  <a:schemeClr val="accent1">
                    <a:lumMod val="50000"/>
                  </a:schemeClr>
                </a:solidFill>
                <a:latin typeface="Arial" panose="020B0604020202020204" pitchFamily="34" charset="0"/>
                <a:cs typeface="Arial" panose="020B0604020202020204" pitchFamily="34" charset="0"/>
              </a:rPr>
              <a:t> </a:t>
            </a:r>
            <a:r>
              <a:rPr lang="es-ES" sz="2400" i="1" dirty="0" err="1">
                <a:solidFill>
                  <a:schemeClr val="accent1">
                    <a:lumMod val="50000"/>
                  </a:schemeClr>
                </a:solidFill>
                <a:latin typeface="Arial" panose="020B0604020202020204" pitchFamily="34" charset="0"/>
                <a:cs typeface="Arial" panose="020B0604020202020204" pitchFamily="34" charset="0"/>
              </a:rPr>
              <a:t>l@s</a:t>
            </a:r>
            <a:r>
              <a:rPr lang="es-ES" sz="2400" i="1" dirty="0">
                <a:solidFill>
                  <a:schemeClr val="accent1">
                    <a:lumMod val="50000"/>
                  </a:schemeClr>
                </a:solidFill>
                <a:latin typeface="Arial" panose="020B0604020202020204" pitchFamily="34" charset="0"/>
                <a:cs typeface="Arial" panose="020B0604020202020204" pitchFamily="34" charset="0"/>
              </a:rPr>
              <a:t> </a:t>
            </a:r>
            <a:r>
              <a:rPr lang="es-ES" sz="2400" i="1" dirty="0" err="1">
                <a:solidFill>
                  <a:schemeClr val="accent1">
                    <a:lumMod val="50000"/>
                  </a:schemeClr>
                </a:solidFill>
                <a:latin typeface="Arial" panose="020B0604020202020204" pitchFamily="34" charset="0"/>
                <a:cs typeface="Arial" panose="020B0604020202020204" pitchFamily="34" charset="0"/>
              </a:rPr>
              <a:t>español@s</a:t>
            </a:r>
            <a:r>
              <a:rPr lang="et-EE" sz="2400" i="1" dirty="0">
                <a:solidFill>
                  <a:schemeClr val="accent1">
                    <a:lumMod val="50000"/>
                  </a:schemeClr>
                </a:solidFill>
                <a:latin typeface="Arial" panose="020B0604020202020204" pitchFamily="34" charset="0"/>
                <a:cs typeface="Arial" panose="020B0604020202020204" pitchFamily="34" charset="0"/>
              </a:rPr>
              <a:t>/lxs españolxs</a:t>
            </a:r>
            <a:r>
              <a:rPr lang="es-ES" sz="2400" i="1" dirty="0">
                <a:solidFill>
                  <a:schemeClr val="accent1">
                    <a:lumMod val="50000"/>
                  </a:schemeClr>
                </a:solidFill>
                <a:latin typeface="Arial" panose="020B0604020202020204" pitchFamily="34" charset="0"/>
                <a:cs typeface="Arial" panose="020B0604020202020204" pitchFamily="34" charset="0"/>
              </a:rPr>
              <a:t> </a:t>
            </a:r>
            <a:r>
              <a:rPr lang="es-ES" sz="2400" dirty="0">
                <a:solidFill>
                  <a:schemeClr val="accent1">
                    <a:lumMod val="50000"/>
                  </a:schemeClr>
                </a:solidFill>
                <a:latin typeface="Arial" panose="020B0604020202020204" pitchFamily="34" charset="0"/>
                <a:cs typeface="Arial" panose="020B0604020202020204" pitchFamily="34" charset="0"/>
              </a:rPr>
              <a:t>(n) (Kaufmann, </a:t>
            </a:r>
            <a:r>
              <a:rPr lang="es-ES" sz="2400" dirty="0" err="1">
                <a:solidFill>
                  <a:schemeClr val="accent1">
                    <a:lumMod val="50000"/>
                  </a:schemeClr>
                </a:solidFill>
                <a:latin typeface="Arial" panose="020B0604020202020204" pitchFamily="34" charset="0"/>
                <a:cs typeface="Arial" panose="020B0604020202020204" pitchFamily="34" charset="0"/>
              </a:rPr>
              <a:t>Bohner</a:t>
            </a:r>
            <a:r>
              <a:rPr lang="es-ES" sz="2400" dirty="0">
                <a:solidFill>
                  <a:schemeClr val="accent1">
                    <a:lumMod val="50000"/>
                  </a:schemeClr>
                </a:solidFill>
                <a:latin typeface="Arial" panose="020B0604020202020204" pitchFamily="34" charset="0"/>
                <a:cs typeface="Arial" panose="020B0604020202020204" pitchFamily="34" charset="0"/>
              </a:rPr>
              <a:t> 2014</a:t>
            </a:r>
            <a:r>
              <a:rPr lang="et-EE" sz="2400" dirty="0">
                <a:solidFill>
                  <a:schemeClr val="accent1">
                    <a:lumMod val="50000"/>
                  </a:schemeClr>
                </a:solidFill>
                <a:latin typeface="Arial" panose="020B0604020202020204" pitchFamily="34" charset="0"/>
                <a:cs typeface="Arial" panose="020B0604020202020204" pitchFamily="34" charset="0"/>
              </a:rPr>
              <a:t>);</a:t>
            </a:r>
          </a:p>
          <a:p>
            <a:pPr marL="457200" indent="-457200" algn="just">
              <a:spcBef>
                <a:spcPts val="0"/>
              </a:spcBef>
              <a:spcAft>
                <a:spcPts val="800"/>
              </a:spcAft>
              <a:buAutoNum type="arabicParenR"/>
            </a:pPr>
            <a:r>
              <a:rPr lang="et-EE" sz="2400" dirty="0">
                <a:solidFill>
                  <a:schemeClr val="accent1">
                    <a:lumMod val="50000"/>
                  </a:schemeClr>
                </a:solidFill>
                <a:latin typeface="Arial" panose="020B0604020202020204" pitchFamily="34" charset="0"/>
                <a:cs typeface="Arial" panose="020B0604020202020204" pitchFamily="34" charset="0"/>
              </a:rPr>
              <a:t>hollandi keeles 1980. aasta seadus töökuulutustele ja </a:t>
            </a:r>
            <a:r>
              <a:rPr lang="fi-FI" sz="2400" dirty="0">
                <a:solidFill>
                  <a:schemeClr val="accent1">
                    <a:lumMod val="50000"/>
                  </a:schemeClr>
                </a:solidFill>
                <a:latin typeface="Arial" panose="020B0604020202020204" pitchFamily="34" charset="0"/>
                <a:cs typeface="Arial" panose="020B0604020202020204" pitchFamily="34" charset="0"/>
              </a:rPr>
              <a:t>selle raames ametinimetuste muutmise eri lahendused</a:t>
            </a:r>
            <a:r>
              <a:rPr lang="et-EE" sz="2400" dirty="0">
                <a:solidFill>
                  <a:schemeClr val="accent1">
                    <a:lumMod val="50000"/>
                  </a:schemeClr>
                </a:solidFill>
                <a:latin typeface="Arial" panose="020B0604020202020204" pitchFamily="34" charset="0"/>
                <a:cs typeface="Arial" panose="020B0604020202020204" pitchFamily="34" charset="0"/>
              </a:rPr>
              <a:t> (nt </a:t>
            </a:r>
            <a:r>
              <a:rPr lang="et-EE" sz="2400" i="1" dirty="0">
                <a:solidFill>
                  <a:schemeClr val="accent1">
                    <a:lumMod val="50000"/>
                  </a:schemeClr>
                </a:solidFill>
                <a:latin typeface="Arial" panose="020B0604020202020204" pitchFamily="34" charset="0"/>
                <a:cs typeface="Arial" panose="020B0604020202020204" pitchFamily="34" charset="0"/>
              </a:rPr>
              <a:t>timmerman</a:t>
            </a:r>
            <a:r>
              <a:rPr lang="et-EE" sz="2400" dirty="0">
                <a:solidFill>
                  <a:schemeClr val="accent1">
                    <a:lumMod val="50000"/>
                  </a:schemeClr>
                </a:solidFill>
                <a:latin typeface="Arial" panose="020B0604020202020204" pitchFamily="34" charset="0"/>
                <a:cs typeface="Arial" panose="020B0604020202020204" pitchFamily="34" charset="0"/>
              </a:rPr>
              <a:t> (m) &gt; </a:t>
            </a:r>
            <a:r>
              <a:rPr lang="et-EE" sz="2400" i="1" dirty="0">
                <a:solidFill>
                  <a:schemeClr val="accent1">
                    <a:lumMod val="50000"/>
                  </a:schemeClr>
                </a:solidFill>
                <a:latin typeface="Arial" panose="020B0604020202020204" pitchFamily="34" charset="0"/>
                <a:cs typeface="Arial" panose="020B0604020202020204" pitchFamily="34" charset="0"/>
              </a:rPr>
              <a:t>timmer </a:t>
            </a:r>
            <a:r>
              <a:rPr lang="et-EE" sz="2400" dirty="0">
                <a:solidFill>
                  <a:schemeClr val="accent1">
                    <a:lumMod val="50000"/>
                  </a:schemeClr>
                </a:solidFill>
                <a:latin typeface="Arial" panose="020B0604020202020204" pitchFamily="34" charset="0"/>
                <a:cs typeface="Arial" panose="020B0604020202020204" pitchFamily="34" charset="0"/>
              </a:rPr>
              <a:t>(n) </a:t>
            </a:r>
            <a:r>
              <a:rPr lang="et-EE" sz="2400" i="1" dirty="0">
                <a:solidFill>
                  <a:schemeClr val="accent1">
                    <a:lumMod val="50000"/>
                  </a:schemeClr>
                </a:solidFill>
                <a:latin typeface="Arial" panose="020B0604020202020204" pitchFamily="34" charset="0"/>
                <a:cs typeface="Arial" panose="020B0604020202020204" pitchFamily="34" charset="0"/>
              </a:rPr>
              <a:t>psycholoog</a:t>
            </a:r>
            <a:r>
              <a:rPr lang="et-EE" sz="2400" dirty="0">
                <a:solidFill>
                  <a:schemeClr val="accent1">
                    <a:lumMod val="50000"/>
                  </a:schemeClr>
                </a:solidFill>
                <a:latin typeface="Arial" panose="020B0604020202020204" pitchFamily="34" charset="0"/>
                <a:cs typeface="Arial" panose="020B0604020202020204" pitchFamily="34" charset="0"/>
              </a:rPr>
              <a:t> (m) &gt; </a:t>
            </a:r>
            <a:r>
              <a:rPr lang="et-EE" sz="2400" i="1" dirty="0">
                <a:solidFill>
                  <a:schemeClr val="accent1">
                    <a:lumMod val="50000"/>
                  </a:schemeClr>
                </a:solidFill>
                <a:latin typeface="Arial" panose="020B0604020202020204" pitchFamily="34" charset="0"/>
                <a:cs typeface="Arial" panose="020B0604020202020204" pitchFamily="34" charset="0"/>
              </a:rPr>
              <a:t>psych(o)log/(e</a:t>
            </a:r>
            <a:r>
              <a:rPr lang="et-EE" sz="2400" dirty="0">
                <a:solidFill>
                  <a:schemeClr val="accent1">
                    <a:lumMod val="50000"/>
                  </a:schemeClr>
                </a:solidFill>
                <a:latin typeface="Arial" panose="020B0604020202020204" pitchFamily="34" charset="0"/>
                <a:cs typeface="Arial" panose="020B0604020202020204" pitchFamily="34" charset="0"/>
              </a:rPr>
              <a:t>) (m/f) (Gerritsen 2002: 89)</a:t>
            </a:r>
          </a:p>
          <a:p>
            <a:endParaRPr lang="et-E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322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712EF-BCFD-40CE-91DE-366F33BC2235}"/>
              </a:ext>
            </a:extLst>
          </p:cNvPr>
          <p:cNvSpPr>
            <a:spLocks noGrp="1"/>
          </p:cNvSpPr>
          <p:nvPr>
            <p:ph type="title"/>
          </p:nvPr>
        </p:nvSpPr>
        <p:spPr/>
        <p:txBody>
          <a:bodyPr/>
          <a:lstStyle/>
          <a:p>
            <a:r>
              <a:rPr lang="et-EE" dirty="0">
                <a:solidFill>
                  <a:schemeClr val="accent1">
                    <a:lumMod val="50000"/>
                  </a:schemeClr>
                </a:solidFill>
                <a:latin typeface="Arial" panose="020B0604020202020204" pitchFamily="34" charset="0"/>
                <a:cs typeface="Arial" panose="020B0604020202020204" pitchFamily="34" charset="0"/>
              </a:rPr>
              <a:t>Sooline markeerimine eesti keeles</a:t>
            </a:r>
          </a:p>
        </p:txBody>
      </p:sp>
      <p:sp>
        <p:nvSpPr>
          <p:cNvPr id="3" name="Content Placeholder 2">
            <a:extLst>
              <a:ext uri="{FF2B5EF4-FFF2-40B4-BE49-F238E27FC236}">
                <a16:creationId xmlns:a16="http://schemas.microsoft.com/office/drawing/2014/main" id="{A26C9A3D-7D84-4EAA-907F-258CF93C6C26}"/>
              </a:ext>
            </a:extLst>
          </p:cNvPr>
          <p:cNvSpPr>
            <a:spLocks noGrp="1"/>
          </p:cNvSpPr>
          <p:nvPr>
            <p:ph idx="1"/>
          </p:nvPr>
        </p:nvSpPr>
        <p:spPr>
          <a:xfrm>
            <a:off x="838200" y="1579418"/>
            <a:ext cx="10515600" cy="4597545"/>
          </a:xfrm>
        </p:spPr>
        <p:txBody>
          <a:bodyPr>
            <a:normAutofit lnSpcReduction="10000"/>
          </a:bodyPr>
          <a:lstStyle/>
          <a:p>
            <a:pPr algn="just">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Grammatiline sugu puudub</a:t>
            </a:r>
          </a:p>
          <a:p>
            <a:pPr algn="just">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Soo väljendamine leksikaalselt, nimisõnadel semantiline sugu väljendav liide (nagu soome keeles) (Gabriel 2018)</a:t>
            </a:r>
          </a:p>
          <a:p>
            <a:pPr algn="just">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Sooneutraalne pronoomen </a:t>
            </a:r>
            <a:r>
              <a:rPr lang="et-EE" sz="2400" i="1" dirty="0">
                <a:solidFill>
                  <a:schemeClr val="accent1">
                    <a:lumMod val="50000"/>
                  </a:schemeClr>
                </a:solidFill>
                <a:latin typeface="Arial" panose="020B0604020202020204" pitchFamily="34" charset="0"/>
                <a:cs typeface="Arial" panose="020B0604020202020204" pitchFamily="34" charset="0"/>
              </a:rPr>
              <a:t>tema</a:t>
            </a:r>
            <a:endParaRPr lang="et-EE" sz="2400" dirty="0">
              <a:solidFill>
                <a:schemeClr val="accent1">
                  <a:lumMod val="50000"/>
                </a:schemeClr>
              </a:solidFill>
              <a:latin typeface="Arial" panose="020B0604020202020204" pitchFamily="34" charset="0"/>
              <a:cs typeface="Arial" panose="020B0604020202020204" pitchFamily="34" charset="0"/>
            </a:endParaRPr>
          </a:p>
          <a:p>
            <a:pPr algn="just">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Tuletamine – tuletusliited -nna (</a:t>
            </a:r>
            <a:r>
              <a:rPr lang="et-EE" sz="2400" i="1" dirty="0">
                <a:solidFill>
                  <a:schemeClr val="accent1">
                    <a:lumMod val="50000"/>
                  </a:schemeClr>
                </a:solidFill>
                <a:latin typeface="Arial" panose="020B0604020202020204" pitchFamily="34" charset="0"/>
                <a:cs typeface="Arial" panose="020B0604020202020204" pitchFamily="34" charset="0"/>
              </a:rPr>
              <a:t>laulja</a:t>
            </a:r>
            <a:r>
              <a:rPr lang="et-EE" sz="2400" i="1" u="sng" dirty="0">
                <a:solidFill>
                  <a:schemeClr val="accent1">
                    <a:lumMod val="50000"/>
                  </a:schemeClr>
                </a:solidFill>
                <a:latin typeface="Arial" panose="020B0604020202020204" pitchFamily="34" charset="0"/>
                <a:cs typeface="Arial" panose="020B0604020202020204" pitchFamily="34" charset="0"/>
              </a:rPr>
              <a:t>nna</a:t>
            </a:r>
            <a:r>
              <a:rPr lang="et-EE" sz="2400" dirty="0">
                <a:solidFill>
                  <a:schemeClr val="accent1">
                    <a:lumMod val="50000"/>
                  </a:schemeClr>
                </a:solidFill>
                <a:latin typeface="Arial" panose="020B0604020202020204" pitchFamily="34" charset="0"/>
                <a:cs typeface="Arial" panose="020B0604020202020204" pitchFamily="34" charset="0"/>
              </a:rPr>
              <a:t>), -tar (</a:t>
            </a:r>
            <a:r>
              <a:rPr lang="et-EE" sz="2400" i="1" dirty="0">
                <a:solidFill>
                  <a:schemeClr val="accent1">
                    <a:lumMod val="50000"/>
                  </a:schemeClr>
                </a:solidFill>
                <a:latin typeface="Arial" panose="020B0604020202020204" pitchFamily="34" charset="0"/>
                <a:cs typeface="Arial" panose="020B0604020202020204" pitchFamily="34" charset="0"/>
              </a:rPr>
              <a:t>laulja</a:t>
            </a:r>
            <a:r>
              <a:rPr lang="et-EE" sz="2400" i="1" u="sng" dirty="0">
                <a:solidFill>
                  <a:schemeClr val="accent1">
                    <a:lumMod val="50000"/>
                  </a:schemeClr>
                </a:solidFill>
                <a:latin typeface="Arial" panose="020B0604020202020204" pitchFamily="34" charset="0"/>
                <a:cs typeface="Arial" panose="020B0604020202020204" pitchFamily="34" charset="0"/>
              </a:rPr>
              <a:t>tar</a:t>
            </a:r>
            <a:r>
              <a:rPr lang="et-EE" sz="2400" dirty="0">
                <a:solidFill>
                  <a:schemeClr val="accent1">
                    <a:lumMod val="50000"/>
                  </a:schemeClr>
                </a:solidFill>
                <a:latin typeface="Arial" panose="020B0604020202020204" pitchFamily="34" charset="0"/>
                <a:cs typeface="Arial" panose="020B0604020202020204" pitchFamily="34" charset="0"/>
              </a:rPr>
              <a:t>) ja -ss (</a:t>
            </a:r>
            <a:r>
              <a:rPr lang="et-EE" sz="2400" i="1" dirty="0">
                <a:solidFill>
                  <a:schemeClr val="accent1">
                    <a:lumMod val="50000"/>
                  </a:schemeClr>
                </a:solidFill>
                <a:latin typeface="Arial" panose="020B0604020202020204" pitchFamily="34" charset="0"/>
                <a:cs typeface="Arial" panose="020B0604020202020204" pitchFamily="34" charset="0"/>
              </a:rPr>
              <a:t>poete</a:t>
            </a:r>
            <a:r>
              <a:rPr lang="et-EE" sz="2400" i="1" u="sng" dirty="0">
                <a:solidFill>
                  <a:schemeClr val="accent1">
                    <a:lumMod val="50000"/>
                  </a:schemeClr>
                </a:solidFill>
                <a:latin typeface="Arial" panose="020B0604020202020204" pitchFamily="34" charset="0"/>
                <a:cs typeface="Arial" panose="020B0604020202020204" pitchFamily="34" charset="0"/>
              </a:rPr>
              <a:t>ss</a:t>
            </a:r>
            <a:r>
              <a:rPr lang="et-EE" sz="2400" i="1" dirty="0">
                <a:solidFill>
                  <a:schemeClr val="accent1">
                    <a:lumMod val="50000"/>
                  </a:schemeClr>
                </a:solidFill>
                <a:latin typeface="Arial" panose="020B0604020202020204" pitchFamily="34" charset="0"/>
                <a:cs typeface="Arial" panose="020B0604020202020204" pitchFamily="34" charset="0"/>
              </a:rPr>
              <a:t>, direktri</a:t>
            </a:r>
            <a:r>
              <a:rPr lang="et-EE" sz="2400" i="1" u="sng" dirty="0">
                <a:solidFill>
                  <a:schemeClr val="accent1">
                    <a:lumMod val="50000"/>
                  </a:schemeClr>
                </a:solidFill>
                <a:latin typeface="Arial" panose="020B0604020202020204" pitchFamily="34" charset="0"/>
                <a:cs typeface="Arial" panose="020B0604020202020204" pitchFamily="34" charset="0"/>
              </a:rPr>
              <a:t>ss</a:t>
            </a:r>
            <a:r>
              <a:rPr lang="et-EE" sz="2400" dirty="0">
                <a:solidFill>
                  <a:schemeClr val="accent1">
                    <a:lumMod val="50000"/>
                  </a:schemeClr>
                </a:solidFill>
                <a:latin typeface="Arial" panose="020B0604020202020204" pitchFamily="34" charset="0"/>
                <a:cs typeface="Arial" panose="020B0604020202020204" pitchFamily="34" charset="0"/>
              </a:rPr>
              <a:t>), märgistamata vormid väljendavad sageli meessugu (Hasselblatt 2015)</a:t>
            </a:r>
          </a:p>
          <a:p>
            <a:pPr algn="just">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Liitmine – </a:t>
            </a:r>
            <a:r>
              <a:rPr lang="et-EE" sz="2400" i="1" dirty="0">
                <a:solidFill>
                  <a:schemeClr val="accent1">
                    <a:lumMod val="50000"/>
                  </a:schemeClr>
                </a:solidFill>
                <a:latin typeface="Arial" panose="020B0604020202020204" pitchFamily="34" charset="0"/>
                <a:cs typeface="Arial" panose="020B0604020202020204" pitchFamily="34" charset="0"/>
              </a:rPr>
              <a:t>nais</a:t>
            </a:r>
            <a:r>
              <a:rPr lang="et-EE" sz="2400" dirty="0">
                <a:solidFill>
                  <a:schemeClr val="accent1">
                    <a:lumMod val="50000"/>
                  </a:schemeClr>
                </a:solidFill>
                <a:latin typeface="Arial" panose="020B0604020202020204" pitchFamily="34" charset="0"/>
                <a:cs typeface="Arial" panose="020B0604020202020204" pitchFamily="34" charset="0"/>
              </a:rPr>
              <a:t>- ja </a:t>
            </a:r>
            <a:r>
              <a:rPr lang="et-EE" sz="2400" i="1" dirty="0">
                <a:solidFill>
                  <a:schemeClr val="accent1">
                    <a:lumMod val="50000"/>
                  </a:schemeClr>
                </a:solidFill>
                <a:latin typeface="Arial" panose="020B0604020202020204" pitchFamily="34" charset="0"/>
                <a:cs typeface="Arial" panose="020B0604020202020204" pitchFamily="34" charset="0"/>
              </a:rPr>
              <a:t>mees</a:t>
            </a:r>
            <a:r>
              <a:rPr lang="et-EE" sz="2400" dirty="0">
                <a:solidFill>
                  <a:schemeClr val="accent1">
                    <a:lumMod val="50000"/>
                  </a:schemeClr>
                </a:solidFill>
                <a:latin typeface="Arial" panose="020B0604020202020204" pitchFamily="34" charset="0"/>
                <a:cs typeface="Arial" panose="020B0604020202020204" pitchFamily="34" charset="0"/>
              </a:rPr>
              <a:t>-esikomponent (</a:t>
            </a:r>
            <a:r>
              <a:rPr lang="et-EE" sz="2400" i="1" u="sng" dirty="0">
                <a:solidFill>
                  <a:schemeClr val="accent1">
                    <a:lumMod val="50000"/>
                  </a:schemeClr>
                </a:solidFill>
                <a:latin typeface="Arial" panose="020B0604020202020204" pitchFamily="34" charset="0"/>
                <a:cs typeface="Arial" panose="020B0604020202020204" pitchFamily="34" charset="0"/>
              </a:rPr>
              <a:t>naist</a:t>
            </a:r>
            <a:r>
              <a:rPr lang="et-EE" sz="2400" i="1" dirty="0">
                <a:solidFill>
                  <a:schemeClr val="accent1">
                    <a:lumMod val="50000"/>
                  </a:schemeClr>
                </a:solidFill>
                <a:latin typeface="Arial" panose="020B0604020202020204" pitchFamily="34" charset="0"/>
                <a:cs typeface="Arial" panose="020B0604020202020204" pitchFamily="34" charset="0"/>
              </a:rPr>
              <a:t>ööline</a:t>
            </a:r>
            <a:r>
              <a:rPr lang="et-EE" sz="2400" dirty="0">
                <a:solidFill>
                  <a:schemeClr val="accent1">
                    <a:lumMod val="50000"/>
                  </a:schemeClr>
                </a:solidFill>
                <a:latin typeface="Arial" panose="020B0604020202020204" pitchFamily="34" charset="0"/>
                <a:cs typeface="Arial" panose="020B0604020202020204" pitchFamily="34" charset="0"/>
              </a:rPr>
              <a:t>, </a:t>
            </a:r>
            <a:r>
              <a:rPr lang="et-EE" sz="2400" i="1" u="sng" dirty="0">
                <a:solidFill>
                  <a:schemeClr val="accent1">
                    <a:lumMod val="50000"/>
                  </a:schemeClr>
                </a:solidFill>
                <a:latin typeface="Arial" panose="020B0604020202020204" pitchFamily="34" charset="0"/>
                <a:cs typeface="Arial" panose="020B0604020202020204" pitchFamily="34" charset="0"/>
              </a:rPr>
              <a:t>mees</a:t>
            </a:r>
            <a:r>
              <a:rPr lang="et-EE" sz="2400" i="1" dirty="0">
                <a:solidFill>
                  <a:schemeClr val="accent1">
                    <a:lumMod val="50000"/>
                  </a:schemeClr>
                </a:solidFill>
                <a:latin typeface="Arial" panose="020B0604020202020204" pitchFamily="34" charset="0"/>
                <a:cs typeface="Arial" panose="020B0604020202020204" pitchFamily="34" charset="0"/>
              </a:rPr>
              <a:t>tööline</a:t>
            </a:r>
            <a:r>
              <a:rPr lang="et-EE" sz="2400" dirty="0">
                <a:solidFill>
                  <a:schemeClr val="accent1">
                    <a:lumMod val="50000"/>
                  </a:schemeClr>
                </a:solidFill>
                <a:latin typeface="Arial" panose="020B0604020202020204" pitchFamily="34" charset="0"/>
                <a:cs typeface="Arial" panose="020B0604020202020204" pitchFamily="34" charset="0"/>
              </a:rPr>
              <a:t>) (</a:t>
            </a:r>
            <a:r>
              <a:rPr lang="et-EE" sz="2400" i="1" dirty="0">
                <a:solidFill>
                  <a:schemeClr val="accent1">
                    <a:lumMod val="50000"/>
                  </a:schemeClr>
                </a:solidFill>
                <a:latin typeface="Arial" panose="020B0604020202020204" pitchFamily="34" charset="0"/>
                <a:cs typeface="Arial" panose="020B0604020202020204" pitchFamily="34" charset="0"/>
              </a:rPr>
              <a:t>ibid</a:t>
            </a:r>
            <a:r>
              <a:rPr lang="et-EE" sz="2400" dirty="0">
                <a:solidFill>
                  <a:schemeClr val="accent1">
                    <a:lumMod val="50000"/>
                  </a:schemeClr>
                </a:solidFill>
                <a:latin typeface="Arial" panose="020B0604020202020204" pitchFamily="34" charset="0"/>
                <a:cs typeface="Arial" panose="020B0604020202020204" pitchFamily="34" charset="0"/>
              </a:rPr>
              <a:t>) või või järelkomponent (</a:t>
            </a:r>
            <a:r>
              <a:rPr lang="et-EE" sz="2400" i="1" dirty="0">
                <a:solidFill>
                  <a:schemeClr val="accent1">
                    <a:lumMod val="50000"/>
                  </a:schemeClr>
                </a:solidFill>
                <a:latin typeface="Arial" panose="020B0604020202020204" pitchFamily="34" charset="0"/>
                <a:cs typeface="Arial" panose="020B0604020202020204" pitchFamily="34" charset="0"/>
              </a:rPr>
              <a:t>pere</a:t>
            </a:r>
            <a:r>
              <a:rPr lang="et-EE" sz="2400" i="1" u="sng" dirty="0">
                <a:solidFill>
                  <a:schemeClr val="accent1">
                    <a:lumMod val="50000"/>
                  </a:schemeClr>
                </a:solidFill>
                <a:latin typeface="Arial" panose="020B0604020202020204" pitchFamily="34" charset="0"/>
                <a:cs typeface="Arial" panose="020B0604020202020204" pitchFamily="34" charset="0"/>
              </a:rPr>
              <a:t>naine</a:t>
            </a:r>
            <a:r>
              <a:rPr lang="et-EE" sz="2400" i="1" dirty="0">
                <a:solidFill>
                  <a:schemeClr val="accent1">
                    <a:lumMod val="50000"/>
                  </a:schemeClr>
                </a:solidFill>
                <a:latin typeface="Arial" panose="020B0604020202020204" pitchFamily="34" charset="0"/>
                <a:cs typeface="Arial" panose="020B0604020202020204" pitchFamily="34" charset="0"/>
              </a:rPr>
              <a:t>, pere</a:t>
            </a:r>
            <a:r>
              <a:rPr lang="et-EE" sz="2400" i="1" u="sng" dirty="0">
                <a:solidFill>
                  <a:schemeClr val="accent1">
                    <a:lumMod val="50000"/>
                  </a:schemeClr>
                </a:solidFill>
                <a:latin typeface="Arial" panose="020B0604020202020204" pitchFamily="34" charset="0"/>
                <a:cs typeface="Arial" panose="020B0604020202020204" pitchFamily="34" charset="0"/>
              </a:rPr>
              <a:t>mees</a:t>
            </a:r>
            <a:r>
              <a:rPr lang="et-EE" sz="2400" dirty="0">
                <a:solidFill>
                  <a:schemeClr val="accent1">
                    <a:lumMod val="50000"/>
                  </a:schemeClr>
                </a:solidFill>
                <a:latin typeface="Arial" panose="020B0604020202020204" pitchFamily="34" charset="0"/>
                <a:cs typeface="Arial" panose="020B0604020202020204" pitchFamily="34" charset="0"/>
              </a:rPr>
              <a:t>)</a:t>
            </a:r>
          </a:p>
          <a:p>
            <a:pPr algn="just">
              <a:spcAft>
                <a:spcPts val="1200"/>
              </a:spcAft>
            </a:pPr>
            <a:r>
              <a:rPr lang="et-EE" sz="2400" dirty="0">
                <a:solidFill>
                  <a:schemeClr val="accent1">
                    <a:lumMod val="50000"/>
                  </a:schemeClr>
                </a:solidFill>
                <a:latin typeface="Arial" panose="020B0604020202020204" pitchFamily="34" charset="0"/>
                <a:cs typeface="Arial" panose="020B0604020202020204" pitchFamily="34" charset="0"/>
              </a:rPr>
              <a:t>Geneerilised soosõnad (</a:t>
            </a:r>
            <a:r>
              <a:rPr lang="et-EE" sz="2400" i="1" dirty="0">
                <a:solidFill>
                  <a:schemeClr val="accent1">
                    <a:lumMod val="50000"/>
                  </a:schemeClr>
                </a:solidFill>
                <a:latin typeface="Arial" panose="020B0604020202020204" pitchFamily="34" charset="0"/>
                <a:cs typeface="Arial" panose="020B0604020202020204" pitchFamily="34" charset="0"/>
              </a:rPr>
              <a:t>esimees, medõde</a:t>
            </a:r>
            <a:r>
              <a:rPr lang="et-EE" sz="2400" dirty="0">
                <a:solidFill>
                  <a:schemeClr val="accent1">
                    <a:lumMod val="50000"/>
                  </a:schemeClr>
                </a:solidFill>
                <a:latin typeface="Arial" panose="020B0604020202020204" pitchFamily="34" charset="0"/>
                <a:cs typeface="Arial" panose="020B0604020202020204" pitchFamily="34" charset="0"/>
              </a:rPr>
              <a:t>) </a:t>
            </a:r>
          </a:p>
          <a:p>
            <a:pPr algn="just"/>
            <a:endParaRPr lang="et-EE" sz="24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145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0D175-2DF8-4F06-8BA0-DF9B3FE73A07}"/>
              </a:ext>
            </a:extLst>
          </p:cNvPr>
          <p:cNvSpPr>
            <a:spLocks noGrp="1"/>
          </p:cNvSpPr>
          <p:nvPr>
            <p:ph type="title"/>
          </p:nvPr>
        </p:nvSpPr>
        <p:spPr/>
        <p:txBody>
          <a:bodyPr/>
          <a:lstStyle/>
          <a:p>
            <a:r>
              <a:rPr lang="et-EE" dirty="0">
                <a:solidFill>
                  <a:schemeClr val="accent1">
                    <a:lumMod val="50000"/>
                  </a:schemeClr>
                </a:solidFill>
                <a:latin typeface="Arial" panose="020B0604020202020204" pitchFamily="34" charset="0"/>
                <a:cs typeface="Arial" panose="020B0604020202020204" pitchFamily="34" charset="0"/>
              </a:rPr>
              <a:t>Meetod, uurimisküsimused</a:t>
            </a:r>
          </a:p>
        </p:txBody>
      </p:sp>
      <p:sp>
        <p:nvSpPr>
          <p:cNvPr id="3" name="Content Placeholder 2">
            <a:extLst>
              <a:ext uri="{FF2B5EF4-FFF2-40B4-BE49-F238E27FC236}">
                <a16:creationId xmlns:a16="http://schemas.microsoft.com/office/drawing/2014/main" id="{319317A2-2C77-4902-94FC-162511C46B9D}"/>
              </a:ext>
            </a:extLst>
          </p:cNvPr>
          <p:cNvSpPr>
            <a:spLocks noGrp="1"/>
          </p:cNvSpPr>
          <p:nvPr>
            <p:ph idx="1"/>
          </p:nvPr>
        </p:nvSpPr>
        <p:spPr>
          <a:xfrm>
            <a:off x="838200" y="1454727"/>
            <a:ext cx="10515600" cy="4722236"/>
          </a:xfrm>
        </p:spPr>
        <p:txBody>
          <a:bodyPr>
            <a:normAutofit/>
          </a:bodyPr>
          <a:lstStyle/>
          <a:p>
            <a:r>
              <a:rPr lang="et-EE" sz="2000" dirty="0">
                <a:solidFill>
                  <a:schemeClr val="accent1">
                    <a:lumMod val="50000"/>
                  </a:schemeClr>
                </a:solidFill>
                <a:latin typeface="Arial" panose="020B0604020202020204" pitchFamily="34" charset="0"/>
                <a:cs typeface="Arial" panose="020B0604020202020204" pitchFamily="34" charset="0"/>
              </a:rPr>
              <a:t>Fookuses </a:t>
            </a:r>
            <a:r>
              <a:rPr lang="et-EE" sz="2000" i="1" dirty="0">
                <a:solidFill>
                  <a:schemeClr val="accent1">
                    <a:lumMod val="50000"/>
                  </a:schemeClr>
                </a:solidFill>
                <a:latin typeface="Arial" panose="020B0604020202020204" pitchFamily="34" charset="0"/>
                <a:cs typeface="Arial" panose="020B0604020202020204" pitchFamily="34" charset="0"/>
              </a:rPr>
              <a:t>naine</a:t>
            </a:r>
            <a:r>
              <a:rPr lang="et-EE" sz="2000" dirty="0">
                <a:solidFill>
                  <a:schemeClr val="accent1">
                    <a:lumMod val="50000"/>
                  </a:schemeClr>
                </a:solidFill>
                <a:latin typeface="Arial" panose="020B0604020202020204" pitchFamily="34" charset="0"/>
                <a:cs typeface="Arial" panose="020B0604020202020204" pitchFamily="34" charset="0"/>
              </a:rPr>
              <a:t>- ja </a:t>
            </a:r>
            <a:r>
              <a:rPr lang="et-EE" sz="2000" i="1" dirty="0">
                <a:solidFill>
                  <a:schemeClr val="accent1">
                    <a:lumMod val="50000"/>
                  </a:schemeClr>
                </a:solidFill>
                <a:latin typeface="Arial" panose="020B0604020202020204" pitchFamily="34" charset="0"/>
                <a:cs typeface="Arial" panose="020B0604020202020204" pitchFamily="34" charset="0"/>
              </a:rPr>
              <a:t>mees</a:t>
            </a:r>
            <a:r>
              <a:rPr lang="et-EE" sz="2000" dirty="0">
                <a:solidFill>
                  <a:schemeClr val="accent1">
                    <a:lumMod val="50000"/>
                  </a:schemeClr>
                </a:solidFill>
                <a:latin typeface="Arial" panose="020B0604020202020204" pitchFamily="34" charset="0"/>
                <a:cs typeface="Arial" panose="020B0604020202020204" pitchFamily="34" charset="0"/>
              </a:rPr>
              <a:t>-lõpulised liitsõnad</a:t>
            </a:r>
          </a:p>
          <a:p>
            <a:r>
              <a:rPr lang="et-EE" sz="2000" i="1" dirty="0">
                <a:solidFill>
                  <a:schemeClr val="accent1">
                    <a:lumMod val="50000"/>
                  </a:schemeClr>
                </a:solidFill>
                <a:latin typeface="Arial" panose="020B0604020202020204" pitchFamily="34" charset="0"/>
                <a:cs typeface="Arial" panose="020B0604020202020204" pitchFamily="34" charset="0"/>
              </a:rPr>
              <a:t>Naine</a:t>
            </a:r>
            <a:r>
              <a:rPr lang="et-EE" sz="2000" dirty="0">
                <a:solidFill>
                  <a:schemeClr val="accent1">
                    <a:lumMod val="50000"/>
                  </a:schemeClr>
                </a:solidFill>
                <a:latin typeface="Arial" panose="020B0604020202020204" pitchFamily="34" charset="0"/>
                <a:cs typeface="Arial" panose="020B0604020202020204" pitchFamily="34" charset="0"/>
              </a:rPr>
              <a:t>-lõpuliste liitsõnade sagedused ja osakaal (protsent) sooliitega lõppevates sõnades. Sagedamate </a:t>
            </a:r>
            <a:r>
              <a:rPr lang="et-EE" sz="2000" i="1" dirty="0">
                <a:solidFill>
                  <a:schemeClr val="accent1">
                    <a:lumMod val="50000"/>
                  </a:schemeClr>
                </a:solidFill>
                <a:latin typeface="Arial" panose="020B0604020202020204" pitchFamily="34" charset="0"/>
                <a:cs typeface="Arial" panose="020B0604020202020204" pitchFamily="34" charset="0"/>
              </a:rPr>
              <a:t>mees</a:t>
            </a:r>
            <a:r>
              <a:rPr lang="et-EE" sz="2000" dirty="0">
                <a:solidFill>
                  <a:schemeClr val="accent1">
                    <a:lumMod val="50000"/>
                  </a:schemeClr>
                </a:solidFill>
                <a:latin typeface="Arial" panose="020B0604020202020204" pitchFamily="34" charset="0"/>
                <a:cs typeface="Arial" panose="020B0604020202020204" pitchFamily="34" charset="0"/>
              </a:rPr>
              <a:t>- ja </a:t>
            </a:r>
            <a:r>
              <a:rPr lang="et-EE" sz="2000" i="1" dirty="0">
                <a:solidFill>
                  <a:schemeClr val="accent1">
                    <a:lumMod val="50000"/>
                  </a:schemeClr>
                </a:solidFill>
                <a:latin typeface="Arial" panose="020B0604020202020204" pitchFamily="34" charset="0"/>
                <a:cs typeface="Arial" panose="020B0604020202020204" pitchFamily="34" charset="0"/>
              </a:rPr>
              <a:t>naine</a:t>
            </a:r>
            <a:r>
              <a:rPr lang="et-EE" sz="2000" dirty="0">
                <a:solidFill>
                  <a:schemeClr val="accent1">
                    <a:lumMod val="50000"/>
                  </a:schemeClr>
                </a:solidFill>
                <a:latin typeface="Arial" panose="020B0604020202020204" pitchFamily="34" charset="0"/>
                <a:cs typeface="Arial" panose="020B0604020202020204" pitchFamily="34" charset="0"/>
              </a:rPr>
              <a:t>-lõpuliste sõnade semantilised kategooriad</a:t>
            </a:r>
          </a:p>
          <a:p>
            <a:r>
              <a:rPr lang="et-EE" sz="2000" dirty="0">
                <a:solidFill>
                  <a:schemeClr val="accent1">
                    <a:lumMod val="50000"/>
                  </a:schemeClr>
                </a:solidFill>
                <a:latin typeface="Arial" panose="020B0604020202020204" pitchFamily="34" charset="0"/>
                <a:cs typeface="Arial" panose="020B0604020202020204" pitchFamily="34" charset="0"/>
              </a:rPr>
              <a:t>Neli eri korpust: 1990–2008, 2013, 2017 ja 2019. SketchEngine</a:t>
            </a:r>
          </a:p>
          <a:p>
            <a:r>
              <a:rPr lang="et-EE" sz="2000" dirty="0">
                <a:solidFill>
                  <a:schemeClr val="accent1">
                    <a:lumMod val="50000"/>
                  </a:schemeClr>
                </a:solidFill>
                <a:latin typeface="Arial" panose="020B0604020202020204" pitchFamily="34" charset="0"/>
                <a:cs typeface="Arial" panose="020B0604020202020204" pitchFamily="34" charset="0"/>
              </a:rPr>
              <a:t>Uurimisküsimused: </a:t>
            </a:r>
          </a:p>
          <a:p>
            <a:pPr marL="457200" indent="-457200">
              <a:buAutoNum type="arabicParenR"/>
            </a:pPr>
            <a:r>
              <a:rPr lang="et-EE" sz="2000" dirty="0">
                <a:solidFill>
                  <a:schemeClr val="accent1">
                    <a:lumMod val="50000"/>
                  </a:schemeClr>
                </a:solidFill>
                <a:latin typeface="Arial" panose="020B0604020202020204" pitchFamily="34" charset="0"/>
                <a:cs typeface="Arial" panose="020B0604020202020204" pitchFamily="34" charset="0"/>
              </a:rPr>
              <a:t>kui palju esineb korpustes </a:t>
            </a:r>
            <a:r>
              <a:rPr lang="et-EE" sz="2000" i="1" dirty="0">
                <a:solidFill>
                  <a:schemeClr val="accent1">
                    <a:lumMod val="50000"/>
                  </a:schemeClr>
                </a:solidFill>
                <a:latin typeface="Arial" panose="020B0604020202020204" pitchFamily="34" charset="0"/>
                <a:cs typeface="Arial" panose="020B0604020202020204" pitchFamily="34" charset="0"/>
              </a:rPr>
              <a:t>naine</a:t>
            </a:r>
            <a:r>
              <a:rPr lang="et-EE" sz="2000" dirty="0">
                <a:solidFill>
                  <a:schemeClr val="accent1">
                    <a:lumMod val="50000"/>
                  </a:schemeClr>
                </a:solidFill>
                <a:latin typeface="Arial" panose="020B0604020202020204" pitchFamily="34" charset="0"/>
                <a:cs typeface="Arial" panose="020B0604020202020204" pitchFamily="34" charset="0"/>
              </a:rPr>
              <a:t>-lõpulisi liitsõnu ja millised on soosõnade vahekorrad?</a:t>
            </a:r>
          </a:p>
          <a:p>
            <a:pPr marL="457200" indent="-457200">
              <a:buAutoNum type="arabicParenR"/>
            </a:pPr>
            <a:r>
              <a:rPr lang="et-EE" sz="2000" dirty="0">
                <a:solidFill>
                  <a:schemeClr val="accent1">
                    <a:lumMod val="50000"/>
                  </a:schemeClr>
                </a:solidFill>
                <a:latin typeface="Arial" panose="020B0604020202020204" pitchFamily="34" charset="0"/>
                <a:cs typeface="Arial" panose="020B0604020202020204" pitchFamily="34" charset="0"/>
              </a:rPr>
              <a:t>Kas korpuste lõikes ilmneb erinevusi (st tõusu, langust) naissoosõnade kasutussagedustes?</a:t>
            </a:r>
          </a:p>
          <a:p>
            <a:pPr marL="457200" indent="-457200">
              <a:buAutoNum type="arabicParenR"/>
            </a:pPr>
            <a:r>
              <a:rPr lang="et-EE" sz="2000" dirty="0">
                <a:solidFill>
                  <a:schemeClr val="accent1">
                    <a:lumMod val="50000"/>
                  </a:schemeClr>
                </a:solidFill>
                <a:latin typeface="Arial" panose="020B0604020202020204" pitchFamily="34" charset="0"/>
                <a:cs typeface="Arial" panose="020B0604020202020204" pitchFamily="34" charset="0"/>
              </a:rPr>
              <a:t>Mida väljendavad sagedamad soosõnad?</a:t>
            </a:r>
          </a:p>
          <a:p>
            <a:pPr marL="457200" indent="-457200">
              <a:buAutoNum type="arabicParenR"/>
            </a:pPr>
            <a:r>
              <a:rPr lang="et-EE" sz="2000" dirty="0">
                <a:solidFill>
                  <a:schemeClr val="accent1">
                    <a:lumMod val="50000"/>
                  </a:schemeClr>
                </a:solidFill>
                <a:latin typeface="Arial" panose="020B0604020202020204" pitchFamily="34" charset="0"/>
                <a:cs typeface="Arial" panose="020B0604020202020204" pitchFamily="34" charset="0"/>
              </a:rPr>
              <a:t>Millised on sagedamate sõnade </a:t>
            </a:r>
            <a:r>
              <a:rPr lang="et-EE" sz="2000" i="1" dirty="0">
                <a:solidFill>
                  <a:schemeClr val="accent1">
                    <a:lumMod val="50000"/>
                  </a:schemeClr>
                </a:solidFill>
                <a:latin typeface="Arial" panose="020B0604020202020204" pitchFamily="34" charset="0"/>
                <a:cs typeface="Arial" panose="020B0604020202020204" pitchFamily="34" charset="0"/>
              </a:rPr>
              <a:t>esinaine</a:t>
            </a:r>
            <a:r>
              <a:rPr lang="et-EE" sz="2000" dirty="0">
                <a:solidFill>
                  <a:schemeClr val="accent1">
                    <a:lumMod val="50000"/>
                  </a:schemeClr>
                </a:solidFill>
                <a:latin typeface="Arial" panose="020B0604020202020204" pitchFamily="34" charset="0"/>
                <a:cs typeface="Arial" panose="020B0604020202020204" pitchFamily="34" charset="0"/>
              </a:rPr>
              <a:t> ja </a:t>
            </a:r>
            <a:r>
              <a:rPr lang="et-EE" sz="2000" i="1" dirty="0">
                <a:solidFill>
                  <a:schemeClr val="accent1">
                    <a:lumMod val="50000"/>
                  </a:schemeClr>
                </a:solidFill>
                <a:latin typeface="Arial" panose="020B0604020202020204" pitchFamily="34" charset="0"/>
                <a:cs typeface="Arial" panose="020B0604020202020204" pitchFamily="34" charset="0"/>
              </a:rPr>
              <a:t>perenaine</a:t>
            </a:r>
            <a:r>
              <a:rPr lang="et-EE" sz="2000" dirty="0">
                <a:solidFill>
                  <a:schemeClr val="accent1">
                    <a:lumMod val="50000"/>
                  </a:schemeClr>
                </a:solidFill>
                <a:latin typeface="Arial" panose="020B0604020202020204" pitchFamily="34" charset="0"/>
                <a:cs typeface="Arial" panose="020B0604020202020204" pitchFamily="34" charset="0"/>
              </a:rPr>
              <a:t> kasutuse taust ja sagedused </a:t>
            </a:r>
            <a:r>
              <a:rPr lang="et-EE" sz="2000" i="1" dirty="0">
                <a:solidFill>
                  <a:schemeClr val="accent1">
                    <a:lumMod val="50000"/>
                  </a:schemeClr>
                </a:solidFill>
                <a:latin typeface="Arial" panose="020B0604020202020204" pitchFamily="34" charset="0"/>
                <a:cs typeface="Arial" panose="020B0604020202020204" pitchFamily="34" charset="0"/>
              </a:rPr>
              <a:t>esimehe</a:t>
            </a:r>
            <a:r>
              <a:rPr lang="et-EE" sz="2000" dirty="0">
                <a:solidFill>
                  <a:schemeClr val="accent1">
                    <a:lumMod val="50000"/>
                  </a:schemeClr>
                </a:solidFill>
                <a:latin typeface="Arial" panose="020B0604020202020204" pitchFamily="34" charset="0"/>
                <a:cs typeface="Arial" panose="020B0604020202020204" pitchFamily="34" charset="0"/>
              </a:rPr>
              <a:t> ja </a:t>
            </a:r>
            <a:r>
              <a:rPr lang="et-EE" sz="2000" i="1" dirty="0">
                <a:solidFill>
                  <a:schemeClr val="accent1">
                    <a:lumMod val="50000"/>
                  </a:schemeClr>
                </a:solidFill>
                <a:latin typeface="Arial" panose="020B0604020202020204" pitchFamily="34" charset="0"/>
                <a:cs typeface="Arial" panose="020B0604020202020204" pitchFamily="34" charset="0"/>
              </a:rPr>
              <a:t>peremehe</a:t>
            </a:r>
            <a:r>
              <a:rPr lang="et-EE" sz="2000" dirty="0">
                <a:solidFill>
                  <a:schemeClr val="accent1">
                    <a:lumMod val="50000"/>
                  </a:schemeClr>
                </a:solidFill>
                <a:latin typeface="Arial" panose="020B0604020202020204" pitchFamily="34" charset="0"/>
                <a:cs typeface="Arial" panose="020B0604020202020204" pitchFamily="34" charset="0"/>
              </a:rPr>
              <a:t> kõrval?</a:t>
            </a:r>
          </a:p>
          <a:p>
            <a:pPr marL="457200" indent="-457200">
              <a:buAutoNum type="arabicParenR"/>
            </a:pPr>
            <a:r>
              <a:rPr lang="et-EE" sz="2000" dirty="0">
                <a:solidFill>
                  <a:schemeClr val="accent1">
                    <a:lumMod val="50000"/>
                  </a:schemeClr>
                </a:solidFill>
                <a:latin typeface="Arial" panose="020B0604020202020204" pitchFamily="34" charset="0"/>
                <a:cs typeface="Arial" panose="020B0604020202020204" pitchFamily="34" charset="0"/>
              </a:rPr>
              <a:t>Kas saab öelda, et feministlik keelereform on </a:t>
            </a:r>
            <a:r>
              <a:rPr lang="et-EE" sz="2000" i="1" dirty="0">
                <a:solidFill>
                  <a:schemeClr val="accent1">
                    <a:lumMod val="50000"/>
                  </a:schemeClr>
                </a:solidFill>
                <a:latin typeface="Arial" panose="020B0604020202020204" pitchFamily="34" charset="0"/>
                <a:cs typeface="Arial" panose="020B0604020202020204" pitchFamily="34" charset="0"/>
              </a:rPr>
              <a:t>naine</a:t>
            </a:r>
            <a:r>
              <a:rPr lang="et-EE" sz="2000" dirty="0">
                <a:solidFill>
                  <a:schemeClr val="accent1">
                    <a:lumMod val="50000"/>
                  </a:schemeClr>
                </a:solidFill>
                <a:latin typeface="Arial" panose="020B0604020202020204" pitchFamily="34" charset="0"/>
                <a:cs typeface="Arial" panose="020B0604020202020204" pitchFamily="34" charset="0"/>
              </a:rPr>
              <a:t>-lõpuliste liitsõnade näitel eesti keeles aktuaalne?</a:t>
            </a:r>
            <a:endParaRPr lang="et-EE" sz="2400" dirty="0">
              <a:solidFill>
                <a:schemeClr val="accent1">
                  <a:lumMod val="50000"/>
                </a:schemeClr>
              </a:solidFill>
              <a:latin typeface="Arial" panose="020B0604020202020204" pitchFamily="34" charset="0"/>
              <a:cs typeface="Arial" panose="020B0604020202020204" pitchFamily="34" charset="0"/>
            </a:endParaRPr>
          </a:p>
          <a:p>
            <a:endParaRPr lang="et-EE" sz="24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6254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FCE86817-A98F-4E0A-992C-6CB02ED644B2}"/>
              </a:ext>
            </a:extLst>
          </p:cNvPr>
          <p:cNvGraphicFramePr>
            <a:graphicFrameLocks noGrp="1"/>
          </p:cNvGraphicFramePr>
          <p:nvPr>
            <p:ph idx="1"/>
            <p:extLst>
              <p:ext uri="{D42A27DB-BD31-4B8C-83A1-F6EECF244321}">
                <p14:modId xmlns:p14="http://schemas.microsoft.com/office/powerpoint/2010/main" val="3276519578"/>
              </p:ext>
            </p:extLst>
          </p:nvPr>
        </p:nvGraphicFramePr>
        <p:xfrm>
          <a:off x="838200" y="1856510"/>
          <a:ext cx="10515600" cy="4838418"/>
        </p:xfrm>
        <a:graphic>
          <a:graphicData uri="http://schemas.openxmlformats.org/drawingml/2006/table">
            <a:tbl>
              <a:tblPr firstRow="1" bandRow="1">
                <a:tableStyleId>{616DA210-FB5B-4158-B5E0-FEB733F419BA}</a:tableStyleId>
              </a:tblPr>
              <a:tblGrid>
                <a:gridCol w="2103120">
                  <a:extLst>
                    <a:ext uri="{9D8B030D-6E8A-4147-A177-3AD203B41FA5}">
                      <a16:colId xmlns:a16="http://schemas.microsoft.com/office/drawing/2014/main" val="2175131957"/>
                    </a:ext>
                  </a:extLst>
                </a:gridCol>
                <a:gridCol w="2103120">
                  <a:extLst>
                    <a:ext uri="{9D8B030D-6E8A-4147-A177-3AD203B41FA5}">
                      <a16:colId xmlns:a16="http://schemas.microsoft.com/office/drawing/2014/main" val="1671291297"/>
                    </a:ext>
                  </a:extLst>
                </a:gridCol>
                <a:gridCol w="2103120">
                  <a:extLst>
                    <a:ext uri="{9D8B030D-6E8A-4147-A177-3AD203B41FA5}">
                      <a16:colId xmlns:a16="http://schemas.microsoft.com/office/drawing/2014/main" val="2403395971"/>
                    </a:ext>
                  </a:extLst>
                </a:gridCol>
                <a:gridCol w="2103120">
                  <a:extLst>
                    <a:ext uri="{9D8B030D-6E8A-4147-A177-3AD203B41FA5}">
                      <a16:colId xmlns:a16="http://schemas.microsoft.com/office/drawing/2014/main" val="2438535199"/>
                    </a:ext>
                  </a:extLst>
                </a:gridCol>
                <a:gridCol w="2103120">
                  <a:extLst>
                    <a:ext uri="{9D8B030D-6E8A-4147-A177-3AD203B41FA5}">
                      <a16:colId xmlns:a16="http://schemas.microsoft.com/office/drawing/2014/main" val="2509566287"/>
                    </a:ext>
                  </a:extLst>
                </a:gridCol>
              </a:tblGrid>
              <a:tr h="1422594">
                <a:tc>
                  <a:txBody>
                    <a:bodyPr/>
                    <a:lstStyle/>
                    <a:p>
                      <a:r>
                        <a:rPr lang="et-EE" sz="2000" dirty="0">
                          <a:solidFill>
                            <a:schemeClr val="accent1">
                              <a:lumMod val="50000"/>
                            </a:schemeClr>
                          </a:solidFill>
                          <a:latin typeface="Arial" panose="020B0604020202020204" pitchFamily="34" charset="0"/>
                          <a:cs typeface="Arial" panose="020B0604020202020204" pitchFamily="34" charset="0"/>
                        </a:rPr>
                        <a:t>Korpus</a:t>
                      </a:r>
                    </a:p>
                    <a:p>
                      <a:endParaRPr lang="et-EE" sz="2000" dirty="0">
                        <a:solidFill>
                          <a:schemeClr val="accent1">
                            <a:lumMod val="50000"/>
                          </a:schemeClr>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t-EE" sz="2000" b="0" dirty="0">
                          <a:solidFill>
                            <a:schemeClr val="accent1">
                              <a:lumMod val="50000"/>
                            </a:schemeClr>
                          </a:solidFill>
                          <a:latin typeface="Arial" panose="020B0604020202020204" pitchFamily="34" charset="0"/>
                          <a:cs typeface="Arial" panose="020B0604020202020204" pitchFamily="34" charset="0"/>
                        </a:rPr>
                        <a:t>Eesti keele koondkorpus</a:t>
                      </a:r>
                    </a:p>
                    <a:p>
                      <a:pPr algn="ctr"/>
                      <a:r>
                        <a:rPr lang="et-EE" sz="2000" b="0" dirty="0">
                          <a:solidFill>
                            <a:schemeClr val="accent1">
                              <a:lumMod val="50000"/>
                            </a:schemeClr>
                          </a:solidFill>
                          <a:latin typeface="Arial" panose="020B0604020202020204" pitchFamily="34" charset="0"/>
                          <a:cs typeface="Arial" panose="020B0604020202020204" pitchFamily="34" charset="0"/>
                        </a:rPr>
                        <a:t>(Estonian Reference Corpus) 1990–2008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t-EE" sz="2000" b="0" dirty="0">
                          <a:solidFill>
                            <a:schemeClr val="accent1">
                              <a:lumMod val="50000"/>
                            </a:schemeClr>
                          </a:solidFill>
                          <a:latin typeface="Arial" panose="020B0604020202020204" pitchFamily="34" charset="0"/>
                          <a:cs typeface="Arial" panose="020B0604020202020204" pitchFamily="34" charset="0"/>
                        </a:rPr>
                        <a:t>Veebikorpus 2013</a:t>
                      </a:r>
                    </a:p>
                    <a:p>
                      <a:pPr algn="ctr"/>
                      <a:r>
                        <a:rPr lang="et-EE" sz="2000" b="0" dirty="0">
                          <a:solidFill>
                            <a:schemeClr val="accent1">
                              <a:lumMod val="50000"/>
                            </a:schemeClr>
                          </a:solidFill>
                          <a:latin typeface="Arial" panose="020B0604020202020204" pitchFamily="34" charset="0"/>
                          <a:cs typeface="Arial" panose="020B0604020202020204" pitchFamily="34" charset="0"/>
                        </a:rPr>
                        <a:t>(2019. aasta ühendkorpuse alamkorpus Web 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t-EE" sz="2000" b="0" dirty="0">
                          <a:solidFill>
                            <a:schemeClr val="accent1">
                              <a:lumMod val="50000"/>
                            </a:schemeClr>
                          </a:solidFill>
                          <a:latin typeface="Arial" panose="020B0604020202020204" pitchFamily="34" charset="0"/>
                          <a:cs typeface="Arial" panose="020B0604020202020204" pitchFamily="34" charset="0"/>
                        </a:rPr>
                        <a:t>Veebikorpus 2017 (Web 2017)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t-EE" sz="2000" b="0" dirty="0">
                          <a:solidFill>
                            <a:schemeClr val="accent1">
                              <a:lumMod val="50000"/>
                            </a:schemeClr>
                          </a:solidFill>
                          <a:latin typeface="Arial" panose="020B0604020202020204" pitchFamily="34" charset="0"/>
                          <a:cs typeface="Arial" panose="020B0604020202020204" pitchFamily="34" charset="0"/>
                        </a:rPr>
                        <a:t>Veebikorpus 2019 (Web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58139619"/>
                  </a:ext>
                </a:extLst>
              </a:tr>
              <a:tr h="997938">
                <a:tc>
                  <a:txBody>
                    <a:bodyPr/>
                    <a:lstStyle/>
                    <a:p>
                      <a:r>
                        <a:rPr lang="et-EE" sz="2000" b="1" dirty="0">
                          <a:solidFill>
                            <a:schemeClr val="accent1">
                              <a:lumMod val="50000"/>
                            </a:schemeClr>
                          </a:solidFill>
                          <a:latin typeface="Arial" panose="020B0604020202020204" pitchFamily="34" charset="0"/>
                          <a:cs typeface="Arial" panose="020B0604020202020204" pitchFamily="34" charset="0"/>
                        </a:rPr>
                        <a:t>Sõnade arv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t-EE" sz="2000" b="0" dirty="0">
                          <a:solidFill>
                            <a:schemeClr val="accent1">
                              <a:lumMod val="50000"/>
                            </a:schemeClr>
                          </a:solidFill>
                          <a:latin typeface="Arial" panose="020B0604020202020204" pitchFamily="34" charset="0"/>
                          <a:cs typeface="Arial" panose="020B0604020202020204" pitchFamily="34" charset="0"/>
                        </a:rPr>
                        <a:t>203 267 951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248 753 329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524 059 228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t-EE" sz="2000" b="0" kern="1200" dirty="0">
                          <a:solidFill>
                            <a:schemeClr val="accent1">
                              <a:lumMod val="50000"/>
                            </a:schemeClr>
                          </a:solidFill>
                          <a:effectLst/>
                          <a:latin typeface="Arial" panose="020B0604020202020204" pitchFamily="34" charset="0"/>
                          <a:cs typeface="Arial" panose="020B0604020202020204" pitchFamily="34" charset="0"/>
                        </a:rPr>
                        <a:t>504 441 795</a:t>
                      </a:r>
                      <a:endParaRPr lang="et-EE" sz="2000" dirty="0">
                        <a:solidFill>
                          <a:schemeClr val="accent1">
                            <a:lumMod val="50000"/>
                          </a:schemeClr>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57731071"/>
                  </a:ext>
                </a:extLst>
              </a:tr>
              <a:tr h="1691008">
                <a:tc>
                  <a:txBody>
                    <a:bodyPr/>
                    <a:lstStyle/>
                    <a:p>
                      <a:r>
                        <a:rPr lang="et-EE" sz="2000" b="1" dirty="0">
                          <a:solidFill>
                            <a:schemeClr val="accent1">
                              <a:lumMod val="50000"/>
                            </a:schemeClr>
                          </a:solidFill>
                          <a:latin typeface="Arial" panose="020B0604020202020204" pitchFamily="34" charset="0"/>
                          <a:cs typeface="Arial" panose="020B0604020202020204" pitchFamily="34" charset="0"/>
                        </a:rPr>
                        <a:t>Tekstid</a:t>
                      </a:r>
                    </a:p>
                  </a:txBody>
                  <a:tcPr anchor="ctr">
                    <a:lnT w="12700" cap="flat" cmpd="sng" algn="ctr">
                      <a:solidFill>
                        <a:schemeClr val="tx1"/>
                      </a:solidFill>
                      <a:prstDash val="solid"/>
                      <a:round/>
                      <a:headEnd type="none" w="med" len="med"/>
                      <a:tailEnd type="none" w="med" len="med"/>
                    </a:lnT>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meediatekstid,</a:t>
                      </a:r>
                    </a:p>
                    <a:p>
                      <a:pPr algn="ctr"/>
                      <a:r>
                        <a:rPr lang="et-EE" sz="2000" dirty="0">
                          <a:solidFill>
                            <a:schemeClr val="accent1">
                              <a:lumMod val="50000"/>
                            </a:schemeClr>
                          </a:solidFill>
                          <a:latin typeface="Arial" panose="020B0604020202020204" pitchFamily="34" charset="0"/>
                          <a:cs typeface="Arial" panose="020B0604020202020204" pitchFamily="34" charset="0"/>
                        </a:rPr>
                        <a:t>ilukirjandus, teadusartiklid, doktoritööd, riigikogu stsenogrammid</a:t>
                      </a:r>
                    </a:p>
                  </a:txBody>
                  <a:tcPr anchor="ctr">
                    <a:lnT w="12700" cap="flat" cmpd="sng" algn="ctr">
                      <a:solidFill>
                        <a:schemeClr val="tx1"/>
                      </a:solidFill>
                      <a:prstDash val="solid"/>
                      <a:round/>
                      <a:headEnd type="none" w="med" len="med"/>
                      <a:tailEnd type="none" w="med" len="med"/>
                    </a:lnT>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 eestikeelsed veebilehed (veebiuudised, blogid, foorumid, kodulehed jms)</a:t>
                      </a:r>
                    </a:p>
                  </a:txBody>
                  <a:tcPr>
                    <a:lnT w="12700" cap="flat" cmpd="sng" algn="ctr">
                      <a:solidFill>
                        <a:schemeClr val="tx1"/>
                      </a:solidFill>
                      <a:prstDash val="solid"/>
                      <a:round/>
                      <a:headEnd type="none" w="med" len="med"/>
                      <a:tailEnd type="none" w="med" len="med"/>
                    </a:lnT>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eestikeelsed veebilehed (veebiuudised, blogid, foorumid, kodulehed jms)</a:t>
                      </a:r>
                    </a:p>
                  </a:txBody>
                  <a:tcPr>
                    <a:lnT w="12700" cap="flat" cmpd="sng" algn="ctr">
                      <a:solidFill>
                        <a:schemeClr val="tx1"/>
                      </a:solidFill>
                      <a:prstDash val="solid"/>
                      <a:round/>
                      <a:headEnd type="none" w="med" len="med"/>
                      <a:tailEnd type="none" w="med" len="med"/>
                    </a:lnT>
                  </a:tcPr>
                </a:tc>
                <a:tc>
                  <a:txBody>
                    <a:bodyPr/>
                    <a:lstStyle/>
                    <a:p>
                      <a:pPr algn="ctr"/>
                      <a:r>
                        <a:rPr lang="et-EE" sz="2000" dirty="0">
                          <a:solidFill>
                            <a:schemeClr val="accent1">
                              <a:lumMod val="50000"/>
                            </a:schemeClr>
                          </a:solidFill>
                          <a:latin typeface="Arial" panose="020B0604020202020204" pitchFamily="34" charset="0"/>
                          <a:cs typeface="Arial" panose="020B0604020202020204" pitchFamily="34" charset="0"/>
                        </a:rPr>
                        <a:t>eestikeelsed veebilehed (veebiuudised, blogid, foorumid, kodulehed jms)</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03402205"/>
                  </a:ext>
                </a:extLst>
              </a:tr>
            </a:tbl>
          </a:graphicData>
        </a:graphic>
      </p:graphicFrame>
      <p:sp>
        <p:nvSpPr>
          <p:cNvPr id="3" name="TextBox 2">
            <a:extLst>
              <a:ext uri="{FF2B5EF4-FFF2-40B4-BE49-F238E27FC236}">
                <a16:creationId xmlns:a16="http://schemas.microsoft.com/office/drawing/2014/main" id="{BEAB9EE3-A2C9-44C5-B62E-263D16C55A89}"/>
              </a:ext>
            </a:extLst>
          </p:cNvPr>
          <p:cNvSpPr txBox="1"/>
          <p:nvPr/>
        </p:nvSpPr>
        <p:spPr>
          <a:xfrm>
            <a:off x="838200" y="1343891"/>
            <a:ext cx="10515600" cy="369332"/>
          </a:xfrm>
          <a:prstGeom prst="rect">
            <a:avLst/>
          </a:prstGeom>
          <a:noFill/>
        </p:spPr>
        <p:txBody>
          <a:bodyPr wrap="square" rtlCol="0">
            <a:spAutoFit/>
          </a:bodyPr>
          <a:lstStyle/>
          <a:p>
            <a:r>
              <a:rPr lang="et-EE" dirty="0">
                <a:solidFill>
                  <a:schemeClr val="accent1">
                    <a:lumMod val="50000"/>
                  </a:schemeClr>
                </a:solidFill>
                <a:latin typeface="Arial" panose="020B0604020202020204" pitchFamily="34" charset="0"/>
                <a:cs typeface="Arial" panose="020B0604020202020204" pitchFamily="34" charset="0"/>
              </a:rPr>
              <a:t>Tabel 1. </a:t>
            </a:r>
            <a:r>
              <a:rPr lang="et-EE" b="1" dirty="0">
                <a:solidFill>
                  <a:schemeClr val="accent1">
                    <a:lumMod val="50000"/>
                  </a:schemeClr>
                </a:solidFill>
                <a:latin typeface="Arial" panose="020B0604020202020204" pitchFamily="34" charset="0"/>
                <a:cs typeface="Arial" panose="020B0604020202020204" pitchFamily="34" charset="0"/>
              </a:rPr>
              <a:t>Uurimuses kasutatud korpused</a:t>
            </a:r>
          </a:p>
        </p:txBody>
      </p:sp>
    </p:spTree>
    <p:extLst>
      <p:ext uri="{BB962C8B-B14F-4D97-AF65-F5344CB8AC3E}">
        <p14:creationId xmlns:p14="http://schemas.microsoft.com/office/powerpoint/2010/main" val="1765815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50163C-1B86-45FF-B9BB-733730587F08}"/>
              </a:ext>
            </a:extLst>
          </p:cNvPr>
          <p:cNvSpPr>
            <a:spLocks noGrp="1"/>
          </p:cNvSpPr>
          <p:nvPr>
            <p:ph type="title"/>
          </p:nvPr>
        </p:nvSpPr>
        <p:spPr>
          <a:xfrm>
            <a:off x="838200" y="556995"/>
            <a:ext cx="10515600" cy="476205"/>
          </a:xfrm>
        </p:spPr>
        <p:txBody>
          <a:bodyPr>
            <a:normAutofit fontScale="90000"/>
          </a:bodyPr>
          <a:lstStyle/>
          <a:p>
            <a:r>
              <a:rPr lang="et-EE" sz="5200" dirty="0"/>
              <a:t> </a:t>
            </a:r>
          </a:p>
        </p:txBody>
      </p:sp>
      <p:graphicFrame>
        <p:nvGraphicFramePr>
          <p:cNvPr id="4" name="Content Placeholder 3">
            <a:extLst>
              <a:ext uri="{FF2B5EF4-FFF2-40B4-BE49-F238E27FC236}">
                <a16:creationId xmlns:a16="http://schemas.microsoft.com/office/drawing/2014/main" id="{0BB78A7C-3893-4E39-BF65-7CA199460DE4}"/>
              </a:ext>
            </a:extLst>
          </p:cNvPr>
          <p:cNvGraphicFramePr>
            <a:graphicFrameLocks noGrp="1"/>
          </p:cNvGraphicFramePr>
          <p:nvPr>
            <p:ph idx="1"/>
            <p:extLst>
              <p:ext uri="{D42A27DB-BD31-4B8C-83A1-F6EECF244321}">
                <p14:modId xmlns:p14="http://schemas.microsoft.com/office/powerpoint/2010/main" val="3589348492"/>
              </p:ext>
            </p:extLst>
          </p:nvPr>
        </p:nvGraphicFramePr>
        <p:xfrm>
          <a:off x="980727" y="1033200"/>
          <a:ext cx="10019782" cy="3801054"/>
        </p:xfrm>
        <a:graphic>
          <a:graphicData uri="http://schemas.openxmlformats.org/drawingml/2006/table">
            <a:tbl>
              <a:tblPr firstRow="1" bandRow="1">
                <a:tableStyleId>{9D7B26C5-4107-4FEC-AEDC-1716B250A1EF}</a:tableStyleId>
              </a:tblPr>
              <a:tblGrid>
                <a:gridCol w="1574192">
                  <a:extLst>
                    <a:ext uri="{9D8B030D-6E8A-4147-A177-3AD203B41FA5}">
                      <a16:colId xmlns:a16="http://schemas.microsoft.com/office/drawing/2014/main" val="921344493"/>
                    </a:ext>
                  </a:extLst>
                </a:gridCol>
                <a:gridCol w="1786859">
                  <a:extLst>
                    <a:ext uri="{9D8B030D-6E8A-4147-A177-3AD203B41FA5}">
                      <a16:colId xmlns:a16="http://schemas.microsoft.com/office/drawing/2014/main" val="2402371507"/>
                    </a:ext>
                  </a:extLst>
                </a:gridCol>
                <a:gridCol w="2219577">
                  <a:extLst>
                    <a:ext uri="{9D8B030D-6E8A-4147-A177-3AD203B41FA5}">
                      <a16:colId xmlns:a16="http://schemas.microsoft.com/office/drawing/2014/main" val="1806935142"/>
                    </a:ext>
                  </a:extLst>
                </a:gridCol>
                <a:gridCol w="2219577">
                  <a:extLst>
                    <a:ext uri="{9D8B030D-6E8A-4147-A177-3AD203B41FA5}">
                      <a16:colId xmlns:a16="http://schemas.microsoft.com/office/drawing/2014/main" val="3932540398"/>
                    </a:ext>
                  </a:extLst>
                </a:gridCol>
                <a:gridCol w="2219577">
                  <a:extLst>
                    <a:ext uri="{9D8B030D-6E8A-4147-A177-3AD203B41FA5}">
                      <a16:colId xmlns:a16="http://schemas.microsoft.com/office/drawing/2014/main" val="2427530712"/>
                    </a:ext>
                  </a:extLst>
                </a:gridCol>
              </a:tblGrid>
              <a:tr h="1374400">
                <a:tc>
                  <a:txBody>
                    <a:bodyPr/>
                    <a:lstStyle/>
                    <a:p>
                      <a:pPr algn="ctr" fontAlgn="b"/>
                      <a:r>
                        <a:rPr lang="et-EE" sz="2400" b="1" u="none" strike="noStrike" dirty="0">
                          <a:solidFill>
                            <a:schemeClr val="accent1">
                              <a:lumMod val="50000"/>
                            </a:schemeClr>
                          </a:solidFill>
                          <a:effectLst/>
                          <a:latin typeface="Arial" panose="020B0604020202020204" pitchFamily="34" charset="0"/>
                          <a:cs typeface="Arial" panose="020B0604020202020204" pitchFamily="34" charset="0"/>
                        </a:rPr>
                        <a:t>Korpus</a:t>
                      </a:r>
                      <a:endParaRPr lang="et-EE" sz="2400" b="1"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t-EE" sz="2400" b="1" u="none" strike="noStrike" dirty="0">
                          <a:solidFill>
                            <a:schemeClr val="accent1">
                              <a:lumMod val="50000"/>
                            </a:schemeClr>
                          </a:solidFill>
                          <a:effectLst/>
                          <a:latin typeface="Arial" panose="020B0604020202020204" pitchFamily="34" charset="0"/>
                          <a:cs typeface="Arial" panose="020B0604020202020204" pitchFamily="34" charset="0"/>
                        </a:rPr>
                        <a:t>Absoluut-</a:t>
                      </a:r>
                    </a:p>
                    <a:p>
                      <a:pPr algn="ctr" fontAlgn="b"/>
                      <a:r>
                        <a:rPr lang="et-EE" sz="2400" b="1" u="none" strike="noStrike" dirty="0">
                          <a:solidFill>
                            <a:schemeClr val="accent1">
                              <a:lumMod val="50000"/>
                            </a:schemeClr>
                          </a:solidFill>
                          <a:effectLst/>
                          <a:latin typeface="Arial" panose="020B0604020202020204" pitchFamily="34" charset="0"/>
                          <a:cs typeface="Arial" panose="020B0604020202020204" pitchFamily="34" charset="0"/>
                        </a:rPr>
                        <a:t>sagedus</a:t>
                      </a:r>
                      <a:endParaRPr lang="et-EE" sz="2400" b="1"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t-EE" sz="2400" b="1" u="none" strike="noStrike" dirty="0">
                          <a:solidFill>
                            <a:schemeClr val="accent1">
                              <a:lumMod val="50000"/>
                            </a:schemeClr>
                          </a:solidFill>
                          <a:effectLst/>
                          <a:latin typeface="Arial" panose="020B0604020202020204" pitchFamily="34" charset="0"/>
                          <a:cs typeface="Arial" panose="020B0604020202020204" pitchFamily="34" charset="0"/>
                        </a:rPr>
                        <a:t>Suhteline sagedus (mln sõna kohta)</a:t>
                      </a:r>
                      <a:endParaRPr lang="et-EE" sz="2400" b="1"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t-EE" sz="2400" b="1" i="0" u="none" strike="noStrike" dirty="0">
                          <a:solidFill>
                            <a:schemeClr val="accent1">
                              <a:lumMod val="50000"/>
                            </a:schemeClr>
                          </a:solidFill>
                          <a:effectLst/>
                          <a:latin typeface="Arial" panose="020B0604020202020204" pitchFamily="34" charset="0"/>
                          <a:cs typeface="Arial" panose="020B0604020202020204" pitchFamily="34" charset="0"/>
                        </a:rPr>
                        <a:t>Eri sõnade arv</a:t>
                      </a:r>
                    </a:p>
                    <a:p>
                      <a:pPr algn="ctr" fontAlgn="b"/>
                      <a:r>
                        <a:rPr lang="et-EE" sz="2400" b="1" i="0" u="none" strike="noStrike" dirty="0">
                          <a:solidFill>
                            <a:schemeClr val="accent1">
                              <a:lumMod val="50000"/>
                            </a:schemeClr>
                          </a:solidFill>
                          <a:effectLst/>
                          <a:latin typeface="Arial" panose="020B0604020202020204" pitchFamily="34" charset="0"/>
                          <a:cs typeface="Arial" panose="020B0604020202020204" pitchFamily="34" charset="0"/>
                        </a:rPr>
                        <a:t>(</a:t>
                      </a:r>
                      <a:r>
                        <a:rPr lang="et-EE" sz="2400" b="1" i="1" u="none" strike="noStrike" dirty="0">
                          <a:solidFill>
                            <a:schemeClr val="accent1">
                              <a:lumMod val="50000"/>
                            </a:schemeClr>
                          </a:solidFill>
                          <a:effectLst/>
                          <a:latin typeface="Arial" panose="020B0604020202020204" pitchFamily="34" charset="0"/>
                          <a:cs typeface="Arial" panose="020B0604020202020204" pitchFamily="34" charset="0"/>
                        </a:rPr>
                        <a:t>type frequency</a:t>
                      </a:r>
                      <a:r>
                        <a:rPr lang="et-EE" sz="2400" b="1" i="0" u="none" strike="noStrike" dirty="0">
                          <a:solidFill>
                            <a:schemeClr val="accent1">
                              <a:lumMod val="50000"/>
                            </a:schemeClr>
                          </a:solidFill>
                          <a:effectLst/>
                          <a:latin typeface="Arial" panose="020B0604020202020204" pitchFamily="34" charset="0"/>
                          <a:cs typeface="Arial" panose="020B0604020202020204" pitchFamily="34" charset="0"/>
                        </a:rPr>
                        <a:t>)</a:t>
                      </a:r>
                    </a:p>
                  </a:txBody>
                  <a:tcPr marL="15716" marR="15716" marT="157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t-EE" sz="2400" b="1" u="none" strike="noStrike" dirty="0">
                          <a:solidFill>
                            <a:schemeClr val="accent1">
                              <a:lumMod val="50000"/>
                            </a:schemeClr>
                          </a:solidFill>
                          <a:effectLst/>
                          <a:latin typeface="Arial" panose="020B0604020202020204" pitchFamily="34" charset="0"/>
                          <a:cs typeface="Arial" panose="020B0604020202020204" pitchFamily="34" charset="0"/>
                        </a:rPr>
                        <a:t>Osakaal</a:t>
                      </a:r>
                    </a:p>
                    <a:p>
                      <a:pPr algn="ctr" fontAlgn="b"/>
                      <a:r>
                        <a:rPr lang="et-EE" sz="2400" b="1" u="none" strike="noStrike" dirty="0">
                          <a:solidFill>
                            <a:schemeClr val="accent1">
                              <a:lumMod val="50000"/>
                            </a:schemeClr>
                          </a:solidFill>
                          <a:effectLst/>
                          <a:latin typeface="Arial" panose="020B0604020202020204" pitchFamily="34" charset="0"/>
                          <a:cs typeface="Arial" panose="020B0604020202020204" pitchFamily="34" charset="0"/>
                        </a:rPr>
                        <a:t>(%)</a:t>
                      </a:r>
                      <a:endParaRPr lang="et-EE" sz="2400" b="1"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307324"/>
                  </a:ext>
                </a:extLst>
              </a:tr>
              <a:tr h="920990">
                <a:tc>
                  <a:txBody>
                    <a:bodyPr/>
                    <a:lstStyle/>
                    <a:p>
                      <a:pPr algn="r" fontAlgn="b"/>
                      <a:r>
                        <a:rPr lang="et-EE" sz="2400" u="none" strike="noStrike" dirty="0">
                          <a:solidFill>
                            <a:schemeClr val="accent1">
                              <a:lumMod val="50000"/>
                            </a:schemeClr>
                          </a:solidFill>
                          <a:effectLst/>
                          <a:latin typeface="Arial" panose="020B0604020202020204" pitchFamily="34" charset="0"/>
                          <a:cs typeface="Arial" panose="020B0604020202020204" pitchFamily="34" charset="0"/>
                        </a:rPr>
                        <a:t>1990–2008</a:t>
                      </a:r>
                      <a:endParaRPr lang="et-EE" sz="2400" b="0"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u="none" strike="noStrike" dirty="0">
                          <a:solidFill>
                            <a:schemeClr val="accent1">
                              <a:lumMod val="50000"/>
                            </a:schemeClr>
                          </a:solidFill>
                          <a:effectLst/>
                          <a:latin typeface="Arial" panose="020B0604020202020204" pitchFamily="34" charset="0"/>
                          <a:cs typeface="Arial" panose="020B0604020202020204" pitchFamily="34" charset="0"/>
                        </a:rPr>
                        <a:t>14 836</a:t>
                      </a:r>
                      <a:endParaRPr lang="et-EE" sz="2400" b="0"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u="none" strike="noStrike" dirty="0">
                          <a:solidFill>
                            <a:schemeClr val="accent1">
                              <a:lumMod val="50000"/>
                            </a:schemeClr>
                          </a:solidFill>
                          <a:effectLst/>
                          <a:latin typeface="Arial" panose="020B0604020202020204" pitchFamily="34" charset="0"/>
                          <a:cs typeface="Arial" panose="020B0604020202020204" pitchFamily="34" charset="0"/>
                        </a:rPr>
                        <a:t>72.99</a:t>
                      </a:r>
                      <a:endParaRPr lang="et-EE" sz="2400" b="0"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b="0" i="0" u="none" strike="noStrike" dirty="0">
                          <a:solidFill>
                            <a:schemeClr val="accent1">
                              <a:lumMod val="50000"/>
                            </a:schemeClr>
                          </a:solidFill>
                          <a:effectLst/>
                          <a:latin typeface="Arial" panose="020B0604020202020204" pitchFamily="34" charset="0"/>
                          <a:cs typeface="Arial" panose="020B0604020202020204" pitchFamily="34" charset="0"/>
                        </a:rPr>
                        <a:t>118</a:t>
                      </a: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b="0" i="0" u="none" strike="noStrike" dirty="0">
                          <a:solidFill>
                            <a:schemeClr val="accent1">
                              <a:lumMod val="50000"/>
                            </a:schemeClr>
                          </a:solidFill>
                          <a:effectLst/>
                          <a:latin typeface="Arial" panose="020B0604020202020204" pitchFamily="34" charset="0"/>
                          <a:cs typeface="Arial" panose="020B0604020202020204" pitchFamily="34" charset="0"/>
                        </a:rPr>
                        <a:t>5.14</a:t>
                      </a: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6352525"/>
                  </a:ext>
                </a:extLst>
              </a:tr>
              <a:tr h="501888">
                <a:tc>
                  <a:txBody>
                    <a:bodyPr/>
                    <a:lstStyle/>
                    <a:p>
                      <a:pPr algn="r" fontAlgn="b"/>
                      <a:r>
                        <a:rPr lang="et-EE" sz="2400" u="none" strike="noStrike" dirty="0">
                          <a:solidFill>
                            <a:schemeClr val="accent1">
                              <a:lumMod val="50000"/>
                            </a:schemeClr>
                          </a:solidFill>
                          <a:effectLst/>
                          <a:latin typeface="Arial" panose="020B0604020202020204" pitchFamily="34" charset="0"/>
                          <a:cs typeface="Arial" panose="020B0604020202020204" pitchFamily="34" charset="0"/>
                        </a:rPr>
                        <a:t>2013</a:t>
                      </a:r>
                      <a:endParaRPr lang="et-EE" sz="2400" b="0"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u="none" strike="noStrike" dirty="0">
                          <a:solidFill>
                            <a:schemeClr val="accent1">
                              <a:lumMod val="50000"/>
                            </a:schemeClr>
                          </a:solidFill>
                          <a:effectLst/>
                          <a:latin typeface="Arial" panose="020B0604020202020204" pitchFamily="34" charset="0"/>
                          <a:cs typeface="Arial" panose="020B0604020202020204" pitchFamily="34" charset="0"/>
                        </a:rPr>
                        <a:t>17 345</a:t>
                      </a:r>
                      <a:endParaRPr lang="et-EE" sz="2400" b="0"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u="none" strike="noStrike" dirty="0">
                          <a:solidFill>
                            <a:schemeClr val="accent1">
                              <a:lumMod val="50000"/>
                            </a:schemeClr>
                          </a:solidFill>
                          <a:effectLst/>
                          <a:latin typeface="Arial" panose="020B0604020202020204" pitchFamily="34" charset="0"/>
                          <a:cs typeface="Arial" panose="020B0604020202020204" pitchFamily="34" charset="0"/>
                        </a:rPr>
                        <a:t>69.72</a:t>
                      </a:r>
                      <a:endParaRPr lang="et-EE" sz="2400" b="0"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b="0" i="0" u="none" strike="noStrike" dirty="0">
                          <a:solidFill>
                            <a:schemeClr val="accent1">
                              <a:lumMod val="50000"/>
                            </a:schemeClr>
                          </a:solidFill>
                          <a:effectLst/>
                          <a:latin typeface="Arial" panose="020B0604020202020204" pitchFamily="34" charset="0"/>
                          <a:cs typeface="Arial" panose="020B0604020202020204" pitchFamily="34" charset="0"/>
                        </a:rPr>
                        <a:t>143</a:t>
                      </a: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b="0" u="none" strike="noStrike" dirty="0">
                          <a:solidFill>
                            <a:schemeClr val="accent1">
                              <a:lumMod val="50000"/>
                            </a:schemeClr>
                          </a:solidFill>
                          <a:effectLst/>
                          <a:latin typeface="Arial" panose="020B0604020202020204" pitchFamily="34" charset="0"/>
                          <a:cs typeface="Arial" panose="020B0604020202020204" pitchFamily="34" charset="0"/>
                        </a:rPr>
                        <a:t>7.21</a:t>
                      </a:r>
                      <a:endParaRPr lang="et-EE" sz="2400" b="0"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7192178"/>
                  </a:ext>
                </a:extLst>
              </a:tr>
              <a:tr h="501888">
                <a:tc>
                  <a:txBody>
                    <a:bodyPr/>
                    <a:lstStyle/>
                    <a:p>
                      <a:pPr algn="r" fontAlgn="b"/>
                      <a:r>
                        <a:rPr lang="et-EE" sz="2400" u="none" strike="noStrike">
                          <a:solidFill>
                            <a:schemeClr val="accent1">
                              <a:lumMod val="50000"/>
                            </a:schemeClr>
                          </a:solidFill>
                          <a:effectLst/>
                          <a:latin typeface="Arial" panose="020B0604020202020204" pitchFamily="34" charset="0"/>
                          <a:cs typeface="Arial" panose="020B0604020202020204" pitchFamily="34" charset="0"/>
                        </a:rPr>
                        <a:t>2017</a:t>
                      </a:r>
                      <a:endParaRPr lang="et-EE" sz="2400" b="0" i="0" u="none" strike="noStrike">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u="none" strike="noStrike" dirty="0">
                          <a:solidFill>
                            <a:schemeClr val="accent1">
                              <a:lumMod val="50000"/>
                            </a:schemeClr>
                          </a:solidFill>
                          <a:effectLst/>
                          <a:latin typeface="Arial" panose="020B0604020202020204" pitchFamily="34" charset="0"/>
                          <a:cs typeface="Arial" panose="020B0604020202020204" pitchFamily="34" charset="0"/>
                        </a:rPr>
                        <a:t>33 993</a:t>
                      </a:r>
                      <a:endParaRPr lang="et-EE" sz="2400" b="0"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u="none" strike="noStrike" dirty="0">
                          <a:solidFill>
                            <a:schemeClr val="accent1">
                              <a:lumMod val="50000"/>
                            </a:schemeClr>
                          </a:solidFill>
                          <a:effectLst/>
                          <a:latin typeface="Arial" panose="020B0604020202020204" pitchFamily="34" charset="0"/>
                          <a:cs typeface="Arial" panose="020B0604020202020204" pitchFamily="34" charset="0"/>
                        </a:rPr>
                        <a:t>64.86</a:t>
                      </a:r>
                      <a:endParaRPr lang="et-EE" sz="2400" b="0"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b="0" i="0" u="none" strike="noStrike" dirty="0">
                          <a:solidFill>
                            <a:schemeClr val="accent1">
                              <a:lumMod val="50000"/>
                            </a:schemeClr>
                          </a:solidFill>
                          <a:effectLst/>
                          <a:latin typeface="Arial" panose="020B0604020202020204" pitchFamily="34" charset="0"/>
                          <a:cs typeface="Arial" panose="020B0604020202020204" pitchFamily="34" charset="0"/>
                        </a:rPr>
                        <a:t>224</a:t>
                      </a: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b="0" i="0" u="none" strike="noStrike" dirty="0">
                          <a:solidFill>
                            <a:schemeClr val="accent1">
                              <a:lumMod val="50000"/>
                            </a:schemeClr>
                          </a:solidFill>
                          <a:effectLst/>
                          <a:latin typeface="Arial" panose="020B0604020202020204" pitchFamily="34" charset="0"/>
                          <a:cs typeface="Arial" panose="020B0604020202020204" pitchFamily="34" charset="0"/>
                        </a:rPr>
                        <a:t>6.92</a:t>
                      </a: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1523747"/>
                  </a:ext>
                </a:extLst>
              </a:tr>
              <a:tr h="501888">
                <a:tc>
                  <a:txBody>
                    <a:bodyPr/>
                    <a:lstStyle/>
                    <a:p>
                      <a:pPr algn="r" fontAlgn="b"/>
                      <a:r>
                        <a:rPr lang="et-EE" sz="2400" u="none" strike="noStrike">
                          <a:solidFill>
                            <a:schemeClr val="accent1">
                              <a:lumMod val="50000"/>
                            </a:schemeClr>
                          </a:solidFill>
                          <a:effectLst/>
                          <a:latin typeface="Arial" panose="020B0604020202020204" pitchFamily="34" charset="0"/>
                          <a:cs typeface="Arial" panose="020B0604020202020204" pitchFamily="34" charset="0"/>
                        </a:rPr>
                        <a:t>2019</a:t>
                      </a:r>
                      <a:endParaRPr lang="et-EE" sz="2400" b="0" i="0" u="none" strike="noStrike">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u="none" strike="noStrike" dirty="0">
                          <a:solidFill>
                            <a:schemeClr val="accent1">
                              <a:lumMod val="50000"/>
                            </a:schemeClr>
                          </a:solidFill>
                          <a:effectLst/>
                          <a:latin typeface="Arial" panose="020B0604020202020204" pitchFamily="34" charset="0"/>
                          <a:cs typeface="Arial" panose="020B0604020202020204" pitchFamily="34" charset="0"/>
                        </a:rPr>
                        <a:t>27 455</a:t>
                      </a:r>
                      <a:endParaRPr lang="et-EE" sz="2400" b="0"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u="none" strike="noStrike" dirty="0">
                          <a:solidFill>
                            <a:schemeClr val="accent1">
                              <a:lumMod val="50000"/>
                            </a:schemeClr>
                          </a:solidFill>
                          <a:effectLst/>
                          <a:latin typeface="Arial" panose="020B0604020202020204" pitchFamily="34" charset="0"/>
                          <a:cs typeface="Arial" panose="020B0604020202020204" pitchFamily="34" charset="0"/>
                        </a:rPr>
                        <a:t>54.42</a:t>
                      </a:r>
                      <a:endParaRPr lang="et-EE" sz="2400" b="0" i="0" u="none" strike="noStrike" dirty="0">
                        <a:solidFill>
                          <a:schemeClr val="accent1">
                            <a:lumMod val="50000"/>
                          </a:schemeClr>
                        </a:solidFill>
                        <a:effectLst/>
                        <a:latin typeface="Arial" panose="020B0604020202020204" pitchFamily="34" charset="0"/>
                        <a:cs typeface="Arial" panose="020B0604020202020204" pitchFamily="34" charset="0"/>
                      </a:endParaRP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b="0" i="0" u="none" strike="noStrike" dirty="0">
                          <a:solidFill>
                            <a:schemeClr val="accent1">
                              <a:lumMod val="50000"/>
                            </a:schemeClr>
                          </a:solidFill>
                          <a:effectLst/>
                          <a:latin typeface="Arial" panose="020B0604020202020204" pitchFamily="34" charset="0"/>
                          <a:cs typeface="Arial" panose="020B0604020202020204" pitchFamily="34" charset="0"/>
                        </a:rPr>
                        <a:t>219</a:t>
                      </a: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t-EE" sz="2400" b="0" i="0" u="none" strike="noStrike" dirty="0">
                          <a:solidFill>
                            <a:schemeClr val="accent1">
                              <a:lumMod val="50000"/>
                            </a:schemeClr>
                          </a:solidFill>
                          <a:effectLst/>
                          <a:latin typeface="Arial" panose="020B0604020202020204" pitchFamily="34" charset="0"/>
                          <a:cs typeface="Arial" panose="020B0604020202020204" pitchFamily="34" charset="0"/>
                        </a:rPr>
                        <a:t>6.62</a:t>
                      </a:r>
                    </a:p>
                  </a:txBody>
                  <a:tcPr marL="15716" marR="15716" marT="157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2631442"/>
                  </a:ext>
                </a:extLst>
              </a:tr>
            </a:tbl>
          </a:graphicData>
        </a:graphic>
      </p:graphicFrame>
      <p:sp>
        <p:nvSpPr>
          <p:cNvPr id="3" name="TextBox 2">
            <a:extLst>
              <a:ext uri="{FF2B5EF4-FFF2-40B4-BE49-F238E27FC236}">
                <a16:creationId xmlns:a16="http://schemas.microsoft.com/office/drawing/2014/main" id="{3C9C19C1-0FB6-44DE-90C8-792F9DDE7AE6}"/>
              </a:ext>
            </a:extLst>
          </p:cNvPr>
          <p:cNvSpPr txBox="1"/>
          <p:nvPr/>
        </p:nvSpPr>
        <p:spPr>
          <a:xfrm>
            <a:off x="980727" y="4889961"/>
            <a:ext cx="10230546" cy="1862048"/>
          </a:xfrm>
          <a:prstGeom prst="rect">
            <a:avLst/>
          </a:prstGeom>
          <a:noFill/>
        </p:spPr>
        <p:txBody>
          <a:bodyPr wrap="square" rtlCol="0">
            <a:spAutoFit/>
          </a:bodyPr>
          <a:lstStyle/>
          <a:p>
            <a:pPr>
              <a:spcAft>
                <a:spcPts val="1000"/>
              </a:spcAft>
            </a:pPr>
            <a:r>
              <a:rPr lang="et-EE" dirty="0">
                <a:solidFill>
                  <a:schemeClr val="accent1">
                    <a:lumMod val="50000"/>
                  </a:schemeClr>
                </a:solidFill>
                <a:latin typeface="Arial" panose="020B0604020202020204" pitchFamily="34" charset="0"/>
                <a:cs typeface="Arial" panose="020B0604020202020204" pitchFamily="34" charset="0"/>
              </a:rPr>
              <a:t>Suhteline sagedus = absoluutsagedus / sõnade arv korpuses × 1 000 000 (Brezina 2018: 43).</a:t>
            </a:r>
          </a:p>
          <a:p>
            <a:pPr>
              <a:spcAft>
                <a:spcPts val="1000"/>
              </a:spcAft>
            </a:pPr>
            <a:r>
              <a:rPr lang="et-EE" i="1">
                <a:solidFill>
                  <a:schemeClr val="accent1">
                    <a:lumMod val="50000"/>
                  </a:schemeClr>
                </a:solidFill>
                <a:latin typeface="Arial" panose="020B0604020202020204" pitchFamily="34" charset="0"/>
                <a:cs typeface="Arial" panose="020B0604020202020204" pitchFamily="34" charset="0"/>
              </a:rPr>
              <a:t>Type frequency </a:t>
            </a:r>
            <a:r>
              <a:rPr lang="et-EE" dirty="0">
                <a:solidFill>
                  <a:schemeClr val="accent1">
                    <a:lumMod val="50000"/>
                  </a:schemeClr>
                </a:solidFill>
                <a:latin typeface="Arial" panose="020B0604020202020204" pitchFamily="34" charset="0"/>
                <a:cs typeface="Arial" panose="020B0604020202020204" pitchFamily="34" charset="0"/>
              </a:rPr>
              <a:t>– konkreetse leksikaalse, morfoloogilise, fonoloogilise vms üksust sisaldavate sõnade arv (Stewanowitsch 2020: 312).</a:t>
            </a:r>
          </a:p>
          <a:p>
            <a:pPr>
              <a:spcAft>
                <a:spcPts val="1000"/>
              </a:spcAft>
            </a:pPr>
            <a:r>
              <a:rPr lang="et-EE" dirty="0">
                <a:solidFill>
                  <a:schemeClr val="accent1">
                    <a:lumMod val="50000"/>
                  </a:schemeClr>
                </a:solidFill>
                <a:latin typeface="Arial" panose="020B0604020202020204" pitchFamily="34" charset="0"/>
                <a:cs typeface="Arial" panose="020B0604020202020204" pitchFamily="34" charset="0"/>
              </a:rPr>
              <a:t>Osakaal korpuse sooliitega lõppevatest sõnadest (</a:t>
            </a:r>
            <a:r>
              <a:rPr lang="et-EE" i="1" dirty="0">
                <a:solidFill>
                  <a:schemeClr val="accent1">
                    <a:lumMod val="50000"/>
                  </a:schemeClr>
                </a:solidFill>
                <a:latin typeface="Arial" panose="020B0604020202020204" pitchFamily="34" charset="0"/>
                <a:cs typeface="Arial" panose="020B0604020202020204" pitchFamily="34" charset="0"/>
              </a:rPr>
              <a:t>mees</a:t>
            </a:r>
            <a:r>
              <a:rPr lang="et-EE" dirty="0">
                <a:solidFill>
                  <a:schemeClr val="accent1">
                    <a:lumMod val="50000"/>
                  </a:schemeClr>
                </a:solidFill>
                <a:latin typeface="Arial" panose="020B0604020202020204" pitchFamily="34" charset="0"/>
                <a:cs typeface="Arial" panose="020B0604020202020204" pitchFamily="34" charset="0"/>
              </a:rPr>
              <a:t>- ja </a:t>
            </a:r>
            <a:r>
              <a:rPr lang="et-EE" i="1" dirty="0">
                <a:solidFill>
                  <a:schemeClr val="accent1">
                    <a:lumMod val="50000"/>
                  </a:schemeClr>
                </a:solidFill>
                <a:latin typeface="Arial" panose="020B0604020202020204" pitchFamily="34" charset="0"/>
                <a:cs typeface="Arial" panose="020B0604020202020204" pitchFamily="34" charset="0"/>
              </a:rPr>
              <a:t>naine</a:t>
            </a:r>
            <a:r>
              <a:rPr lang="et-EE" dirty="0">
                <a:solidFill>
                  <a:schemeClr val="accent1">
                    <a:lumMod val="50000"/>
                  </a:schemeClr>
                </a:solidFill>
                <a:latin typeface="Arial" panose="020B0604020202020204" pitchFamily="34" charset="0"/>
                <a:cs typeface="Arial" panose="020B0604020202020204" pitchFamily="34" charset="0"/>
              </a:rPr>
              <a:t>-lõpulised liitsõnad kokku).</a:t>
            </a:r>
          </a:p>
          <a:p>
            <a:r>
              <a:rPr lang="et-EE" i="1" dirty="0">
                <a:solidFill>
                  <a:schemeClr val="accent1">
                    <a:lumMod val="50000"/>
                  </a:schemeClr>
                </a:solidFill>
                <a:latin typeface="Arial" panose="020B0604020202020204" pitchFamily="34" charset="0"/>
                <a:cs typeface="Arial" panose="020B0604020202020204" pitchFamily="34" charset="0"/>
              </a:rPr>
              <a:t>p-value</a:t>
            </a:r>
            <a:r>
              <a:rPr lang="et-EE" dirty="0">
                <a:solidFill>
                  <a:schemeClr val="accent1">
                    <a:lumMod val="50000"/>
                  </a:schemeClr>
                </a:solidFill>
                <a:latin typeface="Arial" panose="020B0604020202020204" pitchFamily="34" charset="0"/>
                <a:cs typeface="Arial" panose="020B0604020202020204" pitchFamily="34" charset="0"/>
              </a:rPr>
              <a:t> &lt; 2.2e-16 – erinevus ajaperioodide naissoosõnade kasutuses on statistiliselt oluline </a:t>
            </a:r>
          </a:p>
        </p:txBody>
      </p:sp>
      <p:sp>
        <p:nvSpPr>
          <p:cNvPr id="5" name="TextBox 4">
            <a:extLst>
              <a:ext uri="{FF2B5EF4-FFF2-40B4-BE49-F238E27FC236}">
                <a16:creationId xmlns:a16="http://schemas.microsoft.com/office/drawing/2014/main" id="{31058644-FC93-43E5-BD31-6C19315708FF}"/>
              </a:ext>
            </a:extLst>
          </p:cNvPr>
          <p:cNvSpPr txBox="1"/>
          <p:nvPr/>
        </p:nvSpPr>
        <p:spPr>
          <a:xfrm>
            <a:off x="980727" y="663868"/>
            <a:ext cx="10373073" cy="369332"/>
          </a:xfrm>
          <a:prstGeom prst="rect">
            <a:avLst/>
          </a:prstGeom>
          <a:noFill/>
        </p:spPr>
        <p:txBody>
          <a:bodyPr wrap="square" rtlCol="0">
            <a:spAutoFit/>
          </a:bodyPr>
          <a:lstStyle/>
          <a:p>
            <a:r>
              <a:rPr lang="et-EE" dirty="0">
                <a:solidFill>
                  <a:schemeClr val="accent1">
                    <a:lumMod val="50000"/>
                  </a:schemeClr>
                </a:solidFill>
                <a:latin typeface="Arial" panose="020B0604020202020204" pitchFamily="34" charset="0"/>
                <a:cs typeface="Arial" panose="020B0604020202020204" pitchFamily="34" charset="0"/>
              </a:rPr>
              <a:t>Tabel 2. </a:t>
            </a:r>
            <a:r>
              <a:rPr lang="et-EE" b="1" i="1" dirty="0">
                <a:solidFill>
                  <a:schemeClr val="accent1">
                    <a:lumMod val="50000"/>
                  </a:schemeClr>
                </a:solidFill>
                <a:latin typeface="Arial" panose="020B0604020202020204" pitchFamily="34" charset="0"/>
                <a:cs typeface="Arial" panose="020B0604020202020204" pitchFamily="34" charset="0"/>
              </a:rPr>
              <a:t>Naine</a:t>
            </a:r>
            <a:r>
              <a:rPr lang="et-EE" b="1" dirty="0">
                <a:solidFill>
                  <a:schemeClr val="accent1">
                    <a:lumMod val="50000"/>
                  </a:schemeClr>
                </a:solidFill>
                <a:latin typeface="Arial" panose="020B0604020202020204" pitchFamily="34" charset="0"/>
                <a:cs typeface="Arial" panose="020B0604020202020204" pitchFamily="34" charset="0"/>
              </a:rPr>
              <a:t>-lõpuliste liitsõnade sagedused ja osakaal eri korpustes</a:t>
            </a:r>
          </a:p>
        </p:txBody>
      </p:sp>
    </p:spTree>
    <p:extLst>
      <p:ext uri="{BB962C8B-B14F-4D97-AF65-F5344CB8AC3E}">
        <p14:creationId xmlns:p14="http://schemas.microsoft.com/office/powerpoint/2010/main" val="3098407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6415</TotalTime>
  <Words>2141</Words>
  <Application>Microsoft Office PowerPoint</Application>
  <PresentationFormat>Widescreen</PresentationFormat>
  <Paragraphs>368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Feministlik keeleuuendus eesti keeles – tõusutendents või status quo? </vt:lpstr>
      <vt:lpstr>Sissejuhatus</vt:lpstr>
      <vt:lpstr>Soouuringud ja keel</vt:lpstr>
      <vt:lpstr>Feministlik keelereform</vt:lpstr>
      <vt:lpstr>Feministlik keelereform</vt:lpstr>
      <vt:lpstr>Sooline markeerimine eesti keeles</vt:lpstr>
      <vt:lpstr>Meetod, uurimisküsimused</vt:lpstr>
      <vt:lpstr>PowerPoint Presentation</vt:lpstr>
      <vt:lpstr> </vt:lpstr>
      <vt:lpstr>PowerPoint Presentation</vt:lpstr>
      <vt:lpstr>PowerPoint Presentation</vt:lpstr>
      <vt:lpstr>PowerPoint Presentation</vt:lpstr>
      <vt:lpstr>Esinaine ja perenaine</vt:lpstr>
      <vt:lpstr>Esinaine ja perenaine</vt:lpstr>
      <vt:lpstr>Naine-lõpulisi ametisõnu</vt:lpstr>
      <vt:lpstr>Kokkuvõte, järeldused</vt:lpstr>
      <vt:lpstr>Kirjandus</vt:lpstr>
      <vt:lpstr>Kirjandus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Elisabeth Kaukonen</dc:creator>
  <cp:lastModifiedBy>Elisabeth Kaukonen</cp:lastModifiedBy>
  <cp:revision>117</cp:revision>
  <dcterms:created xsi:type="dcterms:W3CDTF">2021-10-25T10:21:29Z</dcterms:created>
  <dcterms:modified xsi:type="dcterms:W3CDTF">2021-11-18T15:06:36Z</dcterms:modified>
</cp:coreProperties>
</file>