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8" r:id="rId4"/>
    <p:sldId id="259" r:id="rId5"/>
    <p:sldId id="260" r:id="rId6"/>
    <p:sldId id="272" r:id="rId7"/>
    <p:sldId id="271" r:id="rId8"/>
    <p:sldId id="262" r:id="rId9"/>
    <p:sldId id="263" r:id="rId10"/>
    <p:sldId id="270" r:id="rId11"/>
    <p:sldId id="269" r:id="rId12"/>
    <p:sldId id="264" r:id="rId13"/>
    <p:sldId id="265" r:id="rId14"/>
    <p:sldId id="273" r:id="rId15"/>
    <p:sldId id="268" r:id="rId16"/>
    <p:sldId id="261" r:id="rId17"/>
    <p:sldId id="267" r:id="rId18"/>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524C16-92BC-4DEB-B7AD-1614B50D98E7}" type="datetimeFigureOut">
              <a:rPr lang="en-US" smtClean="0"/>
              <a:t>11/18/2021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2DA4D3-4424-4B94-9311-643EEC14713A}" type="slidenum">
              <a:rPr lang="en-US" smtClean="0"/>
              <a:t>‹#›</a:t>
            </a:fld>
            <a:endParaRPr lang="en-US"/>
          </a:p>
        </p:txBody>
      </p:sp>
    </p:spTree>
    <p:extLst>
      <p:ext uri="{BB962C8B-B14F-4D97-AF65-F5344CB8AC3E}">
        <p14:creationId xmlns:p14="http://schemas.microsoft.com/office/powerpoint/2010/main" val="3011907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2DA4D3-4424-4B94-9311-643EEC14713A}" type="slidenum">
              <a:rPr lang="en-US" smtClean="0"/>
              <a:t>2</a:t>
            </a:fld>
            <a:endParaRPr lang="en-US"/>
          </a:p>
        </p:txBody>
      </p:sp>
    </p:spTree>
    <p:extLst>
      <p:ext uri="{BB962C8B-B14F-4D97-AF65-F5344CB8AC3E}">
        <p14:creationId xmlns:p14="http://schemas.microsoft.com/office/powerpoint/2010/main" val="3764391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t-E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t-EE"/>
          </a:p>
        </p:txBody>
      </p:sp>
      <p:sp>
        <p:nvSpPr>
          <p:cNvPr id="4" name="Date Placeholder 3"/>
          <p:cNvSpPr>
            <a:spLocks noGrp="1"/>
          </p:cNvSpPr>
          <p:nvPr>
            <p:ph type="dt" sz="half" idx="10"/>
          </p:nvPr>
        </p:nvSpPr>
        <p:spPr/>
        <p:txBody>
          <a:bodyPr/>
          <a:lstStyle/>
          <a:p>
            <a:fld id="{E225D112-67CA-446C-B593-15D8F9B25C48}" type="datetime1">
              <a:rPr lang="en-US" smtClean="0"/>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CAFC2-F10F-4359-855D-D9B746E73845}" type="slidenum">
              <a:rPr lang="en-US" smtClean="0"/>
              <a:t>‹#›</a:t>
            </a:fld>
            <a:endParaRPr lang="en-US"/>
          </a:p>
        </p:txBody>
      </p:sp>
    </p:spTree>
    <p:extLst>
      <p:ext uri="{BB962C8B-B14F-4D97-AF65-F5344CB8AC3E}">
        <p14:creationId xmlns:p14="http://schemas.microsoft.com/office/powerpoint/2010/main" val="1954996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87271910-2BC3-48A8-B735-1F230B1015D9}" type="datetime1">
              <a:rPr lang="en-US" smtClean="0"/>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CAFC2-F10F-4359-855D-D9B746E73845}" type="slidenum">
              <a:rPr lang="en-US" smtClean="0"/>
              <a:t>‹#›</a:t>
            </a:fld>
            <a:endParaRPr lang="en-US"/>
          </a:p>
        </p:txBody>
      </p:sp>
    </p:spTree>
    <p:extLst>
      <p:ext uri="{BB962C8B-B14F-4D97-AF65-F5344CB8AC3E}">
        <p14:creationId xmlns:p14="http://schemas.microsoft.com/office/powerpoint/2010/main" val="4155886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E22906C2-8C39-47E2-8C29-76FCABF8A47B}" type="datetime1">
              <a:rPr lang="en-US" smtClean="0"/>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CAFC2-F10F-4359-855D-D9B746E73845}" type="slidenum">
              <a:rPr lang="en-US" smtClean="0"/>
              <a:t>‹#›</a:t>
            </a:fld>
            <a:endParaRPr lang="en-US"/>
          </a:p>
        </p:txBody>
      </p:sp>
    </p:spTree>
    <p:extLst>
      <p:ext uri="{BB962C8B-B14F-4D97-AF65-F5344CB8AC3E}">
        <p14:creationId xmlns:p14="http://schemas.microsoft.com/office/powerpoint/2010/main" val="516017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2B21A9E9-9B5C-49DB-9519-AF6D99298A34}" type="datetime1">
              <a:rPr lang="en-US" smtClean="0"/>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CAFC2-F10F-4359-855D-D9B746E73845}" type="slidenum">
              <a:rPr lang="en-US" smtClean="0"/>
              <a:t>‹#›</a:t>
            </a:fld>
            <a:endParaRPr lang="en-US"/>
          </a:p>
        </p:txBody>
      </p:sp>
    </p:spTree>
    <p:extLst>
      <p:ext uri="{BB962C8B-B14F-4D97-AF65-F5344CB8AC3E}">
        <p14:creationId xmlns:p14="http://schemas.microsoft.com/office/powerpoint/2010/main" val="1650248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t-E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9256DF-4A1B-4231-9823-40966DEC5CFD}" type="datetime1">
              <a:rPr lang="en-US" smtClean="0"/>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CAFC2-F10F-4359-855D-D9B746E73845}" type="slidenum">
              <a:rPr lang="en-US" smtClean="0"/>
              <a:t>‹#›</a:t>
            </a:fld>
            <a:endParaRPr lang="en-US"/>
          </a:p>
        </p:txBody>
      </p:sp>
    </p:spTree>
    <p:extLst>
      <p:ext uri="{BB962C8B-B14F-4D97-AF65-F5344CB8AC3E}">
        <p14:creationId xmlns:p14="http://schemas.microsoft.com/office/powerpoint/2010/main" val="1991917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Date Placeholder 4"/>
          <p:cNvSpPr>
            <a:spLocks noGrp="1"/>
          </p:cNvSpPr>
          <p:nvPr>
            <p:ph type="dt" sz="half" idx="10"/>
          </p:nvPr>
        </p:nvSpPr>
        <p:spPr/>
        <p:txBody>
          <a:bodyPr/>
          <a:lstStyle/>
          <a:p>
            <a:fld id="{BC9ACE8E-AAE3-4690-87CF-CA78DAF59DD1}" type="datetime1">
              <a:rPr lang="en-US" smtClean="0"/>
              <a:t>11/18/2021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CAFC2-F10F-4359-855D-D9B746E73845}" type="slidenum">
              <a:rPr lang="en-US" smtClean="0"/>
              <a:t>‹#›</a:t>
            </a:fld>
            <a:endParaRPr lang="en-US"/>
          </a:p>
        </p:txBody>
      </p:sp>
    </p:spTree>
    <p:extLst>
      <p:ext uri="{BB962C8B-B14F-4D97-AF65-F5344CB8AC3E}">
        <p14:creationId xmlns:p14="http://schemas.microsoft.com/office/powerpoint/2010/main" val="1380661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t-E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7" name="Date Placeholder 6"/>
          <p:cNvSpPr>
            <a:spLocks noGrp="1"/>
          </p:cNvSpPr>
          <p:nvPr>
            <p:ph type="dt" sz="half" idx="10"/>
          </p:nvPr>
        </p:nvSpPr>
        <p:spPr/>
        <p:txBody>
          <a:bodyPr/>
          <a:lstStyle/>
          <a:p>
            <a:fld id="{5C796629-61D5-4FA8-9955-609F189970FE}" type="datetime1">
              <a:rPr lang="en-US" smtClean="0"/>
              <a:t>11/18/2021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3CAFC2-F10F-4359-855D-D9B746E73845}" type="slidenum">
              <a:rPr lang="en-US" smtClean="0"/>
              <a:t>‹#›</a:t>
            </a:fld>
            <a:endParaRPr lang="en-US"/>
          </a:p>
        </p:txBody>
      </p:sp>
    </p:spTree>
    <p:extLst>
      <p:ext uri="{BB962C8B-B14F-4D97-AF65-F5344CB8AC3E}">
        <p14:creationId xmlns:p14="http://schemas.microsoft.com/office/powerpoint/2010/main" val="2153528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Date Placeholder 2"/>
          <p:cNvSpPr>
            <a:spLocks noGrp="1"/>
          </p:cNvSpPr>
          <p:nvPr>
            <p:ph type="dt" sz="half" idx="10"/>
          </p:nvPr>
        </p:nvSpPr>
        <p:spPr/>
        <p:txBody>
          <a:bodyPr/>
          <a:lstStyle/>
          <a:p>
            <a:fld id="{0B49B0AB-142E-4035-921C-507E85F07DE2}" type="datetime1">
              <a:rPr lang="en-US" smtClean="0"/>
              <a:t>11/18/2021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3CAFC2-F10F-4359-855D-D9B746E73845}" type="slidenum">
              <a:rPr lang="en-US" smtClean="0"/>
              <a:t>‹#›</a:t>
            </a:fld>
            <a:endParaRPr lang="en-US"/>
          </a:p>
        </p:txBody>
      </p:sp>
    </p:spTree>
    <p:extLst>
      <p:ext uri="{BB962C8B-B14F-4D97-AF65-F5344CB8AC3E}">
        <p14:creationId xmlns:p14="http://schemas.microsoft.com/office/powerpoint/2010/main" val="2764515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7C127D-F1CA-4F15-834F-780FD5F8E70D}" type="datetime1">
              <a:rPr lang="en-US" smtClean="0"/>
              <a:t>11/18/2021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3CAFC2-F10F-4359-855D-D9B746E73845}" type="slidenum">
              <a:rPr lang="en-US" smtClean="0"/>
              <a:t>‹#›</a:t>
            </a:fld>
            <a:endParaRPr lang="en-US"/>
          </a:p>
        </p:txBody>
      </p:sp>
    </p:spTree>
    <p:extLst>
      <p:ext uri="{BB962C8B-B14F-4D97-AF65-F5344CB8AC3E}">
        <p14:creationId xmlns:p14="http://schemas.microsoft.com/office/powerpoint/2010/main" val="2957542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t-E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1FEAE1-EF30-4A77-A51C-4362CC14F420}" type="datetime1">
              <a:rPr lang="en-US" smtClean="0"/>
              <a:t>11/18/2021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CAFC2-F10F-4359-855D-D9B746E73845}" type="slidenum">
              <a:rPr lang="en-US" smtClean="0"/>
              <a:t>‹#›</a:t>
            </a:fld>
            <a:endParaRPr lang="en-US"/>
          </a:p>
        </p:txBody>
      </p:sp>
    </p:spTree>
    <p:extLst>
      <p:ext uri="{BB962C8B-B14F-4D97-AF65-F5344CB8AC3E}">
        <p14:creationId xmlns:p14="http://schemas.microsoft.com/office/powerpoint/2010/main" val="1467012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t-E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t-E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B37EE8-DEE0-452B-A9B2-7C8C9D364CB9}" type="datetime1">
              <a:rPr lang="en-US" smtClean="0"/>
              <a:t>11/18/2021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CAFC2-F10F-4359-855D-D9B746E73845}" type="slidenum">
              <a:rPr lang="en-US" smtClean="0"/>
              <a:t>‹#›</a:t>
            </a:fld>
            <a:endParaRPr lang="en-US"/>
          </a:p>
        </p:txBody>
      </p:sp>
    </p:spTree>
    <p:extLst>
      <p:ext uri="{BB962C8B-B14F-4D97-AF65-F5344CB8AC3E}">
        <p14:creationId xmlns:p14="http://schemas.microsoft.com/office/powerpoint/2010/main" val="3849253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45000" t="-32000" r="-12000" b="1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t-E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1D7F95-3A57-41BE-BB08-79F2863B79B9}" type="datetime1">
              <a:rPr lang="en-US" smtClean="0"/>
              <a:t>11/18/2021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3CAFC2-F10F-4359-855D-D9B746E73845}" type="slidenum">
              <a:rPr lang="en-US" smtClean="0"/>
              <a:t>‹#›</a:t>
            </a:fld>
            <a:endParaRPr lang="en-US"/>
          </a:p>
        </p:txBody>
      </p:sp>
    </p:spTree>
    <p:extLst>
      <p:ext uri="{BB962C8B-B14F-4D97-AF65-F5344CB8AC3E}">
        <p14:creationId xmlns:p14="http://schemas.microsoft.com/office/powerpoint/2010/main" val="4889217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t-EE" sz="4800" dirty="0"/>
              <a:t>Pragmaatiline lünk eesti-inglise-jaapani Facebooki vestlustes: kasutuspõhine lähenemine</a:t>
            </a:r>
          </a:p>
        </p:txBody>
      </p:sp>
      <p:sp>
        <p:nvSpPr>
          <p:cNvPr id="3" name="Subtitle 2"/>
          <p:cNvSpPr>
            <a:spLocks noGrp="1"/>
          </p:cNvSpPr>
          <p:nvPr>
            <p:ph type="subTitle" idx="1"/>
          </p:nvPr>
        </p:nvSpPr>
        <p:spPr/>
        <p:txBody>
          <a:bodyPr>
            <a:normAutofit lnSpcReduction="10000"/>
          </a:bodyPr>
          <a:lstStyle/>
          <a:p>
            <a:r>
              <a:rPr lang="et-EE" sz="3200" dirty="0" smtClean="0"/>
              <a:t>Geidi Kilp</a:t>
            </a:r>
          </a:p>
          <a:p>
            <a:r>
              <a:rPr lang="et-EE" sz="3200" dirty="0" smtClean="0"/>
              <a:t>Tallinna Ülikool</a:t>
            </a:r>
          </a:p>
          <a:p>
            <a:r>
              <a:rPr lang="et-EE" sz="3200" dirty="0" smtClean="0"/>
              <a:t>19.11.21</a:t>
            </a:r>
            <a:endParaRPr lang="en-US" sz="3200" dirty="0"/>
          </a:p>
        </p:txBody>
      </p:sp>
      <p:sp>
        <p:nvSpPr>
          <p:cNvPr id="4" name="Slide Number Placeholder 3"/>
          <p:cNvSpPr>
            <a:spLocks noGrp="1"/>
          </p:cNvSpPr>
          <p:nvPr>
            <p:ph type="sldNum" sz="quarter" idx="12"/>
          </p:nvPr>
        </p:nvSpPr>
        <p:spPr/>
        <p:txBody>
          <a:bodyPr/>
          <a:lstStyle/>
          <a:p>
            <a:fld id="{B73CAFC2-F10F-4359-855D-D9B746E73845}" type="slidenum">
              <a:rPr lang="en-US" smtClean="0"/>
              <a:t>1</a:t>
            </a:fld>
            <a:endParaRPr lang="en-US"/>
          </a:p>
        </p:txBody>
      </p:sp>
    </p:spTree>
    <p:extLst>
      <p:ext uri="{BB962C8B-B14F-4D97-AF65-F5344CB8AC3E}">
        <p14:creationId xmlns:p14="http://schemas.microsoft.com/office/powerpoint/2010/main" val="6541114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Näited </a:t>
            </a:r>
            <a:r>
              <a:rPr lang="et-EE" dirty="0" smtClean="0"/>
              <a:t>(3) – </a:t>
            </a:r>
            <a:r>
              <a:rPr lang="et-EE" dirty="0"/>
              <a:t>viisakas või kõnekeele grammatikas fraasid</a:t>
            </a:r>
            <a:endParaRPr lang="en-US" dirty="0"/>
          </a:p>
        </p:txBody>
      </p:sp>
      <p:sp>
        <p:nvSpPr>
          <p:cNvPr id="3" name="Content Placeholder 2"/>
          <p:cNvSpPr>
            <a:spLocks noGrp="1"/>
          </p:cNvSpPr>
          <p:nvPr>
            <p:ph idx="1"/>
          </p:nvPr>
        </p:nvSpPr>
        <p:spPr/>
        <p:txBody>
          <a:bodyPr>
            <a:normAutofit fontScale="77500" lnSpcReduction="20000"/>
          </a:bodyPr>
          <a:lstStyle/>
          <a:p>
            <a:r>
              <a:rPr lang="et-EE" i="1" dirty="0"/>
              <a:t>B: Ma magasin nii kaua // Can I ask help </a:t>
            </a:r>
            <a:r>
              <a:rPr lang="et-EE" i="1" u="sng" dirty="0"/>
              <a:t>w jap </a:t>
            </a:r>
            <a:r>
              <a:rPr lang="et-EE" i="1" dirty="0"/>
              <a:t>again?</a:t>
            </a:r>
            <a:endParaRPr lang="et-EE" dirty="0"/>
          </a:p>
          <a:p>
            <a:pPr marL="0" indent="0">
              <a:buNone/>
            </a:pPr>
            <a:r>
              <a:rPr lang="et-EE" dirty="0"/>
              <a:t>  </a:t>
            </a:r>
            <a:r>
              <a:rPr lang="et-EE" dirty="0" smtClean="0"/>
              <a:t> </a:t>
            </a:r>
            <a:r>
              <a:rPr lang="et-EE" dirty="0"/>
              <a:t>	</a:t>
            </a:r>
            <a:r>
              <a:rPr lang="et-EE" dirty="0" smtClean="0"/>
              <a:t>		    ‘kas võin jaapani keele osas jälle abi küsida?’</a:t>
            </a:r>
            <a:endParaRPr lang="et-EE" dirty="0" smtClean="0"/>
          </a:p>
          <a:p>
            <a:pPr marL="0" indent="0">
              <a:buNone/>
            </a:pPr>
            <a:r>
              <a:rPr lang="et-EE" i="1" dirty="0"/>
              <a:t> </a:t>
            </a:r>
            <a:r>
              <a:rPr lang="et-EE" i="1" dirty="0" smtClean="0"/>
              <a:t>  </a:t>
            </a:r>
            <a:r>
              <a:rPr lang="et-EE" i="1" dirty="0" smtClean="0"/>
              <a:t>A</a:t>
            </a:r>
            <a:r>
              <a:rPr lang="et-EE" i="1" u="sng" dirty="0" smtClean="0"/>
              <a:t>: yeah </a:t>
            </a:r>
            <a:r>
              <a:rPr lang="et-EE" i="1" dirty="0" smtClean="0"/>
              <a:t>// go ahead // </a:t>
            </a:r>
            <a:r>
              <a:rPr lang="et-EE" i="1" u="sng" dirty="0" smtClean="0"/>
              <a:t>'mornin</a:t>
            </a:r>
            <a:endParaRPr lang="et-EE" u="sng" dirty="0" smtClean="0"/>
          </a:p>
          <a:p>
            <a:pPr marL="0" indent="0">
              <a:buNone/>
            </a:pPr>
            <a:r>
              <a:rPr lang="et-EE" dirty="0" smtClean="0"/>
              <a:t>   </a:t>
            </a:r>
            <a:r>
              <a:rPr lang="et-EE" dirty="0" smtClean="0"/>
              <a:t>‘</a:t>
            </a:r>
            <a:r>
              <a:rPr lang="et-EE" dirty="0" smtClean="0"/>
              <a:t>jaa</a:t>
            </a:r>
            <a:r>
              <a:rPr lang="et-EE" dirty="0" smtClean="0"/>
              <a:t>’ </a:t>
            </a:r>
            <a:r>
              <a:rPr lang="et-EE" dirty="0"/>
              <a:t>// </a:t>
            </a:r>
            <a:r>
              <a:rPr lang="et-EE" dirty="0" smtClean="0"/>
              <a:t>‘aga palun’ </a:t>
            </a:r>
            <a:r>
              <a:rPr lang="et-EE" dirty="0"/>
              <a:t>// </a:t>
            </a:r>
            <a:r>
              <a:rPr lang="et-EE" dirty="0" smtClean="0"/>
              <a:t>‘hommik’</a:t>
            </a:r>
            <a:endParaRPr lang="et-EE" dirty="0"/>
          </a:p>
          <a:p>
            <a:pPr marL="0" indent="0">
              <a:buNone/>
            </a:pPr>
            <a:r>
              <a:rPr lang="et-EE" i="1" dirty="0" smtClean="0"/>
              <a:t>   B</a:t>
            </a:r>
            <a:r>
              <a:rPr lang="et-EE" i="1" dirty="0"/>
              <a:t>: </a:t>
            </a:r>
            <a:r>
              <a:rPr lang="ja-JP" altLang="en-US" i="1" dirty="0"/>
              <a:t>おはよう</a:t>
            </a:r>
            <a:r>
              <a:rPr lang="ja-JP" altLang="en-US" b="1" i="1" dirty="0"/>
              <a:t>ございます</a:t>
            </a:r>
            <a:r>
              <a:rPr lang="ja-JP" altLang="en-US" i="1" dirty="0"/>
              <a:t> </a:t>
            </a:r>
            <a:r>
              <a:rPr lang="en-US" altLang="ja-JP" i="1" dirty="0"/>
              <a:t>[</a:t>
            </a:r>
            <a:r>
              <a:rPr lang="et-EE" i="1" dirty="0"/>
              <a:t>ohayou </a:t>
            </a:r>
            <a:r>
              <a:rPr lang="et-EE" b="1" i="1" dirty="0"/>
              <a:t>gozaimasu</a:t>
            </a:r>
            <a:r>
              <a:rPr lang="et-EE" i="1" dirty="0"/>
              <a:t>] // </a:t>
            </a:r>
            <a:r>
              <a:rPr lang="ja-JP" altLang="en-US" i="1" dirty="0"/>
              <a:t>元気</a:t>
            </a:r>
            <a:r>
              <a:rPr lang="ja-JP" altLang="en-US" b="1" i="1" dirty="0"/>
              <a:t>です</a:t>
            </a:r>
            <a:r>
              <a:rPr lang="ja-JP" altLang="en-US" i="1" dirty="0"/>
              <a:t>か。</a:t>
            </a:r>
            <a:r>
              <a:rPr lang="en-US" altLang="ja-JP" dirty="0"/>
              <a:t>[</a:t>
            </a:r>
            <a:r>
              <a:rPr lang="et-EE" dirty="0"/>
              <a:t>genki </a:t>
            </a:r>
            <a:r>
              <a:rPr lang="et-EE" b="1" dirty="0"/>
              <a:t>desu</a:t>
            </a:r>
            <a:r>
              <a:rPr lang="et-EE" dirty="0"/>
              <a:t> ka]</a:t>
            </a:r>
          </a:p>
          <a:p>
            <a:pPr marL="0" indent="0">
              <a:buNone/>
            </a:pPr>
            <a:r>
              <a:rPr lang="et-EE" dirty="0" smtClean="0"/>
              <a:t>   </a:t>
            </a:r>
            <a:r>
              <a:rPr lang="et-EE" dirty="0" smtClean="0"/>
              <a:t>‘Tere hommikust’ </a:t>
            </a:r>
            <a:r>
              <a:rPr lang="et-EE" dirty="0"/>
              <a:t>// </a:t>
            </a:r>
            <a:r>
              <a:rPr lang="et-EE" dirty="0" smtClean="0"/>
              <a:t>‘</a:t>
            </a:r>
            <a:r>
              <a:rPr lang="et-EE" dirty="0" smtClean="0"/>
              <a:t>Kas läheb hästi?</a:t>
            </a:r>
            <a:r>
              <a:rPr lang="et-EE" dirty="0" smtClean="0"/>
              <a:t>’</a:t>
            </a:r>
            <a:endParaRPr lang="et-EE" dirty="0"/>
          </a:p>
          <a:p>
            <a:pPr marL="0" indent="0">
              <a:buNone/>
            </a:pPr>
            <a:r>
              <a:rPr lang="et-EE" i="1" dirty="0" smtClean="0"/>
              <a:t>   A</a:t>
            </a:r>
            <a:r>
              <a:rPr lang="et-EE" i="1" dirty="0"/>
              <a:t>: </a:t>
            </a:r>
            <a:r>
              <a:rPr lang="ja-JP" altLang="en-US" i="1" u="sng" dirty="0"/>
              <a:t>うん</a:t>
            </a:r>
            <a:r>
              <a:rPr lang="ja-JP" altLang="en-US" i="1" dirty="0"/>
              <a:t>、元気</a:t>
            </a:r>
            <a:r>
              <a:rPr lang="ja-JP" altLang="en-US" i="1" u="sng" dirty="0"/>
              <a:t>だ</a:t>
            </a:r>
            <a:r>
              <a:rPr lang="ja-JP" altLang="en-US" i="1" dirty="0"/>
              <a:t>よ。もう９時から起きて</a:t>
            </a:r>
            <a:r>
              <a:rPr lang="ja-JP" altLang="en-US" i="1" u="sng" dirty="0"/>
              <a:t>るけど</a:t>
            </a:r>
            <a:r>
              <a:rPr lang="ja-JP" altLang="en-US" dirty="0"/>
              <a:t> </a:t>
            </a:r>
            <a:r>
              <a:rPr lang="en-US" altLang="ja-JP" dirty="0"/>
              <a:t>[</a:t>
            </a:r>
            <a:r>
              <a:rPr lang="et-EE" dirty="0"/>
              <a:t>un, genki </a:t>
            </a:r>
            <a:r>
              <a:rPr lang="et-EE" u="sng" dirty="0"/>
              <a:t>da</a:t>
            </a:r>
            <a:r>
              <a:rPr lang="et-EE" dirty="0"/>
              <a:t> yo. mou 9ji kara okite</a:t>
            </a:r>
            <a:r>
              <a:rPr lang="et-EE" u="sng" dirty="0"/>
              <a:t>ru</a:t>
            </a:r>
            <a:r>
              <a:rPr lang="et-EE" dirty="0"/>
              <a:t> </a:t>
            </a:r>
            <a:r>
              <a:rPr lang="et-EE" u="sng" dirty="0"/>
              <a:t>kedo</a:t>
            </a:r>
            <a:r>
              <a:rPr lang="et-EE" dirty="0" smtClean="0"/>
              <a:t>]</a:t>
            </a:r>
          </a:p>
          <a:p>
            <a:pPr marL="0" indent="0">
              <a:buNone/>
            </a:pPr>
            <a:r>
              <a:rPr lang="et-EE" dirty="0" smtClean="0"/>
              <a:t>   ‘jaa, läheb hästi. </a:t>
            </a:r>
            <a:r>
              <a:rPr lang="et-EE" dirty="0"/>
              <a:t>o</a:t>
            </a:r>
            <a:r>
              <a:rPr lang="et-EE" dirty="0" smtClean="0"/>
              <a:t>len küll juba 9st üleval’</a:t>
            </a:r>
          </a:p>
          <a:p>
            <a:pPr marL="0" indent="0">
              <a:buNone/>
            </a:pPr>
            <a:r>
              <a:rPr lang="et-EE" dirty="0" smtClean="0"/>
              <a:t>*</a:t>
            </a:r>
            <a:r>
              <a:rPr lang="et-EE" dirty="0" smtClean="0"/>
              <a:t>B </a:t>
            </a:r>
            <a:r>
              <a:rPr lang="et-EE" dirty="0" smtClean="0"/>
              <a:t>(kes on kaks aastat noorem) kasutab kõnekeelset lühendamist eesti ja inglise keele puhul, aga jaapani keeles mitte</a:t>
            </a:r>
            <a:endParaRPr lang="et-EE" dirty="0" smtClean="0"/>
          </a:p>
          <a:p>
            <a:pPr marL="0" indent="0">
              <a:buNone/>
            </a:pPr>
            <a:r>
              <a:rPr lang="et-EE" dirty="0" smtClean="0"/>
              <a:t>*A </a:t>
            </a:r>
            <a:r>
              <a:rPr lang="et-EE" dirty="0" smtClean="0"/>
              <a:t>(kes on kaks aastat vanem ja kaks aastat õpingutes eespool) </a:t>
            </a:r>
            <a:r>
              <a:rPr lang="et-EE" dirty="0" smtClean="0"/>
              <a:t>kasutab kõnekeelseid vorme kõigis keeltes</a:t>
            </a:r>
            <a:endParaRPr lang="et-EE" dirty="0" smtClean="0"/>
          </a:p>
        </p:txBody>
      </p:sp>
      <p:sp>
        <p:nvSpPr>
          <p:cNvPr id="4" name="Slide Number Placeholder 3"/>
          <p:cNvSpPr>
            <a:spLocks noGrp="1"/>
          </p:cNvSpPr>
          <p:nvPr>
            <p:ph type="sldNum" sz="quarter" idx="12"/>
          </p:nvPr>
        </p:nvSpPr>
        <p:spPr/>
        <p:txBody>
          <a:bodyPr/>
          <a:lstStyle/>
          <a:p>
            <a:fld id="{B73CAFC2-F10F-4359-855D-D9B746E73845}" type="slidenum">
              <a:rPr lang="en-US" smtClean="0"/>
              <a:t>10</a:t>
            </a:fld>
            <a:endParaRPr lang="en-US"/>
          </a:p>
        </p:txBody>
      </p:sp>
    </p:spTree>
    <p:extLst>
      <p:ext uri="{BB962C8B-B14F-4D97-AF65-F5344CB8AC3E}">
        <p14:creationId xmlns:p14="http://schemas.microsoft.com/office/powerpoint/2010/main" val="34986340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Näited </a:t>
            </a:r>
            <a:r>
              <a:rPr lang="et-EE" dirty="0" smtClean="0"/>
              <a:t>(4) – metalingvistilised vestlused</a:t>
            </a:r>
            <a:endParaRPr lang="en-US" dirty="0"/>
          </a:p>
        </p:txBody>
      </p:sp>
      <p:sp>
        <p:nvSpPr>
          <p:cNvPr id="3" name="Content Placeholder 2"/>
          <p:cNvSpPr>
            <a:spLocks noGrp="1"/>
          </p:cNvSpPr>
          <p:nvPr>
            <p:ph idx="1"/>
          </p:nvPr>
        </p:nvSpPr>
        <p:spPr>
          <a:xfrm>
            <a:off x="838199" y="1825625"/>
            <a:ext cx="10779035" cy="4351338"/>
          </a:xfrm>
        </p:spPr>
        <p:txBody>
          <a:bodyPr>
            <a:normAutofit fontScale="77500" lnSpcReduction="20000"/>
          </a:bodyPr>
          <a:lstStyle/>
          <a:p>
            <a:r>
              <a:rPr lang="et-EE" i="1" dirty="0"/>
              <a:t>A: agh and</a:t>
            </a:r>
            <a:r>
              <a:rPr lang="ja-JP" altLang="en-US" i="1" dirty="0"/>
              <a:t>終助詞</a:t>
            </a:r>
            <a:r>
              <a:rPr lang="en-US" altLang="ja-JP" i="1" dirty="0"/>
              <a:t>[</a:t>
            </a:r>
            <a:r>
              <a:rPr lang="et-EE" i="1" dirty="0"/>
              <a:t>shuujoshi], i love them // lauselõpupartiklid // they're so cute // esp dialect ones // </a:t>
            </a:r>
            <a:r>
              <a:rPr lang="ja-JP" altLang="en-US" i="1" dirty="0"/>
              <a:t>分かんねえ</a:t>
            </a:r>
            <a:r>
              <a:rPr lang="ja-JP" altLang="en-US" b="1" i="1" dirty="0"/>
              <a:t>や</a:t>
            </a:r>
            <a:r>
              <a:rPr lang="en-US" altLang="ja-JP" i="1" dirty="0"/>
              <a:t>[</a:t>
            </a:r>
            <a:r>
              <a:rPr lang="et-EE" i="1" dirty="0"/>
              <a:t>wakannee </a:t>
            </a:r>
            <a:r>
              <a:rPr lang="et-EE" b="1" i="1" dirty="0"/>
              <a:t>ya</a:t>
            </a:r>
            <a:r>
              <a:rPr lang="et-EE" i="1" dirty="0"/>
              <a:t>] etc</a:t>
            </a:r>
            <a:endParaRPr lang="et-EE" dirty="0"/>
          </a:p>
          <a:p>
            <a:pPr marL="0" indent="0">
              <a:buNone/>
            </a:pPr>
            <a:r>
              <a:rPr lang="et-EE" dirty="0"/>
              <a:t>  </a:t>
            </a:r>
            <a:r>
              <a:rPr lang="et-EE" dirty="0" smtClean="0"/>
              <a:t>‘</a:t>
            </a:r>
            <a:r>
              <a:rPr lang="et-EE" dirty="0"/>
              <a:t>ah </a:t>
            </a:r>
            <a:r>
              <a:rPr lang="et-EE" dirty="0" smtClean="0"/>
              <a:t>lauselõpupartiklid, ma armastan neid’ </a:t>
            </a:r>
            <a:r>
              <a:rPr lang="et-EE" dirty="0"/>
              <a:t>// </a:t>
            </a:r>
            <a:r>
              <a:rPr lang="et-EE" dirty="0" smtClean="0"/>
              <a:t>[kordus]</a:t>
            </a:r>
            <a:r>
              <a:rPr lang="et-EE" dirty="0" smtClean="0"/>
              <a:t> </a:t>
            </a:r>
            <a:r>
              <a:rPr lang="et-EE" dirty="0"/>
              <a:t>// </a:t>
            </a:r>
            <a:r>
              <a:rPr lang="et-EE" dirty="0" smtClean="0"/>
              <a:t>‘nad on nii nunnud’ </a:t>
            </a:r>
            <a:r>
              <a:rPr lang="et-EE" dirty="0"/>
              <a:t>// </a:t>
            </a:r>
            <a:r>
              <a:rPr lang="et-EE" dirty="0" smtClean="0"/>
              <a:t>‘eriti dialekti omad’</a:t>
            </a:r>
          </a:p>
          <a:p>
            <a:pPr marL="0" indent="0">
              <a:buNone/>
            </a:pPr>
            <a:r>
              <a:rPr lang="et-EE" dirty="0"/>
              <a:t> </a:t>
            </a:r>
            <a:r>
              <a:rPr lang="et-EE" dirty="0" smtClean="0"/>
              <a:t>  wakannee-ya (ma ei saa aru-EMPH)</a:t>
            </a:r>
            <a:endParaRPr lang="et-EE" dirty="0"/>
          </a:p>
          <a:p>
            <a:pPr marL="0" indent="0">
              <a:buNone/>
            </a:pPr>
            <a:r>
              <a:rPr lang="et-EE" i="1" dirty="0" smtClean="0"/>
              <a:t>   F</a:t>
            </a:r>
            <a:r>
              <a:rPr lang="et-EE" i="1" dirty="0"/>
              <a:t>: XD // Ma panen koguaeg </a:t>
            </a:r>
            <a:r>
              <a:rPr lang="et-EE" b="1" i="1" dirty="0"/>
              <a:t>-yo</a:t>
            </a:r>
            <a:r>
              <a:rPr lang="et-EE" i="1" dirty="0"/>
              <a:t> </a:t>
            </a:r>
            <a:r>
              <a:rPr lang="et-EE" i="1" dirty="0" smtClean="0"/>
              <a:t>jmt</a:t>
            </a:r>
            <a:r>
              <a:rPr lang="et-EE" dirty="0" smtClean="0"/>
              <a:t> </a:t>
            </a:r>
            <a:endParaRPr lang="et-EE" dirty="0" smtClean="0"/>
          </a:p>
          <a:p>
            <a:pPr marL="0" indent="0">
              <a:buNone/>
            </a:pPr>
            <a:r>
              <a:rPr lang="et-EE" i="1" dirty="0"/>
              <a:t> </a:t>
            </a:r>
            <a:r>
              <a:rPr lang="et-EE" i="1" dirty="0" smtClean="0"/>
              <a:t>  </a:t>
            </a:r>
            <a:r>
              <a:rPr lang="et-EE" i="1" dirty="0" smtClean="0"/>
              <a:t>A</a:t>
            </a:r>
            <a:r>
              <a:rPr lang="et-EE" i="1" dirty="0"/>
              <a:t>: mulle meeldivad </a:t>
            </a:r>
            <a:r>
              <a:rPr lang="et-EE" b="1" i="1" dirty="0" smtClean="0"/>
              <a:t>zo </a:t>
            </a:r>
            <a:r>
              <a:rPr lang="et-EE" i="1" dirty="0" smtClean="0"/>
              <a:t>ja </a:t>
            </a:r>
            <a:r>
              <a:rPr lang="et-EE" b="1" i="1" dirty="0" smtClean="0"/>
              <a:t>ze </a:t>
            </a:r>
            <a:r>
              <a:rPr lang="et-EE" i="1" dirty="0" smtClean="0"/>
              <a:t>ka                              </a:t>
            </a:r>
            <a:endParaRPr lang="et-EE" i="1" dirty="0"/>
          </a:p>
          <a:p>
            <a:pPr marL="0" indent="0">
              <a:buNone/>
            </a:pPr>
            <a:r>
              <a:rPr lang="et-EE" i="1" dirty="0" smtClean="0"/>
              <a:t>   A</a:t>
            </a:r>
            <a:r>
              <a:rPr lang="et-EE" i="1" dirty="0"/>
              <a:t>: ja lihtsalt </a:t>
            </a:r>
            <a:r>
              <a:rPr lang="et-EE" i="1" dirty="0" smtClean="0"/>
              <a:t>'</a:t>
            </a:r>
            <a:r>
              <a:rPr lang="et-EE" b="1" i="1" dirty="0" smtClean="0"/>
              <a:t>da</a:t>
            </a:r>
            <a:r>
              <a:rPr lang="et-EE" i="1" dirty="0" smtClean="0"/>
              <a:t>'ga </a:t>
            </a:r>
            <a:r>
              <a:rPr lang="et-EE" i="1" dirty="0" smtClean="0"/>
              <a:t>lõpetamine</a:t>
            </a:r>
            <a:endParaRPr lang="et-EE" i="1" dirty="0"/>
          </a:p>
          <a:p>
            <a:pPr marL="0" indent="0">
              <a:buNone/>
            </a:pPr>
            <a:r>
              <a:rPr lang="et-EE" i="1" dirty="0" smtClean="0"/>
              <a:t>   F</a:t>
            </a:r>
            <a:r>
              <a:rPr lang="et-EE" i="1" dirty="0"/>
              <a:t>: Veider kuidas mõne ajaga tekib enda sõnavara ja </a:t>
            </a:r>
            <a:r>
              <a:rPr lang="et-EE" i="1" dirty="0" smtClean="0"/>
              <a:t>keel</a:t>
            </a:r>
          </a:p>
          <a:p>
            <a:r>
              <a:rPr lang="et-EE" i="1" dirty="0" smtClean="0"/>
              <a:t>ya </a:t>
            </a:r>
            <a:r>
              <a:rPr lang="et-EE" dirty="0" smtClean="0"/>
              <a:t>– </a:t>
            </a:r>
            <a:r>
              <a:rPr lang="et-EE" dirty="0" smtClean="0"/>
              <a:t>dialekti rõhutav partikkel; </a:t>
            </a:r>
            <a:r>
              <a:rPr lang="et-EE" i="1" dirty="0" smtClean="0"/>
              <a:t>yo </a:t>
            </a:r>
            <a:r>
              <a:rPr lang="et-EE" dirty="0" smtClean="0"/>
              <a:t>– </a:t>
            </a:r>
            <a:r>
              <a:rPr lang="et-EE" dirty="0" smtClean="0"/>
              <a:t>sama, aga standardis; </a:t>
            </a:r>
            <a:r>
              <a:rPr lang="et-EE" i="1" dirty="0" smtClean="0"/>
              <a:t>zo/ze</a:t>
            </a:r>
            <a:r>
              <a:rPr lang="et-EE" dirty="0" smtClean="0"/>
              <a:t> – </a:t>
            </a:r>
            <a:r>
              <a:rPr lang="et-EE" dirty="0" smtClean="0"/>
              <a:t>sama, aga enamasti kasutatud meessoost isikute poolt; </a:t>
            </a:r>
            <a:r>
              <a:rPr lang="et-EE" i="1" dirty="0" smtClean="0"/>
              <a:t>da</a:t>
            </a:r>
            <a:r>
              <a:rPr lang="et-EE" dirty="0" smtClean="0"/>
              <a:t> </a:t>
            </a:r>
            <a:r>
              <a:rPr lang="et-EE" dirty="0" smtClean="0"/>
              <a:t>– kõnekeelne koopula (st siin mõeldud kasutust ilma lauselõpupartiklita)</a:t>
            </a:r>
            <a:endParaRPr lang="et-EE" dirty="0" smtClean="0"/>
          </a:p>
          <a:p>
            <a:r>
              <a:rPr lang="et-EE" dirty="0" smtClean="0"/>
              <a:t>Kasutatakse vahelduses (st jaapanikeelse fraasi küljes), üksinda sisestamist pole täheldanud</a:t>
            </a:r>
            <a:endParaRPr lang="en-US" dirty="0"/>
          </a:p>
        </p:txBody>
      </p:sp>
      <p:sp>
        <p:nvSpPr>
          <p:cNvPr id="4" name="Slide Number Placeholder 3"/>
          <p:cNvSpPr>
            <a:spLocks noGrp="1"/>
          </p:cNvSpPr>
          <p:nvPr>
            <p:ph type="sldNum" sz="quarter" idx="12"/>
          </p:nvPr>
        </p:nvSpPr>
        <p:spPr/>
        <p:txBody>
          <a:bodyPr/>
          <a:lstStyle/>
          <a:p>
            <a:fld id="{B73CAFC2-F10F-4359-855D-D9B746E73845}" type="slidenum">
              <a:rPr lang="en-US" smtClean="0"/>
              <a:t>11</a:t>
            </a:fld>
            <a:endParaRPr lang="en-US"/>
          </a:p>
        </p:txBody>
      </p:sp>
    </p:spTree>
    <p:extLst>
      <p:ext uri="{BB962C8B-B14F-4D97-AF65-F5344CB8AC3E}">
        <p14:creationId xmlns:p14="http://schemas.microsoft.com/office/powerpoint/2010/main" val="33777178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19118"/>
          </a:xfrm>
        </p:spPr>
        <p:txBody>
          <a:bodyPr>
            <a:normAutofit/>
          </a:bodyPr>
          <a:lstStyle/>
          <a:p>
            <a:r>
              <a:rPr lang="et-EE" dirty="0" smtClean="0"/>
              <a:t>Näited </a:t>
            </a:r>
            <a:r>
              <a:rPr lang="et-EE" dirty="0" smtClean="0"/>
              <a:t>(5) – </a:t>
            </a:r>
            <a:r>
              <a:rPr lang="et-EE" dirty="0"/>
              <a:t>metalingvistilised </a:t>
            </a:r>
            <a:r>
              <a:rPr lang="et-EE" dirty="0" smtClean="0"/>
              <a:t>vestlused 2</a:t>
            </a:r>
            <a:endParaRPr lang="en-US" dirty="0"/>
          </a:p>
        </p:txBody>
      </p:sp>
      <p:sp>
        <p:nvSpPr>
          <p:cNvPr id="3" name="Content Placeholder 2"/>
          <p:cNvSpPr>
            <a:spLocks noGrp="1"/>
          </p:cNvSpPr>
          <p:nvPr>
            <p:ph idx="1"/>
          </p:nvPr>
        </p:nvSpPr>
        <p:spPr>
          <a:xfrm>
            <a:off x="838200" y="1484244"/>
            <a:ext cx="10515600" cy="4872106"/>
          </a:xfrm>
        </p:spPr>
        <p:txBody>
          <a:bodyPr>
            <a:normAutofit fontScale="77500" lnSpcReduction="20000"/>
          </a:bodyPr>
          <a:lstStyle/>
          <a:p>
            <a:r>
              <a:rPr lang="et-EE" i="1" dirty="0" smtClean="0"/>
              <a:t>A: samas </a:t>
            </a:r>
            <a:r>
              <a:rPr lang="et-EE" i="1" dirty="0"/>
              <a:t>mulle meeldib</a:t>
            </a:r>
            <a:r>
              <a:rPr lang="et-EE" b="1" i="1" dirty="0"/>
              <a:t> lühendatud keigo </a:t>
            </a:r>
            <a:r>
              <a:rPr lang="et-EE" i="1" dirty="0"/>
              <a:t>rohkem</a:t>
            </a:r>
            <a:endParaRPr lang="et-EE" dirty="0"/>
          </a:p>
          <a:p>
            <a:pPr marL="0" indent="0">
              <a:buNone/>
            </a:pPr>
            <a:r>
              <a:rPr lang="et-EE" dirty="0" smtClean="0"/>
              <a:t>   keigo= jp‘viisakas kõneviis’</a:t>
            </a:r>
          </a:p>
          <a:p>
            <a:pPr marL="0" indent="0">
              <a:buNone/>
            </a:pPr>
            <a:r>
              <a:rPr lang="et-EE" dirty="0" smtClean="0"/>
              <a:t>   </a:t>
            </a:r>
            <a:r>
              <a:rPr lang="et-EE" i="1" dirty="0" smtClean="0"/>
              <a:t>A: kuigi seda vist ei nimetata selleks &lt;ET-EN&gt;idk what i't scalled</a:t>
            </a:r>
          </a:p>
          <a:p>
            <a:pPr marL="0" indent="0">
              <a:buNone/>
            </a:pPr>
            <a:r>
              <a:rPr lang="et-EE" i="1" dirty="0" smtClean="0"/>
              <a:t>                                                                                  </a:t>
            </a:r>
            <a:r>
              <a:rPr lang="et-EE" dirty="0" smtClean="0"/>
              <a:t>‘ma ei tea, kuidas seda kutsutakse’</a:t>
            </a:r>
            <a:endParaRPr lang="et-EE" dirty="0" smtClean="0"/>
          </a:p>
          <a:p>
            <a:pPr marL="0" indent="0">
              <a:buNone/>
            </a:pPr>
            <a:r>
              <a:rPr lang="et-EE" i="1" dirty="0" smtClean="0"/>
              <a:t>   A: </a:t>
            </a:r>
            <a:r>
              <a:rPr lang="en-US" i="1" dirty="0" smtClean="0"/>
              <a:t>see </a:t>
            </a:r>
            <a:r>
              <a:rPr lang="en-US" i="1" dirty="0" err="1"/>
              <a:t>mis</a:t>
            </a:r>
            <a:r>
              <a:rPr lang="en-US" i="1" dirty="0"/>
              <a:t> </a:t>
            </a:r>
            <a:r>
              <a:rPr lang="en-US" i="1" dirty="0" err="1"/>
              <a:t>vastab</a:t>
            </a:r>
            <a:r>
              <a:rPr lang="en-US" i="1" dirty="0"/>
              <a:t> pm </a:t>
            </a:r>
            <a:r>
              <a:rPr lang="en-US" b="1" i="1" dirty="0"/>
              <a:t>anime military </a:t>
            </a:r>
            <a:r>
              <a:rPr lang="en-US" b="1" i="1" dirty="0" err="1"/>
              <a:t>keelele</a:t>
            </a:r>
            <a:endParaRPr lang="en-US" b="1" dirty="0"/>
          </a:p>
          <a:p>
            <a:pPr marL="0" indent="0">
              <a:buNone/>
            </a:pPr>
            <a:r>
              <a:rPr lang="et-EE" dirty="0" smtClean="0"/>
              <a:t>   </a:t>
            </a:r>
            <a:r>
              <a:rPr lang="et-EE" dirty="0" smtClean="0"/>
              <a:t>anime military keel=</a:t>
            </a:r>
            <a:r>
              <a:rPr lang="en-US" dirty="0" smtClean="0"/>
              <a:t>‘</a:t>
            </a:r>
            <a:r>
              <a:rPr lang="et-EE" dirty="0" smtClean="0"/>
              <a:t>animatsioonide sõjaväe keel’</a:t>
            </a:r>
            <a:endParaRPr lang="et-EE" b="1" i="1" dirty="0" smtClean="0"/>
          </a:p>
          <a:p>
            <a:pPr marL="0" indent="0">
              <a:buNone/>
            </a:pPr>
            <a:r>
              <a:rPr lang="et-EE" i="1" dirty="0" smtClean="0"/>
              <a:t>   A</a:t>
            </a:r>
            <a:r>
              <a:rPr lang="et-EE" i="1" dirty="0"/>
              <a:t>: </a:t>
            </a:r>
            <a:r>
              <a:rPr lang="et-EE" b="1" i="1" dirty="0" smtClean="0"/>
              <a:t>ülevalt alla</a:t>
            </a:r>
            <a:endParaRPr lang="et-EE" b="1" i="1" dirty="0"/>
          </a:p>
          <a:p>
            <a:pPr marL="0" indent="0">
              <a:buNone/>
            </a:pPr>
            <a:r>
              <a:rPr lang="et-EE" i="1" dirty="0" smtClean="0"/>
              <a:t>   A</a:t>
            </a:r>
            <a:r>
              <a:rPr lang="et-EE" i="1" dirty="0"/>
              <a:t>: see on nii ilus </a:t>
            </a:r>
            <a:r>
              <a:rPr lang="et-EE" i="1" dirty="0" smtClean="0"/>
              <a:t>xD</a:t>
            </a:r>
          </a:p>
          <a:p>
            <a:r>
              <a:rPr lang="en-US" b="1" i="1" dirty="0" err="1" smtClean="0"/>
              <a:t>keigo</a:t>
            </a:r>
            <a:r>
              <a:rPr lang="en-US" dirty="0" smtClean="0"/>
              <a:t> </a:t>
            </a:r>
            <a:r>
              <a:rPr lang="et-EE" dirty="0" smtClean="0"/>
              <a:t>ehk viisakas kõneviis on jagatud viieks tüübiks: </a:t>
            </a:r>
            <a:r>
              <a:rPr lang="en-US" i="1" dirty="0" err="1" smtClean="0"/>
              <a:t>kenjougo</a:t>
            </a:r>
            <a:r>
              <a:rPr lang="en-US" dirty="0" smtClean="0"/>
              <a:t> (humble speech</a:t>
            </a:r>
            <a:r>
              <a:rPr lang="et-EE" dirty="0" smtClean="0"/>
              <a:t> ‘alandlik’</a:t>
            </a:r>
            <a:r>
              <a:rPr lang="en-US" dirty="0" smtClean="0"/>
              <a:t>), </a:t>
            </a:r>
            <a:r>
              <a:rPr lang="en-US" i="1" dirty="0" err="1"/>
              <a:t>sonkeigo</a:t>
            </a:r>
            <a:r>
              <a:rPr lang="en-US" dirty="0"/>
              <a:t> (deferential </a:t>
            </a:r>
            <a:r>
              <a:rPr lang="en-US" dirty="0" smtClean="0"/>
              <a:t>speech</a:t>
            </a:r>
            <a:r>
              <a:rPr lang="et-EE" dirty="0" smtClean="0"/>
              <a:t> ‘teist ülendav/austav’</a:t>
            </a:r>
            <a:r>
              <a:rPr lang="en-US" dirty="0" smtClean="0"/>
              <a:t>), </a:t>
            </a:r>
            <a:r>
              <a:rPr lang="en-US" i="1" dirty="0" err="1"/>
              <a:t>teichougo</a:t>
            </a:r>
            <a:r>
              <a:rPr lang="en-US" i="1" dirty="0"/>
              <a:t> </a:t>
            </a:r>
            <a:r>
              <a:rPr lang="en-US" dirty="0"/>
              <a:t>(courteous </a:t>
            </a:r>
            <a:r>
              <a:rPr lang="en-US" dirty="0" smtClean="0"/>
              <a:t>speech</a:t>
            </a:r>
            <a:r>
              <a:rPr lang="et-EE" dirty="0" smtClean="0"/>
              <a:t> ‘viisakas’, ilma isikulise tegijata</a:t>
            </a:r>
            <a:r>
              <a:rPr lang="en-US" dirty="0" smtClean="0"/>
              <a:t>), </a:t>
            </a:r>
            <a:r>
              <a:rPr lang="en-US" i="1" dirty="0" err="1"/>
              <a:t>teineigo</a:t>
            </a:r>
            <a:r>
              <a:rPr lang="en-US" dirty="0"/>
              <a:t> (polite </a:t>
            </a:r>
            <a:r>
              <a:rPr lang="en-US" dirty="0" smtClean="0"/>
              <a:t>speech</a:t>
            </a:r>
            <a:r>
              <a:rPr lang="et-EE" dirty="0" smtClean="0"/>
              <a:t> ‘viisakas (stiil)’, lauselõpud ja prefiksid</a:t>
            </a:r>
            <a:r>
              <a:rPr lang="en-US" dirty="0" smtClean="0"/>
              <a:t>) </a:t>
            </a:r>
            <a:r>
              <a:rPr lang="et-EE" dirty="0" smtClean="0"/>
              <a:t>ja</a:t>
            </a:r>
            <a:r>
              <a:rPr lang="en-US" dirty="0" smtClean="0"/>
              <a:t> </a:t>
            </a:r>
            <a:r>
              <a:rPr lang="en-US" i="1" dirty="0" err="1"/>
              <a:t>bikago</a:t>
            </a:r>
            <a:r>
              <a:rPr lang="en-US" dirty="0"/>
              <a:t> </a:t>
            </a:r>
            <a:r>
              <a:rPr lang="en-US" dirty="0" smtClean="0"/>
              <a:t>(beautification words</a:t>
            </a:r>
            <a:r>
              <a:rPr lang="et-EE" dirty="0" smtClean="0"/>
              <a:t> ‘ilustavad sõnad’</a:t>
            </a:r>
            <a:r>
              <a:rPr lang="en-US" dirty="0" smtClean="0"/>
              <a:t>)</a:t>
            </a:r>
            <a:endParaRPr lang="et-EE" dirty="0" smtClean="0"/>
          </a:p>
          <a:p>
            <a:r>
              <a:rPr lang="et-EE" dirty="0" smtClean="0"/>
              <a:t>Vajadus väljendada spetsiifilist kõneviisi/stiili ja selle suhtumise nüansse (kuigi ametlikku nimetust selle kohta jaapani keeles ei ole)</a:t>
            </a:r>
            <a:endParaRPr lang="et-EE" b="1" dirty="0" smtClean="0"/>
          </a:p>
        </p:txBody>
      </p:sp>
      <p:sp>
        <p:nvSpPr>
          <p:cNvPr id="4" name="Slide Number Placeholder 3"/>
          <p:cNvSpPr>
            <a:spLocks noGrp="1"/>
          </p:cNvSpPr>
          <p:nvPr>
            <p:ph type="sldNum" sz="quarter" idx="12"/>
          </p:nvPr>
        </p:nvSpPr>
        <p:spPr/>
        <p:txBody>
          <a:bodyPr/>
          <a:lstStyle/>
          <a:p>
            <a:fld id="{B73CAFC2-F10F-4359-855D-D9B746E73845}" type="slidenum">
              <a:rPr lang="en-US" smtClean="0"/>
              <a:t>12</a:t>
            </a:fld>
            <a:endParaRPr lang="en-US"/>
          </a:p>
        </p:txBody>
      </p:sp>
    </p:spTree>
    <p:extLst>
      <p:ext uri="{BB962C8B-B14F-4D97-AF65-F5344CB8AC3E}">
        <p14:creationId xmlns:p14="http://schemas.microsoft.com/office/powerpoint/2010/main" val="22006541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Kokkuvõte 1</a:t>
            </a:r>
            <a:endParaRPr lang="en-US" dirty="0"/>
          </a:p>
        </p:txBody>
      </p:sp>
      <p:sp>
        <p:nvSpPr>
          <p:cNvPr id="3" name="Content Placeholder 2"/>
          <p:cNvSpPr>
            <a:spLocks noGrp="1"/>
          </p:cNvSpPr>
          <p:nvPr>
            <p:ph idx="1"/>
          </p:nvPr>
        </p:nvSpPr>
        <p:spPr/>
        <p:txBody>
          <a:bodyPr>
            <a:normAutofit fontScale="85000" lnSpcReduction="20000"/>
          </a:bodyPr>
          <a:lstStyle/>
          <a:p>
            <a:r>
              <a:rPr lang="et-EE" dirty="0" smtClean="0"/>
              <a:t>Pragmaatiliste lünkade tõttu</a:t>
            </a:r>
            <a:r>
              <a:rPr lang="et-EE" dirty="0" smtClean="0"/>
              <a:t>:</a:t>
            </a:r>
            <a:endParaRPr lang="et-EE" dirty="0" smtClean="0"/>
          </a:p>
          <a:p>
            <a:pPr lvl="1"/>
            <a:r>
              <a:rPr lang="et-EE" dirty="0" smtClean="0"/>
              <a:t>Sisestatakse jaapanikeelseid viisakusliiteid eesti ja inglise keelde</a:t>
            </a:r>
            <a:endParaRPr lang="et-EE" dirty="0" smtClean="0"/>
          </a:p>
          <a:p>
            <a:pPr lvl="1"/>
            <a:r>
              <a:rPr lang="et-EE" dirty="0" smtClean="0"/>
              <a:t>Jaapani keele viisakusväljendeid (ja viisakas stiilis fraase) leidub nii sisestuses kui vahelduses</a:t>
            </a:r>
            <a:endParaRPr lang="et-EE" dirty="0" smtClean="0"/>
          </a:p>
          <a:p>
            <a:pPr lvl="1"/>
            <a:r>
              <a:rPr lang="et-EE" dirty="0" smtClean="0"/>
              <a:t>Kõnekeelseid vorme kasutatakse üldiselt samas vanuses või õppeastmes oleva kaasvestleja suhtes (või kes on noorem/madalamal astmel), ja enamasti nende poolt, kelle tase on vähemalt keskmiselt kõrge ja kes tunnevad end jaapani keelt kasutades mugavalt (ja kellel on kokkupuudet mujal, sest koolis üldjuhul kõnekeelseid vorme ei õpetata)</a:t>
            </a:r>
            <a:endParaRPr lang="et-EE" dirty="0" smtClean="0"/>
          </a:p>
          <a:p>
            <a:pPr lvl="1"/>
            <a:r>
              <a:rPr lang="et-EE" dirty="0" smtClean="0"/>
              <a:t>Lisaks põhjustavad lüngad metalingvistilisi arutelusid (eelkõige õpilaste vahel, kuid mitte alati samal tasemel)</a:t>
            </a:r>
          </a:p>
          <a:p>
            <a:pPr lvl="1"/>
            <a:r>
              <a:rPr lang="et-EE" dirty="0" smtClean="0"/>
              <a:t>Põhjusteks paistavad olevat põhiliselt suhtumise ja/või (sotsiaalse) staatuse näitamine (mis tõenäoliselt tuleneb keele/kultuuri tundmisest ja on seega esilduv)</a:t>
            </a:r>
            <a:endParaRPr lang="et-EE" dirty="0" smtClean="0"/>
          </a:p>
          <a:p>
            <a:pPr lvl="2"/>
            <a:r>
              <a:rPr lang="et-EE" dirty="0" smtClean="0"/>
              <a:t>Enda alandamine/madaldamine ja teise inimese austamine (</a:t>
            </a:r>
            <a:r>
              <a:rPr lang="et-EE" dirty="0" smtClean="0"/>
              <a:t>viisakuse väljendamine</a:t>
            </a:r>
            <a:r>
              <a:rPr lang="et-EE" dirty="0" smtClean="0"/>
              <a:t>)</a:t>
            </a:r>
            <a:endParaRPr lang="et-EE" dirty="0" smtClean="0"/>
          </a:p>
          <a:p>
            <a:pPr lvl="2"/>
            <a:r>
              <a:rPr lang="et-EE" dirty="0" smtClean="0"/>
              <a:t>KA</a:t>
            </a:r>
            <a:r>
              <a:rPr lang="et-EE" dirty="0" smtClean="0"/>
              <a:t> sõbralikkuse näitamine läbi kõnekeelsete vormide (ka emakeelekõnelejad teevad seda jaapani keeles vihjates, et kaasvestleja võib seda ka teha/ei pea kasutama viisakat stiili)</a:t>
            </a:r>
            <a:endParaRPr lang="et-EE" dirty="0" smtClean="0"/>
          </a:p>
          <a:p>
            <a:pPr lvl="1"/>
            <a:r>
              <a:rPr lang="et-EE" dirty="0" smtClean="0"/>
              <a:t>Pole näha grammatiliste markerite sisestust ilma kaasneva jaapanikeelse sõna või väljendita (partiklid, lauselõpupartiklid, koopulad, verbi-/adjektiivilõpud jms; kuigi tehniliselt pole see võimatu)</a:t>
            </a:r>
            <a:endParaRPr lang="et-EE" dirty="0" smtClean="0"/>
          </a:p>
        </p:txBody>
      </p:sp>
      <p:sp>
        <p:nvSpPr>
          <p:cNvPr id="4" name="Slide Number Placeholder 3"/>
          <p:cNvSpPr>
            <a:spLocks noGrp="1"/>
          </p:cNvSpPr>
          <p:nvPr>
            <p:ph type="sldNum" sz="quarter" idx="12"/>
          </p:nvPr>
        </p:nvSpPr>
        <p:spPr/>
        <p:txBody>
          <a:bodyPr/>
          <a:lstStyle/>
          <a:p>
            <a:fld id="{B73CAFC2-F10F-4359-855D-D9B746E73845}" type="slidenum">
              <a:rPr lang="en-US" smtClean="0"/>
              <a:t>13</a:t>
            </a:fld>
            <a:endParaRPr lang="en-US"/>
          </a:p>
        </p:txBody>
      </p:sp>
    </p:spTree>
    <p:extLst>
      <p:ext uri="{BB962C8B-B14F-4D97-AF65-F5344CB8AC3E}">
        <p14:creationId xmlns:p14="http://schemas.microsoft.com/office/powerpoint/2010/main" val="9994695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Kokkuvõte 2</a:t>
            </a:r>
            <a:endParaRPr lang="en-US" dirty="0"/>
          </a:p>
        </p:txBody>
      </p:sp>
      <p:sp>
        <p:nvSpPr>
          <p:cNvPr id="3" name="Content Placeholder 2"/>
          <p:cNvSpPr>
            <a:spLocks noGrp="1"/>
          </p:cNvSpPr>
          <p:nvPr>
            <p:ph idx="1"/>
          </p:nvPr>
        </p:nvSpPr>
        <p:spPr/>
        <p:txBody>
          <a:bodyPr/>
          <a:lstStyle/>
          <a:p>
            <a:r>
              <a:rPr lang="et-EE" dirty="0"/>
              <a:t>Mõned juhtumid on selgemad (viisakusliited), teiste puhul ei ole alati selge, kas põhjus on eelkõige pragmaatiline lünk, pragmaatiline lünk koostöös mõne muu faktoriga, või on põhjus midagi muud (puhtjuhuslik, </a:t>
            </a:r>
            <a:r>
              <a:rPr lang="et-EE" dirty="0" smtClean="0"/>
              <a:t>ainult sagedus/esilduvus</a:t>
            </a:r>
            <a:r>
              <a:rPr lang="et-EE" dirty="0"/>
              <a:t>, solidaarsus jms)</a:t>
            </a:r>
            <a:endParaRPr lang="en-US" dirty="0"/>
          </a:p>
          <a:p>
            <a:r>
              <a:rPr lang="et-EE" dirty="0" smtClean="0"/>
              <a:t>Plaanis on jätkata pragmaatilise lünga uurimist järgmises artiklis koos Alessandra Dezi’ga ja kategoriseerida juhtumid täpsemalt</a:t>
            </a:r>
            <a:endParaRPr lang="en-US" dirty="0"/>
          </a:p>
        </p:txBody>
      </p:sp>
      <p:sp>
        <p:nvSpPr>
          <p:cNvPr id="4" name="Slide Number Placeholder 3"/>
          <p:cNvSpPr>
            <a:spLocks noGrp="1"/>
          </p:cNvSpPr>
          <p:nvPr>
            <p:ph type="sldNum" sz="quarter" idx="12"/>
          </p:nvPr>
        </p:nvSpPr>
        <p:spPr/>
        <p:txBody>
          <a:bodyPr/>
          <a:lstStyle/>
          <a:p>
            <a:fld id="{B73CAFC2-F10F-4359-855D-D9B746E73845}" type="slidenum">
              <a:rPr lang="en-US" smtClean="0"/>
              <a:t>14</a:t>
            </a:fld>
            <a:endParaRPr lang="en-US"/>
          </a:p>
        </p:txBody>
      </p:sp>
    </p:spTree>
    <p:extLst>
      <p:ext uri="{BB962C8B-B14F-4D97-AF65-F5344CB8AC3E}">
        <p14:creationId xmlns:p14="http://schemas.microsoft.com/office/powerpoint/2010/main" val="24862407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Arutelu</a:t>
            </a:r>
            <a:endParaRPr lang="en-US" dirty="0"/>
          </a:p>
        </p:txBody>
      </p:sp>
      <p:sp>
        <p:nvSpPr>
          <p:cNvPr id="3" name="Content Placeholder 2"/>
          <p:cNvSpPr>
            <a:spLocks noGrp="1"/>
          </p:cNvSpPr>
          <p:nvPr>
            <p:ph idx="1"/>
          </p:nvPr>
        </p:nvSpPr>
        <p:spPr/>
        <p:txBody>
          <a:bodyPr>
            <a:normAutofit fontScale="70000" lnSpcReduction="20000"/>
          </a:bodyPr>
          <a:lstStyle/>
          <a:p>
            <a:r>
              <a:rPr lang="et-EE" dirty="0" smtClean="0"/>
              <a:t>Alessandra Dezi (ilmumas) uurimus vene keele kõnelejatest Itaalias</a:t>
            </a:r>
            <a:endParaRPr lang="et-EE" dirty="0" smtClean="0"/>
          </a:p>
          <a:p>
            <a:pPr lvl="1"/>
            <a:r>
              <a:rPr lang="et-EE" dirty="0"/>
              <a:t>“perly russko-ital’janskogo suržiks” </a:t>
            </a:r>
            <a:r>
              <a:rPr lang="et-EE" dirty="0" smtClean="0"/>
              <a:t>(vene-itaalia suržiku pärlid)</a:t>
            </a:r>
            <a:endParaRPr lang="et-EE" dirty="0" smtClean="0"/>
          </a:p>
          <a:p>
            <a:pPr lvl="1"/>
            <a:r>
              <a:rPr lang="et-EE" dirty="0" smtClean="0"/>
              <a:t>Metalingvistiline kontekst (keelemängud)</a:t>
            </a:r>
            <a:endParaRPr lang="et-EE" dirty="0" smtClean="0"/>
          </a:p>
          <a:p>
            <a:pPr lvl="1"/>
            <a:r>
              <a:rPr lang="et-EE" dirty="0" smtClean="0"/>
              <a:t>Ülivõrre</a:t>
            </a:r>
            <a:r>
              <a:rPr lang="et-EE" dirty="0" smtClean="0"/>
              <a:t> </a:t>
            </a:r>
            <a:r>
              <a:rPr lang="et-EE" i="1" dirty="0" smtClean="0"/>
              <a:t>spasib</a:t>
            </a:r>
            <a:r>
              <a:rPr lang="et-EE" b="1" i="1" dirty="0" smtClean="0"/>
              <a:t>issimo</a:t>
            </a:r>
            <a:r>
              <a:rPr lang="et-EE" i="1" dirty="0" smtClean="0"/>
              <a:t> </a:t>
            </a:r>
            <a:r>
              <a:rPr lang="et-EE" i="1" dirty="0" smtClean="0"/>
              <a:t>(</a:t>
            </a:r>
            <a:r>
              <a:rPr lang="et-EE" dirty="0" smtClean="0"/>
              <a:t>mitte</a:t>
            </a:r>
            <a:r>
              <a:rPr lang="et-EE" dirty="0" smtClean="0"/>
              <a:t> </a:t>
            </a:r>
            <a:r>
              <a:rPr lang="et-EE" i="1" dirty="0"/>
              <a:t>spasibo bol’šoe</a:t>
            </a:r>
            <a:r>
              <a:rPr lang="et-EE" i="1" dirty="0" smtClean="0"/>
              <a:t>), krasiv</a:t>
            </a:r>
            <a:r>
              <a:rPr lang="et-EE" b="1" i="1" dirty="0" smtClean="0"/>
              <a:t>issimo</a:t>
            </a:r>
            <a:r>
              <a:rPr lang="et-EE" i="1" dirty="0" smtClean="0"/>
              <a:t> (</a:t>
            </a:r>
            <a:r>
              <a:rPr lang="et-EE" i="1" dirty="0"/>
              <a:t>očen krasivaja</a:t>
            </a:r>
            <a:r>
              <a:rPr lang="et-EE" i="1" dirty="0" smtClean="0"/>
              <a:t>)</a:t>
            </a:r>
          </a:p>
          <a:p>
            <a:pPr lvl="1"/>
            <a:r>
              <a:rPr lang="et-EE" dirty="0" smtClean="0"/>
              <a:t>Diminutiiv </a:t>
            </a:r>
            <a:r>
              <a:rPr lang="et-EE" i="1" dirty="0" smtClean="0"/>
              <a:t>pop</a:t>
            </a:r>
            <a:r>
              <a:rPr lang="et-EE" b="1" i="1" dirty="0" smtClean="0"/>
              <a:t>etto</a:t>
            </a:r>
            <a:r>
              <a:rPr lang="et-EE" dirty="0" smtClean="0"/>
              <a:t> </a:t>
            </a:r>
            <a:r>
              <a:rPr lang="et-EE" dirty="0" smtClean="0"/>
              <a:t>(</a:t>
            </a:r>
            <a:r>
              <a:rPr lang="et-EE" dirty="0" smtClean="0"/>
              <a:t>mitte</a:t>
            </a:r>
            <a:r>
              <a:rPr lang="et-EE" dirty="0" smtClean="0"/>
              <a:t> </a:t>
            </a:r>
            <a:r>
              <a:rPr lang="et-EE" i="1" dirty="0"/>
              <a:t>popočka</a:t>
            </a:r>
            <a:r>
              <a:rPr lang="et-EE" dirty="0" smtClean="0"/>
              <a:t>)</a:t>
            </a:r>
          </a:p>
          <a:p>
            <a:pPr lvl="1"/>
            <a:r>
              <a:rPr lang="et-EE" dirty="0" smtClean="0"/>
              <a:t>Samamoodi nagu minu materjalis, on siin ka tegemist pragmaatilise lünga tekkimisega võõrkeele teadmistest (mitte emakeele teadmiste kandumistest võõrkeelde) – ilmselt on tegu sellega, et see on uus ja huvitav, järelikult ka esilduv (</a:t>
            </a:r>
            <a:r>
              <a:rPr lang="et-EE" i="1" dirty="0" smtClean="0"/>
              <a:t>salient</a:t>
            </a:r>
            <a:r>
              <a:rPr lang="et-EE" dirty="0" smtClean="0"/>
              <a:t>)</a:t>
            </a:r>
          </a:p>
          <a:p>
            <a:r>
              <a:rPr lang="et-EE" dirty="0" smtClean="0"/>
              <a:t>Jaapani keeles veel näiteks abiverbid </a:t>
            </a:r>
            <a:r>
              <a:rPr lang="et-EE" i="1" dirty="0"/>
              <a:t>~te kureru </a:t>
            </a:r>
            <a:r>
              <a:rPr lang="et-EE" dirty="0" smtClean="0"/>
              <a:t>‘andma’ ja ~</a:t>
            </a:r>
            <a:r>
              <a:rPr lang="et-EE" i="1" dirty="0" smtClean="0"/>
              <a:t>te </a:t>
            </a:r>
            <a:r>
              <a:rPr lang="et-EE" i="1" dirty="0"/>
              <a:t>morau </a:t>
            </a:r>
            <a:r>
              <a:rPr lang="et-EE" dirty="0" smtClean="0"/>
              <a:t>‘saama’ (Maret Nukke näide), mida kasutatakse teenete väljendamiseks (austav)</a:t>
            </a:r>
          </a:p>
          <a:p>
            <a:pPr lvl="1"/>
            <a:r>
              <a:rPr lang="et-EE" dirty="0" smtClean="0"/>
              <a:t>Nt </a:t>
            </a:r>
            <a:r>
              <a:rPr lang="et-EE" i="1" dirty="0" smtClean="0"/>
              <a:t>kita</a:t>
            </a:r>
            <a:r>
              <a:rPr lang="et-EE" dirty="0" smtClean="0"/>
              <a:t> ‘tuli’, </a:t>
            </a:r>
            <a:r>
              <a:rPr lang="et-EE" i="1" dirty="0" smtClean="0"/>
              <a:t>kite kureta</a:t>
            </a:r>
            <a:r>
              <a:rPr lang="et-EE" dirty="0" smtClean="0"/>
              <a:t> ‘tuli (minu heaks)’ (kuigi ei pidanud)</a:t>
            </a:r>
          </a:p>
          <a:p>
            <a:pPr lvl="1"/>
            <a:r>
              <a:rPr lang="et-EE" dirty="0" smtClean="0"/>
              <a:t>Kuna meie nii ei ütle, siis tavaliselt seda nüanssi ei tõlgita eesti/inglise keelde</a:t>
            </a:r>
          </a:p>
          <a:p>
            <a:r>
              <a:rPr lang="et-EE" dirty="0" smtClean="0"/>
              <a:t>On näiteid suulisest keeles, mida kirjas ei leidu</a:t>
            </a:r>
          </a:p>
          <a:p>
            <a:pPr lvl="1"/>
            <a:r>
              <a:rPr lang="et-EE" i="1" dirty="0" smtClean="0"/>
              <a:t>Itadakimasu</a:t>
            </a:r>
            <a:r>
              <a:rPr lang="et-EE" dirty="0"/>
              <a:t> ‘tänu toidu/joogi eest, mida nüüd tarbima hakkan’ (hõlmab ka toiduainete ‘hingesid’ ja tänu nende kasvatajatele jms; </a:t>
            </a:r>
            <a:r>
              <a:rPr lang="et-EE" u="sng" dirty="0"/>
              <a:t>öeldud endale, siis kui ise sööma </a:t>
            </a:r>
            <a:r>
              <a:rPr lang="et-EE" u="sng" dirty="0" smtClean="0"/>
              <a:t>hakkan; </a:t>
            </a:r>
            <a:r>
              <a:rPr lang="et-EE" u="sng" dirty="0"/>
              <a:t>saab ka öelda üksi olles</a:t>
            </a:r>
            <a:r>
              <a:rPr lang="et-EE" dirty="0" smtClean="0"/>
              <a:t>)</a:t>
            </a:r>
            <a:endParaRPr lang="et-EE" i="1" dirty="0" smtClean="0"/>
          </a:p>
          <a:p>
            <a:r>
              <a:rPr lang="et-EE" dirty="0" smtClean="0"/>
              <a:t>Tõenäoliselt on juhtumeid, kus on lünk, aga kus lünka ‘ei leevendata’</a:t>
            </a:r>
          </a:p>
          <a:p>
            <a:pPr lvl="1"/>
            <a:r>
              <a:rPr lang="et-EE" dirty="0" smtClean="0"/>
              <a:t>Nt ‘tahaks väljendada, aga ei oska’ (või ei kuluta selleks suhtluse voolus energiat)</a:t>
            </a:r>
            <a:endParaRPr lang="et-EE" dirty="0"/>
          </a:p>
          <a:p>
            <a:endParaRPr lang="et-EE" dirty="0" smtClean="0"/>
          </a:p>
          <a:p>
            <a:pPr lvl="1"/>
            <a:endParaRPr lang="en-US" dirty="0"/>
          </a:p>
        </p:txBody>
      </p:sp>
      <p:sp>
        <p:nvSpPr>
          <p:cNvPr id="4" name="Slide Number Placeholder 3"/>
          <p:cNvSpPr>
            <a:spLocks noGrp="1"/>
          </p:cNvSpPr>
          <p:nvPr>
            <p:ph type="sldNum" sz="quarter" idx="12"/>
          </p:nvPr>
        </p:nvSpPr>
        <p:spPr/>
        <p:txBody>
          <a:bodyPr/>
          <a:lstStyle/>
          <a:p>
            <a:fld id="{B73CAFC2-F10F-4359-855D-D9B746E73845}" type="slidenum">
              <a:rPr lang="en-US" smtClean="0"/>
              <a:t>15</a:t>
            </a:fld>
            <a:endParaRPr lang="en-US"/>
          </a:p>
        </p:txBody>
      </p:sp>
    </p:spTree>
    <p:extLst>
      <p:ext uri="{BB962C8B-B14F-4D97-AF65-F5344CB8AC3E}">
        <p14:creationId xmlns:p14="http://schemas.microsoft.com/office/powerpoint/2010/main" val="2781996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Kasutatud allikad:</a:t>
            </a:r>
            <a:endParaRPr lang="en-US" dirty="0"/>
          </a:p>
        </p:txBody>
      </p:sp>
      <p:sp>
        <p:nvSpPr>
          <p:cNvPr id="3" name="Content Placeholder 2"/>
          <p:cNvSpPr>
            <a:spLocks noGrp="1"/>
          </p:cNvSpPr>
          <p:nvPr>
            <p:ph idx="1"/>
          </p:nvPr>
        </p:nvSpPr>
        <p:spPr/>
        <p:txBody>
          <a:bodyPr>
            <a:normAutofit fontScale="62500" lnSpcReduction="20000"/>
          </a:bodyPr>
          <a:lstStyle/>
          <a:p>
            <a:r>
              <a:rPr lang="et-EE" dirty="0"/>
              <a:t>Backus, Ad 2015. A usage-based approach to code-switching: a need to reconcile structure and function. In Gerald Stell, &amp; Kofi Yakpo (Eds.) </a:t>
            </a:r>
            <a:r>
              <a:rPr lang="et-EE" i="1" dirty="0"/>
              <a:t>Code-switching between</a:t>
            </a:r>
            <a:r>
              <a:rPr lang="et-EE" dirty="0"/>
              <a:t> </a:t>
            </a:r>
            <a:r>
              <a:rPr lang="et-EE" i="1" dirty="0"/>
              <a:t>structural and sociolinguistic perspectives, </a:t>
            </a:r>
            <a:r>
              <a:rPr lang="et-EE" dirty="0"/>
              <a:t>19–37. Berlin: Mouton de Gruyter.</a:t>
            </a:r>
            <a:endParaRPr lang="et-EE" dirty="0" smtClean="0"/>
          </a:p>
          <a:p>
            <a:r>
              <a:rPr lang="et-EE" dirty="0"/>
              <a:t>Dezi, A. </a:t>
            </a:r>
            <a:r>
              <a:rPr lang="et-EE" dirty="0" smtClean="0"/>
              <a:t>(ilmumas). </a:t>
            </a:r>
            <a:r>
              <a:rPr lang="et-EE" dirty="0"/>
              <a:t>Refleksivnaya yazykovaya igra v internet-diskurse russkoyazychnykh zhitelei Italii [Reflexive language play in the Internet discourse of Russian speakers living in Italy]. </a:t>
            </a:r>
            <a:r>
              <a:rPr lang="et-EE" i="1" dirty="0"/>
              <a:t>Studia Slavica </a:t>
            </a:r>
            <a:r>
              <a:rPr lang="et-EE" dirty="0"/>
              <a:t>XIX. Tallinn University Press</a:t>
            </a:r>
            <a:r>
              <a:rPr lang="et-EE" dirty="0" smtClean="0"/>
              <a:t>.</a:t>
            </a:r>
            <a:endParaRPr lang="et-EE" dirty="0" smtClean="0"/>
          </a:p>
          <a:p>
            <a:r>
              <a:rPr lang="et-EE" dirty="0" smtClean="0"/>
              <a:t>Estigarribia</a:t>
            </a:r>
            <a:r>
              <a:rPr lang="et-EE" dirty="0"/>
              <a:t>, Bruno </a:t>
            </a:r>
            <a:r>
              <a:rPr lang="et-EE" dirty="0" smtClean="0"/>
              <a:t>2021. </a:t>
            </a:r>
            <a:r>
              <a:rPr lang="et-EE" dirty="0"/>
              <a:t>A speech planning account of Guarani grammatical borrowings in Paraguayan Spanish. In Ad Backus, Nikolai Hakimov (Eds.). </a:t>
            </a:r>
            <a:r>
              <a:rPr lang="et-EE" i="1" dirty="0"/>
              <a:t>Usage-based contact linguistics: Effects of frequency and similarity in language contact</a:t>
            </a:r>
            <a:r>
              <a:rPr lang="et-EE" dirty="0"/>
              <a:t>. </a:t>
            </a:r>
            <a:r>
              <a:rPr lang="et-EE" i="1" dirty="0"/>
              <a:t>Journal of Language Contact</a:t>
            </a:r>
            <a:r>
              <a:rPr lang="et-EE" i="1" dirty="0" smtClean="0"/>
              <a:t>.</a:t>
            </a:r>
          </a:p>
          <a:p>
            <a:r>
              <a:rPr lang="et-EE" dirty="0" smtClean="0"/>
              <a:t>Kilp, Geidi 2021. </a:t>
            </a:r>
            <a:r>
              <a:rPr lang="en-US" dirty="0"/>
              <a:t>Code-copying in Estonian-English-Japanese Facebook Communication: a Usage-Based </a:t>
            </a:r>
            <a:r>
              <a:rPr lang="en-US" dirty="0" smtClean="0"/>
              <a:t>Approach</a:t>
            </a:r>
            <a:r>
              <a:rPr lang="et-EE" dirty="0" smtClean="0"/>
              <a:t>. </a:t>
            </a:r>
            <a:r>
              <a:rPr lang="en-US" dirty="0"/>
              <a:t>In Anna </a:t>
            </a:r>
            <a:r>
              <a:rPr lang="en-US" dirty="0" err="1"/>
              <a:t>Verschik</a:t>
            </a:r>
            <a:r>
              <a:rPr lang="en-US" dirty="0"/>
              <a:t> (Ed</a:t>
            </a:r>
            <a:r>
              <a:rPr lang="en-US" dirty="0" smtClean="0"/>
              <a:t>.)</a:t>
            </a:r>
            <a:r>
              <a:rPr lang="en-US" i="1" dirty="0" smtClean="0"/>
              <a:t> </a:t>
            </a:r>
            <a:r>
              <a:rPr lang="en-US" i="1" dirty="0" err="1"/>
              <a:t>Acta</a:t>
            </a:r>
            <a:r>
              <a:rPr lang="en-US" i="1" dirty="0"/>
              <a:t> </a:t>
            </a:r>
            <a:r>
              <a:rPr lang="en-US" i="1" dirty="0" err="1" smtClean="0"/>
              <a:t>Humaniora</a:t>
            </a:r>
            <a:r>
              <a:rPr lang="en-US" i="1" dirty="0" smtClean="0"/>
              <a:t>:</a:t>
            </a:r>
            <a:r>
              <a:rPr lang="et-EE" i="1" dirty="0" smtClean="0"/>
              <a:t> </a:t>
            </a:r>
            <a:r>
              <a:rPr lang="en-US" i="1" dirty="0" smtClean="0"/>
              <a:t>Multilingual </a:t>
            </a:r>
            <a:r>
              <a:rPr lang="en-US" i="1" dirty="0"/>
              <a:t>Practices in the Baltic States</a:t>
            </a:r>
            <a:r>
              <a:rPr lang="en-US" i="1" dirty="0" smtClean="0"/>
              <a:t>.</a:t>
            </a:r>
            <a:endParaRPr lang="et-EE" i="1" dirty="0" smtClean="0"/>
          </a:p>
          <a:p>
            <a:r>
              <a:rPr lang="et-EE" dirty="0" smtClean="0"/>
              <a:t>Verschik</a:t>
            </a:r>
            <a:r>
              <a:rPr lang="et-EE" dirty="0"/>
              <a:t>, Anna 2010. Ethnolect debate: Evidence from Jewish Lithuanian. </a:t>
            </a:r>
            <a:r>
              <a:rPr lang="et-EE" i="1" dirty="0"/>
              <a:t>International Journal of Multilingualism </a:t>
            </a:r>
            <a:r>
              <a:rPr lang="et-EE" dirty="0"/>
              <a:t>7 (4): 285–305</a:t>
            </a:r>
            <a:r>
              <a:rPr lang="et-EE" dirty="0" smtClean="0"/>
              <a:t>.</a:t>
            </a:r>
          </a:p>
          <a:p>
            <a:r>
              <a:rPr lang="et-EE" dirty="0"/>
              <a:t>Zenner, Eline; Backus, Ad; Winter-Froemel, Esme 2019. Placing usage, meaning and mind at the core of contact-induced variation and change. In Zenner, Eline; Backus, Ad; Winter-Froemel, Esme (Eds.) </a:t>
            </a:r>
            <a:r>
              <a:rPr lang="et-EE" i="1" dirty="0"/>
              <a:t>Cognitive Contact Linguistics</a:t>
            </a:r>
            <a:r>
              <a:rPr lang="et-EE" dirty="0"/>
              <a:t>, Mouton de Gruyter.</a:t>
            </a:r>
          </a:p>
          <a:p>
            <a:endParaRPr lang="en-US" dirty="0"/>
          </a:p>
        </p:txBody>
      </p:sp>
      <p:sp>
        <p:nvSpPr>
          <p:cNvPr id="4" name="Slide Number Placeholder 3"/>
          <p:cNvSpPr>
            <a:spLocks noGrp="1"/>
          </p:cNvSpPr>
          <p:nvPr>
            <p:ph type="sldNum" sz="quarter" idx="12"/>
          </p:nvPr>
        </p:nvSpPr>
        <p:spPr/>
        <p:txBody>
          <a:bodyPr/>
          <a:lstStyle/>
          <a:p>
            <a:fld id="{B73CAFC2-F10F-4359-855D-D9B746E73845}" type="slidenum">
              <a:rPr lang="en-US" smtClean="0"/>
              <a:t>16</a:t>
            </a:fld>
            <a:endParaRPr lang="en-US"/>
          </a:p>
        </p:txBody>
      </p:sp>
    </p:spTree>
    <p:extLst>
      <p:ext uri="{BB962C8B-B14F-4D97-AF65-F5344CB8AC3E}">
        <p14:creationId xmlns:p14="http://schemas.microsoft.com/office/powerpoint/2010/main" val="4924856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03525"/>
            <a:ext cx="10515600" cy="1325563"/>
          </a:xfrm>
        </p:spPr>
        <p:txBody>
          <a:bodyPr/>
          <a:lstStyle/>
          <a:p>
            <a:r>
              <a:rPr lang="et-EE" dirty="0" smtClean="0"/>
              <a:t>Tänan tähelepanu eest!</a:t>
            </a:r>
            <a:endParaRPr lang="en-US" dirty="0"/>
          </a:p>
        </p:txBody>
      </p:sp>
      <p:sp>
        <p:nvSpPr>
          <p:cNvPr id="3" name="Slide Number Placeholder 2"/>
          <p:cNvSpPr>
            <a:spLocks noGrp="1"/>
          </p:cNvSpPr>
          <p:nvPr>
            <p:ph type="sldNum" sz="quarter" idx="12"/>
          </p:nvPr>
        </p:nvSpPr>
        <p:spPr/>
        <p:txBody>
          <a:bodyPr/>
          <a:lstStyle/>
          <a:p>
            <a:fld id="{B73CAFC2-F10F-4359-855D-D9B746E73845}" type="slidenum">
              <a:rPr lang="en-US" smtClean="0"/>
              <a:t>17</a:t>
            </a:fld>
            <a:endParaRPr lang="en-US"/>
          </a:p>
        </p:txBody>
      </p:sp>
    </p:spTree>
    <p:extLst>
      <p:ext uri="{BB962C8B-B14F-4D97-AF65-F5344CB8AC3E}">
        <p14:creationId xmlns:p14="http://schemas.microsoft.com/office/powerpoint/2010/main" val="10150898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Ülesehitus</a:t>
            </a:r>
            <a:endParaRPr lang="en-US" dirty="0"/>
          </a:p>
        </p:txBody>
      </p:sp>
      <p:sp>
        <p:nvSpPr>
          <p:cNvPr id="3" name="Content Placeholder 2"/>
          <p:cNvSpPr>
            <a:spLocks noGrp="1"/>
          </p:cNvSpPr>
          <p:nvPr>
            <p:ph idx="1"/>
          </p:nvPr>
        </p:nvSpPr>
        <p:spPr/>
        <p:txBody>
          <a:bodyPr/>
          <a:lstStyle/>
          <a:p>
            <a:r>
              <a:rPr lang="et-EE" dirty="0" smtClean="0"/>
              <a:t>Mis on pragmaatiline lünk?</a:t>
            </a:r>
          </a:p>
          <a:p>
            <a:r>
              <a:rPr lang="et-EE" dirty="0" smtClean="0"/>
              <a:t>Teoreetiline taust</a:t>
            </a:r>
          </a:p>
          <a:p>
            <a:r>
              <a:rPr lang="et-EE" dirty="0" smtClean="0"/>
              <a:t>Ainestik ja keelejuhid</a:t>
            </a:r>
          </a:p>
          <a:p>
            <a:r>
              <a:rPr lang="et-EE" dirty="0" smtClean="0"/>
              <a:t>Eesmärgid</a:t>
            </a:r>
          </a:p>
          <a:p>
            <a:r>
              <a:rPr lang="et-EE" dirty="0" smtClean="0"/>
              <a:t>Näited</a:t>
            </a:r>
          </a:p>
          <a:p>
            <a:pPr lvl="1"/>
            <a:r>
              <a:rPr lang="et-EE" dirty="0" smtClean="0"/>
              <a:t>1) viisakusliited, 2) viisakusväljendid, 3) viisakas või kõnekeele grammatikas fraasid, 4) metalingvistilised vestlused</a:t>
            </a:r>
          </a:p>
          <a:p>
            <a:r>
              <a:rPr lang="et-EE" dirty="0" smtClean="0"/>
              <a:t>Kokkuvõte</a:t>
            </a:r>
          </a:p>
          <a:p>
            <a:r>
              <a:rPr lang="et-EE" dirty="0" smtClean="0"/>
              <a:t>Arutelu</a:t>
            </a:r>
            <a:endParaRPr lang="en-US" dirty="0"/>
          </a:p>
        </p:txBody>
      </p:sp>
      <p:sp>
        <p:nvSpPr>
          <p:cNvPr id="4" name="Slide Number Placeholder 3"/>
          <p:cNvSpPr>
            <a:spLocks noGrp="1"/>
          </p:cNvSpPr>
          <p:nvPr>
            <p:ph type="sldNum" sz="quarter" idx="12"/>
          </p:nvPr>
        </p:nvSpPr>
        <p:spPr/>
        <p:txBody>
          <a:bodyPr/>
          <a:lstStyle/>
          <a:p>
            <a:fld id="{B73CAFC2-F10F-4359-855D-D9B746E73845}" type="slidenum">
              <a:rPr lang="en-US" smtClean="0"/>
              <a:t>2</a:t>
            </a:fld>
            <a:endParaRPr lang="en-US"/>
          </a:p>
        </p:txBody>
      </p:sp>
    </p:spTree>
    <p:extLst>
      <p:ext uri="{BB962C8B-B14F-4D97-AF65-F5344CB8AC3E}">
        <p14:creationId xmlns:p14="http://schemas.microsoft.com/office/powerpoint/2010/main" val="18675572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Mis on pragmaatiline lünk?</a:t>
            </a:r>
          </a:p>
        </p:txBody>
      </p:sp>
      <p:sp>
        <p:nvSpPr>
          <p:cNvPr id="3" name="Content Placeholder 2"/>
          <p:cNvSpPr>
            <a:spLocks noGrp="1"/>
          </p:cNvSpPr>
          <p:nvPr>
            <p:ph idx="1"/>
          </p:nvPr>
        </p:nvSpPr>
        <p:spPr/>
        <p:txBody>
          <a:bodyPr>
            <a:normAutofit fontScale="85000" lnSpcReduction="20000"/>
          </a:bodyPr>
          <a:lstStyle/>
          <a:p>
            <a:r>
              <a:rPr lang="et-EE" dirty="0" smtClean="0"/>
              <a:t>Leksikaalne (sõnaline) /semantiline (tähenduslik) lünk</a:t>
            </a:r>
          </a:p>
          <a:p>
            <a:pPr lvl="1"/>
            <a:r>
              <a:rPr lang="et-EE" dirty="0" smtClean="0"/>
              <a:t>Teises keeles puudub samaväärne sõna või kontseptsioon</a:t>
            </a:r>
          </a:p>
          <a:p>
            <a:r>
              <a:rPr lang="et-EE" dirty="0" smtClean="0"/>
              <a:t>Grammatiline lünk</a:t>
            </a:r>
            <a:endParaRPr lang="et-EE" dirty="0"/>
          </a:p>
          <a:p>
            <a:pPr lvl="1"/>
            <a:r>
              <a:rPr lang="et-EE" dirty="0" smtClean="0"/>
              <a:t>Teises keeles puudub analoogne grammatiline kategooria (nt puudub enneminevik, grammatiline mitmus jmt)</a:t>
            </a:r>
          </a:p>
          <a:p>
            <a:r>
              <a:rPr lang="et-EE" dirty="0" smtClean="0"/>
              <a:t>Pragmaatiline lünk</a:t>
            </a:r>
          </a:p>
          <a:p>
            <a:pPr lvl="1"/>
            <a:r>
              <a:rPr lang="et-EE" dirty="0" smtClean="0"/>
              <a:t>Pragmaatiline vajadus suhtluses midagi väljendada (nt suhtumine, positsioon, emotsionaalne varjund), mida teises keeles/kultuuris (enamasti või üldse) ei väljendata</a:t>
            </a:r>
          </a:p>
          <a:p>
            <a:r>
              <a:rPr lang="et-EE" dirty="0" smtClean="0"/>
              <a:t>Pragmaatilisel lüngal ei ole leksikaalse ja grammatilise lüngaga ranget piiri, võivad omavahel kattuda</a:t>
            </a:r>
            <a:endParaRPr lang="et-EE" dirty="0"/>
          </a:p>
          <a:p>
            <a:pPr lvl="1"/>
            <a:r>
              <a:rPr lang="et-EE" dirty="0" smtClean="0"/>
              <a:t>*</a:t>
            </a:r>
            <a:r>
              <a:rPr lang="et-EE" i="1" dirty="0" smtClean="0"/>
              <a:t>Itadakimasu</a:t>
            </a:r>
            <a:r>
              <a:rPr lang="et-EE" dirty="0" smtClean="0"/>
              <a:t> ‘tänu toidu/joogi eest, mida nüüd tarbima hakkan’ (hõlmab ka toiduainete ‘hingesid’ ja tänu nende kasvatajatele jms; </a:t>
            </a:r>
            <a:r>
              <a:rPr lang="et-EE" u="sng" dirty="0" smtClean="0"/>
              <a:t>öeldud endale, siis kui ise sööma hakkan, mitte teisele inimesele; saab ka öelda üksi olles</a:t>
            </a:r>
            <a:r>
              <a:rPr lang="et-EE" dirty="0" smtClean="0"/>
              <a:t>)</a:t>
            </a:r>
          </a:p>
          <a:p>
            <a:pPr lvl="1"/>
            <a:r>
              <a:rPr lang="et-EE" dirty="0" smtClean="0"/>
              <a:t>(Siin on tegu nii pragmaatikaga kui ka konkreetse väljendi puudumisega eesti/inglise keeles)</a:t>
            </a:r>
          </a:p>
        </p:txBody>
      </p:sp>
      <p:sp>
        <p:nvSpPr>
          <p:cNvPr id="4" name="Slide Number Placeholder 3"/>
          <p:cNvSpPr>
            <a:spLocks noGrp="1"/>
          </p:cNvSpPr>
          <p:nvPr>
            <p:ph type="sldNum" sz="quarter" idx="12"/>
          </p:nvPr>
        </p:nvSpPr>
        <p:spPr/>
        <p:txBody>
          <a:bodyPr/>
          <a:lstStyle/>
          <a:p>
            <a:fld id="{B73CAFC2-F10F-4359-855D-D9B746E73845}" type="slidenum">
              <a:rPr lang="en-US" smtClean="0"/>
              <a:t>3</a:t>
            </a:fld>
            <a:endParaRPr lang="en-US"/>
          </a:p>
        </p:txBody>
      </p:sp>
    </p:spTree>
    <p:extLst>
      <p:ext uri="{BB962C8B-B14F-4D97-AF65-F5344CB8AC3E}">
        <p14:creationId xmlns:p14="http://schemas.microsoft.com/office/powerpoint/2010/main" val="29465364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Teoreetiline taust</a:t>
            </a:r>
          </a:p>
        </p:txBody>
      </p:sp>
      <p:sp>
        <p:nvSpPr>
          <p:cNvPr id="3" name="Content Placeholder 2"/>
          <p:cNvSpPr>
            <a:spLocks noGrp="1"/>
          </p:cNvSpPr>
          <p:nvPr>
            <p:ph idx="1"/>
          </p:nvPr>
        </p:nvSpPr>
        <p:spPr>
          <a:xfrm>
            <a:off x="838199" y="1825625"/>
            <a:ext cx="10651435" cy="4351338"/>
          </a:xfrm>
        </p:spPr>
        <p:txBody>
          <a:bodyPr>
            <a:normAutofit fontScale="70000" lnSpcReduction="20000"/>
          </a:bodyPr>
          <a:lstStyle/>
          <a:p>
            <a:r>
              <a:rPr lang="et-EE" dirty="0" smtClean="0"/>
              <a:t>Verschik </a:t>
            </a:r>
            <a:r>
              <a:rPr lang="et-EE" dirty="0" smtClean="0"/>
              <a:t>(2010</a:t>
            </a:r>
            <a:r>
              <a:rPr lang="et-EE" dirty="0" smtClean="0"/>
              <a:t>: </a:t>
            </a:r>
            <a:r>
              <a:rPr lang="et-EE" dirty="0" smtClean="0"/>
              <a:t>297)</a:t>
            </a:r>
            <a:endParaRPr lang="et-EE" dirty="0" smtClean="0"/>
          </a:p>
          <a:p>
            <a:pPr lvl="1"/>
            <a:r>
              <a:rPr lang="et-EE" dirty="0" smtClean="0"/>
              <a:t>Pragmaatiline lünk võib tekkida jiidiši keele tundmisest, kus on palju piltlikke väljendeid (</a:t>
            </a:r>
            <a:r>
              <a:rPr lang="et-EE" i="1" dirty="0" smtClean="0"/>
              <a:t>psycho-ostensive expressions</a:t>
            </a:r>
            <a:r>
              <a:rPr lang="et-EE" dirty="0" smtClean="0"/>
              <a:t>), mis võib põhjustada otsetõlkeid leedu keelde</a:t>
            </a:r>
          </a:p>
          <a:p>
            <a:pPr lvl="1"/>
            <a:r>
              <a:rPr lang="et-EE" dirty="0" smtClean="0"/>
              <a:t>Nt ka </a:t>
            </a:r>
            <a:r>
              <a:rPr lang="et-EE" i="1" dirty="0" smtClean="0"/>
              <a:t>I need it like a hole in the head</a:t>
            </a:r>
            <a:r>
              <a:rPr lang="et-EE" dirty="0" smtClean="0"/>
              <a:t> kasutuses inglise keeles (USAs)</a:t>
            </a:r>
          </a:p>
          <a:p>
            <a:r>
              <a:rPr lang="et-EE" dirty="0" smtClean="0"/>
              <a:t>Estigarribia (2021)</a:t>
            </a:r>
          </a:p>
          <a:p>
            <a:pPr lvl="1"/>
            <a:r>
              <a:rPr lang="et-EE" dirty="0" smtClean="0"/>
              <a:t>Guaraani partiklid Paraguay hispaania keeles (nt küsikliitikud)</a:t>
            </a:r>
          </a:p>
          <a:p>
            <a:pPr lvl="1"/>
            <a:r>
              <a:rPr lang="et-EE" dirty="0" smtClean="0"/>
              <a:t>Varajases keelekontaktide staadiumis tunneks guaraani keele rääkijad tugevat vajadust väljendada teatud tähendusi, mis ei ole hispaania keeles konventsionaliseerunud (ja seega mitte tugevalt kontseptualiseeritud)</a:t>
            </a:r>
          </a:p>
          <a:p>
            <a:pPr lvl="1"/>
            <a:r>
              <a:rPr lang="et-EE" dirty="0" smtClean="0"/>
              <a:t>Sellel juhul põhjustaks pragmaatiline lünk ‘planeerimiskonflikti’ juba kontseptualiseerimise staadiumis, mis võib muuta teise keele elemente atraktiivsemaks</a:t>
            </a:r>
          </a:p>
          <a:p>
            <a:r>
              <a:rPr lang="et-EE" dirty="0" smtClean="0"/>
              <a:t>Kilp (2021: 188-190)</a:t>
            </a:r>
          </a:p>
          <a:p>
            <a:pPr lvl="1"/>
            <a:r>
              <a:rPr lang="et-EE" dirty="0" smtClean="0"/>
              <a:t>Jaapani keeles on võimalik kaasvestleja suhtes alandlikkust ja austust väljendada erinevate elementide ja konstruktsioonidega. Kui eesti keele kõnelejad neid on omandanud, kiputakse neid markereid ka eesti ja inglise keeles kasutama. See võib juhtuda sellepärast, et nende taju on muutunud (need elemendid on esilduvad), ja neil tekib vajadus viisakust täpsemalt (või jaapanlikult) väljendada.</a:t>
            </a:r>
          </a:p>
          <a:p>
            <a:pPr lvl="1"/>
            <a:r>
              <a:rPr lang="et-EE" dirty="0" smtClean="0"/>
              <a:t>Viisakusliited nagu </a:t>
            </a:r>
            <a:r>
              <a:rPr lang="et-EE" i="1" dirty="0" smtClean="0"/>
              <a:t>senpai</a:t>
            </a:r>
            <a:r>
              <a:rPr lang="et-EE" dirty="0" smtClean="0"/>
              <a:t> ‘seenior’, viisakas stiilis väljendid/fraasid nagu </a:t>
            </a:r>
            <a:r>
              <a:rPr lang="et-EE" i="1" dirty="0" smtClean="0"/>
              <a:t>sumimasen</a:t>
            </a:r>
            <a:r>
              <a:rPr lang="et-EE" dirty="0" smtClean="0"/>
              <a:t> ‘palun vabandust’</a:t>
            </a:r>
            <a:endParaRPr lang="en-US" dirty="0"/>
          </a:p>
        </p:txBody>
      </p:sp>
      <p:sp>
        <p:nvSpPr>
          <p:cNvPr id="4" name="Slide Number Placeholder 3"/>
          <p:cNvSpPr>
            <a:spLocks noGrp="1"/>
          </p:cNvSpPr>
          <p:nvPr>
            <p:ph type="sldNum" sz="quarter" idx="12"/>
          </p:nvPr>
        </p:nvSpPr>
        <p:spPr/>
        <p:txBody>
          <a:bodyPr/>
          <a:lstStyle/>
          <a:p>
            <a:fld id="{B73CAFC2-F10F-4359-855D-D9B746E73845}" type="slidenum">
              <a:rPr lang="en-US" smtClean="0"/>
              <a:t>4</a:t>
            </a:fld>
            <a:endParaRPr lang="en-US"/>
          </a:p>
        </p:txBody>
      </p:sp>
    </p:spTree>
    <p:extLst>
      <p:ext uri="{BB962C8B-B14F-4D97-AF65-F5344CB8AC3E}">
        <p14:creationId xmlns:p14="http://schemas.microsoft.com/office/powerpoint/2010/main" val="11860415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Andmestik ja keelejuhid</a:t>
            </a:r>
            <a:endParaRPr lang="en-US" dirty="0"/>
          </a:p>
        </p:txBody>
      </p:sp>
      <p:sp>
        <p:nvSpPr>
          <p:cNvPr id="3" name="Content Placeholder 2"/>
          <p:cNvSpPr>
            <a:spLocks noGrp="1"/>
          </p:cNvSpPr>
          <p:nvPr>
            <p:ph idx="1"/>
          </p:nvPr>
        </p:nvSpPr>
        <p:spPr/>
        <p:txBody>
          <a:bodyPr>
            <a:normAutofit fontScale="85000" lnSpcReduction="20000"/>
          </a:bodyPr>
          <a:lstStyle/>
          <a:p>
            <a:r>
              <a:rPr lang="et-EE" dirty="0" smtClean="0"/>
              <a:t>Eesti-inglise-jaapani kolmekeelsed privaatvestlused Facebookis</a:t>
            </a:r>
          </a:p>
          <a:p>
            <a:r>
              <a:rPr lang="et-EE" dirty="0" smtClean="0"/>
              <a:t>Vestlused vahemikus 2015-2021</a:t>
            </a:r>
          </a:p>
          <a:p>
            <a:r>
              <a:rPr lang="et-EE" dirty="0" smtClean="0"/>
              <a:t>7 keelejuhti (emakeel eesti keel)</a:t>
            </a:r>
          </a:p>
          <a:p>
            <a:pPr lvl="1"/>
            <a:r>
              <a:rPr lang="et-EE" dirty="0" smtClean="0"/>
              <a:t>Märgistatud tähtedega (A kuni F)</a:t>
            </a:r>
          </a:p>
          <a:p>
            <a:pPr lvl="1"/>
            <a:r>
              <a:rPr lang="et-EE" dirty="0" smtClean="0"/>
              <a:t>Vanused vestluste ajal </a:t>
            </a:r>
            <a:r>
              <a:rPr lang="et-EE" dirty="0" smtClean="0"/>
              <a:t>18-30</a:t>
            </a:r>
          </a:p>
          <a:p>
            <a:pPr lvl="1"/>
            <a:r>
              <a:rPr lang="et-EE" dirty="0" smtClean="0"/>
              <a:t>Õppinud jaapani keelt Tallinna Ülikoolis (v.a keelejuht E, kes pole õppinud kusagil)</a:t>
            </a:r>
            <a:endParaRPr lang="et-EE" dirty="0" smtClean="0"/>
          </a:p>
          <a:p>
            <a:r>
              <a:rPr lang="et-EE" dirty="0"/>
              <a:t>7 </a:t>
            </a:r>
            <a:r>
              <a:rPr lang="et-EE" dirty="0" smtClean="0"/>
              <a:t>vestluspaari, 50 vestlust, 14,681 sõnet</a:t>
            </a:r>
          </a:p>
          <a:p>
            <a:r>
              <a:rPr lang="et-EE" dirty="0" smtClean="0"/>
              <a:t>Salvestatud Notepad++’iga (vorming UTF-8-BOM), automaatse statistika jaoks Katrin Tsepelina programm CorpStat</a:t>
            </a:r>
          </a:p>
          <a:p>
            <a:r>
              <a:rPr lang="et-EE" dirty="0" smtClean="0"/>
              <a:t>Märgendused vastavalt sisestuse/vahelduse suundadele ja tüüpidele</a:t>
            </a:r>
          </a:p>
          <a:p>
            <a:r>
              <a:rPr lang="et-EE" dirty="0" smtClean="0"/>
              <a:t>Kasutuspõhine kvalitatiivne analüüs (Backus 2015, Zenner </a:t>
            </a:r>
            <a:r>
              <a:rPr lang="et-EE" i="1" dirty="0" smtClean="0"/>
              <a:t>et.al.</a:t>
            </a:r>
            <a:r>
              <a:rPr lang="et-EE" dirty="0" smtClean="0"/>
              <a:t> 2019)</a:t>
            </a:r>
          </a:p>
          <a:p>
            <a:pPr lvl="1"/>
            <a:r>
              <a:rPr lang="et-EE" dirty="0" smtClean="0"/>
              <a:t>Arvesse on võetud nii vestlejate kui vestluste tausta</a:t>
            </a:r>
          </a:p>
          <a:p>
            <a:pPr lvl="1"/>
            <a:r>
              <a:rPr lang="et-EE" dirty="0" smtClean="0"/>
              <a:t>Situatsiooni tüüp, suhte tüüp (hierarhiliselt/keeletasemelt võrdne või mitte)</a:t>
            </a:r>
          </a:p>
        </p:txBody>
      </p:sp>
      <p:sp>
        <p:nvSpPr>
          <p:cNvPr id="4" name="Slide Number Placeholder 3"/>
          <p:cNvSpPr>
            <a:spLocks noGrp="1"/>
          </p:cNvSpPr>
          <p:nvPr>
            <p:ph type="sldNum" sz="quarter" idx="12"/>
          </p:nvPr>
        </p:nvSpPr>
        <p:spPr/>
        <p:txBody>
          <a:bodyPr/>
          <a:lstStyle/>
          <a:p>
            <a:fld id="{B73CAFC2-F10F-4359-855D-D9B746E73845}" type="slidenum">
              <a:rPr lang="en-US" smtClean="0"/>
              <a:t>5</a:t>
            </a:fld>
            <a:endParaRPr lang="en-US"/>
          </a:p>
        </p:txBody>
      </p:sp>
    </p:spTree>
    <p:extLst>
      <p:ext uri="{BB962C8B-B14F-4D97-AF65-F5344CB8AC3E}">
        <p14:creationId xmlns:p14="http://schemas.microsoft.com/office/powerpoint/2010/main" val="37576152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586707"/>
            <a:ext cx="8066715" cy="5769643"/>
          </a:xfrm>
        </p:spPr>
      </p:pic>
      <p:sp>
        <p:nvSpPr>
          <p:cNvPr id="4" name="Slide Number Placeholder 3"/>
          <p:cNvSpPr>
            <a:spLocks noGrp="1"/>
          </p:cNvSpPr>
          <p:nvPr>
            <p:ph type="sldNum" sz="quarter" idx="12"/>
          </p:nvPr>
        </p:nvSpPr>
        <p:spPr/>
        <p:txBody>
          <a:bodyPr/>
          <a:lstStyle/>
          <a:p>
            <a:fld id="{B73CAFC2-F10F-4359-855D-D9B746E73845}" type="slidenum">
              <a:rPr lang="en-US" smtClean="0"/>
              <a:t>6</a:t>
            </a:fld>
            <a:endParaRPr lang="en-US"/>
          </a:p>
        </p:txBody>
      </p:sp>
    </p:spTree>
    <p:extLst>
      <p:ext uri="{BB962C8B-B14F-4D97-AF65-F5344CB8AC3E}">
        <p14:creationId xmlns:p14="http://schemas.microsoft.com/office/powerpoint/2010/main" val="1133955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Eesmärgid</a:t>
            </a:r>
            <a:endParaRPr lang="en-US" dirty="0"/>
          </a:p>
        </p:txBody>
      </p:sp>
      <p:sp>
        <p:nvSpPr>
          <p:cNvPr id="3" name="Content Placeholder 2"/>
          <p:cNvSpPr>
            <a:spLocks noGrp="1"/>
          </p:cNvSpPr>
          <p:nvPr>
            <p:ph idx="1"/>
          </p:nvPr>
        </p:nvSpPr>
        <p:spPr/>
        <p:txBody>
          <a:bodyPr/>
          <a:lstStyle/>
          <a:p>
            <a:r>
              <a:rPr lang="et-EE" dirty="0" smtClean="0"/>
              <a:t>Eristada pragmaatilist lünka teistest nähtustest (leksikaalsed/ semantilised/ pragmaatilised lüngad)</a:t>
            </a:r>
          </a:p>
          <a:p>
            <a:pPr lvl="1"/>
            <a:r>
              <a:rPr lang="et-EE" dirty="0" smtClean="0"/>
              <a:t>Kuigi on ka kattuvusi kategooriate vahel</a:t>
            </a:r>
          </a:p>
          <a:p>
            <a:r>
              <a:rPr lang="et-EE" dirty="0" smtClean="0"/>
              <a:t>Kaardistada nähtuseid, mis on tõenäoliselt põhjustatud </a:t>
            </a:r>
            <a:r>
              <a:rPr lang="et-EE" dirty="0" smtClean="0"/>
              <a:t>pragmaatiliste lünkade poolt</a:t>
            </a:r>
            <a:endParaRPr lang="et-EE" dirty="0" smtClean="0"/>
          </a:p>
          <a:p>
            <a:pPr lvl="1"/>
            <a:r>
              <a:rPr lang="et-EE" dirty="0"/>
              <a:t>K</a:t>
            </a:r>
            <a:r>
              <a:rPr lang="et-EE" dirty="0" smtClean="0"/>
              <a:t>as lünga täitmiseks kasutatakse sõnu, fraase, morfeeme, vaheldust, </a:t>
            </a:r>
            <a:r>
              <a:rPr lang="et-EE" dirty="0" smtClean="0"/>
              <a:t>otsetõlget vm</a:t>
            </a:r>
            <a:endParaRPr lang="et-EE" dirty="0" smtClean="0"/>
          </a:p>
          <a:p>
            <a:pPr lvl="1"/>
            <a:r>
              <a:rPr lang="et-EE" dirty="0" smtClean="0"/>
              <a:t>Millise kategoorilise tähendusega on juhtumid (nt viisakusliited</a:t>
            </a:r>
            <a:r>
              <a:rPr lang="et-EE" dirty="0" smtClean="0"/>
              <a:t>)</a:t>
            </a:r>
          </a:p>
          <a:p>
            <a:pPr lvl="1"/>
            <a:r>
              <a:rPr lang="et-EE" dirty="0" smtClean="0"/>
              <a:t>Millised pragmaatilised tähendused on nende taga (positsioon/suhtumine jm)</a:t>
            </a:r>
            <a:endParaRPr lang="en-US" dirty="0"/>
          </a:p>
        </p:txBody>
      </p:sp>
      <p:sp>
        <p:nvSpPr>
          <p:cNvPr id="4" name="Slide Number Placeholder 3"/>
          <p:cNvSpPr>
            <a:spLocks noGrp="1"/>
          </p:cNvSpPr>
          <p:nvPr>
            <p:ph type="sldNum" sz="quarter" idx="12"/>
          </p:nvPr>
        </p:nvSpPr>
        <p:spPr/>
        <p:txBody>
          <a:bodyPr/>
          <a:lstStyle/>
          <a:p>
            <a:fld id="{B73CAFC2-F10F-4359-855D-D9B746E73845}" type="slidenum">
              <a:rPr lang="en-US" smtClean="0"/>
              <a:t>7</a:t>
            </a:fld>
            <a:endParaRPr lang="en-US"/>
          </a:p>
        </p:txBody>
      </p:sp>
    </p:spTree>
    <p:extLst>
      <p:ext uri="{BB962C8B-B14F-4D97-AF65-F5344CB8AC3E}">
        <p14:creationId xmlns:p14="http://schemas.microsoft.com/office/powerpoint/2010/main" val="41946146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Näited (1) – viisakusliited</a:t>
            </a:r>
            <a:endParaRPr lang="en-US" dirty="0"/>
          </a:p>
        </p:txBody>
      </p:sp>
      <p:sp>
        <p:nvSpPr>
          <p:cNvPr id="3" name="Content Placeholder 2"/>
          <p:cNvSpPr>
            <a:spLocks noGrp="1"/>
          </p:cNvSpPr>
          <p:nvPr>
            <p:ph idx="1"/>
          </p:nvPr>
        </p:nvSpPr>
        <p:spPr/>
        <p:txBody>
          <a:bodyPr>
            <a:normAutofit fontScale="70000" lnSpcReduction="20000"/>
          </a:bodyPr>
          <a:lstStyle/>
          <a:p>
            <a:r>
              <a:rPr lang="et-EE" i="1" dirty="0" smtClean="0"/>
              <a:t>B: Sai </a:t>
            </a:r>
            <a:r>
              <a:rPr lang="et-EE" i="1" dirty="0"/>
              <a:t>väga palju abi ;__; thank you </a:t>
            </a:r>
            <a:r>
              <a:rPr lang="et-EE" i="1" u="sng" dirty="0"/>
              <a:t>senpai</a:t>
            </a:r>
            <a:r>
              <a:rPr lang="et-EE" b="1" i="1" dirty="0" smtClean="0"/>
              <a:t>’ </a:t>
            </a:r>
            <a:r>
              <a:rPr lang="et-EE" i="1" dirty="0" smtClean="0"/>
              <a:t>[heart]</a:t>
            </a:r>
          </a:p>
          <a:p>
            <a:pPr marL="0" indent="0">
              <a:buNone/>
            </a:pPr>
            <a:r>
              <a:rPr lang="et-EE" dirty="0" smtClean="0"/>
              <a:t>   </a:t>
            </a:r>
            <a:r>
              <a:rPr lang="en-US" dirty="0" smtClean="0"/>
              <a:t>‘</a:t>
            </a:r>
            <a:r>
              <a:rPr lang="et-EE" dirty="0" smtClean="0"/>
              <a:t>sai väga palju abi</a:t>
            </a:r>
            <a:r>
              <a:rPr lang="en-US" dirty="0" smtClean="0"/>
              <a:t>; </a:t>
            </a:r>
            <a:r>
              <a:rPr lang="et-EE" dirty="0" smtClean="0"/>
              <a:t>aitäh</a:t>
            </a:r>
            <a:r>
              <a:rPr lang="en-US" dirty="0" smtClean="0"/>
              <a:t> </a:t>
            </a:r>
            <a:r>
              <a:rPr lang="en-US" u="sng" dirty="0" smtClean="0"/>
              <a:t>se</a:t>
            </a:r>
            <a:r>
              <a:rPr lang="et-EE" u="sng" dirty="0" smtClean="0"/>
              <a:t>enior</a:t>
            </a:r>
            <a:r>
              <a:rPr lang="en-US" dirty="0" smtClean="0"/>
              <a:t>’</a:t>
            </a:r>
            <a:endParaRPr lang="en-US" dirty="0"/>
          </a:p>
          <a:p>
            <a:r>
              <a:rPr lang="et-EE" i="1" dirty="0" smtClean="0"/>
              <a:t>A: </a:t>
            </a:r>
            <a:r>
              <a:rPr lang="et-EE" i="1" u="sng" dirty="0" smtClean="0"/>
              <a:t>sensei</a:t>
            </a:r>
            <a:r>
              <a:rPr lang="et-EE" i="1" dirty="0" smtClean="0"/>
              <a:t> </a:t>
            </a:r>
            <a:r>
              <a:rPr lang="et-EE" i="1" dirty="0"/>
              <a:t>küsis kumb on suurem, kas </a:t>
            </a:r>
            <a:r>
              <a:rPr lang="ja-JP" altLang="en-US" i="1" dirty="0"/>
              <a:t>巨大な </a:t>
            </a:r>
            <a:r>
              <a:rPr lang="en-US" altLang="ja-JP" i="1" dirty="0"/>
              <a:t>[</a:t>
            </a:r>
            <a:r>
              <a:rPr lang="et-EE" i="1" dirty="0"/>
              <a:t>kyodai na] või mingine teine mida ma ei mäleta</a:t>
            </a:r>
            <a:endParaRPr lang="et-EE" dirty="0"/>
          </a:p>
          <a:p>
            <a:pPr marL="0" indent="0">
              <a:buNone/>
            </a:pPr>
            <a:r>
              <a:rPr lang="et-EE" i="1" dirty="0"/>
              <a:t> </a:t>
            </a:r>
            <a:r>
              <a:rPr lang="et-EE" i="1" dirty="0" smtClean="0"/>
              <a:t>  sensei </a:t>
            </a:r>
            <a:r>
              <a:rPr lang="et-EE" dirty="0" smtClean="0"/>
              <a:t>‘õpetaja’, </a:t>
            </a:r>
            <a:r>
              <a:rPr lang="et-EE" i="1" dirty="0" smtClean="0"/>
              <a:t>kyodai na</a:t>
            </a:r>
            <a:r>
              <a:rPr lang="et-EE" dirty="0" smtClean="0"/>
              <a:t> ‘hiiglaslik’</a:t>
            </a:r>
            <a:endParaRPr lang="et-EE" i="1" dirty="0" smtClean="0"/>
          </a:p>
          <a:p>
            <a:r>
              <a:rPr lang="et-EE" i="1" dirty="0" smtClean="0"/>
              <a:t>B</a:t>
            </a:r>
            <a:r>
              <a:rPr lang="et-EE" i="1" dirty="0"/>
              <a:t>: </a:t>
            </a:r>
            <a:r>
              <a:rPr lang="ja-JP" altLang="en-US" i="1" dirty="0"/>
              <a:t>私は決めることが好きじゃありませんから</a:t>
            </a:r>
            <a:r>
              <a:rPr lang="en-US" altLang="ja-JP" i="1" dirty="0"/>
              <a:t>... </a:t>
            </a:r>
            <a:r>
              <a:rPr lang="ja-JP" altLang="en-US" i="1" u="sng" dirty="0"/>
              <a:t>先生</a:t>
            </a:r>
            <a:r>
              <a:rPr lang="en-US" altLang="ja-JP" i="1" u="sng" dirty="0"/>
              <a:t>/</a:t>
            </a:r>
            <a:r>
              <a:rPr lang="ja-JP" altLang="en-US" i="1" u="sng" dirty="0"/>
              <a:t>先輩</a:t>
            </a:r>
            <a:r>
              <a:rPr lang="ja-JP" altLang="en-US" i="1" dirty="0"/>
              <a:t>は決めてください</a:t>
            </a:r>
            <a:r>
              <a:rPr lang="en-US" altLang="ja-JP" i="1" dirty="0"/>
              <a:t>. </a:t>
            </a:r>
            <a:endParaRPr lang="ja-JP" altLang="en-US" dirty="0"/>
          </a:p>
          <a:p>
            <a:pPr marL="0" indent="0">
              <a:buNone/>
            </a:pPr>
            <a:r>
              <a:rPr lang="et-EE" altLang="ja-JP" dirty="0" smtClean="0"/>
              <a:t>   </a:t>
            </a:r>
            <a:r>
              <a:rPr lang="en-US" altLang="ja-JP" dirty="0" smtClean="0"/>
              <a:t>[</a:t>
            </a:r>
            <a:r>
              <a:rPr lang="et-EE" dirty="0"/>
              <a:t>watashi wa kimeru koto ga suki ja arimasen kara… </a:t>
            </a:r>
            <a:r>
              <a:rPr lang="et-EE" u="sng" dirty="0"/>
              <a:t>sensei/senpai</a:t>
            </a:r>
            <a:r>
              <a:rPr lang="et-EE" dirty="0"/>
              <a:t> wa kimete kudasai]</a:t>
            </a:r>
          </a:p>
          <a:p>
            <a:pPr marL="0" indent="0">
              <a:buNone/>
            </a:pPr>
            <a:r>
              <a:rPr lang="et-EE" dirty="0" smtClean="0"/>
              <a:t>   ‘Mulle ei meeldi otsutada, nii et … palun otsusta, kas </a:t>
            </a:r>
            <a:r>
              <a:rPr lang="et-EE" u="sng" dirty="0" smtClean="0"/>
              <a:t>senpai/sensei</a:t>
            </a:r>
            <a:r>
              <a:rPr lang="et-EE" dirty="0" smtClean="0"/>
              <a:t>’</a:t>
            </a:r>
          </a:p>
          <a:p>
            <a:pPr marL="0" indent="0">
              <a:buNone/>
            </a:pPr>
            <a:r>
              <a:rPr lang="et-EE" b="1" i="1" dirty="0" smtClean="0"/>
              <a:t>*</a:t>
            </a:r>
            <a:r>
              <a:rPr lang="et-EE" dirty="0" smtClean="0"/>
              <a:t>Alandlik kasutus, teise austamiseks</a:t>
            </a:r>
          </a:p>
          <a:p>
            <a:pPr marL="0" indent="0">
              <a:buNone/>
            </a:pPr>
            <a:r>
              <a:rPr lang="et-EE" b="1" i="1" dirty="0" smtClean="0"/>
              <a:t>*</a:t>
            </a:r>
            <a:r>
              <a:rPr lang="et-EE" dirty="0" smtClean="0"/>
              <a:t>Ei kasutata eriti ‘sina’-sõnu (nt </a:t>
            </a:r>
            <a:r>
              <a:rPr lang="et-EE" i="1" dirty="0" smtClean="0"/>
              <a:t>anata</a:t>
            </a:r>
            <a:r>
              <a:rPr lang="et-EE" dirty="0" smtClean="0"/>
              <a:t>) teise inimesega rääkides</a:t>
            </a:r>
          </a:p>
          <a:p>
            <a:pPr marL="0" indent="0">
              <a:buNone/>
            </a:pPr>
            <a:r>
              <a:rPr lang="et-EE" b="1" i="1" dirty="0" smtClean="0"/>
              <a:t>*</a:t>
            </a:r>
            <a:r>
              <a:rPr lang="et-EE" dirty="0" smtClean="0"/>
              <a:t>On kas nimi või </a:t>
            </a:r>
            <a:r>
              <a:rPr lang="et-EE" u="sng" dirty="0" smtClean="0"/>
              <a:t>nimi+viisakusliide</a:t>
            </a:r>
            <a:r>
              <a:rPr lang="et-EE" dirty="0" smtClean="0"/>
              <a:t> (nt Geidi-sensei)</a:t>
            </a:r>
          </a:p>
          <a:p>
            <a:pPr marL="0" indent="0">
              <a:buNone/>
            </a:pPr>
            <a:r>
              <a:rPr lang="et-EE" dirty="0" smtClean="0"/>
              <a:t>*Vahe on </a:t>
            </a:r>
            <a:r>
              <a:rPr lang="et-EE" dirty="0" smtClean="0"/>
              <a:t>küll </a:t>
            </a:r>
            <a:r>
              <a:rPr lang="et-EE" dirty="0" smtClean="0"/>
              <a:t>selles, kas on tegemist deskriptiivse (liide/sõna eraldi – siinne </a:t>
            </a:r>
            <a:r>
              <a:rPr lang="et-EE" i="1" dirty="0" smtClean="0"/>
              <a:t>sensei</a:t>
            </a:r>
            <a:r>
              <a:rPr lang="et-EE" dirty="0" smtClean="0"/>
              <a:t>) või viisaka kasutusega (nimi+liide</a:t>
            </a:r>
            <a:r>
              <a:rPr lang="et-EE" dirty="0" smtClean="0"/>
              <a:t>) inimese endaga rääkides</a:t>
            </a:r>
            <a:endParaRPr lang="et-EE" dirty="0" smtClean="0"/>
          </a:p>
          <a:p>
            <a:pPr marL="0" indent="0">
              <a:buNone/>
            </a:pPr>
            <a:r>
              <a:rPr lang="et-EE" dirty="0" smtClean="0"/>
              <a:t>*Siin kasutatakse nii </a:t>
            </a:r>
            <a:r>
              <a:rPr lang="et-EE" dirty="0" smtClean="0"/>
              <a:t>liitena (koos nimega) </a:t>
            </a:r>
            <a:r>
              <a:rPr lang="et-EE" dirty="0" smtClean="0"/>
              <a:t>kui ilma nimeta, aga ilmselt ei tehta nendel vahet</a:t>
            </a:r>
            <a:endParaRPr lang="et-EE" dirty="0"/>
          </a:p>
          <a:p>
            <a:endParaRPr lang="en-US" dirty="0"/>
          </a:p>
        </p:txBody>
      </p:sp>
      <p:sp>
        <p:nvSpPr>
          <p:cNvPr id="4" name="Slide Number Placeholder 3"/>
          <p:cNvSpPr>
            <a:spLocks noGrp="1"/>
          </p:cNvSpPr>
          <p:nvPr>
            <p:ph type="sldNum" sz="quarter" idx="12"/>
          </p:nvPr>
        </p:nvSpPr>
        <p:spPr/>
        <p:txBody>
          <a:bodyPr/>
          <a:lstStyle/>
          <a:p>
            <a:fld id="{B73CAFC2-F10F-4359-855D-D9B746E73845}" type="slidenum">
              <a:rPr lang="en-US" smtClean="0"/>
              <a:t>8</a:t>
            </a:fld>
            <a:endParaRPr lang="en-US"/>
          </a:p>
        </p:txBody>
      </p:sp>
    </p:spTree>
    <p:extLst>
      <p:ext uri="{BB962C8B-B14F-4D97-AF65-F5344CB8AC3E}">
        <p14:creationId xmlns:p14="http://schemas.microsoft.com/office/powerpoint/2010/main" val="21290630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Näited (2) – viisakusväljendid</a:t>
            </a:r>
            <a:endParaRPr lang="en-US" dirty="0"/>
          </a:p>
        </p:txBody>
      </p:sp>
      <p:sp>
        <p:nvSpPr>
          <p:cNvPr id="3" name="Content Placeholder 2"/>
          <p:cNvSpPr>
            <a:spLocks noGrp="1"/>
          </p:cNvSpPr>
          <p:nvPr>
            <p:ph idx="1"/>
          </p:nvPr>
        </p:nvSpPr>
        <p:spPr/>
        <p:txBody>
          <a:bodyPr>
            <a:normAutofit fontScale="70000" lnSpcReduction="20000"/>
          </a:bodyPr>
          <a:lstStyle/>
          <a:p>
            <a:r>
              <a:rPr lang="et-EE" i="1" dirty="0" smtClean="0"/>
              <a:t>B</a:t>
            </a:r>
            <a:r>
              <a:rPr lang="et-EE" i="1" dirty="0"/>
              <a:t>: PALJU ÕNNE SÜNNIPÄEVAKS </a:t>
            </a:r>
            <a:r>
              <a:rPr lang="et-EE" i="1" dirty="0" smtClean="0"/>
              <a:t>SENPAIIII [heart]</a:t>
            </a:r>
          </a:p>
          <a:p>
            <a:pPr marL="0" indent="0">
              <a:buNone/>
            </a:pPr>
            <a:r>
              <a:rPr lang="et-EE" i="1" dirty="0"/>
              <a:t> </a:t>
            </a:r>
            <a:r>
              <a:rPr lang="et-EE" i="1" dirty="0" smtClean="0"/>
              <a:t>  senpai </a:t>
            </a:r>
            <a:r>
              <a:rPr lang="et-EE" dirty="0" smtClean="0"/>
              <a:t>‘seenior’</a:t>
            </a:r>
          </a:p>
          <a:p>
            <a:pPr marL="0" indent="0">
              <a:buNone/>
            </a:pPr>
            <a:r>
              <a:rPr lang="et-EE" altLang="ja-JP" i="1" dirty="0" smtClean="0"/>
              <a:t>   </a:t>
            </a:r>
            <a:r>
              <a:rPr lang="en-US" altLang="ja-JP" i="1" dirty="0" smtClean="0"/>
              <a:t>B</a:t>
            </a:r>
            <a:r>
              <a:rPr lang="en-US" altLang="ja-JP" i="1" dirty="0"/>
              <a:t>:</a:t>
            </a:r>
            <a:r>
              <a:rPr lang="ja-JP" altLang="en-US" i="1" dirty="0"/>
              <a:t> </a:t>
            </a:r>
            <a:r>
              <a:rPr lang="ja-JP" altLang="en-US" i="1" u="sng" dirty="0"/>
              <a:t>お</a:t>
            </a:r>
            <a:r>
              <a:rPr lang="ja-JP" altLang="en-US" i="1" dirty="0"/>
              <a:t>誕生日おめでとう</a:t>
            </a:r>
            <a:r>
              <a:rPr lang="ja-JP" altLang="en-US" i="1" u="sng" dirty="0"/>
              <a:t>ございます</a:t>
            </a:r>
            <a:r>
              <a:rPr lang="ja-JP" altLang="en-US" i="1" dirty="0" smtClean="0"/>
              <a:t>！</a:t>
            </a:r>
            <a:r>
              <a:rPr lang="et-EE" altLang="ja-JP" i="1" dirty="0" smtClean="0"/>
              <a:t> [</a:t>
            </a:r>
            <a:r>
              <a:rPr lang="et-EE" altLang="ja-JP" i="1" u="sng" dirty="0"/>
              <a:t>o</a:t>
            </a:r>
            <a:r>
              <a:rPr lang="et-EE" altLang="ja-JP" i="1" dirty="0" smtClean="0"/>
              <a:t>-tanjoubi omedetou </a:t>
            </a:r>
            <a:r>
              <a:rPr lang="et-EE" altLang="ja-JP" i="1" u="sng" dirty="0" smtClean="0"/>
              <a:t>gozaimasu</a:t>
            </a:r>
            <a:r>
              <a:rPr lang="et-EE" altLang="ja-JP" i="1" dirty="0" smtClean="0"/>
              <a:t>]</a:t>
            </a:r>
          </a:p>
          <a:p>
            <a:pPr marL="0" indent="0">
              <a:buNone/>
            </a:pPr>
            <a:r>
              <a:rPr lang="et-EE" i="1" dirty="0" smtClean="0"/>
              <a:t>   </a:t>
            </a:r>
            <a:r>
              <a:rPr lang="et-EE" dirty="0" smtClean="0"/>
              <a:t>‘palju õnne sünnipäevaks’</a:t>
            </a:r>
          </a:p>
          <a:p>
            <a:pPr marL="0" indent="0">
              <a:buNone/>
            </a:pPr>
            <a:r>
              <a:rPr lang="et-EE" i="1" dirty="0"/>
              <a:t> </a:t>
            </a:r>
            <a:r>
              <a:rPr lang="et-EE" i="1" dirty="0" smtClean="0"/>
              <a:t>  </a:t>
            </a:r>
            <a:r>
              <a:rPr lang="et-EE" dirty="0" smtClean="0"/>
              <a:t>o= </a:t>
            </a:r>
            <a:r>
              <a:rPr lang="et-EE" dirty="0" smtClean="0"/>
              <a:t>nimisõna </a:t>
            </a:r>
            <a:r>
              <a:rPr lang="et-EE" dirty="0" smtClean="0"/>
              <a:t>viisakas eesliide</a:t>
            </a:r>
          </a:p>
          <a:p>
            <a:pPr marL="0" indent="0">
              <a:buNone/>
            </a:pPr>
            <a:r>
              <a:rPr lang="et-EE" dirty="0"/>
              <a:t> </a:t>
            </a:r>
            <a:r>
              <a:rPr lang="et-EE" dirty="0" smtClean="0"/>
              <a:t>  gozaimasu= viisakuslõpp (koopula)</a:t>
            </a:r>
          </a:p>
          <a:p>
            <a:r>
              <a:rPr lang="et-EE" i="1" dirty="0" smtClean="0"/>
              <a:t>B: ilmselt </a:t>
            </a:r>
            <a:r>
              <a:rPr lang="et-EE" i="1" dirty="0"/>
              <a:t>küsin veel mingi hetk, </a:t>
            </a:r>
            <a:r>
              <a:rPr lang="ja-JP" altLang="en-US" i="1" u="sng" dirty="0"/>
              <a:t>すみませえええん</a:t>
            </a:r>
            <a:r>
              <a:rPr lang="ja-JP" altLang="en-US" b="1" i="1" dirty="0"/>
              <a:t> </a:t>
            </a:r>
            <a:r>
              <a:rPr lang="en-US" altLang="ja-JP" i="1" dirty="0"/>
              <a:t>[</a:t>
            </a:r>
            <a:r>
              <a:rPr lang="et-EE" i="1" dirty="0"/>
              <a:t>sumimaseeeen]</a:t>
            </a:r>
            <a:endParaRPr lang="et-EE" dirty="0"/>
          </a:p>
          <a:p>
            <a:pPr marL="0" indent="0">
              <a:buNone/>
            </a:pPr>
            <a:r>
              <a:rPr lang="et-EE" dirty="0" smtClean="0"/>
              <a:t>   sumimasen ‘</a:t>
            </a:r>
            <a:r>
              <a:rPr lang="et-EE" u="sng" dirty="0" smtClean="0"/>
              <a:t>sorryyy</a:t>
            </a:r>
            <a:r>
              <a:rPr lang="et-EE" dirty="0" smtClean="0"/>
              <a:t>’</a:t>
            </a:r>
          </a:p>
          <a:p>
            <a:pPr marL="0" indent="0">
              <a:buNone/>
            </a:pPr>
            <a:r>
              <a:rPr lang="et-EE" dirty="0" smtClean="0"/>
              <a:t>   (viisakas stiilis – vabandust.PRES.POL.NEG, kuigi venitatud)</a:t>
            </a:r>
          </a:p>
          <a:p>
            <a:pPr marL="0" indent="0">
              <a:buNone/>
            </a:pPr>
            <a:r>
              <a:rPr lang="et-EE" dirty="0"/>
              <a:t>*</a:t>
            </a:r>
            <a:r>
              <a:rPr lang="et-EE" dirty="0" smtClean="0"/>
              <a:t>Selliseid </a:t>
            </a:r>
            <a:r>
              <a:rPr lang="et-EE" dirty="0" smtClean="0"/>
              <a:t>väljendeid </a:t>
            </a:r>
            <a:r>
              <a:rPr lang="et-EE" dirty="0" smtClean="0"/>
              <a:t>tehniliselt </a:t>
            </a:r>
            <a:r>
              <a:rPr lang="et-EE" dirty="0" smtClean="0"/>
              <a:t>ei tohiks kasutada vinguvalt ega tugeva emotsiooniga (venitused, hüüumärgid jms)</a:t>
            </a:r>
          </a:p>
          <a:p>
            <a:pPr marL="0" indent="0">
              <a:buNone/>
            </a:pPr>
            <a:r>
              <a:rPr lang="et-EE" dirty="0" smtClean="0"/>
              <a:t>*Need väljendid (palju õnne sünnipäevaks, vabandust jms) on otseloomulikult eesti ja inglise keeles ka olemas, järelikult tegemist ei ole sõna või väljendi puudumisega, vaid pigem on asi suhtumises (kuigi tegemist võib olla ka lihtsalt solidaarsusega – ühine kokkupuude keele/kultuuriga)</a:t>
            </a:r>
            <a:endParaRPr lang="et-EE" dirty="0"/>
          </a:p>
        </p:txBody>
      </p:sp>
      <p:sp>
        <p:nvSpPr>
          <p:cNvPr id="4" name="Slide Number Placeholder 3"/>
          <p:cNvSpPr>
            <a:spLocks noGrp="1"/>
          </p:cNvSpPr>
          <p:nvPr>
            <p:ph type="sldNum" sz="quarter" idx="12"/>
          </p:nvPr>
        </p:nvSpPr>
        <p:spPr/>
        <p:txBody>
          <a:bodyPr/>
          <a:lstStyle/>
          <a:p>
            <a:fld id="{B73CAFC2-F10F-4359-855D-D9B746E73845}" type="slidenum">
              <a:rPr lang="en-US" smtClean="0"/>
              <a:t>9</a:t>
            </a:fld>
            <a:endParaRPr lang="en-US"/>
          </a:p>
        </p:txBody>
      </p:sp>
    </p:spTree>
    <p:extLst>
      <p:ext uri="{BB962C8B-B14F-4D97-AF65-F5344CB8AC3E}">
        <p14:creationId xmlns:p14="http://schemas.microsoft.com/office/powerpoint/2010/main" val="1844159958"/>
      </p:ext>
    </p:extLst>
  </p:cSld>
  <p:clrMapOvr>
    <a:masterClrMapping/>
  </p:clrMapOvr>
  <p:timing>
    <p:tnLst>
      <p:par>
        <p:cTn id="1" dur="indefinite" restart="never" nodeType="tmRoot"/>
      </p:par>
    </p:tnLst>
  </p:timing>
</p:sld>
</file>

<file path=ppt/theme/theme1.xml><?xml version="1.0" encoding="utf-8"?>
<a:theme xmlns:a="http://schemas.openxmlformats.org/drawingml/2006/main" name="sakura2">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akura2" id="{A2F3F9CA-3C13-4155-911C-DF44B6510290}" vid="{4B1BA067-C5AA-4E49-BD1B-761E10E3C4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sakura2</Template>
  <TotalTime>3401</TotalTime>
  <Words>1748</Words>
  <Application>Microsoft Office PowerPoint</Application>
  <PresentationFormat>Widescreen</PresentationFormat>
  <Paragraphs>164</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ＭＳ Ｐゴシック</vt:lpstr>
      <vt:lpstr>Arial</vt:lpstr>
      <vt:lpstr>Calibri</vt:lpstr>
      <vt:lpstr>Calibri Light</vt:lpstr>
      <vt:lpstr>sakura2</vt:lpstr>
      <vt:lpstr>Pragmaatiline lünk eesti-inglise-jaapani Facebooki vestlustes: kasutuspõhine lähenemine</vt:lpstr>
      <vt:lpstr>Ülesehitus</vt:lpstr>
      <vt:lpstr>Mis on pragmaatiline lünk?</vt:lpstr>
      <vt:lpstr>Teoreetiline taust</vt:lpstr>
      <vt:lpstr>Andmestik ja keelejuhid</vt:lpstr>
      <vt:lpstr>PowerPoint Presentation</vt:lpstr>
      <vt:lpstr>Eesmärgid</vt:lpstr>
      <vt:lpstr>Näited (1) – viisakusliited</vt:lpstr>
      <vt:lpstr>Näited (2) – viisakusväljendid</vt:lpstr>
      <vt:lpstr>Näited (3) – viisakas või kõnekeele grammatikas fraasid</vt:lpstr>
      <vt:lpstr>Näited (4) – metalingvistilised vestlused</vt:lpstr>
      <vt:lpstr>Näited (5) – metalingvistilised vestlused 2</vt:lpstr>
      <vt:lpstr>Kokkuvõte 1</vt:lpstr>
      <vt:lpstr>Kokkuvõte 2</vt:lpstr>
      <vt:lpstr>Arutelu</vt:lpstr>
      <vt:lpstr>Kasutatud allikad:</vt:lpstr>
      <vt:lpstr>Tänan tähelepanu eest!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Pragmatic gap in Estonian-English-Japanese Facebook Communication: a Usage-Based Approach</dc:title>
  <dc:creator>Geidi Kilp</dc:creator>
  <cp:lastModifiedBy>Geidi Kilp</cp:lastModifiedBy>
  <cp:revision>122</cp:revision>
  <dcterms:created xsi:type="dcterms:W3CDTF">2020-11-03T08:57:46Z</dcterms:created>
  <dcterms:modified xsi:type="dcterms:W3CDTF">2021-11-18T12:57:51Z</dcterms:modified>
</cp:coreProperties>
</file>