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26"/>
  </p:notesMasterIdLst>
  <p:sldIdLst>
    <p:sldId id="262" r:id="rId5"/>
    <p:sldId id="270" r:id="rId6"/>
    <p:sldId id="284" r:id="rId7"/>
    <p:sldId id="271" r:id="rId8"/>
    <p:sldId id="277" r:id="rId9"/>
    <p:sldId id="278" r:id="rId10"/>
    <p:sldId id="281" r:id="rId11"/>
    <p:sldId id="272" r:id="rId12"/>
    <p:sldId id="282" r:id="rId13"/>
    <p:sldId id="274" r:id="rId14"/>
    <p:sldId id="286" r:id="rId15"/>
    <p:sldId id="293" r:id="rId16"/>
    <p:sldId id="294" r:id="rId17"/>
    <p:sldId id="295" r:id="rId18"/>
    <p:sldId id="296" r:id="rId19"/>
    <p:sldId id="297" r:id="rId20"/>
    <p:sldId id="298" r:id="rId21"/>
    <p:sldId id="292" r:id="rId22"/>
    <p:sldId id="263" r:id="rId23"/>
    <p:sldId id="283" r:id="rId24"/>
    <p:sldId id="300" r:id="rId25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BA3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015" autoAdjust="0"/>
    <p:restoredTop sz="74212" autoAdjust="0"/>
  </p:normalViewPr>
  <p:slideViewPr>
    <p:cSldViewPr snapToGrid="0" showGuides="1">
      <p:cViewPr varScale="1">
        <p:scale>
          <a:sx n="53" d="100"/>
          <a:sy n="53" d="100"/>
        </p:scale>
        <p:origin x="1296" y="7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18-01-19T10:24:02.363"/>
    </inkml:context>
    <inkml:brush xml:id="br0">
      <inkml:brushProperty name="height" value="0.053" units="cm"/>
    </inkml:brush>
  </inkml:definitions>
  <inkml:trace contextRef="#ctx0" brushRef="#br0">1 1 4162 0 0,'0'0'1152'0'0,"0"0"-447"0"0,0 0 47 0 0,0 0-80 0 0,0 0-463 0 0,0 0-209 0 0,31 0 0 0 0,-31 0 0 0 0,0 0-257 0 0,0 0-1023 0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18-01-19T10:24:05.38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 2289 0 0,'0'0'176'0'0,"0"0"-160"0"0,0 0 48 0 0,0 0-240 0 0,0 0-2017 0 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F57260-96AC-4331-A420-F0B128CC463E}" type="datetimeFigureOut">
              <a:rPr lang="fi-FI" smtClean="0"/>
              <a:t>18.11.2021</a:t>
            </a:fld>
            <a:endParaRPr lang="fi-FI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4A30BA-0CC1-40AB-AE80-2F533EB1574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101846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24A30BA-0CC1-40AB-AE80-2F533EB15740}" type="slidenum">
              <a:rPr lang="fi-FI" smtClean="0"/>
              <a:t>1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7378459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Clr>
                <a:schemeClr val="accent2">
                  <a:lumMod val="60000"/>
                  <a:lumOff val="40000"/>
                </a:schemeClr>
              </a:buClr>
              <a:buSzPct val="150000"/>
              <a:buFont typeface="Arial" panose="020B0604020202020204" pitchFamily="34" charset="0"/>
              <a:buNone/>
            </a:pPr>
            <a:endParaRPr lang="en-US" sz="12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24A30BA-0CC1-40AB-AE80-2F533EB15740}" type="slidenum">
              <a:rPr lang="fi-FI" smtClean="0"/>
              <a:t>10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0087974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Clr>
                <a:schemeClr val="accent2">
                  <a:lumMod val="60000"/>
                  <a:lumOff val="40000"/>
                </a:schemeClr>
              </a:buClr>
              <a:buSzPct val="150000"/>
              <a:buFont typeface="Arial" panose="020B0604020202020204" pitchFamily="34" charset="0"/>
              <a:buNone/>
            </a:pPr>
            <a:endParaRPr lang="en-US" sz="12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24A30BA-0CC1-40AB-AE80-2F533EB15740}" type="slidenum">
              <a:rPr lang="fi-FI" smtClean="0"/>
              <a:t>11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1685079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Clr>
                <a:schemeClr val="accent2">
                  <a:lumMod val="60000"/>
                  <a:lumOff val="40000"/>
                </a:schemeClr>
              </a:buClr>
              <a:buSzPct val="150000"/>
              <a:buFont typeface="Arial" panose="020B0604020202020204" pitchFamily="34" charset="0"/>
              <a:buNone/>
            </a:pPr>
            <a:endParaRPr lang="en-US" sz="12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24A30BA-0CC1-40AB-AE80-2F533EB15740}" type="slidenum">
              <a:rPr lang="fi-FI" smtClean="0"/>
              <a:t>12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2604502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Clr>
                <a:schemeClr val="accent2">
                  <a:lumMod val="60000"/>
                  <a:lumOff val="40000"/>
                </a:schemeClr>
              </a:buClr>
              <a:buSzPct val="150000"/>
              <a:buFont typeface="Arial" panose="020B0604020202020204" pitchFamily="34" charset="0"/>
              <a:buNone/>
            </a:pPr>
            <a:endParaRPr lang="en-US" sz="12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24A30BA-0CC1-40AB-AE80-2F533EB15740}" type="slidenum">
              <a:rPr lang="fi-FI" smtClean="0"/>
              <a:t>13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8759535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Clr>
                <a:schemeClr val="accent2">
                  <a:lumMod val="60000"/>
                  <a:lumOff val="40000"/>
                </a:schemeClr>
              </a:buClr>
              <a:buSzPct val="150000"/>
              <a:buFont typeface="Arial" panose="020B0604020202020204" pitchFamily="34" charset="0"/>
              <a:buNone/>
            </a:pPr>
            <a:endParaRPr lang="en-US" sz="12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24A30BA-0CC1-40AB-AE80-2F533EB15740}" type="slidenum">
              <a:rPr lang="fi-FI" smtClean="0"/>
              <a:t>14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0825303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Clr>
                <a:schemeClr val="accent2">
                  <a:lumMod val="60000"/>
                  <a:lumOff val="40000"/>
                </a:schemeClr>
              </a:buClr>
              <a:buSzPct val="150000"/>
              <a:buFont typeface="Arial" panose="020B0604020202020204" pitchFamily="34" charset="0"/>
              <a:buNone/>
            </a:pPr>
            <a:endParaRPr lang="en-US" sz="12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24A30BA-0CC1-40AB-AE80-2F533EB15740}" type="slidenum">
              <a:rPr lang="fi-FI" smtClean="0"/>
              <a:t>15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4122089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Clr>
                <a:schemeClr val="accent2">
                  <a:lumMod val="60000"/>
                  <a:lumOff val="40000"/>
                </a:schemeClr>
              </a:buClr>
              <a:buSzPct val="150000"/>
              <a:buFont typeface="Arial" panose="020B0604020202020204" pitchFamily="34" charset="0"/>
              <a:buNone/>
            </a:pPr>
            <a:endParaRPr lang="en-US" sz="12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24A30BA-0CC1-40AB-AE80-2F533EB15740}" type="slidenum">
              <a:rPr lang="fi-FI" smtClean="0"/>
              <a:t>16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763973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Clr>
                <a:schemeClr val="accent2">
                  <a:lumMod val="60000"/>
                  <a:lumOff val="40000"/>
                </a:schemeClr>
              </a:buClr>
              <a:buSzPct val="150000"/>
              <a:buFont typeface="Arial" panose="020B0604020202020204" pitchFamily="34" charset="0"/>
              <a:buNone/>
            </a:pPr>
            <a:endParaRPr lang="en-US" sz="12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24A30BA-0CC1-40AB-AE80-2F533EB15740}" type="slidenum">
              <a:rPr lang="fi-FI" smtClean="0"/>
              <a:t>17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7682320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Clr>
                <a:schemeClr val="accent2">
                  <a:lumMod val="60000"/>
                  <a:lumOff val="40000"/>
                </a:schemeClr>
              </a:buClr>
              <a:buSzPct val="150000"/>
              <a:buFont typeface="Arial" panose="020B0604020202020204" pitchFamily="34" charset="0"/>
              <a:buNone/>
            </a:pPr>
            <a:endParaRPr lang="en-US" sz="12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24A30BA-0CC1-40AB-AE80-2F533EB15740}" type="slidenum">
              <a:rPr lang="fi-FI" smtClean="0"/>
              <a:t>18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4599473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24A30BA-0CC1-40AB-AE80-2F533EB15740}" type="slidenum">
              <a:rPr lang="fi-FI" smtClean="0"/>
              <a:t>20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1192343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24A30BA-0CC1-40AB-AE80-2F533EB15740}" type="slidenum">
              <a:rPr lang="fi-FI" smtClean="0"/>
              <a:t>2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5222645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24A30BA-0CC1-40AB-AE80-2F533EB15740}" type="slidenum">
              <a:rPr lang="fi-FI" smtClean="0"/>
              <a:t>21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397967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24A30BA-0CC1-40AB-AE80-2F533EB15740}" type="slidenum">
              <a:rPr lang="fi-FI" smtClean="0"/>
              <a:t>3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2844793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24A30BA-0CC1-40AB-AE80-2F533EB15740}" type="slidenum">
              <a:rPr lang="fi-FI" smtClean="0"/>
              <a:t>4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1028973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24A30BA-0CC1-40AB-AE80-2F533EB15740}" type="slidenum">
              <a:rPr lang="fi-FI" smtClean="0"/>
              <a:t>5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843990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24A30BA-0CC1-40AB-AE80-2F533EB15740}" type="slidenum">
              <a:rPr lang="fi-FI" smtClean="0"/>
              <a:t>6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6913831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24A30BA-0CC1-40AB-AE80-2F533EB15740}" type="slidenum">
              <a:rPr lang="fi-FI" smtClean="0"/>
              <a:t>7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2338029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24A30BA-0CC1-40AB-AE80-2F533EB15740}" type="slidenum">
              <a:rPr lang="fi-FI" smtClean="0"/>
              <a:t>8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01895662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24A30BA-0CC1-40AB-AE80-2F533EB15740}" type="slidenum">
              <a:rPr lang="fi-FI" smtClean="0"/>
              <a:t>9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582263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7" Type="http://schemas.openxmlformats.org/officeDocument/2006/relationships/image" Target="../media/image2.png"/><Relationship Id="rId2" Type="http://schemas.openxmlformats.org/officeDocument/2006/relationships/customXml" Target="../ink/ink1.xml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4.png"/><Relationship Id="rId5" Type="http://schemas.openxmlformats.org/officeDocument/2006/relationships/customXml" Target="../ink/ink2.xml"/><Relationship Id="rId4" Type="http://schemas.openxmlformats.org/officeDocument/2006/relationships/image" Target="../media/image3.png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nsi valkoin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kstin paikkamerkki 12">
            <a:extLst>
              <a:ext uri="{FF2B5EF4-FFF2-40B4-BE49-F238E27FC236}">
                <a16:creationId xmlns:a16="http://schemas.microsoft.com/office/drawing/2014/main" id="{B08D2941-A7E5-4C26-B320-579010B602E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68018" y="4745772"/>
            <a:ext cx="7480852" cy="328033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accent5"/>
                </a:solidFill>
              </a:defRPr>
            </a:lvl1pPr>
            <a:lvl2pPr marL="457200" indent="0">
              <a:buNone/>
              <a:defRPr>
                <a:solidFill>
                  <a:schemeClr val="accent5"/>
                </a:solidFill>
              </a:defRPr>
            </a:lvl2pPr>
            <a:lvl3pPr marL="914400" indent="0">
              <a:buNone/>
              <a:defRPr>
                <a:solidFill>
                  <a:schemeClr val="accent5"/>
                </a:solidFill>
              </a:defRPr>
            </a:lvl3pPr>
            <a:lvl4pPr marL="1371600" indent="0">
              <a:buNone/>
              <a:defRPr>
                <a:solidFill>
                  <a:schemeClr val="accent5"/>
                </a:solidFill>
              </a:defRPr>
            </a:lvl4pPr>
            <a:lvl5pPr marL="1828800" indent="0">
              <a:buNone/>
              <a:defRPr>
                <a:solidFill>
                  <a:schemeClr val="accent5"/>
                </a:solidFill>
              </a:defRPr>
            </a:lvl5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fi-FI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70560" y="5191347"/>
            <a:ext cx="3190045" cy="1186635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3"/>
          </p:nvPr>
        </p:nvSpPr>
        <p:spPr/>
        <p:txBody>
          <a:bodyPr/>
          <a:lstStyle>
            <a:lvl1pPr>
              <a:defRPr sz="105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D45440BC-9B28-4ACE-B7B8-D3C83187B980}" type="datetimeFigureOut">
              <a:rPr lang="fi-FI" smtClean="0"/>
              <a:pPr/>
              <a:t>18.11.2021</a:t>
            </a:fld>
            <a:endParaRPr lang="fi-FI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 sz="105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fi-FI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5"/>
          </p:nvPr>
        </p:nvSpPr>
        <p:spPr>
          <a:xfrm>
            <a:off x="8804753" y="6356350"/>
            <a:ext cx="2743200" cy="365125"/>
          </a:xfrm>
        </p:spPr>
        <p:txBody>
          <a:bodyPr/>
          <a:lstStyle>
            <a:lvl1pPr>
              <a:defRPr sz="105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D052F644-756C-4530-A69F-A71AB7A98F48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10" name="Alaotsikko 2">
            <a:extLst>
              <a:ext uri="{FF2B5EF4-FFF2-40B4-BE49-F238E27FC236}">
                <a16:creationId xmlns:a16="http://schemas.microsoft.com/office/drawing/2014/main" id="{66072717-81C3-4F6B-9309-1674C171F52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68018" y="3973860"/>
            <a:ext cx="7478692" cy="674339"/>
          </a:xfrm>
        </p:spPr>
        <p:txBody>
          <a:bodyPr>
            <a:normAutofit/>
          </a:bodyPr>
          <a:lstStyle>
            <a:lvl1pPr marL="0" indent="0" algn="l">
              <a:buNone/>
              <a:defRPr sz="2000" b="1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endParaRPr lang="fi-FI" dirty="0"/>
          </a:p>
        </p:txBody>
      </p:sp>
      <p:sp>
        <p:nvSpPr>
          <p:cNvPr id="11" name="Otsikko 1">
            <a:extLst>
              <a:ext uri="{FF2B5EF4-FFF2-40B4-BE49-F238E27FC236}">
                <a16:creationId xmlns:a16="http://schemas.microsoft.com/office/drawing/2014/main" id="{CA4F6AB8-5B3A-4D26-91F4-2F9CDEAFF08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68018" y="910802"/>
            <a:ext cx="10440000" cy="2751522"/>
          </a:xfrm>
        </p:spPr>
        <p:txBody>
          <a:bodyPr anchor="b">
            <a:normAutofit/>
          </a:bodyPr>
          <a:lstStyle>
            <a:lvl1pPr algn="l">
              <a:defRPr sz="9600" b="1">
                <a:solidFill>
                  <a:schemeClr val="tx1"/>
                </a:solidFill>
              </a:defRPr>
            </a:lvl1pPr>
          </a:lstStyle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0014811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sältö ja kuva valkoin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/>
          <p:cNvSpPr>
            <a:spLocks noGrp="1"/>
          </p:cNvSpPr>
          <p:nvPr>
            <p:ph type="pic" sz="quarter" idx="20"/>
          </p:nvPr>
        </p:nvSpPr>
        <p:spPr>
          <a:xfrm>
            <a:off x="6972300" y="0"/>
            <a:ext cx="5219700" cy="6858000"/>
          </a:xfrm>
        </p:spPr>
        <p:txBody>
          <a:bodyPr/>
          <a:lstStyle>
            <a:lvl1pPr marL="0" indent="0" algn="ctr">
              <a:buNone/>
              <a:defRPr/>
            </a:lvl1pPr>
          </a:lstStyle>
          <a:p>
            <a:endParaRPr lang="fi-FI" dirty="0"/>
          </a:p>
        </p:txBody>
      </p:sp>
      <p:sp>
        <p:nvSpPr>
          <p:cNvPr id="5" name="Text Placeholder 28"/>
          <p:cNvSpPr>
            <a:spLocks noGrp="1"/>
          </p:cNvSpPr>
          <p:nvPr>
            <p:ph type="body" sz="quarter" idx="19" hasCustomPrompt="1"/>
          </p:nvPr>
        </p:nvSpPr>
        <p:spPr>
          <a:xfrm rot="2700000">
            <a:off x="6722429" y="3215374"/>
            <a:ext cx="427255" cy="427255"/>
          </a:xfrm>
          <a:solidFill>
            <a:schemeClr val="bg2"/>
          </a:solidFill>
        </p:spPr>
        <p:txBody>
          <a:bodyPr>
            <a:noAutofit/>
          </a:bodyPr>
          <a:lstStyle>
            <a:lvl1pPr marL="0" indent="0">
              <a:buNone/>
              <a:defRPr sz="400">
                <a:solidFill>
                  <a:schemeClr val="bg1"/>
                </a:solidFill>
              </a:defRPr>
            </a:lvl1pPr>
            <a:lvl2pPr marL="457200" indent="0">
              <a:buNone/>
              <a:defRPr sz="400"/>
            </a:lvl2pPr>
            <a:lvl3pPr marL="914400" indent="0">
              <a:buNone/>
              <a:defRPr sz="400"/>
            </a:lvl3pPr>
            <a:lvl4pPr marL="1371600" indent="0">
              <a:buNone/>
              <a:defRPr sz="400"/>
            </a:lvl4pPr>
            <a:lvl5pPr marL="1828800" indent="0">
              <a:buNone/>
              <a:defRPr sz="400"/>
            </a:lvl5pPr>
          </a:lstStyle>
          <a:p>
            <a:pPr lvl="0"/>
            <a:r>
              <a:rPr lang="en-US" dirty="0" err="1"/>
              <a:t>Nuoli</a:t>
            </a:r>
            <a:endParaRPr lang="en-US" dirty="0"/>
          </a:p>
        </p:txBody>
      </p:sp>
      <p:sp>
        <p:nvSpPr>
          <p:cNvPr id="6" name="Otsikko 1">
            <a:extLst>
              <a:ext uri="{FF2B5EF4-FFF2-40B4-BE49-F238E27FC236}">
                <a16:creationId xmlns:a16="http://schemas.microsoft.com/office/drawing/2014/main" id="{436EA9AB-4DAE-44E6-B3E6-A1CD4449B4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8029" y="397575"/>
            <a:ext cx="5017972" cy="1231200"/>
          </a:xfrm>
        </p:spPr>
        <p:txBody>
          <a:bodyPr anchor="b" anchorCtr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fi-FI" dirty="0"/>
          </a:p>
        </p:txBody>
      </p:sp>
      <p:sp>
        <p:nvSpPr>
          <p:cNvPr id="8" name="Sisällön paikkamerkki 2">
            <a:extLst>
              <a:ext uri="{FF2B5EF4-FFF2-40B4-BE49-F238E27FC236}">
                <a16:creationId xmlns:a16="http://schemas.microsoft.com/office/drawing/2014/main" id="{890A10A0-19CC-4532-BE84-5127566411A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78027" y="1887088"/>
            <a:ext cx="5017971" cy="4013427"/>
          </a:xfrm>
        </p:spPr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fi-FI" dirty="0"/>
              <a:t>Muokkaa tekstin perustyylejä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</p:spTree>
    <p:extLst>
      <p:ext uri="{BB962C8B-B14F-4D97-AF65-F5344CB8AC3E}">
        <p14:creationId xmlns:p14="http://schemas.microsoft.com/office/powerpoint/2010/main" val="39228671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sältö ja kuva - musta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/>
          <p:cNvSpPr>
            <a:spLocks noGrp="1"/>
          </p:cNvSpPr>
          <p:nvPr>
            <p:ph type="pic" sz="quarter" idx="20"/>
          </p:nvPr>
        </p:nvSpPr>
        <p:spPr>
          <a:xfrm>
            <a:off x="6972300" y="0"/>
            <a:ext cx="5219700" cy="6858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endParaRPr lang="fi-FI" dirty="0"/>
          </a:p>
        </p:txBody>
      </p:sp>
      <p:sp>
        <p:nvSpPr>
          <p:cNvPr id="5" name="Text Placeholder 28"/>
          <p:cNvSpPr>
            <a:spLocks noGrp="1"/>
          </p:cNvSpPr>
          <p:nvPr>
            <p:ph type="body" sz="quarter" idx="19" hasCustomPrompt="1"/>
          </p:nvPr>
        </p:nvSpPr>
        <p:spPr>
          <a:xfrm rot="2700000">
            <a:off x="6722429" y="3215374"/>
            <a:ext cx="427255" cy="427255"/>
          </a:xfrm>
          <a:solidFill>
            <a:schemeClr val="tx1"/>
          </a:solidFill>
        </p:spPr>
        <p:txBody>
          <a:bodyPr>
            <a:noAutofit/>
          </a:bodyPr>
          <a:lstStyle>
            <a:lvl1pPr marL="0" indent="0">
              <a:buNone/>
              <a:defRPr sz="400">
                <a:solidFill>
                  <a:schemeClr val="tx1"/>
                </a:solidFill>
              </a:defRPr>
            </a:lvl1pPr>
            <a:lvl2pPr marL="457200" indent="0">
              <a:buNone/>
              <a:defRPr sz="400"/>
            </a:lvl2pPr>
            <a:lvl3pPr marL="914400" indent="0">
              <a:buNone/>
              <a:defRPr sz="400"/>
            </a:lvl3pPr>
            <a:lvl4pPr marL="1371600" indent="0">
              <a:buNone/>
              <a:defRPr sz="400"/>
            </a:lvl4pPr>
            <a:lvl5pPr marL="1828800" indent="0">
              <a:buNone/>
              <a:defRPr sz="400"/>
            </a:lvl5pPr>
          </a:lstStyle>
          <a:p>
            <a:pPr lvl="0"/>
            <a:r>
              <a:rPr lang="en-US" dirty="0" err="1"/>
              <a:t>Nuoli</a:t>
            </a:r>
            <a:endParaRPr lang="en-US" dirty="0"/>
          </a:p>
        </p:txBody>
      </p:sp>
      <p:sp>
        <p:nvSpPr>
          <p:cNvPr id="6" name="Otsikko 1">
            <a:extLst>
              <a:ext uri="{FF2B5EF4-FFF2-40B4-BE49-F238E27FC236}">
                <a16:creationId xmlns:a16="http://schemas.microsoft.com/office/drawing/2014/main" id="{436EA9AB-4DAE-44E6-B3E6-A1CD4449B4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8029" y="397575"/>
            <a:ext cx="5017972" cy="1231200"/>
          </a:xfrm>
        </p:spPr>
        <p:txBody>
          <a:bodyPr anchor="b" anchorCtr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fi-FI" dirty="0"/>
          </a:p>
        </p:txBody>
      </p:sp>
      <p:sp>
        <p:nvSpPr>
          <p:cNvPr id="8" name="Sisällön paikkamerkki 2">
            <a:extLst>
              <a:ext uri="{FF2B5EF4-FFF2-40B4-BE49-F238E27FC236}">
                <a16:creationId xmlns:a16="http://schemas.microsoft.com/office/drawing/2014/main" id="{890A10A0-19CC-4532-BE84-5127566411A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78027" y="1887088"/>
            <a:ext cx="5017971" cy="4013427"/>
          </a:xfrm>
        </p:spPr>
        <p:txBody>
          <a:bodyPr>
            <a:noAutofit/>
          </a:bodyPr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fi-FI" dirty="0"/>
              <a:t>Muokkaa tekstin perustyylejä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</p:spTree>
    <p:extLst>
      <p:ext uri="{BB962C8B-B14F-4D97-AF65-F5344CB8AC3E}">
        <p14:creationId xmlns:p14="http://schemas.microsoft.com/office/powerpoint/2010/main" val="13970949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sältö ja kuva - vihreä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/>
          <p:cNvSpPr>
            <a:spLocks noGrp="1"/>
          </p:cNvSpPr>
          <p:nvPr>
            <p:ph type="pic" sz="quarter" idx="20"/>
          </p:nvPr>
        </p:nvSpPr>
        <p:spPr>
          <a:xfrm>
            <a:off x="6967800" y="0"/>
            <a:ext cx="5219700" cy="6858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endParaRPr lang="fi-FI" dirty="0"/>
          </a:p>
        </p:txBody>
      </p:sp>
      <p:sp>
        <p:nvSpPr>
          <p:cNvPr id="5" name="Text Placeholder 28"/>
          <p:cNvSpPr>
            <a:spLocks noGrp="1"/>
          </p:cNvSpPr>
          <p:nvPr>
            <p:ph type="body" sz="quarter" idx="19" hasCustomPrompt="1"/>
          </p:nvPr>
        </p:nvSpPr>
        <p:spPr>
          <a:xfrm rot="2700000">
            <a:off x="6722429" y="3215374"/>
            <a:ext cx="427255" cy="427255"/>
          </a:xfrm>
          <a:solidFill>
            <a:schemeClr val="accent3"/>
          </a:solidFill>
        </p:spPr>
        <p:txBody>
          <a:bodyPr>
            <a:noAutofit/>
          </a:bodyPr>
          <a:lstStyle>
            <a:lvl1pPr marL="0" indent="0">
              <a:buNone/>
              <a:defRPr sz="400">
                <a:solidFill>
                  <a:schemeClr val="tx1"/>
                </a:solidFill>
              </a:defRPr>
            </a:lvl1pPr>
            <a:lvl2pPr marL="457200" indent="0">
              <a:buNone/>
              <a:defRPr sz="400"/>
            </a:lvl2pPr>
            <a:lvl3pPr marL="914400" indent="0">
              <a:buNone/>
              <a:defRPr sz="400"/>
            </a:lvl3pPr>
            <a:lvl4pPr marL="1371600" indent="0">
              <a:buNone/>
              <a:defRPr sz="400"/>
            </a:lvl4pPr>
            <a:lvl5pPr marL="1828800" indent="0">
              <a:buNone/>
              <a:defRPr sz="400"/>
            </a:lvl5pPr>
          </a:lstStyle>
          <a:p>
            <a:pPr lvl="0"/>
            <a:r>
              <a:rPr lang="en-US" dirty="0" err="1"/>
              <a:t>Nuoli</a:t>
            </a:r>
            <a:endParaRPr lang="en-US" dirty="0"/>
          </a:p>
        </p:txBody>
      </p:sp>
      <p:sp>
        <p:nvSpPr>
          <p:cNvPr id="6" name="Otsikko 1">
            <a:extLst>
              <a:ext uri="{FF2B5EF4-FFF2-40B4-BE49-F238E27FC236}">
                <a16:creationId xmlns:a16="http://schemas.microsoft.com/office/drawing/2014/main" id="{436EA9AB-4DAE-44E6-B3E6-A1CD4449B4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8029" y="397575"/>
            <a:ext cx="5017972" cy="1231200"/>
          </a:xfrm>
        </p:spPr>
        <p:txBody>
          <a:bodyPr anchor="b" anchorCtr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fi-FI" dirty="0"/>
          </a:p>
        </p:txBody>
      </p:sp>
      <p:sp>
        <p:nvSpPr>
          <p:cNvPr id="8" name="Sisällön paikkamerkki 2">
            <a:extLst>
              <a:ext uri="{FF2B5EF4-FFF2-40B4-BE49-F238E27FC236}">
                <a16:creationId xmlns:a16="http://schemas.microsoft.com/office/drawing/2014/main" id="{890A10A0-19CC-4532-BE84-5127566411A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78027" y="1887088"/>
            <a:ext cx="5017971" cy="4013427"/>
          </a:xfrm>
        </p:spPr>
        <p:txBody>
          <a:bodyPr>
            <a:noAutofit/>
          </a:bodyPr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fi-FI" dirty="0"/>
              <a:t>Muokkaa tekstin perustyylejä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</p:spTree>
    <p:extLst>
      <p:ext uri="{BB962C8B-B14F-4D97-AF65-F5344CB8AC3E}">
        <p14:creationId xmlns:p14="http://schemas.microsoft.com/office/powerpoint/2010/main" val="293684062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sältö ja kuva - violetti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/>
          <p:cNvSpPr>
            <a:spLocks noGrp="1"/>
          </p:cNvSpPr>
          <p:nvPr>
            <p:ph type="pic" sz="quarter" idx="20"/>
          </p:nvPr>
        </p:nvSpPr>
        <p:spPr>
          <a:xfrm>
            <a:off x="6972300" y="0"/>
            <a:ext cx="5219700" cy="6858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endParaRPr lang="fi-FI" dirty="0"/>
          </a:p>
        </p:txBody>
      </p:sp>
      <p:sp>
        <p:nvSpPr>
          <p:cNvPr id="5" name="Text Placeholder 28"/>
          <p:cNvSpPr>
            <a:spLocks noGrp="1"/>
          </p:cNvSpPr>
          <p:nvPr>
            <p:ph type="body" sz="quarter" idx="19" hasCustomPrompt="1"/>
          </p:nvPr>
        </p:nvSpPr>
        <p:spPr>
          <a:xfrm rot="2700000">
            <a:off x="6722429" y="3215374"/>
            <a:ext cx="427255" cy="427255"/>
          </a:xfrm>
          <a:solidFill>
            <a:schemeClr val="accent2"/>
          </a:solidFill>
        </p:spPr>
        <p:txBody>
          <a:bodyPr>
            <a:noAutofit/>
          </a:bodyPr>
          <a:lstStyle>
            <a:lvl1pPr marL="0" indent="0">
              <a:buNone/>
              <a:defRPr sz="400">
                <a:solidFill>
                  <a:schemeClr val="accent2"/>
                </a:solidFill>
              </a:defRPr>
            </a:lvl1pPr>
            <a:lvl2pPr marL="457200" indent="0">
              <a:buNone/>
              <a:defRPr sz="400"/>
            </a:lvl2pPr>
            <a:lvl3pPr marL="914400" indent="0">
              <a:buNone/>
              <a:defRPr sz="400"/>
            </a:lvl3pPr>
            <a:lvl4pPr marL="1371600" indent="0">
              <a:buNone/>
              <a:defRPr sz="400"/>
            </a:lvl4pPr>
            <a:lvl5pPr marL="1828800" indent="0">
              <a:buNone/>
              <a:defRPr sz="400"/>
            </a:lvl5pPr>
          </a:lstStyle>
          <a:p>
            <a:pPr lvl="0"/>
            <a:r>
              <a:rPr lang="en-US" dirty="0" err="1"/>
              <a:t>Nuoli</a:t>
            </a:r>
            <a:endParaRPr lang="en-US" dirty="0"/>
          </a:p>
        </p:txBody>
      </p:sp>
      <p:sp>
        <p:nvSpPr>
          <p:cNvPr id="6" name="Otsikko 1">
            <a:extLst>
              <a:ext uri="{FF2B5EF4-FFF2-40B4-BE49-F238E27FC236}">
                <a16:creationId xmlns:a16="http://schemas.microsoft.com/office/drawing/2014/main" id="{436EA9AB-4DAE-44E6-B3E6-A1CD4449B4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8029" y="397575"/>
            <a:ext cx="5017972" cy="1231200"/>
          </a:xfrm>
        </p:spPr>
        <p:txBody>
          <a:bodyPr anchor="b" anchorCtr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fi-FI" dirty="0"/>
          </a:p>
        </p:txBody>
      </p:sp>
      <p:sp>
        <p:nvSpPr>
          <p:cNvPr id="8" name="Sisällön paikkamerkki 2">
            <a:extLst>
              <a:ext uri="{FF2B5EF4-FFF2-40B4-BE49-F238E27FC236}">
                <a16:creationId xmlns:a16="http://schemas.microsoft.com/office/drawing/2014/main" id="{890A10A0-19CC-4532-BE84-5127566411A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78027" y="1887088"/>
            <a:ext cx="5017971" cy="4013427"/>
          </a:xfrm>
        </p:spPr>
        <p:txBody>
          <a:bodyPr>
            <a:noAutofit/>
          </a:bodyPr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fi-FI" dirty="0"/>
              <a:t>Muokkaa tekstin perustyylejä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</p:spTree>
    <p:extLst>
      <p:ext uri="{BB962C8B-B14F-4D97-AF65-F5344CB8AC3E}">
        <p14:creationId xmlns:p14="http://schemas.microsoft.com/office/powerpoint/2010/main" val="222643155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sältö ja kuva - turkoosi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/>
          <p:cNvSpPr>
            <a:spLocks noGrp="1"/>
          </p:cNvSpPr>
          <p:nvPr>
            <p:ph type="pic" sz="quarter" idx="20"/>
          </p:nvPr>
        </p:nvSpPr>
        <p:spPr>
          <a:xfrm>
            <a:off x="6972300" y="0"/>
            <a:ext cx="5219700" cy="6858000"/>
          </a:xfrm>
        </p:spPr>
        <p:txBody>
          <a:bodyPr/>
          <a:lstStyle>
            <a:lvl1pPr marL="0" indent="0" algn="ctr">
              <a:buNone/>
              <a:defRPr/>
            </a:lvl1pPr>
          </a:lstStyle>
          <a:p>
            <a:endParaRPr lang="fi-FI" dirty="0"/>
          </a:p>
        </p:txBody>
      </p:sp>
      <p:sp>
        <p:nvSpPr>
          <p:cNvPr id="5" name="Text Placeholder 28"/>
          <p:cNvSpPr>
            <a:spLocks noGrp="1"/>
          </p:cNvSpPr>
          <p:nvPr>
            <p:ph type="body" sz="quarter" idx="19" hasCustomPrompt="1"/>
          </p:nvPr>
        </p:nvSpPr>
        <p:spPr>
          <a:xfrm rot="2700000">
            <a:off x="6722429" y="3215374"/>
            <a:ext cx="427255" cy="427255"/>
          </a:xfrm>
          <a:solidFill>
            <a:schemeClr val="accent1"/>
          </a:solidFill>
        </p:spPr>
        <p:txBody>
          <a:bodyPr>
            <a:noAutofit/>
          </a:bodyPr>
          <a:lstStyle>
            <a:lvl1pPr marL="0" indent="0">
              <a:buNone/>
              <a:defRPr sz="400">
                <a:solidFill>
                  <a:schemeClr val="accent2"/>
                </a:solidFill>
              </a:defRPr>
            </a:lvl1pPr>
            <a:lvl2pPr marL="457200" indent="0">
              <a:buNone/>
              <a:defRPr sz="400"/>
            </a:lvl2pPr>
            <a:lvl3pPr marL="914400" indent="0">
              <a:buNone/>
              <a:defRPr sz="400"/>
            </a:lvl3pPr>
            <a:lvl4pPr marL="1371600" indent="0">
              <a:buNone/>
              <a:defRPr sz="400"/>
            </a:lvl4pPr>
            <a:lvl5pPr marL="1828800" indent="0">
              <a:buNone/>
              <a:defRPr sz="400"/>
            </a:lvl5pPr>
          </a:lstStyle>
          <a:p>
            <a:pPr lvl="0"/>
            <a:r>
              <a:rPr lang="en-US" dirty="0" err="1"/>
              <a:t>Nuoli</a:t>
            </a:r>
            <a:endParaRPr lang="en-US" dirty="0"/>
          </a:p>
        </p:txBody>
      </p:sp>
      <p:sp>
        <p:nvSpPr>
          <p:cNvPr id="6" name="Otsikko 1">
            <a:extLst>
              <a:ext uri="{FF2B5EF4-FFF2-40B4-BE49-F238E27FC236}">
                <a16:creationId xmlns:a16="http://schemas.microsoft.com/office/drawing/2014/main" id="{436EA9AB-4DAE-44E6-B3E6-A1CD4449B4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8029" y="397575"/>
            <a:ext cx="5017972" cy="1231200"/>
          </a:xfrm>
        </p:spPr>
        <p:txBody>
          <a:bodyPr anchor="b" anchorCtr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fi-FI" dirty="0"/>
          </a:p>
        </p:txBody>
      </p:sp>
      <p:sp>
        <p:nvSpPr>
          <p:cNvPr id="8" name="Sisällön paikkamerkki 2">
            <a:extLst>
              <a:ext uri="{FF2B5EF4-FFF2-40B4-BE49-F238E27FC236}">
                <a16:creationId xmlns:a16="http://schemas.microsoft.com/office/drawing/2014/main" id="{890A10A0-19CC-4532-BE84-5127566411A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78027" y="1887088"/>
            <a:ext cx="5017971" cy="4013427"/>
          </a:xfrm>
        </p:spPr>
        <p:txBody>
          <a:bodyPr>
            <a:noAutofit/>
          </a:bodyPr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fi-FI" dirty="0"/>
              <a:t>Muokkaa tekstin perustyylejä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</p:spTree>
    <p:extLst>
      <p:ext uri="{BB962C8B-B14F-4D97-AF65-F5344CB8AC3E}">
        <p14:creationId xmlns:p14="http://schemas.microsoft.com/office/powerpoint/2010/main" val="259718583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sältö ja kuva - punainen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/>
          <p:cNvSpPr>
            <a:spLocks noGrp="1"/>
          </p:cNvSpPr>
          <p:nvPr>
            <p:ph type="pic" sz="quarter" idx="20"/>
          </p:nvPr>
        </p:nvSpPr>
        <p:spPr>
          <a:xfrm>
            <a:off x="6972300" y="0"/>
            <a:ext cx="5219700" cy="6858000"/>
          </a:xfrm>
        </p:spPr>
        <p:txBody>
          <a:bodyPr/>
          <a:lstStyle>
            <a:lvl1pPr marL="0" indent="0" algn="ctr">
              <a:buNone/>
              <a:defRPr/>
            </a:lvl1pPr>
          </a:lstStyle>
          <a:p>
            <a:endParaRPr lang="fi-FI" dirty="0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436EA9AB-4DAE-44E6-B3E6-A1CD4449B4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8029" y="397575"/>
            <a:ext cx="5017972" cy="1231200"/>
          </a:xfrm>
        </p:spPr>
        <p:txBody>
          <a:bodyPr anchor="b" anchorCtr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890A10A0-19CC-4532-BE84-5127566411A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78027" y="1887088"/>
            <a:ext cx="5017971" cy="4013427"/>
          </a:xfrm>
        </p:spPr>
        <p:txBody>
          <a:bodyPr>
            <a:noAutofit/>
          </a:bodyPr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fi-FI" dirty="0"/>
              <a:t>Muokkaa tekstin perustyylejä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5" name="Text Placeholder 28"/>
          <p:cNvSpPr>
            <a:spLocks noGrp="1"/>
          </p:cNvSpPr>
          <p:nvPr>
            <p:ph type="body" sz="quarter" idx="19" hasCustomPrompt="1"/>
          </p:nvPr>
        </p:nvSpPr>
        <p:spPr>
          <a:xfrm rot="2700000">
            <a:off x="6722429" y="3215374"/>
            <a:ext cx="427255" cy="427255"/>
          </a:xfrm>
          <a:solidFill>
            <a:schemeClr val="accent4"/>
          </a:solidFill>
        </p:spPr>
        <p:txBody>
          <a:bodyPr>
            <a:noAutofit/>
          </a:bodyPr>
          <a:lstStyle>
            <a:lvl1pPr marL="0" indent="0">
              <a:buNone/>
              <a:defRPr sz="400">
                <a:solidFill>
                  <a:schemeClr val="accent4"/>
                </a:solidFill>
              </a:defRPr>
            </a:lvl1pPr>
            <a:lvl2pPr marL="457200" indent="0">
              <a:buNone/>
              <a:defRPr sz="400"/>
            </a:lvl2pPr>
            <a:lvl3pPr marL="914400" indent="0">
              <a:buNone/>
              <a:defRPr sz="400"/>
            </a:lvl3pPr>
            <a:lvl4pPr marL="1371600" indent="0">
              <a:buNone/>
              <a:defRPr sz="400"/>
            </a:lvl4pPr>
            <a:lvl5pPr marL="1828800" indent="0">
              <a:buNone/>
              <a:defRPr sz="400"/>
            </a:lvl5pPr>
          </a:lstStyle>
          <a:p>
            <a:pPr lvl="0"/>
            <a:r>
              <a:rPr lang="en-US" dirty="0" err="1"/>
              <a:t>Nuoli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26965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26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va ja sisältö - musta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/>
          <p:cNvSpPr>
            <a:spLocks noGrp="1"/>
          </p:cNvSpPr>
          <p:nvPr>
            <p:ph type="pic" sz="quarter" idx="20"/>
          </p:nvPr>
        </p:nvSpPr>
        <p:spPr>
          <a:xfrm>
            <a:off x="0" y="0"/>
            <a:ext cx="5219700" cy="6858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endParaRPr lang="fi-FI" dirty="0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436EA9AB-4DAE-44E6-B3E6-A1CD4449B4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07798" y="404038"/>
            <a:ext cx="5017972" cy="1229958"/>
          </a:xfrm>
        </p:spPr>
        <p:txBody>
          <a:bodyPr anchor="b" anchorCtr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890A10A0-19CC-4532-BE84-5127566411A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007796" y="1864243"/>
            <a:ext cx="5017971" cy="4217580"/>
          </a:xfrm>
        </p:spPr>
        <p:txBody>
          <a:bodyPr>
            <a:noAutofit/>
          </a:bodyPr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fi-FI" dirty="0"/>
              <a:t>Muokkaa tekstin perustyylejä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5" name="Text Placeholder 28"/>
          <p:cNvSpPr>
            <a:spLocks noGrp="1"/>
          </p:cNvSpPr>
          <p:nvPr>
            <p:ph type="body" sz="quarter" idx="19" hasCustomPrompt="1"/>
          </p:nvPr>
        </p:nvSpPr>
        <p:spPr>
          <a:xfrm rot="2700000">
            <a:off x="5024861" y="3215374"/>
            <a:ext cx="427255" cy="427255"/>
          </a:xfrm>
          <a:solidFill>
            <a:schemeClr val="tx1"/>
          </a:solidFill>
        </p:spPr>
        <p:txBody>
          <a:bodyPr>
            <a:noAutofit/>
          </a:bodyPr>
          <a:lstStyle>
            <a:lvl1pPr marL="0" indent="0">
              <a:buNone/>
              <a:defRPr sz="400">
                <a:solidFill>
                  <a:schemeClr val="tx1"/>
                </a:solidFill>
              </a:defRPr>
            </a:lvl1pPr>
            <a:lvl2pPr marL="457200" indent="0">
              <a:buNone/>
              <a:defRPr sz="400"/>
            </a:lvl2pPr>
            <a:lvl3pPr marL="914400" indent="0">
              <a:buNone/>
              <a:defRPr sz="400"/>
            </a:lvl3pPr>
            <a:lvl4pPr marL="1371600" indent="0">
              <a:buNone/>
              <a:defRPr sz="400"/>
            </a:lvl4pPr>
            <a:lvl5pPr marL="1828800" indent="0">
              <a:buNone/>
              <a:defRPr sz="400"/>
            </a:lvl5pPr>
          </a:lstStyle>
          <a:p>
            <a:pPr lvl="0"/>
            <a:r>
              <a:rPr lang="en-US" dirty="0" err="1"/>
              <a:t>Nuoli</a:t>
            </a:r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11352" y="5935987"/>
            <a:ext cx="2380647" cy="8814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279508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26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va ja sisältö - valkoine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/>
          <p:cNvSpPr>
            <a:spLocks noGrp="1"/>
          </p:cNvSpPr>
          <p:nvPr>
            <p:ph type="pic" sz="quarter" idx="20"/>
          </p:nvPr>
        </p:nvSpPr>
        <p:spPr>
          <a:xfrm>
            <a:off x="0" y="0"/>
            <a:ext cx="5219700" cy="6858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</a:lstStyle>
          <a:p>
            <a:endParaRPr lang="fi-FI" dirty="0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436EA9AB-4DAE-44E6-B3E6-A1CD4449B4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07798" y="404038"/>
            <a:ext cx="5017972" cy="1229958"/>
          </a:xfrm>
        </p:spPr>
        <p:txBody>
          <a:bodyPr anchor="b" anchorCtr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890A10A0-19CC-4532-BE84-5127566411A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007796" y="1864243"/>
            <a:ext cx="5017971" cy="4217580"/>
          </a:xfrm>
        </p:spPr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fi-FI" dirty="0"/>
              <a:t>Muokkaa tekstin perustyylejä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5" name="Text Placeholder 28"/>
          <p:cNvSpPr>
            <a:spLocks noGrp="1"/>
          </p:cNvSpPr>
          <p:nvPr>
            <p:ph type="body" sz="quarter" idx="19" hasCustomPrompt="1"/>
          </p:nvPr>
        </p:nvSpPr>
        <p:spPr>
          <a:xfrm rot="2700000">
            <a:off x="5024861" y="3215374"/>
            <a:ext cx="427255" cy="427255"/>
          </a:xfrm>
          <a:solidFill>
            <a:schemeClr val="bg1"/>
          </a:solidFill>
        </p:spPr>
        <p:txBody>
          <a:bodyPr>
            <a:noAutofit/>
          </a:bodyPr>
          <a:lstStyle>
            <a:lvl1pPr marL="0" indent="0">
              <a:buNone/>
              <a:defRPr sz="400">
                <a:solidFill>
                  <a:schemeClr val="tx1"/>
                </a:solidFill>
              </a:defRPr>
            </a:lvl1pPr>
            <a:lvl2pPr marL="457200" indent="0">
              <a:buNone/>
              <a:defRPr sz="400"/>
            </a:lvl2pPr>
            <a:lvl3pPr marL="914400" indent="0">
              <a:buNone/>
              <a:defRPr sz="400"/>
            </a:lvl3pPr>
            <a:lvl4pPr marL="1371600" indent="0">
              <a:buNone/>
              <a:defRPr sz="400"/>
            </a:lvl4pPr>
            <a:lvl5pPr marL="1828800" indent="0">
              <a:buNone/>
              <a:defRPr sz="400"/>
            </a:lvl5pPr>
          </a:lstStyle>
          <a:p>
            <a:pPr lvl="0"/>
            <a:r>
              <a:rPr lang="en-US" dirty="0" err="1"/>
              <a:t>Nuoli</a:t>
            </a: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17630" y="5914740"/>
            <a:ext cx="2374370" cy="8832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319489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26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va ja sisältö - violetti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/>
          <p:cNvSpPr>
            <a:spLocks noGrp="1"/>
          </p:cNvSpPr>
          <p:nvPr>
            <p:ph type="pic" sz="quarter" idx="20" hasCustomPrompt="1"/>
          </p:nvPr>
        </p:nvSpPr>
        <p:spPr>
          <a:xfrm>
            <a:off x="0" y="0"/>
            <a:ext cx="5219700" cy="6858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fi-FI" dirty="0"/>
              <a:t>Lisää kuva</a:t>
            </a:r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436EA9AB-4DAE-44E6-B3E6-A1CD4449B4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07798" y="404038"/>
            <a:ext cx="5017972" cy="1229958"/>
          </a:xfrm>
        </p:spPr>
        <p:txBody>
          <a:bodyPr anchor="b" anchorCtr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890A10A0-19CC-4532-BE84-5127566411A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007796" y="1864243"/>
            <a:ext cx="5017971" cy="4217580"/>
          </a:xfrm>
        </p:spPr>
        <p:txBody>
          <a:bodyPr>
            <a:noAutofit/>
          </a:bodyPr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fi-FI" dirty="0"/>
              <a:t>Muokkaa tekstin perustyylejä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5" name="Text Placeholder 28"/>
          <p:cNvSpPr>
            <a:spLocks noGrp="1"/>
          </p:cNvSpPr>
          <p:nvPr>
            <p:ph type="body" sz="quarter" idx="19" hasCustomPrompt="1"/>
          </p:nvPr>
        </p:nvSpPr>
        <p:spPr>
          <a:xfrm rot="2700000">
            <a:off x="5024861" y="3215374"/>
            <a:ext cx="427255" cy="427255"/>
          </a:xfrm>
          <a:solidFill>
            <a:schemeClr val="accent2"/>
          </a:solidFill>
        </p:spPr>
        <p:txBody>
          <a:bodyPr>
            <a:noAutofit/>
          </a:bodyPr>
          <a:lstStyle>
            <a:lvl1pPr marL="0" indent="0">
              <a:buNone/>
              <a:defRPr sz="400">
                <a:solidFill>
                  <a:schemeClr val="tx1"/>
                </a:solidFill>
              </a:defRPr>
            </a:lvl1pPr>
            <a:lvl2pPr marL="457200" indent="0">
              <a:buNone/>
              <a:defRPr sz="400"/>
            </a:lvl2pPr>
            <a:lvl3pPr marL="914400" indent="0">
              <a:buNone/>
              <a:defRPr sz="400"/>
            </a:lvl3pPr>
            <a:lvl4pPr marL="1371600" indent="0">
              <a:buNone/>
              <a:defRPr sz="400"/>
            </a:lvl4pPr>
            <a:lvl5pPr marL="1828800" indent="0">
              <a:buNone/>
              <a:defRPr sz="400"/>
            </a:lvl5pPr>
          </a:lstStyle>
          <a:p>
            <a:pPr lvl="0"/>
            <a:r>
              <a:rPr lang="en-US" dirty="0" err="1"/>
              <a:t>Nuoli</a:t>
            </a: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11352" y="5935987"/>
            <a:ext cx="2380647" cy="8814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236995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äliotsikko punainen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7E587F3-499A-4FFF-8E39-6F7431222F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924026"/>
            <a:ext cx="5264150" cy="1337911"/>
          </a:xfrm>
        </p:spPr>
        <p:txBody>
          <a:bodyPr anchor="t" anchorCtr="0">
            <a:normAutofit/>
          </a:bodyPr>
          <a:lstStyle>
            <a:lvl1pPr>
              <a:defRPr sz="4000">
                <a:solidFill>
                  <a:schemeClr val="bg1"/>
                </a:solidFill>
              </a:defRPr>
            </a:lvl1pPr>
          </a:lstStyle>
          <a:p>
            <a:endParaRPr lang="fi-FI" dirty="0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11352" y="5935987"/>
            <a:ext cx="2380647" cy="8814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46609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nsi musta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kstin paikkamerkki 12">
            <a:extLst>
              <a:ext uri="{FF2B5EF4-FFF2-40B4-BE49-F238E27FC236}">
                <a16:creationId xmlns:a16="http://schemas.microsoft.com/office/drawing/2014/main" id="{889DA205-0B6C-45D6-91B2-25C1E2981B6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68018" y="4745772"/>
            <a:ext cx="7478692" cy="327673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chemeClr val="accent5"/>
                </a:solidFill>
              </a:defRPr>
            </a:lvl1pPr>
            <a:lvl2pPr marL="457200" indent="0">
              <a:buNone/>
              <a:defRPr>
                <a:solidFill>
                  <a:schemeClr val="accent5"/>
                </a:solidFill>
              </a:defRPr>
            </a:lvl2pPr>
            <a:lvl3pPr marL="914400" indent="0">
              <a:buNone/>
              <a:defRPr>
                <a:solidFill>
                  <a:schemeClr val="accent5"/>
                </a:solidFill>
              </a:defRPr>
            </a:lvl3pPr>
            <a:lvl4pPr marL="1371600" indent="0">
              <a:buNone/>
              <a:defRPr>
                <a:solidFill>
                  <a:schemeClr val="accent5"/>
                </a:solidFill>
              </a:defRPr>
            </a:lvl4pPr>
            <a:lvl5pPr marL="1828800" indent="0">
              <a:buNone/>
              <a:defRPr>
                <a:solidFill>
                  <a:schemeClr val="accent5"/>
                </a:solidFill>
              </a:defRPr>
            </a:lvl5pPr>
          </a:lstStyle>
          <a:p>
            <a:pPr lvl="0"/>
            <a:endParaRPr lang="fi-FI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14" name="Käsinkirjoitus 13">
                <a:extLst>
                  <a:ext uri="{FF2B5EF4-FFF2-40B4-BE49-F238E27FC236}">
                    <a16:creationId xmlns:a16="http://schemas.microsoft.com/office/drawing/2014/main" id="{CEC5EDC0-A0E0-4F47-928F-B20B8076E634}"/>
                  </a:ext>
                </a:extLst>
              </p14:cNvPr>
              <p14:cNvContentPartPr/>
              <p14:nvPr userDrawn="1"/>
            </p14:nvContentPartPr>
            <p14:xfrm>
              <a:off x="2731856" y="4694400"/>
              <a:ext cx="11520" cy="360"/>
            </p14:xfrm>
          </p:contentPart>
        </mc:Choice>
        <mc:Fallback xmlns="">
          <p:pic>
            <p:nvPicPr>
              <p:cNvPr id="14" name="Käsinkirjoitus 13">
                <a:extLst>
                  <a:ext uri="{FF2B5EF4-FFF2-40B4-BE49-F238E27FC236}">
                    <a16:creationId xmlns:a16="http://schemas.microsoft.com/office/drawing/2014/main" id="{CEC5EDC0-A0E0-4F47-928F-B20B8076E634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722496" y="4685040"/>
                <a:ext cx="30240" cy="19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15" name="Käsinkirjoitus 14">
                <a:extLst>
                  <a:ext uri="{FF2B5EF4-FFF2-40B4-BE49-F238E27FC236}">
                    <a16:creationId xmlns:a16="http://schemas.microsoft.com/office/drawing/2014/main" id="{469EDAD8-DE64-4AA1-99EB-7E6A49453D5D}"/>
                  </a:ext>
                </a:extLst>
              </p14:cNvPr>
              <p14:cNvContentPartPr/>
              <p14:nvPr userDrawn="1"/>
            </p14:nvContentPartPr>
            <p14:xfrm>
              <a:off x="2642576" y="4739040"/>
              <a:ext cx="360" cy="360"/>
            </p14:xfrm>
          </p:contentPart>
        </mc:Choice>
        <mc:Fallback xmlns="">
          <p:pic>
            <p:nvPicPr>
              <p:cNvPr id="15" name="Käsinkirjoitus 14">
                <a:extLst>
                  <a:ext uri="{FF2B5EF4-FFF2-40B4-BE49-F238E27FC236}">
                    <a16:creationId xmlns:a16="http://schemas.microsoft.com/office/drawing/2014/main" id="{469EDAD8-DE64-4AA1-99EB-7E6A49453D5D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2633936" y="4730400"/>
                <a:ext cx="18000" cy="18000"/>
              </a:xfrm>
              <a:prstGeom prst="rect">
                <a:avLst/>
              </a:prstGeom>
            </p:spPr>
          </p:pic>
        </mc:Fallback>
      </mc:AlternateContent>
      <p:pic>
        <p:nvPicPr>
          <p:cNvPr id="8" name="Picture 7"/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69366" y="5193622"/>
            <a:ext cx="3192434" cy="1182085"/>
          </a:xfrm>
          <a:prstGeom prst="rect">
            <a:avLst/>
          </a:prstGeom>
        </p:spPr>
      </p:pic>
      <p:sp>
        <p:nvSpPr>
          <p:cNvPr id="17" name="Date Placeholder 3"/>
          <p:cNvSpPr>
            <a:spLocks noGrp="1"/>
          </p:cNvSpPr>
          <p:nvPr>
            <p:ph type="dt" sz="half" idx="13"/>
          </p:nvPr>
        </p:nvSpPr>
        <p:spPr>
          <a:xfrm>
            <a:off x="838200" y="6356350"/>
            <a:ext cx="2743200" cy="365125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D45440BC-9B28-4ACE-B7B8-D3C83187B980}" type="datetimeFigureOut">
              <a:rPr lang="fi-FI" smtClean="0"/>
              <a:pPr/>
              <a:t>18.11.2021</a:t>
            </a:fld>
            <a:endParaRPr lang="fi-FI" dirty="0"/>
          </a:p>
        </p:txBody>
      </p:sp>
      <p:sp>
        <p:nvSpPr>
          <p:cNvPr id="18" name="Footer Placeholder 4"/>
          <p:cNvSpPr>
            <a:spLocks noGrp="1"/>
          </p:cNvSpPr>
          <p:nvPr>
            <p:ph type="ftr" sz="quarter" idx="14"/>
          </p:nvPr>
        </p:nvSpPr>
        <p:spPr>
          <a:xfrm>
            <a:off x="4038600" y="6356350"/>
            <a:ext cx="4114800" cy="365125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fi-FI" dirty="0"/>
          </a:p>
        </p:txBody>
      </p:sp>
      <p:sp>
        <p:nvSpPr>
          <p:cNvPr id="19" name="Slide Number Placeholder 5"/>
          <p:cNvSpPr>
            <a:spLocks noGrp="1"/>
          </p:cNvSpPr>
          <p:nvPr>
            <p:ph type="sldNum" sz="quarter" idx="15"/>
          </p:nvPr>
        </p:nvSpPr>
        <p:spPr>
          <a:xfrm>
            <a:off x="8804753" y="6356350"/>
            <a:ext cx="2743200" cy="365125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D052F644-756C-4530-A69F-A71AB7A98F48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20" name="Alaotsikko 2">
            <a:extLst>
              <a:ext uri="{FF2B5EF4-FFF2-40B4-BE49-F238E27FC236}">
                <a16:creationId xmlns:a16="http://schemas.microsoft.com/office/drawing/2014/main" id="{66072717-81C3-4F6B-9309-1674C171F52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68018" y="3973860"/>
            <a:ext cx="7478692" cy="674339"/>
          </a:xfrm>
        </p:spPr>
        <p:txBody>
          <a:bodyPr>
            <a:normAutofit/>
          </a:bodyPr>
          <a:lstStyle>
            <a:lvl1pPr marL="0" indent="0" algn="l">
              <a:buNone/>
              <a:defRPr sz="2000" b="1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endParaRPr lang="fi-FI" dirty="0"/>
          </a:p>
        </p:txBody>
      </p:sp>
      <p:sp>
        <p:nvSpPr>
          <p:cNvPr id="11" name="Otsikko 1">
            <a:extLst>
              <a:ext uri="{FF2B5EF4-FFF2-40B4-BE49-F238E27FC236}">
                <a16:creationId xmlns:a16="http://schemas.microsoft.com/office/drawing/2014/main" id="{CA4F6AB8-5B3A-4D26-91F4-2F9CDEAFF08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68018" y="910802"/>
            <a:ext cx="10440000" cy="2751522"/>
          </a:xfrm>
        </p:spPr>
        <p:txBody>
          <a:bodyPr anchor="b">
            <a:normAutofit/>
          </a:bodyPr>
          <a:lstStyle>
            <a:lvl1pPr algn="l">
              <a:defRPr sz="9600" b="1">
                <a:solidFill>
                  <a:schemeClr val="bg1"/>
                </a:solidFill>
              </a:defRPr>
            </a:lvl1pPr>
          </a:lstStyle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13443189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äliotsikko vihreä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11352" y="5935987"/>
            <a:ext cx="2380647" cy="881499"/>
          </a:xfrm>
          <a:prstGeom prst="rect">
            <a:avLst/>
          </a:prstGeom>
        </p:spPr>
      </p:pic>
      <p:sp>
        <p:nvSpPr>
          <p:cNvPr id="5" name="Otsikko 1">
            <a:extLst>
              <a:ext uri="{FF2B5EF4-FFF2-40B4-BE49-F238E27FC236}">
                <a16:creationId xmlns:a16="http://schemas.microsoft.com/office/drawing/2014/main" id="{87E587F3-499A-4FFF-8E39-6F7431222F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924026"/>
            <a:ext cx="5264150" cy="1337911"/>
          </a:xfrm>
        </p:spPr>
        <p:txBody>
          <a:bodyPr anchor="t" anchorCtr="0">
            <a:normAutofit/>
          </a:bodyPr>
          <a:lstStyle>
            <a:lvl1pPr>
              <a:defRPr sz="4000">
                <a:solidFill>
                  <a:schemeClr val="bg1"/>
                </a:solidFill>
              </a:defRPr>
            </a:lvl1pPr>
          </a:lstStyle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80560910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äliotsikko violetti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11352" y="5935987"/>
            <a:ext cx="2380647" cy="881499"/>
          </a:xfrm>
          <a:prstGeom prst="rect">
            <a:avLst/>
          </a:prstGeom>
        </p:spPr>
      </p:pic>
      <p:sp>
        <p:nvSpPr>
          <p:cNvPr id="5" name="Otsikko 1">
            <a:extLst>
              <a:ext uri="{FF2B5EF4-FFF2-40B4-BE49-F238E27FC236}">
                <a16:creationId xmlns:a16="http://schemas.microsoft.com/office/drawing/2014/main" id="{87E587F3-499A-4FFF-8E39-6F7431222F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924026"/>
            <a:ext cx="5264150" cy="1337911"/>
          </a:xfrm>
        </p:spPr>
        <p:txBody>
          <a:bodyPr anchor="t" anchorCtr="0">
            <a:normAutofit/>
          </a:bodyPr>
          <a:lstStyle>
            <a:lvl1pPr>
              <a:defRPr sz="4000">
                <a:solidFill>
                  <a:schemeClr val="bg1"/>
                </a:solidFill>
              </a:defRPr>
            </a:lvl1pPr>
          </a:lstStyle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51454742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äliotsikko turkoosi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11352" y="5935987"/>
            <a:ext cx="2380647" cy="881499"/>
          </a:xfrm>
          <a:prstGeom prst="rect">
            <a:avLst/>
          </a:prstGeom>
        </p:spPr>
      </p:pic>
      <p:sp>
        <p:nvSpPr>
          <p:cNvPr id="5" name="Otsikko 1">
            <a:extLst>
              <a:ext uri="{FF2B5EF4-FFF2-40B4-BE49-F238E27FC236}">
                <a16:creationId xmlns:a16="http://schemas.microsoft.com/office/drawing/2014/main" id="{87E587F3-499A-4FFF-8E39-6F7431222F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924026"/>
            <a:ext cx="5264150" cy="1337911"/>
          </a:xfrm>
        </p:spPr>
        <p:txBody>
          <a:bodyPr anchor="t" anchorCtr="0">
            <a:normAutofit/>
          </a:bodyPr>
          <a:lstStyle>
            <a:lvl1pPr>
              <a:defRPr sz="4000">
                <a:solidFill>
                  <a:schemeClr val="bg1"/>
                </a:solidFill>
              </a:defRPr>
            </a:lvl1pPr>
          </a:lstStyle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37106435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ppu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98109" y="2352016"/>
            <a:ext cx="5795784" cy="2153969"/>
          </a:xfrm>
          <a:prstGeom prst="rect">
            <a:avLst/>
          </a:prstGeom>
        </p:spPr>
      </p:pic>
      <p:sp>
        <p:nvSpPr>
          <p:cNvPr id="4" name="Alaotsikko 2">
            <a:extLst>
              <a:ext uri="{FF2B5EF4-FFF2-40B4-BE49-F238E27FC236}">
                <a16:creationId xmlns:a16="http://schemas.microsoft.com/office/drawing/2014/main" id="{66072717-81C3-4F6B-9309-1674C171F52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5574" y="4831894"/>
            <a:ext cx="7480852" cy="505672"/>
          </a:xfrm>
        </p:spPr>
        <p:txBody>
          <a:bodyPr>
            <a:normAutofit/>
          </a:bodyPr>
          <a:lstStyle>
            <a:lvl1pPr marL="0" indent="0" algn="ctr">
              <a:buNone/>
              <a:defRPr sz="2000" b="1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endParaRPr lang="fi-FI" dirty="0"/>
          </a:p>
        </p:txBody>
      </p:sp>
      <p:sp>
        <p:nvSpPr>
          <p:cNvPr id="5" name="Tekstin paikkamerkki 12">
            <a:extLst>
              <a:ext uri="{FF2B5EF4-FFF2-40B4-BE49-F238E27FC236}">
                <a16:creationId xmlns:a16="http://schemas.microsoft.com/office/drawing/2014/main" id="{889DA205-0B6C-45D6-91B2-25C1E2981B6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2356654" y="5491071"/>
            <a:ext cx="7478692" cy="327673"/>
          </a:xfrm>
        </p:spPr>
        <p:txBody>
          <a:bodyPr>
            <a:normAutofit/>
          </a:bodyPr>
          <a:lstStyle>
            <a:lvl1pPr marL="0" indent="0" algn="ctr">
              <a:buNone/>
              <a:defRPr sz="1600">
                <a:solidFill>
                  <a:schemeClr val="accent5"/>
                </a:solidFill>
              </a:defRPr>
            </a:lvl1pPr>
            <a:lvl2pPr marL="457200" indent="0">
              <a:buNone/>
              <a:defRPr>
                <a:solidFill>
                  <a:schemeClr val="accent5"/>
                </a:solidFill>
              </a:defRPr>
            </a:lvl2pPr>
            <a:lvl3pPr marL="914400" indent="0">
              <a:buNone/>
              <a:defRPr>
                <a:solidFill>
                  <a:schemeClr val="accent5"/>
                </a:solidFill>
              </a:defRPr>
            </a:lvl3pPr>
            <a:lvl4pPr marL="1371600" indent="0">
              <a:buNone/>
              <a:defRPr>
                <a:solidFill>
                  <a:schemeClr val="accent5"/>
                </a:solidFill>
              </a:defRPr>
            </a:lvl4pPr>
            <a:lvl5pPr marL="1828800" indent="0">
              <a:buNone/>
              <a:defRPr>
                <a:solidFill>
                  <a:schemeClr val="accent5"/>
                </a:solidFill>
              </a:defRPr>
            </a:lvl5pPr>
          </a:lstStyle>
          <a:p>
            <a:pPr lvl="0"/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3939167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nsi violetti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aotsikko 2">
            <a:extLst>
              <a:ext uri="{FF2B5EF4-FFF2-40B4-BE49-F238E27FC236}">
                <a16:creationId xmlns:a16="http://schemas.microsoft.com/office/drawing/2014/main" id="{66072717-81C3-4F6B-9309-1674C171F52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68018" y="3973860"/>
            <a:ext cx="7478692" cy="674339"/>
          </a:xfrm>
        </p:spPr>
        <p:txBody>
          <a:bodyPr>
            <a:normAutofit/>
          </a:bodyPr>
          <a:lstStyle>
            <a:lvl1pPr marL="0" indent="0" algn="l">
              <a:buNone/>
              <a:defRPr sz="2000" b="1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endParaRPr lang="fi-FI" dirty="0"/>
          </a:p>
        </p:txBody>
      </p:sp>
      <p:sp>
        <p:nvSpPr>
          <p:cNvPr id="13" name="Tekstin paikkamerkki 12">
            <a:extLst>
              <a:ext uri="{FF2B5EF4-FFF2-40B4-BE49-F238E27FC236}">
                <a16:creationId xmlns:a16="http://schemas.microsoft.com/office/drawing/2014/main" id="{889DA205-0B6C-45D6-91B2-25C1E2981B6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68018" y="4745772"/>
            <a:ext cx="7478692" cy="327673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chemeClr val="tx1"/>
                </a:solidFill>
              </a:defRPr>
            </a:lvl1pPr>
            <a:lvl2pPr marL="457200" indent="0">
              <a:buNone/>
              <a:defRPr>
                <a:solidFill>
                  <a:schemeClr val="accent5"/>
                </a:solidFill>
              </a:defRPr>
            </a:lvl2pPr>
            <a:lvl3pPr marL="914400" indent="0">
              <a:buNone/>
              <a:defRPr>
                <a:solidFill>
                  <a:schemeClr val="accent5"/>
                </a:solidFill>
              </a:defRPr>
            </a:lvl3pPr>
            <a:lvl4pPr marL="1371600" indent="0">
              <a:buNone/>
              <a:defRPr>
                <a:solidFill>
                  <a:schemeClr val="accent5"/>
                </a:solidFill>
              </a:defRPr>
            </a:lvl4pPr>
            <a:lvl5pPr marL="1828800" indent="0">
              <a:buNone/>
              <a:defRPr>
                <a:solidFill>
                  <a:schemeClr val="accent5"/>
                </a:solidFill>
              </a:defRPr>
            </a:lvl5pPr>
          </a:lstStyle>
          <a:p>
            <a:pPr lvl="0"/>
            <a:endParaRPr lang="fi-FI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3"/>
          </p:nvPr>
        </p:nvSpPr>
        <p:spPr>
          <a:xfrm>
            <a:off x="838200" y="6356350"/>
            <a:ext cx="2743200" cy="365125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D45440BC-9B28-4ACE-B7B8-D3C83187B980}" type="datetimeFigureOut">
              <a:rPr lang="fi-FI" smtClean="0"/>
              <a:pPr/>
              <a:t>18.11.2021</a:t>
            </a:fld>
            <a:endParaRPr lang="fi-FI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4"/>
          </p:nvPr>
        </p:nvSpPr>
        <p:spPr>
          <a:xfrm>
            <a:off x="4038600" y="6356350"/>
            <a:ext cx="4114800" cy="365125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fi-FI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5"/>
          </p:nvPr>
        </p:nvSpPr>
        <p:spPr>
          <a:xfrm>
            <a:off x="8804753" y="6356350"/>
            <a:ext cx="2743200" cy="365125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D052F644-756C-4530-A69F-A71AB7A98F48}" type="slidenum">
              <a:rPr lang="fi-FI" smtClean="0"/>
              <a:pPr/>
              <a:t>‹#›</a:t>
            </a:fld>
            <a:endParaRPr lang="fi-FI"/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69366" y="5193622"/>
            <a:ext cx="3192434" cy="1182085"/>
          </a:xfrm>
          <a:prstGeom prst="rect">
            <a:avLst/>
          </a:prstGeom>
        </p:spPr>
      </p:pic>
      <p:sp>
        <p:nvSpPr>
          <p:cNvPr id="11" name="Otsikko 1">
            <a:extLst>
              <a:ext uri="{FF2B5EF4-FFF2-40B4-BE49-F238E27FC236}">
                <a16:creationId xmlns:a16="http://schemas.microsoft.com/office/drawing/2014/main" id="{CA4F6AB8-5B3A-4D26-91F4-2F9CDEAFF08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68018" y="910802"/>
            <a:ext cx="10440000" cy="2751522"/>
          </a:xfrm>
        </p:spPr>
        <p:txBody>
          <a:bodyPr anchor="b">
            <a:normAutofit/>
          </a:bodyPr>
          <a:lstStyle>
            <a:lvl1pPr algn="l">
              <a:defRPr sz="9600" b="1">
                <a:solidFill>
                  <a:schemeClr val="bg1"/>
                </a:solidFill>
              </a:defRPr>
            </a:lvl1pPr>
          </a:lstStyle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300003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 ja sisältö valkoin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isällön paikkamerkki 2">
            <a:extLst>
              <a:ext uri="{FF2B5EF4-FFF2-40B4-BE49-F238E27FC236}">
                <a16:creationId xmlns:a16="http://schemas.microsoft.com/office/drawing/2014/main" id="{E252CC0E-D4C3-47CC-8F2E-90BE622B9E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8028" y="1825625"/>
            <a:ext cx="10145029" cy="4069849"/>
          </a:xfrm>
        </p:spPr>
        <p:txBody>
          <a:bodyPr>
            <a:noAutofit/>
          </a:bodyPr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17630" y="5935127"/>
            <a:ext cx="2374370" cy="883219"/>
          </a:xfrm>
          <a:prstGeom prst="rect">
            <a:avLst/>
          </a:prstGeom>
        </p:spPr>
      </p:pic>
      <p:sp>
        <p:nvSpPr>
          <p:cNvPr id="9" name="Title 3"/>
          <p:cNvSpPr>
            <a:spLocks noGrp="1"/>
          </p:cNvSpPr>
          <p:nvPr>
            <p:ph type="title"/>
          </p:nvPr>
        </p:nvSpPr>
        <p:spPr>
          <a:xfrm>
            <a:off x="1078028" y="438150"/>
            <a:ext cx="10145029" cy="1252538"/>
          </a:xfrm>
        </p:spPr>
        <p:txBody>
          <a:bodyPr anchor="b" anchorCtr="0"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3"/>
          </p:nvPr>
        </p:nvSpPr>
        <p:spPr>
          <a:xfrm>
            <a:off x="1078028" y="6356350"/>
            <a:ext cx="2743200" cy="365125"/>
          </a:xfrm>
        </p:spPr>
        <p:txBody>
          <a:bodyPr/>
          <a:lstStyle>
            <a:lvl1pPr>
              <a:defRPr sz="105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D45440BC-9B28-4ACE-B7B8-D3C83187B980}" type="datetimeFigureOut">
              <a:rPr lang="fi-FI" smtClean="0"/>
              <a:pPr/>
              <a:t>18.11.2021</a:t>
            </a:fld>
            <a:endParaRPr lang="fi-FI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4"/>
          </p:nvPr>
        </p:nvSpPr>
        <p:spPr>
          <a:xfrm>
            <a:off x="4038600" y="6356350"/>
            <a:ext cx="4114800" cy="365125"/>
          </a:xfrm>
        </p:spPr>
        <p:txBody>
          <a:bodyPr/>
          <a:lstStyle>
            <a:lvl1pPr>
              <a:defRPr sz="105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fi-FI" dirty="0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5"/>
          </p:nvPr>
        </p:nvSpPr>
        <p:spPr>
          <a:xfrm>
            <a:off x="8353129" y="6356350"/>
            <a:ext cx="1464501" cy="365125"/>
          </a:xfrm>
        </p:spPr>
        <p:txBody>
          <a:bodyPr/>
          <a:lstStyle>
            <a:lvl1pPr>
              <a:defRPr sz="105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D052F644-756C-4530-A69F-A71AB7A98F48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400209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Otsikko ja sisältö musta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half" idx="13"/>
          </p:nvPr>
        </p:nvSpPr>
        <p:spPr>
          <a:xfrm>
            <a:off x="1078028" y="6356350"/>
            <a:ext cx="2743200" cy="365125"/>
          </a:xfrm>
        </p:spPr>
        <p:txBody>
          <a:bodyPr/>
          <a:lstStyle>
            <a:lvl1pPr>
              <a:defRPr sz="105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D45440BC-9B28-4ACE-B7B8-D3C83187B980}" type="datetimeFigureOut">
              <a:rPr lang="fi-FI" smtClean="0"/>
              <a:pPr/>
              <a:t>18.11.2021</a:t>
            </a:fld>
            <a:endParaRPr lang="fi-FI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4"/>
          </p:nvPr>
        </p:nvSpPr>
        <p:spPr>
          <a:xfrm>
            <a:off x="4038600" y="6356350"/>
            <a:ext cx="4114800" cy="365125"/>
          </a:xfrm>
        </p:spPr>
        <p:txBody>
          <a:bodyPr/>
          <a:lstStyle>
            <a:lvl1pPr>
              <a:defRPr sz="105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fi-FI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5"/>
          </p:nvPr>
        </p:nvSpPr>
        <p:spPr>
          <a:xfrm>
            <a:off x="8353129" y="6356350"/>
            <a:ext cx="1464501" cy="365125"/>
          </a:xfrm>
        </p:spPr>
        <p:txBody>
          <a:bodyPr/>
          <a:lstStyle>
            <a:lvl1pPr>
              <a:defRPr sz="105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D052F644-756C-4530-A69F-A71AB7A98F48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10" name="Sisällön paikkamerkki 2">
            <a:extLst>
              <a:ext uri="{FF2B5EF4-FFF2-40B4-BE49-F238E27FC236}">
                <a16:creationId xmlns:a16="http://schemas.microsoft.com/office/drawing/2014/main" id="{E252CC0E-D4C3-47CC-8F2E-90BE622B9E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8028" y="1825625"/>
            <a:ext cx="10145029" cy="4069849"/>
          </a:xfrm>
        </p:spPr>
        <p:txBody>
          <a:bodyPr>
            <a:noAutofit/>
          </a:bodyPr>
          <a:lstStyle/>
          <a:p>
            <a:pPr lvl="0"/>
            <a:r>
              <a:rPr lang="fi-FI" dirty="0"/>
              <a:t>Muokkaa tekstin perustyylejä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11352" y="5935987"/>
            <a:ext cx="2380647" cy="881499"/>
          </a:xfrm>
          <a:prstGeom prst="rect">
            <a:avLst/>
          </a:prstGeom>
        </p:spPr>
      </p:pic>
      <p:sp>
        <p:nvSpPr>
          <p:cNvPr id="12" name="Title 3"/>
          <p:cNvSpPr>
            <a:spLocks noGrp="1"/>
          </p:cNvSpPr>
          <p:nvPr>
            <p:ph type="title"/>
          </p:nvPr>
        </p:nvSpPr>
        <p:spPr>
          <a:xfrm>
            <a:off x="1078028" y="438150"/>
            <a:ext cx="10145029" cy="1252538"/>
          </a:xfrm>
        </p:spPr>
        <p:txBody>
          <a:bodyPr anchor="b" anchorCtr="0"/>
          <a:lstStyle/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51204697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 ja kaksi palsta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Date Placeholder 3"/>
          <p:cNvSpPr>
            <a:spLocks noGrp="1"/>
          </p:cNvSpPr>
          <p:nvPr>
            <p:ph type="dt" sz="half" idx="13"/>
          </p:nvPr>
        </p:nvSpPr>
        <p:spPr>
          <a:xfrm>
            <a:off x="1078028" y="6356350"/>
            <a:ext cx="2743200" cy="365125"/>
          </a:xfrm>
        </p:spPr>
        <p:txBody>
          <a:bodyPr/>
          <a:lstStyle>
            <a:lvl1pPr>
              <a:defRPr sz="105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D45440BC-9B28-4ACE-B7B8-D3C83187B980}" type="datetimeFigureOut">
              <a:rPr lang="fi-FI" smtClean="0"/>
              <a:pPr/>
              <a:t>18.11.2021</a:t>
            </a:fld>
            <a:endParaRPr lang="fi-FI" dirty="0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14"/>
          </p:nvPr>
        </p:nvSpPr>
        <p:spPr>
          <a:xfrm>
            <a:off x="4038600" y="6356350"/>
            <a:ext cx="4114800" cy="365125"/>
          </a:xfrm>
        </p:spPr>
        <p:txBody>
          <a:bodyPr/>
          <a:lstStyle>
            <a:lvl1pPr>
              <a:defRPr sz="105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fi-FI" dirty="0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5"/>
          </p:nvPr>
        </p:nvSpPr>
        <p:spPr>
          <a:xfrm>
            <a:off x="8353129" y="6356350"/>
            <a:ext cx="1464501" cy="365125"/>
          </a:xfrm>
        </p:spPr>
        <p:txBody>
          <a:bodyPr/>
          <a:lstStyle>
            <a:lvl1pPr>
              <a:defRPr sz="105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D052F644-756C-4530-A69F-A71AB7A98F48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16" name="Sisällön paikkamerkki 2">
            <a:extLst>
              <a:ext uri="{FF2B5EF4-FFF2-40B4-BE49-F238E27FC236}">
                <a16:creationId xmlns:a16="http://schemas.microsoft.com/office/drawing/2014/main" id="{E252CC0E-D4C3-47CC-8F2E-90BE622B9E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8028" y="1825625"/>
            <a:ext cx="4932000" cy="4069849"/>
          </a:xfrm>
        </p:spPr>
        <p:txBody>
          <a:bodyPr>
            <a:noAutofit/>
          </a:bodyPr>
          <a:lstStyle/>
          <a:p>
            <a:pPr lvl="0"/>
            <a:r>
              <a:rPr lang="fi-FI" dirty="0"/>
              <a:t>Muokkaa tekstin perustyylejä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17" name="Sisällön paikkamerkki 2">
            <a:extLst>
              <a:ext uri="{FF2B5EF4-FFF2-40B4-BE49-F238E27FC236}">
                <a16:creationId xmlns:a16="http://schemas.microsoft.com/office/drawing/2014/main" id="{E252CC0E-D4C3-47CC-8F2E-90BE622B9EC9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6291057" y="1825625"/>
            <a:ext cx="4932000" cy="4069849"/>
          </a:xfrm>
        </p:spPr>
        <p:txBody>
          <a:bodyPr>
            <a:noAutofit/>
          </a:bodyPr>
          <a:lstStyle/>
          <a:p>
            <a:pPr lvl="0"/>
            <a:r>
              <a:rPr lang="fi-FI" dirty="0"/>
              <a:t>Muokkaa tekstin perustyylejä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20" name="Title 3"/>
          <p:cNvSpPr>
            <a:spLocks noGrp="1"/>
          </p:cNvSpPr>
          <p:nvPr>
            <p:ph type="title"/>
          </p:nvPr>
        </p:nvSpPr>
        <p:spPr>
          <a:xfrm>
            <a:off x="1078028" y="438150"/>
            <a:ext cx="10145029" cy="1252538"/>
          </a:xfrm>
        </p:spPr>
        <p:txBody>
          <a:bodyPr anchor="b" anchorCtr="0"/>
          <a:lstStyle/>
          <a:p>
            <a:r>
              <a:rPr lang="en-US"/>
              <a:t>Click to edit Master title style</a:t>
            </a:r>
            <a:endParaRPr lang="fi-FI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17630" y="5935127"/>
            <a:ext cx="2374370" cy="8832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57582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 valkoin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3"/>
          <p:cNvSpPr>
            <a:spLocks noGrp="1"/>
          </p:cNvSpPr>
          <p:nvPr>
            <p:ph type="title"/>
          </p:nvPr>
        </p:nvSpPr>
        <p:spPr>
          <a:xfrm>
            <a:off x="1078028" y="438150"/>
            <a:ext cx="10145029" cy="1252538"/>
          </a:xfrm>
        </p:spPr>
        <p:txBody>
          <a:bodyPr anchor="b" anchorCtr="0"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3"/>
          </p:nvPr>
        </p:nvSpPr>
        <p:spPr>
          <a:xfrm>
            <a:off x="1078028" y="6356350"/>
            <a:ext cx="2743200" cy="365125"/>
          </a:xfrm>
        </p:spPr>
        <p:txBody>
          <a:bodyPr/>
          <a:lstStyle>
            <a:lvl1pPr>
              <a:defRPr sz="105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D45440BC-9B28-4ACE-B7B8-D3C83187B980}" type="datetimeFigureOut">
              <a:rPr lang="fi-FI" smtClean="0"/>
              <a:pPr/>
              <a:t>18.11.2021</a:t>
            </a:fld>
            <a:endParaRPr lang="fi-FI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4"/>
          </p:nvPr>
        </p:nvSpPr>
        <p:spPr>
          <a:xfrm>
            <a:off x="4038600" y="6356350"/>
            <a:ext cx="4114800" cy="365125"/>
          </a:xfrm>
        </p:spPr>
        <p:txBody>
          <a:bodyPr/>
          <a:lstStyle>
            <a:lvl1pPr>
              <a:defRPr sz="105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fi-FI" dirty="0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5"/>
          </p:nvPr>
        </p:nvSpPr>
        <p:spPr>
          <a:xfrm>
            <a:off x="8353129" y="6356350"/>
            <a:ext cx="1464501" cy="365125"/>
          </a:xfrm>
        </p:spPr>
        <p:txBody>
          <a:bodyPr/>
          <a:lstStyle>
            <a:lvl1pPr>
              <a:defRPr sz="105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D052F644-756C-4530-A69F-A71AB7A98F48}" type="slidenum">
              <a:rPr lang="fi-FI" smtClean="0"/>
              <a:pPr/>
              <a:t>‹#›</a:t>
            </a:fld>
            <a:endParaRPr lang="fi-FI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17630" y="5935127"/>
            <a:ext cx="2374370" cy="8832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28380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50"/>
            </a:lvl1pPr>
          </a:lstStyle>
          <a:p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1207030" cy="365125"/>
          </a:xfrm>
        </p:spPr>
        <p:txBody>
          <a:bodyPr/>
          <a:lstStyle>
            <a:lvl1pPr>
              <a:defRPr sz="1050"/>
            </a:lvl1pPr>
          </a:lstStyle>
          <a:p>
            <a:fld id="{D052F644-756C-4530-A69F-A71AB7A98F48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3"/>
          </p:nvPr>
        </p:nvSpPr>
        <p:spPr>
          <a:xfrm>
            <a:off x="1078028" y="6356350"/>
            <a:ext cx="2743200" cy="365125"/>
          </a:xfrm>
        </p:spPr>
        <p:txBody>
          <a:bodyPr/>
          <a:lstStyle>
            <a:lvl1pPr>
              <a:defRPr sz="105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D45440BC-9B28-4ACE-B7B8-D3C83187B980}" type="datetimeFigureOut">
              <a:rPr lang="fi-FI" smtClean="0"/>
              <a:pPr/>
              <a:t>18.11.2021</a:t>
            </a:fld>
            <a:endParaRPr lang="fi-FI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17630" y="5935127"/>
            <a:ext cx="2374370" cy="8832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3225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 ja ingres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1800999-EDA5-4B6B-8344-7EB1B35BAA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7200" y="1673225"/>
            <a:ext cx="4780800" cy="3511550"/>
          </a:xfrm>
        </p:spPr>
        <p:txBody>
          <a:bodyPr>
            <a:normAutofit/>
          </a:bodyPr>
          <a:lstStyle>
            <a:lvl1pPr>
              <a:defRPr sz="5000" b="1"/>
            </a:lvl1pPr>
          </a:lstStyle>
          <a:p>
            <a:endParaRPr lang="fi-FI" dirty="0"/>
          </a:p>
        </p:txBody>
      </p:sp>
      <p:sp>
        <p:nvSpPr>
          <p:cNvPr id="6" name="Sisällön paikkamerkki 2">
            <a:extLst>
              <a:ext uri="{FF2B5EF4-FFF2-40B4-BE49-F238E27FC236}">
                <a16:creationId xmlns:a16="http://schemas.microsoft.com/office/drawing/2014/main" id="{E252CC0E-D4C3-47CC-8F2E-90BE622B9EC9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7272000" y="1227388"/>
            <a:ext cx="4534256" cy="4403224"/>
          </a:xfrm>
        </p:spPr>
        <p:txBody>
          <a:bodyPr anchor="ctr" anchorCtr="0">
            <a:normAutofit/>
          </a:bodyPr>
          <a:lstStyle>
            <a:lvl1pPr marL="0" indent="0">
              <a:buNone/>
              <a:defRPr sz="2400" b="1"/>
            </a:lvl1pPr>
          </a:lstStyle>
          <a:p>
            <a:pPr lvl="0"/>
            <a:endParaRPr lang="fi-FI" dirty="0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17464" y="2075205"/>
            <a:ext cx="1757071" cy="2707589"/>
          </a:xfrm>
          <a:prstGeom prst="rect">
            <a:avLst/>
          </a:prstGeom>
        </p:spPr>
      </p:pic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>
            <a:lvl1pPr>
              <a:defRPr sz="1050"/>
            </a:lvl1pPr>
          </a:lstStyle>
          <a:p>
            <a:endParaRPr lang="fi-FI"/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1207030" cy="365125"/>
          </a:xfrm>
        </p:spPr>
        <p:txBody>
          <a:bodyPr/>
          <a:lstStyle>
            <a:lvl1pPr>
              <a:defRPr sz="1050"/>
            </a:lvl1pPr>
          </a:lstStyle>
          <a:p>
            <a:fld id="{D052F644-756C-4530-A69F-A71AB7A98F48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3"/>
          </p:nvPr>
        </p:nvSpPr>
        <p:spPr>
          <a:xfrm>
            <a:off x="1078028" y="6356350"/>
            <a:ext cx="2743200" cy="365125"/>
          </a:xfrm>
        </p:spPr>
        <p:txBody>
          <a:bodyPr/>
          <a:lstStyle>
            <a:lvl1pPr>
              <a:defRPr sz="105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D45440BC-9B28-4ACE-B7B8-D3C83187B980}" type="datetimeFigureOut">
              <a:rPr lang="fi-FI" smtClean="0"/>
              <a:pPr/>
              <a:t>18.11.2021</a:t>
            </a:fld>
            <a:endParaRPr lang="fi-FI" dirty="0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17630" y="5935127"/>
            <a:ext cx="2374370" cy="8832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35771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fi-FI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5440BC-9B28-4ACE-B7B8-D3C83187B980}" type="datetimeFigureOut">
              <a:rPr lang="fi-FI" smtClean="0"/>
              <a:t>18.11.2021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52F644-756C-4530-A69F-A71AB7A98F4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566732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79" r:id="rId7"/>
    <p:sldLayoutId id="2147483673" r:id="rId8"/>
    <p:sldLayoutId id="2147483666" r:id="rId9"/>
    <p:sldLayoutId id="2147483680" r:id="rId10"/>
    <p:sldLayoutId id="2147483681" r:id="rId11"/>
    <p:sldLayoutId id="2147483682" r:id="rId12"/>
    <p:sldLayoutId id="2147483683" r:id="rId13"/>
    <p:sldLayoutId id="2147483684" r:id="rId14"/>
    <p:sldLayoutId id="2147483685" r:id="rId15"/>
    <p:sldLayoutId id="2147483686" r:id="rId16"/>
    <p:sldLayoutId id="2147483687" r:id="rId17"/>
    <p:sldLayoutId id="2147483688" r:id="rId18"/>
    <p:sldLayoutId id="2147483674" r:id="rId19"/>
    <p:sldLayoutId id="2147483675" r:id="rId20"/>
    <p:sldLayoutId id="2147483676" r:id="rId21"/>
    <p:sldLayoutId id="2147483677" r:id="rId22"/>
    <p:sldLayoutId id="2147483678" r:id="rId2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b="1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4" Type="http://schemas.microsoft.com/office/2007/relationships/hdphoto" Target="../media/hdphoto1.wdp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4" Type="http://schemas.microsoft.com/office/2007/relationships/hdphoto" Target="../media/hdphoto1.wdp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Relationship Id="rId4" Type="http://schemas.microsoft.com/office/2007/relationships/hdphoto" Target="../media/hdphoto1.wdp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Relationship Id="rId4" Type="http://schemas.microsoft.com/office/2007/relationships/hdphoto" Target="../media/hdphoto1.wdp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Relationship Id="rId4" Type="http://schemas.microsoft.com/office/2007/relationships/hdphoto" Target="../media/hdphoto1.wdp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Relationship Id="rId4" Type="http://schemas.microsoft.com/office/2007/relationships/hdphoto" Target="../media/hdphoto1.wdp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Relationship Id="rId4" Type="http://schemas.microsoft.com/office/2007/relationships/hdphoto" Target="../media/hdphoto1.wdp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Relationship Id="rId4" Type="http://schemas.microsoft.com/office/2007/relationships/hdphoto" Target="../media/hdphoto2.wdp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5">
            <a:extLst>
              <a:ext uri="{FF2B5EF4-FFF2-40B4-BE49-F238E27FC236}">
                <a16:creationId xmlns:a16="http://schemas.microsoft.com/office/drawing/2014/main" id="{3C1F7E63-D91B-4A90-9259-29BE2D276A6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16547" y="5303520"/>
            <a:ext cx="6083393" cy="1015236"/>
          </a:xfrm>
        </p:spPr>
        <p:txBody>
          <a:bodyPr>
            <a:normAutofit lnSpcReduction="10000"/>
          </a:bodyPr>
          <a:lstStyle/>
          <a:p>
            <a:pPr>
              <a:lnSpc>
                <a:spcPct val="80000"/>
              </a:lnSpc>
              <a:spcBef>
                <a:spcPts val="0"/>
              </a:spcBef>
            </a:pPr>
            <a:r>
              <a:rPr lang="fi-FI" sz="2800" b="0" dirty="0">
                <a:latin typeface="Cambria" panose="02040503050406030204" pitchFamily="18" charset="0"/>
                <a:ea typeface="Cambria" panose="02040503050406030204" pitchFamily="18" charset="0"/>
              </a:rPr>
              <a:t>XVII </a:t>
            </a:r>
            <a:r>
              <a:rPr lang="fi-FI" sz="2800" b="0" dirty="0" err="1">
                <a:latin typeface="Cambria" panose="02040503050406030204" pitchFamily="18" charset="0"/>
                <a:ea typeface="Cambria" panose="02040503050406030204" pitchFamily="18" charset="0"/>
              </a:rPr>
              <a:t>muutuva</a:t>
            </a:r>
            <a:r>
              <a:rPr lang="fi-FI" sz="2800" b="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fi-FI" sz="2800" b="0" dirty="0" err="1">
                <a:latin typeface="Cambria" panose="02040503050406030204" pitchFamily="18" charset="0"/>
                <a:ea typeface="Cambria" panose="02040503050406030204" pitchFamily="18" charset="0"/>
              </a:rPr>
              <a:t>keele</a:t>
            </a:r>
            <a:r>
              <a:rPr lang="fi-FI" sz="2800" b="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fi-FI" sz="2800" b="0" dirty="0" err="1">
                <a:latin typeface="Cambria" panose="02040503050406030204" pitchFamily="18" charset="0"/>
                <a:ea typeface="Cambria" panose="02040503050406030204" pitchFamily="18" charset="0"/>
              </a:rPr>
              <a:t>päev</a:t>
            </a:r>
            <a:r>
              <a:rPr lang="fi-FI" sz="2800" b="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fi-FI" sz="2800" b="0" dirty="0" err="1">
                <a:latin typeface="Cambria" panose="02040503050406030204" pitchFamily="18" charset="0"/>
                <a:ea typeface="Cambria" panose="02040503050406030204" pitchFamily="18" charset="0"/>
              </a:rPr>
              <a:t>conference</a:t>
            </a:r>
            <a:endParaRPr lang="fi-FI" sz="2800" b="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>
              <a:lnSpc>
                <a:spcPct val="80000"/>
              </a:lnSpc>
              <a:spcBef>
                <a:spcPts val="0"/>
              </a:spcBef>
            </a:pPr>
            <a:r>
              <a:rPr lang="fi-FI" sz="2800" b="0" dirty="0" err="1">
                <a:latin typeface="Cambria" panose="02040503050406030204" pitchFamily="18" charset="0"/>
                <a:ea typeface="Cambria" panose="02040503050406030204" pitchFamily="18" charset="0"/>
              </a:rPr>
              <a:t>Tallinn</a:t>
            </a:r>
            <a:r>
              <a:rPr lang="fi-FI" sz="2800" b="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fi-FI" sz="2800" b="0" dirty="0" err="1">
                <a:latin typeface="Cambria" panose="02040503050406030204" pitchFamily="18" charset="0"/>
                <a:ea typeface="Cambria" panose="02040503050406030204" pitchFamily="18" charset="0"/>
              </a:rPr>
              <a:t>University</a:t>
            </a:r>
            <a:endParaRPr lang="fi-FI" sz="2800" b="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>
              <a:lnSpc>
                <a:spcPct val="80000"/>
              </a:lnSpc>
              <a:spcBef>
                <a:spcPts val="0"/>
              </a:spcBef>
            </a:pPr>
            <a:r>
              <a:rPr lang="fi-FI" sz="2800" b="0" dirty="0" err="1">
                <a:latin typeface="Cambria" panose="02040503050406030204" pitchFamily="18" charset="0"/>
                <a:ea typeface="Cambria" panose="02040503050406030204" pitchFamily="18" charset="0"/>
              </a:rPr>
              <a:t>Friday</a:t>
            </a:r>
            <a:r>
              <a:rPr lang="fi-FI" sz="2800" b="0" dirty="0">
                <a:latin typeface="Cambria" panose="02040503050406030204" pitchFamily="18" charset="0"/>
                <a:ea typeface="Cambria" panose="02040503050406030204" pitchFamily="18" charset="0"/>
              </a:rPr>
              <a:t> 19.11.2021, 10.00–10.30</a:t>
            </a:r>
          </a:p>
        </p:txBody>
      </p:sp>
      <p:sp>
        <p:nvSpPr>
          <p:cNvPr id="8" name="Tekstiruutu 7">
            <a:extLst>
              <a:ext uri="{FF2B5EF4-FFF2-40B4-BE49-F238E27FC236}">
                <a16:creationId xmlns:a16="http://schemas.microsoft.com/office/drawing/2014/main" id="{10E987B1-77F4-4BEA-8675-3EA2E988F4B6}"/>
              </a:ext>
            </a:extLst>
          </p:cNvPr>
          <p:cNvSpPr txBox="1"/>
          <p:nvPr/>
        </p:nvSpPr>
        <p:spPr>
          <a:xfrm>
            <a:off x="1016547" y="1034087"/>
            <a:ext cx="10468317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i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Language views against the language and norm change of standardized Finnish</a:t>
            </a:r>
            <a:endParaRPr lang="fi-FI" sz="6000" b="1" i="1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2" name="Suorakulmio 1">
            <a:extLst>
              <a:ext uri="{FF2B5EF4-FFF2-40B4-BE49-F238E27FC236}">
                <a16:creationId xmlns:a16="http://schemas.microsoft.com/office/drawing/2014/main" id="{911EE9ED-DEFC-42EE-9286-F91C2F41E9CE}"/>
              </a:ext>
            </a:extLst>
          </p:cNvPr>
          <p:cNvSpPr/>
          <p:nvPr/>
        </p:nvSpPr>
        <p:spPr>
          <a:xfrm>
            <a:off x="299804" y="254833"/>
            <a:ext cx="11557416" cy="6400800"/>
          </a:xfrm>
          <a:custGeom>
            <a:avLst/>
            <a:gdLst>
              <a:gd name="connsiteX0" fmla="*/ 0 w 11557416"/>
              <a:gd name="connsiteY0" fmla="*/ 0 h 6400800"/>
              <a:gd name="connsiteX1" fmla="*/ 11557416 w 11557416"/>
              <a:gd name="connsiteY1" fmla="*/ 0 h 6400800"/>
              <a:gd name="connsiteX2" fmla="*/ 11557416 w 11557416"/>
              <a:gd name="connsiteY2" fmla="*/ 6400800 h 6400800"/>
              <a:gd name="connsiteX3" fmla="*/ 0 w 11557416"/>
              <a:gd name="connsiteY3" fmla="*/ 6400800 h 6400800"/>
              <a:gd name="connsiteX4" fmla="*/ 0 w 11557416"/>
              <a:gd name="connsiteY4" fmla="*/ 0 h 6400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557416" h="6400800" extrusionOk="0">
                <a:moveTo>
                  <a:pt x="0" y="0"/>
                </a:moveTo>
                <a:cubicBezTo>
                  <a:pt x="2940758" y="-132112"/>
                  <a:pt x="10385160" y="-23017"/>
                  <a:pt x="11557416" y="0"/>
                </a:cubicBezTo>
                <a:cubicBezTo>
                  <a:pt x="11468952" y="1672386"/>
                  <a:pt x="11598447" y="3663000"/>
                  <a:pt x="11557416" y="6400800"/>
                </a:cubicBezTo>
                <a:cubicBezTo>
                  <a:pt x="6396638" y="6237452"/>
                  <a:pt x="2456670" y="6548235"/>
                  <a:pt x="0" y="6400800"/>
                </a:cubicBezTo>
                <a:cubicBezTo>
                  <a:pt x="12763" y="4356973"/>
                  <a:pt x="53156" y="1510837"/>
                  <a:pt x="0" y="0"/>
                </a:cubicBezTo>
                <a:close/>
              </a:path>
            </a:pathLst>
          </a:custGeom>
          <a:noFill/>
          <a:ln w="6350">
            <a:solidFill>
              <a:schemeClr val="bg1"/>
            </a:solidFill>
            <a:extLst>
              <a:ext uri="{C807C97D-BFC1-408E-A445-0C87EB9F89A2}">
                <ask:lineSketchStyleProps xmlns:ask="http://schemas.microsoft.com/office/drawing/2018/sketchyshapes" sd="4224980216">
                  <a:prstGeom prst="rect">
                    <a:avLst/>
                  </a:prstGeom>
                  <ask:type>
                    <ask:lineSketchCurve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6" name="Subtitle 5">
            <a:extLst>
              <a:ext uri="{FF2B5EF4-FFF2-40B4-BE49-F238E27FC236}">
                <a16:creationId xmlns:a16="http://schemas.microsoft.com/office/drawing/2014/main" id="{668C6094-22AF-4E2C-98AC-B5758531AB27}"/>
              </a:ext>
            </a:extLst>
          </p:cNvPr>
          <p:cNvSpPr txBox="1">
            <a:spLocks/>
          </p:cNvSpPr>
          <p:nvPr/>
        </p:nvSpPr>
        <p:spPr>
          <a:xfrm>
            <a:off x="1016547" y="3896409"/>
            <a:ext cx="6083393" cy="10152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000" b="1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80000"/>
              </a:lnSpc>
              <a:spcBef>
                <a:spcPts val="0"/>
              </a:spcBef>
            </a:pPr>
            <a:r>
              <a:rPr lang="fi-FI" sz="2800" b="0" dirty="0">
                <a:latin typeface="Cambria" panose="02040503050406030204" pitchFamily="18" charset="0"/>
                <a:ea typeface="Cambria" panose="02040503050406030204" pitchFamily="18" charset="0"/>
              </a:rPr>
              <a:t>Henni Pajunen</a:t>
            </a:r>
          </a:p>
        </p:txBody>
      </p:sp>
    </p:spTree>
    <p:extLst>
      <p:ext uri="{BB962C8B-B14F-4D97-AF65-F5344CB8AC3E}">
        <p14:creationId xmlns:p14="http://schemas.microsoft.com/office/powerpoint/2010/main" val="11279564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sz="4800" i="1" dirty="0">
                <a:solidFill>
                  <a:schemeClr val="accent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Analysis</a:t>
            </a:r>
          </a:p>
        </p:txBody>
      </p:sp>
      <p:sp>
        <p:nvSpPr>
          <p:cNvPr id="3" name="Tekstiruutu 2">
            <a:extLst>
              <a:ext uri="{FF2B5EF4-FFF2-40B4-BE49-F238E27FC236}">
                <a16:creationId xmlns:a16="http://schemas.microsoft.com/office/drawing/2014/main" id="{C1D0FB67-C3BE-4680-B1E6-B941A27C8152}"/>
              </a:ext>
            </a:extLst>
          </p:cNvPr>
          <p:cNvSpPr txBox="1"/>
          <p:nvPr/>
        </p:nvSpPr>
        <p:spPr>
          <a:xfrm>
            <a:off x="1298713" y="2173357"/>
            <a:ext cx="9713844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chemeClr val="accent2">
                  <a:lumMod val="60000"/>
                  <a:lumOff val="40000"/>
                </a:schemeClr>
              </a:buClr>
              <a:buSzPct val="150000"/>
              <a:buFont typeface="Arial" panose="020B0604020202020204" pitchFamily="34" charset="0"/>
              <a:buChar char="•"/>
            </a:pP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Seven different LVs.</a:t>
            </a:r>
          </a:p>
          <a:p>
            <a:pPr marL="285750" indent="-285750">
              <a:buClr>
                <a:schemeClr val="accent2">
                  <a:lumMod val="60000"/>
                  <a:lumOff val="40000"/>
                </a:schemeClr>
              </a:buClr>
              <a:buSzPct val="150000"/>
              <a:buFont typeface="Arial" panose="020B0604020202020204" pitchFamily="34" charset="0"/>
              <a:buChar char="•"/>
            </a:pP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Language-centric and language-user-centric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</a:rPr>
              <a:t>.</a:t>
            </a:r>
          </a:p>
          <a:p>
            <a:pPr marL="285750" indent="-285750">
              <a:buClr>
                <a:schemeClr val="accent2">
                  <a:lumMod val="60000"/>
                  <a:lumOff val="40000"/>
                </a:schemeClr>
              </a:buClr>
              <a:buSzPct val="150000"/>
              <a:buFont typeface="Arial" panose="020B0604020202020204" pitchFamily="34" charset="0"/>
              <a:buChar char="•"/>
            </a:pP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LVs as basic metaphors.</a:t>
            </a:r>
          </a:p>
          <a:p>
            <a:pPr marL="285750" indent="-285750">
              <a:buClr>
                <a:schemeClr val="accent2">
                  <a:lumMod val="60000"/>
                  <a:lumOff val="40000"/>
                </a:schemeClr>
              </a:buClr>
              <a:buSzPct val="150000"/>
              <a:buFont typeface="Arial" panose="020B0604020202020204" pitchFamily="34" charset="0"/>
              <a:buChar char="•"/>
            </a:pPr>
            <a:endParaRPr lang="en-US" sz="20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>
              <a:buClr>
                <a:srgbClr val="FFC55D"/>
              </a:buClr>
              <a:buSzPct val="150000"/>
            </a:pPr>
            <a:endParaRPr lang="fi-FI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4" name="Suorakulmio 3">
            <a:extLst>
              <a:ext uri="{FF2B5EF4-FFF2-40B4-BE49-F238E27FC236}">
                <a16:creationId xmlns:a16="http://schemas.microsoft.com/office/drawing/2014/main" id="{34A345DF-6209-445B-9EC3-3668248077D8}"/>
              </a:ext>
            </a:extLst>
          </p:cNvPr>
          <p:cNvSpPr/>
          <p:nvPr/>
        </p:nvSpPr>
        <p:spPr>
          <a:xfrm>
            <a:off x="209862" y="164892"/>
            <a:ext cx="11827240" cy="6580681"/>
          </a:xfrm>
          <a:custGeom>
            <a:avLst/>
            <a:gdLst>
              <a:gd name="connsiteX0" fmla="*/ 0 w 11827240"/>
              <a:gd name="connsiteY0" fmla="*/ 0 h 6580681"/>
              <a:gd name="connsiteX1" fmla="*/ 11827240 w 11827240"/>
              <a:gd name="connsiteY1" fmla="*/ 0 h 6580681"/>
              <a:gd name="connsiteX2" fmla="*/ 11827240 w 11827240"/>
              <a:gd name="connsiteY2" fmla="*/ 6580681 h 6580681"/>
              <a:gd name="connsiteX3" fmla="*/ 0 w 11827240"/>
              <a:gd name="connsiteY3" fmla="*/ 6580681 h 6580681"/>
              <a:gd name="connsiteX4" fmla="*/ 0 w 11827240"/>
              <a:gd name="connsiteY4" fmla="*/ 0 h 65806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827240" h="6580681" extrusionOk="0">
                <a:moveTo>
                  <a:pt x="0" y="0"/>
                </a:moveTo>
                <a:cubicBezTo>
                  <a:pt x="3363242" y="-132112"/>
                  <a:pt x="7803518" y="-23017"/>
                  <a:pt x="11827240" y="0"/>
                </a:cubicBezTo>
                <a:cubicBezTo>
                  <a:pt x="11738776" y="2044214"/>
                  <a:pt x="11868271" y="5168477"/>
                  <a:pt x="11827240" y="6580681"/>
                </a:cubicBezTo>
                <a:cubicBezTo>
                  <a:pt x="8492494" y="6417333"/>
                  <a:pt x="2178177" y="6728116"/>
                  <a:pt x="0" y="6580681"/>
                </a:cubicBezTo>
                <a:cubicBezTo>
                  <a:pt x="12763" y="4967992"/>
                  <a:pt x="53156" y="2901488"/>
                  <a:pt x="0" y="0"/>
                </a:cubicBezTo>
                <a:close/>
              </a:path>
            </a:pathLst>
          </a:custGeom>
          <a:noFill/>
          <a:ln w="6350">
            <a:solidFill>
              <a:schemeClr val="accent2">
                <a:lumMod val="40000"/>
                <a:lumOff val="60000"/>
              </a:schemeClr>
            </a:solidFill>
            <a:extLst>
              <a:ext uri="{C807C97D-BFC1-408E-A445-0C87EB9F89A2}">
                <ask:lineSketchStyleProps xmlns:ask="http://schemas.microsoft.com/office/drawing/2018/sketchyshapes" sd="4224980216">
                  <a:prstGeom prst="rect">
                    <a:avLst/>
                  </a:prstGeom>
                  <ask:type>
                    <ask:lineSketchCurve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824257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sz="4800" i="1" cap="small" dirty="0" err="1">
                <a:solidFill>
                  <a:schemeClr val="accent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Written</a:t>
            </a:r>
            <a:r>
              <a:rPr lang="fi-FI" sz="4800" i="1" cap="small" dirty="0">
                <a:solidFill>
                  <a:schemeClr val="accent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fi-FI" sz="4800" i="1" cap="small" dirty="0" err="1">
                <a:solidFill>
                  <a:schemeClr val="accent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language</a:t>
            </a:r>
            <a:r>
              <a:rPr lang="fi-FI" sz="4800" i="1" cap="small" dirty="0">
                <a:solidFill>
                  <a:schemeClr val="accent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is </a:t>
            </a:r>
            <a:r>
              <a:rPr lang="fi-FI" sz="4800" i="1" cap="small" dirty="0" err="1">
                <a:solidFill>
                  <a:schemeClr val="accent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not</a:t>
            </a:r>
            <a:r>
              <a:rPr lang="fi-FI" sz="4800" i="1" cap="small" dirty="0">
                <a:solidFill>
                  <a:schemeClr val="accent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fi-FI" sz="4800" i="1" cap="small" dirty="0" err="1">
                <a:solidFill>
                  <a:schemeClr val="accent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spoken</a:t>
            </a:r>
            <a:endParaRPr lang="fi-FI" sz="4800" i="1" cap="small" dirty="0">
              <a:solidFill>
                <a:schemeClr val="accent2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" name="Tekstiruutu 2">
            <a:extLst>
              <a:ext uri="{FF2B5EF4-FFF2-40B4-BE49-F238E27FC236}">
                <a16:creationId xmlns:a16="http://schemas.microsoft.com/office/drawing/2014/main" id="{C1D0FB67-C3BE-4680-B1E6-B941A27C8152}"/>
              </a:ext>
            </a:extLst>
          </p:cNvPr>
          <p:cNvSpPr txBox="1"/>
          <p:nvPr/>
        </p:nvSpPr>
        <p:spPr>
          <a:xfrm>
            <a:off x="1298713" y="2173357"/>
            <a:ext cx="9713844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chemeClr val="accent2">
                  <a:lumMod val="60000"/>
                  <a:lumOff val="40000"/>
                </a:schemeClr>
              </a:buClr>
              <a:buSzPct val="150000"/>
              <a:buFont typeface="Arial" panose="020B0604020202020204" pitchFamily="34" charset="0"/>
              <a:buChar char="•"/>
            </a:pP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Spoken language should not affect written language.</a:t>
            </a:r>
          </a:p>
          <a:p>
            <a:pPr marL="285750" indent="-285750">
              <a:buClr>
                <a:schemeClr val="accent2">
                  <a:lumMod val="60000"/>
                  <a:lumOff val="40000"/>
                </a:schemeClr>
              </a:buClr>
              <a:buSzPct val="150000"/>
              <a:buFont typeface="Arial" panose="020B0604020202020204" pitchFamily="34" charset="0"/>
              <a:buChar char="•"/>
            </a:pP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Places value to different forms of language.</a:t>
            </a:r>
          </a:p>
          <a:p>
            <a:pPr marL="285750" indent="-285750">
              <a:buClr>
                <a:schemeClr val="accent2">
                  <a:lumMod val="60000"/>
                  <a:lumOff val="40000"/>
                </a:schemeClr>
              </a:buClr>
              <a:buSzPct val="150000"/>
              <a:buFont typeface="Arial" panose="020B0604020202020204" pitchFamily="34" charset="0"/>
              <a:buChar char="•"/>
            </a:pP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The ideal of the standard written language.</a:t>
            </a:r>
          </a:p>
          <a:p>
            <a:pPr marL="285750" indent="-285750">
              <a:buClr>
                <a:schemeClr val="accent2">
                  <a:lumMod val="60000"/>
                  <a:lumOff val="40000"/>
                </a:schemeClr>
              </a:buClr>
              <a:buSzPct val="150000"/>
              <a:buFont typeface="Arial" panose="020B0604020202020204" pitchFamily="34" charset="0"/>
              <a:buChar char="•"/>
            </a:pP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Normative and formalistic view.</a:t>
            </a:r>
          </a:p>
          <a:p>
            <a:pPr marL="285750" indent="-285750">
              <a:buClr>
                <a:schemeClr val="accent2">
                  <a:lumMod val="60000"/>
                  <a:lumOff val="40000"/>
                </a:schemeClr>
              </a:buClr>
              <a:buSzPct val="150000"/>
              <a:buFont typeface="Arial" panose="020B0604020202020204" pitchFamily="34" charset="0"/>
              <a:buChar char="•"/>
            </a:pPr>
            <a:endParaRPr lang="en-US" sz="20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>
              <a:buClr>
                <a:srgbClr val="FFC55D"/>
              </a:buClr>
              <a:buSzPct val="150000"/>
            </a:pPr>
            <a:endParaRPr lang="fi-FI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4" name="Suorakulmio 3">
            <a:extLst>
              <a:ext uri="{FF2B5EF4-FFF2-40B4-BE49-F238E27FC236}">
                <a16:creationId xmlns:a16="http://schemas.microsoft.com/office/drawing/2014/main" id="{34A345DF-6209-445B-9EC3-3668248077D8}"/>
              </a:ext>
            </a:extLst>
          </p:cNvPr>
          <p:cNvSpPr/>
          <p:nvPr/>
        </p:nvSpPr>
        <p:spPr>
          <a:xfrm>
            <a:off x="209862" y="164892"/>
            <a:ext cx="11827240" cy="6580681"/>
          </a:xfrm>
          <a:custGeom>
            <a:avLst/>
            <a:gdLst>
              <a:gd name="connsiteX0" fmla="*/ 0 w 11827240"/>
              <a:gd name="connsiteY0" fmla="*/ 0 h 6580681"/>
              <a:gd name="connsiteX1" fmla="*/ 577448 w 11827240"/>
              <a:gd name="connsiteY1" fmla="*/ 0 h 6580681"/>
              <a:gd name="connsiteX2" fmla="*/ 1154895 w 11827240"/>
              <a:gd name="connsiteY2" fmla="*/ 0 h 6580681"/>
              <a:gd name="connsiteX3" fmla="*/ 1968888 w 11827240"/>
              <a:gd name="connsiteY3" fmla="*/ 0 h 6580681"/>
              <a:gd name="connsiteX4" fmla="*/ 2428063 w 11827240"/>
              <a:gd name="connsiteY4" fmla="*/ 0 h 6580681"/>
              <a:gd name="connsiteX5" fmla="*/ 3242055 w 11827240"/>
              <a:gd name="connsiteY5" fmla="*/ 0 h 6580681"/>
              <a:gd name="connsiteX6" fmla="*/ 4056048 w 11827240"/>
              <a:gd name="connsiteY6" fmla="*/ 0 h 6580681"/>
              <a:gd name="connsiteX7" fmla="*/ 4751768 w 11827240"/>
              <a:gd name="connsiteY7" fmla="*/ 0 h 6580681"/>
              <a:gd name="connsiteX8" fmla="*/ 5210943 w 11827240"/>
              <a:gd name="connsiteY8" fmla="*/ 0 h 6580681"/>
              <a:gd name="connsiteX9" fmla="*/ 5788390 w 11827240"/>
              <a:gd name="connsiteY9" fmla="*/ 0 h 6580681"/>
              <a:gd name="connsiteX10" fmla="*/ 6247566 w 11827240"/>
              <a:gd name="connsiteY10" fmla="*/ 0 h 6580681"/>
              <a:gd name="connsiteX11" fmla="*/ 6825013 w 11827240"/>
              <a:gd name="connsiteY11" fmla="*/ 0 h 6580681"/>
              <a:gd name="connsiteX12" fmla="*/ 7757278 w 11827240"/>
              <a:gd name="connsiteY12" fmla="*/ 0 h 6580681"/>
              <a:gd name="connsiteX13" fmla="*/ 8571270 w 11827240"/>
              <a:gd name="connsiteY13" fmla="*/ 0 h 6580681"/>
              <a:gd name="connsiteX14" fmla="*/ 9266990 w 11827240"/>
              <a:gd name="connsiteY14" fmla="*/ 0 h 6580681"/>
              <a:gd name="connsiteX15" fmla="*/ 9607893 w 11827240"/>
              <a:gd name="connsiteY15" fmla="*/ 0 h 6580681"/>
              <a:gd name="connsiteX16" fmla="*/ 10185341 w 11827240"/>
              <a:gd name="connsiteY16" fmla="*/ 0 h 6580681"/>
              <a:gd name="connsiteX17" fmla="*/ 10999333 w 11827240"/>
              <a:gd name="connsiteY17" fmla="*/ 0 h 6580681"/>
              <a:gd name="connsiteX18" fmla="*/ 11827240 w 11827240"/>
              <a:gd name="connsiteY18" fmla="*/ 0 h 6580681"/>
              <a:gd name="connsiteX19" fmla="*/ 11827240 w 11827240"/>
              <a:gd name="connsiteY19" fmla="*/ 658068 h 6580681"/>
              <a:gd name="connsiteX20" fmla="*/ 11827240 w 11827240"/>
              <a:gd name="connsiteY20" fmla="*/ 1184523 h 6580681"/>
              <a:gd name="connsiteX21" fmla="*/ 11827240 w 11827240"/>
              <a:gd name="connsiteY21" fmla="*/ 1974204 h 6580681"/>
              <a:gd name="connsiteX22" fmla="*/ 11827240 w 11827240"/>
              <a:gd name="connsiteY22" fmla="*/ 2698079 h 6580681"/>
              <a:gd name="connsiteX23" fmla="*/ 11827240 w 11827240"/>
              <a:gd name="connsiteY23" fmla="*/ 3356147 h 6580681"/>
              <a:gd name="connsiteX24" fmla="*/ 11827240 w 11827240"/>
              <a:gd name="connsiteY24" fmla="*/ 3816795 h 6580681"/>
              <a:gd name="connsiteX25" fmla="*/ 11827240 w 11827240"/>
              <a:gd name="connsiteY25" fmla="*/ 4277443 h 6580681"/>
              <a:gd name="connsiteX26" fmla="*/ 11827240 w 11827240"/>
              <a:gd name="connsiteY26" fmla="*/ 5067124 h 6580681"/>
              <a:gd name="connsiteX27" fmla="*/ 11827240 w 11827240"/>
              <a:gd name="connsiteY27" fmla="*/ 5725192 h 6580681"/>
              <a:gd name="connsiteX28" fmla="*/ 11827240 w 11827240"/>
              <a:gd name="connsiteY28" fmla="*/ 6580681 h 6580681"/>
              <a:gd name="connsiteX29" fmla="*/ 11131520 w 11827240"/>
              <a:gd name="connsiteY29" fmla="*/ 6580681 h 6580681"/>
              <a:gd name="connsiteX30" fmla="*/ 10554072 w 11827240"/>
              <a:gd name="connsiteY30" fmla="*/ 6580681 h 6580681"/>
              <a:gd name="connsiteX31" fmla="*/ 9858352 w 11827240"/>
              <a:gd name="connsiteY31" fmla="*/ 6580681 h 6580681"/>
              <a:gd name="connsiteX32" fmla="*/ 9044360 w 11827240"/>
              <a:gd name="connsiteY32" fmla="*/ 6580681 h 6580681"/>
              <a:gd name="connsiteX33" fmla="*/ 8466912 w 11827240"/>
              <a:gd name="connsiteY33" fmla="*/ 6580681 h 6580681"/>
              <a:gd name="connsiteX34" fmla="*/ 7771192 w 11827240"/>
              <a:gd name="connsiteY34" fmla="*/ 6580681 h 6580681"/>
              <a:gd name="connsiteX35" fmla="*/ 6838928 w 11827240"/>
              <a:gd name="connsiteY35" fmla="*/ 6580681 h 6580681"/>
              <a:gd name="connsiteX36" fmla="*/ 6261480 w 11827240"/>
              <a:gd name="connsiteY36" fmla="*/ 6580681 h 6580681"/>
              <a:gd name="connsiteX37" fmla="*/ 5565760 w 11827240"/>
              <a:gd name="connsiteY37" fmla="*/ 6580681 h 6580681"/>
              <a:gd name="connsiteX38" fmla="*/ 4870040 w 11827240"/>
              <a:gd name="connsiteY38" fmla="*/ 6580681 h 6580681"/>
              <a:gd name="connsiteX39" fmla="*/ 4410865 w 11827240"/>
              <a:gd name="connsiteY39" fmla="*/ 6580681 h 6580681"/>
              <a:gd name="connsiteX40" fmla="*/ 3596872 w 11827240"/>
              <a:gd name="connsiteY40" fmla="*/ 6580681 h 6580681"/>
              <a:gd name="connsiteX41" fmla="*/ 3255970 w 11827240"/>
              <a:gd name="connsiteY41" fmla="*/ 6580681 h 6580681"/>
              <a:gd name="connsiteX42" fmla="*/ 2560250 w 11827240"/>
              <a:gd name="connsiteY42" fmla="*/ 6580681 h 6580681"/>
              <a:gd name="connsiteX43" fmla="*/ 1627985 w 11827240"/>
              <a:gd name="connsiteY43" fmla="*/ 6580681 h 6580681"/>
              <a:gd name="connsiteX44" fmla="*/ 813992 w 11827240"/>
              <a:gd name="connsiteY44" fmla="*/ 6580681 h 6580681"/>
              <a:gd name="connsiteX45" fmla="*/ 0 w 11827240"/>
              <a:gd name="connsiteY45" fmla="*/ 6580681 h 6580681"/>
              <a:gd name="connsiteX46" fmla="*/ 0 w 11827240"/>
              <a:gd name="connsiteY46" fmla="*/ 6120033 h 6580681"/>
              <a:gd name="connsiteX47" fmla="*/ 0 w 11827240"/>
              <a:gd name="connsiteY47" fmla="*/ 5593579 h 6580681"/>
              <a:gd name="connsiteX48" fmla="*/ 0 w 11827240"/>
              <a:gd name="connsiteY48" fmla="*/ 4869704 h 6580681"/>
              <a:gd name="connsiteX49" fmla="*/ 0 w 11827240"/>
              <a:gd name="connsiteY49" fmla="*/ 4343249 h 6580681"/>
              <a:gd name="connsiteX50" fmla="*/ 0 w 11827240"/>
              <a:gd name="connsiteY50" fmla="*/ 3619375 h 6580681"/>
              <a:gd name="connsiteX51" fmla="*/ 0 w 11827240"/>
              <a:gd name="connsiteY51" fmla="*/ 2829693 h 6580681"/>
              <a:gd name="connsiteX52" fmla="*/ 0 w 11827240"/>
              <a:gd name="connsiteY52" fmla="*/ 2237432 h 6580681"/>
              <a:gd name="connsiteX53" fmla="*/ 0 w 11827240"/>
              <a:gd name="connsiteY53" fmla="*/ 1710977 h 6580681"/>
              <a:gd name="connsiteX54" fmla="*/ 0 w 11827240"/>
              <a:gd name="connsiteY54" fmla="*/ 1118716 h 6580681"/>
              <a:gd name="connsiteX55" fmla="*/ 0 w 11827240"/>
              <a:gd name="connsiteY55" fmla="*/ 592261 h 6580681"/>
              <a:gd name="connsiteX56" fmla="*/ 0 w 11827240"/>
              <a:gd name="connsiteY56" fmla="*/ 0 h 65806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</a:cxnLst>
            <a:rect l="l" t="t" r="r" b="b"/>
            <a:pathLst>
              <a:path w="11827240" h="6580681" extrusionOk="0">
                <a:moveTo>
                  <a:pt x="0" y="0"/>
                </a:moveTo>
                <a:cubicBezTo>
                  <a:pt x="170457" y="-26287"/>
                  <a:pt x="380927" y="-20796"/>
                  <a:pt x="577448" y="0"/>
                </a:cubicBezTo>
                <a:cubicBezTo>
                  <a:pt x="773969" y="20796"/>
                  <a:pt x="1009486" y="-14903"/>
                  <a:pt x="1154895" y="0"/>
                </a:cubicBezTo>
                <a:cubicBezTo>
                  <a:pt x="1300304" y="14903"/>
                  <a:pt x="1604023" y="23499"/>
                  <a:pt x="1968888" y="0"/>
                </a:cubicBezTo>
                <a:cubicBezTo>
                  <a:pt x="2333753" y="-23499"/>
                  <a:pt x="2237962" y="-4566"/>
                  <a:pt x="2428063" y="0"/>
                </a:cubicBezTo>
                <a:cubicBezTo>
                  <a:pt x="2618165" y="4566"/>
                  <a:pt x="2868695" y="16679"/>
                  <a:pt x="3242055" y="0"/>
                </a:cubicBezTo>
                <a:cubicBezTo>
                  <a:pt x="3615415" y="-16679"/>
                  <a:pt x="3709746" y="-27697"/>
                  <a:pt x="4056048" y="0"/>
                </a:cubicBezTo>
                <a:cubicBezTo>
                  <a:pt x="4402350" y="27697"/>
                  <a:pt x="4588360" y="13296"/>
                  <a:pt x="4751768" y="0"/>
                </a:cubicBezTo>
                <a:cubicBezTo>
                  <a:pt x="4915176" y="-13296"/>
                  <a:pt x="4984366" y="13500"/>
                  <a:pt x="5210943" y="0"/>
                </a:cubicBezTo>
                <a:cubicBezTo>
                  <a:pt x="5437521" y="-13500"/>
                  <a:pt x="5510493" y="26368"/>
                  <a:pt x="5788390" y="0"/>
                </a:cubicBezTo>
                <a:cubicBezTo>
                  <a:pt x="6066287" y="-26368"/>
                  <a:pt x="6045956" y="1317"/>
                  <a:pt x="6247566" y="0"/>
                </a:cubicBezTo>
                <a:cubicBezTo>
                  <a:pt x="6449176" y="-1317"/>
                  <a:pt x="6584669" y="10316"/>
                  <a:pt x="6825013" y="0"/>
                </a:cubicBezTo>
                <a:cubicBezTo>
                  <a:pt x="7065357" y="-10316"/>
                  <a:pt x="7426644" y="10197"/>
                  <a:pt x="7757278" y="0"/>
                </a:cubicBezTo>
                <a:cubicBezTo>
                  <a:pt x="8087912" y="-10197"/>
                  <a:pt x="8249359" y="13736"/>
                  <a:pt x="8571270" y="0"/>
                </a:cubicBezTo>
                <a:cubicBezTo>
                  <a:pt x="8893181" y="-13736"/>
                  <a:pt x="8978733" y="15050"/>
                  <a:pt x="9266990" y="0"/>
                </a:cubicBezTo>
                <a:cubicBezTo>
                  <a:pt x="9555247" y="-15050"/>
                  <a:pt x="9473374" y="-7315"/>
                  <a:pt x="9607893" y="0"/>
                </a:cubicBezTo>
                <a:cubicBezTo>
                  <a:pt x="9742412" y="7315"/>
                  <a:pt x="9976341" y="6242"/>
                  <a:pt x="10185341" y="0"/>
                </a:cubicBezTo>
                <a:cubicBezTo>
                  <a:pt x="10394341" y="-6242"/>
                  <a:pt x="10761794" y="23410"/>
                  <a:pt x="10999333" y="0"/>
                </a:cubicBezTo>
                <a:cubicBezTo>
                  <a:pt x="11236872" y="-23410"/>
                  <a:pt x="11543357" y="-885"/>
                  <a:pt x="11827240" y="0"/>
                </a:cubicBezTo>
                <a:cubicBezTo>
                  <a:pt x="11809290" y="277186"/>
                  <a:pt x="11825007" y="445939"/>
                  <a:pt x="11827240" y="658068"/>
                </a:cubicBezTo>
                <a:cubicBezTo>
                  <a:pt x="11829473" y="870197"/>
                  <a:pt x="11839102" y="1045865"/>
                  <a:pt x="11827240" y="1184523"/>
                </a:cubicBezTo>
                <a:cubicBezTo>
                  <a:pt x="11815378" y="1323181"/>
                  <a:pt x="11840058" y="1683188"/>
                  <a:pt x="11827240" y="1974204"/>
                </a:cubicBezTo>
                <a:cubicBezTo>
                  <a:pt x="11814422" y="2265220"/>
                  <a:pt x="11840617" y="2451799"/>
                  <a:pt x="11827240" y="2698079"/>
                </a:cubicBezTo>
                <a:cubicBezTo>
                  <a:pt x="11813863" y="2944359"/>
                  <a:pt x="11834470" y="3060301"/>
                  <a:pt x="11827240" y="3356147"/>
                </a:cubicBezTo>
                <a:cubicBezTo>
                  <a:pt x="11820010" y="3651993"/>
                  <a:pt x="11850167" y="3618188"/>
                  <a:pt x="11827240" y="3816795"/>
                </a:cubicBezTo>
                <a:cubicBezTo>
                  <a:pt x="11804313" y="4015402"/>
                  <a:pt x="11846490" y="4131299"/>
                  <a:pt x="11827240" y="4277443"/>
                </a:cubicBezTo>
                <a:cubicBezTo>
                  <a:pt x="11807990" y="4423587"/>
                  <a:pt x="11791234" y="4900167"/>
                  <a:pt x="11827240" y="5067124"/>
                </a:cubicBezTo>
                <a:cubicBezTo>
                  <a:pt x="11863246" y="5234081"/>
                  <a:pt x="11854886" y="5433255"/>
                  <a:pt x="11827240" y="5725192"/>
                </a:cubicBezTo>
                <a:cubicBezTo>
                  <a:pt x="11799594" y="6017129"/>
                  <a:pt x="11804792" y="6365796"/>
                  <a:pt x="11827240" y="6580681"/>
                </a:cubicBezTo>
                <a:cubicBezTo>
                  <a:pt x="11614649" y="6550511"/>
                  <a:pt x="11273402" y="6587672"/>
                  <a:pt x="11131520" y="6580681"/>
                </a:cubicBezTo>
                <a:cubicBezTo>
                  <a:pt x="10989638" y="6573690"/>
                  <a:pt x="10755642" y="6591353"/>
                  <a:pt x="10554072" y="6580681"/>
                </a:cubicBezTo>
                <a:cubicBezTo>
                  <a:pt x="10352502" y="6570009"/>
                  <a:pt x="10004135" y="6546457"/>
                  <a:pt x="9858352" y="6580681"/>
                </a:cubicBezTo>
                <a:cubicBezTo>
                  <a:pt x="9712569" y="6614905"/>
                  <a:pt x="9344557" y="6550359"/>
                  <a:pt x="9044360" y="6580681"/>
                </a:cubicBezTo>
                <a:cubicBezTo>
                  <a:pt x="8744163" y="6611003"/>
                  <a:pt x="8724038" y="6581433"/>
                  <a:pt x="8466912" y="6580681"/>
                </a:cubicBezTo>
                <a:cubicBezTo>
                  <a:pt x="8209786" y="6579929"/>
                  <a:pt x="8043921" y="6564942"/>
                  <a:pt x="7771192" y="6580681"/>
                </a:cubicBezTo>
                <a:cubicBezTo>
                  <a:pt x="7498463" y="6596420"/>
                  <a:pt x="7197341" y="6556054"/>
                  <a:pt x="6838928" y="6580681"/>
                </a:cubicBezTo>
                <a:cubicBezTo>
                  <a:pt x="6480515" y="6605308"/>
                  <a:pt x="6426759" y="6602790"/>
                  <a:pt x="6261480" y="6580681"/>
                </a:cubicBezTo>
                <a:cubicBezTo>
                  <a:pt x="6096201" y="6558572"/>
                  <a:pt x="5763241" y="6581631"/>
                  <a:pt x="5565760" y="6580681"/>
                </a:cubicBezTo>
                <a:cubicBezTo>
                  <a:pt x="5368279" y="6579731"/>
                  <a:pt x="5105851" y="6594207"/>
                  <a:pt x="4870040" y="6580681"/>
                </a:cubicBezTo>
                <a:cubicBezTo>
                  <a:pt x="4634229" y="6567155"/>
                  <a:pt x="4590162" y="6575310"/>
                  <a:pt x="4410865" y="6580681"/>
                </a:cubicBezTo>
                <a:cubicBezTo>
                  <a:pt x="4231569" y="6586052"/>
                  <a:pt x="3884190" y="6595088"/>
                  <a:pt x="3596872" y="6580681"/>
                </a:cubicBezTo>
                <a:cubicBezTo>
                  <a:pt x="3309554" y="6566274"/>
                  <a:pt x="3366075" y="6567817"/>
                  <a:pt x="3255970" y="6580681"/>
                </a:cubicBezTo>
                <a:cubicBezTo>
                  <a:pt x="3145865" y="6593545"/>
                  <a:pt x="2905367" y="6574414"/>
                  <a:pt x="2560250" y="6580681"/>
                </a:cubicBezTo>
                <a:cubicBezTo>
                  <a:pt x="2215133" y="6586948"/>
                  <a:pt x="1819394" y="6541171"/>
                  <a:pt x="1627985" y="6580681"/>
                </a:cubicBezTo>
                <a:cubicBezTo>
                  <a:pt x="1436577" y="6620191"/>
                  <a:pt x="1130573" y="6578121"/>
                  <a:pt x="813992" y="6580681"/>
                </a:cubicBezTo>
                <a:cubicBezTo>
                  <a:pt x="497411" y="6583241"/>
                  <a:pt x="226779" y="6604015"/>
                  <a:pt x="0" y="6580681"/>
                </a:cubicBezTo>
                <a:cubicBezTo>
                  <a:pt x="-6917" y="6381141"/>
                  <a:pt x="18146" y="6335038"/>
                  <a:pt x="0" y="6120033"/>
                </a:cubicBezTo>
                <a:cubicBezTo>
                  <a:pt x="-18146" y="5905028"/>
                  <a:pt x="-24489" y="5705710"/>
                  <a:pt x="0" y="5593579"/>
                </a:cubicBezTo>
                <a:cubicBezTo>
                  <a:pt x="24489" y="5481448"/>
                  <a:pt x="-33193" y="5111893"/>
                  <a:pt x="0" y="4869704"/>
                </a:cubicBezTo>
                <a:cubicBezTo>
                  <a:pt x="33193" y="4627516"/>
                  <a:pt x="10285" y="4540211"/>
                  <a:pt x="0" y="4343249"/>
                </a:cubicBezTo>
                <a:cubicBezTo>
                  <a:pt x="-10285" y="4146288"/>
                  <a:pt x="13804" y="3967900"/>
                  <a:pt x="0" y="3619375"/>
                </a:cubicBezTo>
                <a:cubicBezTo>
                  <a:pt x="-13804" y="3270850"/>
                  <a:pt x="-6221" y="3157237"/>
                  <a:pt x="0" y="2829693"/>
                </a:cubicBezTo>
                <a:cubicBezTo>
                  <a:pt x="6221" y="2502149"/>
                  <a:pt x="-15485" y="2365653"/>
                  <a:pt x="0" y="2237432"/>
                </a:cubicBezTo>
                <a:cubicBezTo>
                  <a:pt x="15485" y="2109211"/>
                  <a:pt x="-13796" y="1900886"/>
                  <a:pt x="0" y="1710977"/>
                </a:cubicBezTo>
                <a:cubicBezTo>
                  <a:pt x="13796" y="1521068"/>
                  <a:pt x="19023" y="1247111"/>
                  <a:pt x="0" y="1118716"/>
                </a:cubicBezTo>
                <a:cubicBezTo>
                  <a:pt x="-19023" y="990321"/>
                  <a:pt x="-7642" y="738801"/>
                  <a:pt x="0" y="592261"/>
                </a:cubicBezTo>
                <a:cubicBezTo>
                  <a:pt x="7642" y="445721"/>
                  <a:pt x="15742" y="237960"/>
                  <a:pt x="0" y="0"/>
                </a:cubicBezTo>
                <a:close/>
              </a:path>
            </a:pathLst>
          </a:custGeom>
          <a:noFill/>
          <a:ln w="6350">
            <a:solidFill>
              <a:schemeClr val="accent2">
                <a:lumMod val="40000"/>
                <a:lumOff val="60000"/>
              </a:schemeClr>
            </a:solidFill>
            <a:extLst>
              <a:ext uri="{C807C97D-BFC1-408E-A445-0C87EB9F89A2}">
                <ask:lineSketchStyleProps xmlns:ask="http://schemas.microsoft.com/office/drawing/2018/sketchyshapes" sd="4224980216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pic>
        <p:nvPicPr>
          <p:cNvPr id="6" name="Picture 19">
            <a:extLst>
              <a:ext uri="{FF2B5EF4-FFF2-40B4-BE49-F238E27FC236}">
                <a16:creationId xmlns:a16="http://schemas.microsoft.com/office/drawing/2014/main" id="{35391A47-0483-45D8-8D15-690757115F3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12557" y="4667796"/>
            <a:ext cx="724411" cy="622495"/>
          </a:xfrm>
          <a:prstGeom prst="rect">
            <a:avLst/>
          </a:prstGeom>
        </p:spPr>
      </p:pic>
      <p:pic>
        <p:nvPicPr>
          <p:cNvPr id="8" name="Picture 19">
            <a:extLst>
              <a:ext uri="{FF2B5EF4-FFF2-40B4-BE49-F238E27FC236}">
                <a16:creationId xmlns:a16="http://schemas.microsoft.com/office/drawing/2014/main" id="{05DA8493-E127-4E8B-9D36-C328FDC8DB7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06738" y="4763627"/>
            <a:ext cx="724411" cy="622495"/>
          </a:xfrm>
          <a:prstGeom prst="rect">
            <a:avLst/>
          </a:prstGeom>
        </p:spPr>
      </p:pic>
      <p:sp>
        <p:nvSpPr>
          <p:cNvPr id="5" name="Tekstiruutu 4">
            <a:extLst>
              <a:ext uri="{FF2B5EF4-FFF2-40B4-BE49-F238E27FC236}">
                <a16:creationId xmlns:a16="http://schemas.microsoft.com/office/drawing/2014/main" id="{F260EB7A-4376-4A56-B7D6-A9A568C5308F}"/>
              </a:ext>
            </a:extLst>
          </p:cNvPr>
          <p:cNvSpPr txBox="1"/>
          <p:nvPr/>
        </p:nvSpPr>
        <p:spPr>
          <a:xfrm flipH="1">
            <a:off x="1331149" y="4667796"/>
            <a:ext cx="971384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Clr>
                <a:schemeClr val="accent2">
                  <a:lumMod val="60000"/>
                  <a:lumOff val="40000"/>
                </a:schemeClr>
              </a:buClr>
              <a:buSzPct val="150000"/>
            </a:pP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</a:rPr>
              <a:t>In colloquial language and in informal contexts, the norm can be bypassed, and you can say “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</a:rPr>
              <a:t>mä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</a:rPr>
              <a:t>kirjotan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</a:rPr>
              <a:t>”, but I do not think it is alternative grammar but instead just a feature of colloquial language.</a:t>
            </a:r>
          </a:p>
        </p:txBody>
      </p:sp>
    </p:spTree>
    <p:extLst>
      <p:ext uri="{BB962C8B-B14F-4D97-AF65-F5344CB8AC3E}">
        <p14:creationId xmlns:p14="http://schemas.microsoft.com/office/powerpoint/2010/main" val="28221069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3120" y="478936"/>
            <a:ext cx="10145029" cy="1525796"/>
          </a:xfrm>
        </p:spPr>
        <p:txBody>
          <a:bodyPr>
            <a:normAutofit/>
          </a:bodyPr>
          <a:lstStyle/>
          <a:p>
            <a:r>
              <a:rPr lang="en-US" sz="4800" i="1" cap="small" dirty="0">
                <a:solidFill>
                  <a:schemeClr val="accent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Nuanced, beautiful and living language</a:t>
            </a:r>
            <a:endParaRPr lang="fi-FI" sz="4800" i="1" cap="small" dirty="0">
              <a:solidFill>
                <a:schemeClr val="accent2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" name="Tekstiruutu 2">
            <a:extLst>
              <a:ext uri="{FF2B5EF4-FFF2-40B4-BE49-F238E27FC236}">
                <a16:creationId xmlns:a16="http://schemas.microsoft.com/office/drawing/2014/main" id="{C1D0FB67-C3BE-4680-B1E6-B941A27C8152}"/>
              </a:ext>
            </a:extLst>
          </p:cNvPr>
          <p:cNvSpPr txBox="1"/>
          <p:nvPr/>
        </p:nvSpPr>
        <p:spPr>
          <a:xfrm>
            <a:off x="1298713" y="2173357"/>
            <a:ext cx="9713844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chemeClr val="accent2">
                  <a:lumMod val="60000"/>
                  <a:lumOff val="40000"/>
                </a:schemeClr>
              </a:buClr>
              <a:buSzPct val="150000"/>
              <a:buFont typeface="Arial" panose="020B0604020202020204" pitchFamily="34" charset="0"/>
              <a:buChar char="•"/>
            </a:pP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Heavily tied to the perceived nature of language.</a:t>
            </a:r>
          </a:p>
          <a:p>
            <a:pPr marL="285750" indent="-285750">
              <a:buClr>
                <a:schemeClr val="accent2">
                  <a:lumMod val="60000"/>
                  <a:lumOff val="40000"/>
                </a:schemeClr>
              </a:buClr>
              <a:buSzPct val="150000"/>
              <a:buFont typeface="Arial" panose="020B0604020202020204" pitchFamily="34" charset="0"/>
              <a:buChar char="•"/>
            </a:pP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Not a tool, but a living, aesthetic organism.</a:t>
            </a:r>
          </a:p>
          <a:p>
            <a:pPr marL="285750" indent="-285750">
              <a:buClr>
                <a:schemeClr val="accent2">
                  <a:lumMod val="60000"/>
                  <a:lumOff val="40000"/>
                </a:schemeClr>
              </a:buClr>
              <a:buSzPct val="150000"/>
              <a:buFont typeface="Arial" panose="020B0604020202020204" pitchFamily="34" charset="0"/>
              <a:buChar char="•"/>
            </a:pP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Dialogical view.</a:t>
            </a:r>
          </a:p>
          <a:p>
            <a:pPr>
              <a:buClr>
                <a:schemeClr val="accent2">
                  <a:lumMod val="60000"/>
                  <a:lumOff val="40000"/>
                </a:schemeClr>
              </a:buClr>
              <a:buSzPct val="150000"/>
            </a:pPr>
            <a:endParaRPr lang="en-US" sz="20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>
              <a:buClr>
                <a:srgbClr val="FFC55D"/>
              </a:buClr>
              <a:buSzPct val="150000"/>
            </a:pPr>
            <a:endParaRPr lang="fi-FI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4" name="Suorakulmio 3">
            <a:extLst>
              <a:ext uri="{FF2B5EF4-FFF2-40B4-BE49-F238E27FC236}">
                <a16:creationId xmlns:a16="http://schemas.microsoft.com/office/drawing/2014/main" id="{34A345DF-6209-445B-9EC3-3668248077D8}"/>
              </a:ext>
            </a:extLst>
          </p:cNvPr>
          <p:cNvSpPr/>
          <p:nvPr/>
        </p:nvSpPr>
        <p:spPr>
          <a:xfrm>
            <a:off x="209862" y="164892"/>
            <a:ext cx="11827240" cy="6580681"/>
          </a:xfrm>
          <a:custGeom>
            <a:avLst/>
            <a:gdLst>
              <a:gd name="connsiteX0" fmla="*/ 0 w 11827240"/>
              <a:gd name="connsiteY0" fmla="*/ 0 h 6580681"/>
              <a:gd name="connsiteX1" fmla="*/ 577448 w 11827240"/>
              <a:gd name="connsiteY1" fmla="*/ 0 h 6580681"/>
              <a:gd name="connsiteX2" fmla="*/ 1154895 w 11827240"/>
              <a:gd name="connsiteY2" fmla="*/ 0 h 6580681"/>
              <a:gd name="connsiteX3" fmla="*/ 1968888 w 11827240"/>
              <a:gd name="connsiteY3" fmla="*/ 0 h 6580681"/>
              <a:gd name="connsiteX4" fmla="*/ 2428063 w 11827240"/>
              <a:gd name="connsiteY4" fmla="*/ 0 h 6580681"/>
              <a:gd name="connsiteX5" fmla="*/ 3242055 w 11827240"/>
              <a:gd name="connsiteY5" fmla="*/ 0 h 6580681"/>
              <a:gd name="connsiteX6" fmla="*/ 4056048 w 11827240"/>
              <a:gd name="connsiteY6" fmla="*/ 0 h 6580681"/>
              <a:gd name="connsiteX7" fmla="*/ 4751768 w 11827240"/>
              <a:gd name="connsiteY7" fmla="*/ 0 h 6580681"/>
              <a:gd name="connsiteX8" fmla="*/ 5210943 w 11827240"/>
              <a:gd name="connsiteY8" fmla="*/ 0 h 6580681"/>
              <a:gd name="connsiteX9" fmla="*/ 5788390 w 11827240"/>
              <a:gd name="connsiteY9" fmla="*/ 0 h 6580681"/>
              <a:gd name="connsiteX10" fmla="*/ 6247566 w 11827240"/>
              <a:gd name="connsiteY10" fmla="*/ 0 h 6580681"/>
              <a:gd name="connsiteX11" fmla="*/ 6825013 w 11827240"/>
              <a:gd name="connsiteY11" fmla="*/ 0 h 6580681"/>
              <a:gd name="connsiteX12" fmla="*/ 7757278 w 11827240"/>
              <a:gd name="connsiteY12" fmla="*/ 0 h 6580681"/>
              <a:gd name="connsiteX13" fmla="*/ 8571270 w 11827240"/>
              <a:gd name="connsiteY13" fmla="*/ 0 h 6580681"/>
              <a:gd name="connsiteX14" fmla="*/ 9266990 w 11827240"/>
              <a:gd name="connsiteY14" fmla="*/ 0 h 6580681"/>
              <a:gd name="connsiteX15" fmla="*/ 9607893 w 11827240"/>
              <a:gd name="connsiteY15" fmla="*/ 0 h 6580681"/>
              <a:gd name="connsiteX16" fmla="*/ 10185341 w 11827240"/>
              <a:gd name="connsiteY16" fmla="*/ 0 h 6580681"/>
              <a:gd name="connsiteX17" fmla="*/ 10999333 w 11827240"/>
              <a:gd name="connsiteY17" fmla="*/ 0 h 6580681"/>
              <a:gd name="connsiteX18" fmla="*/ 11827240 w 11827240"/>
              <a:gd name="connsiteY18" fmla="*/ 0 h 6580681"/>
              <a:gd name="connsiteX19" fmla="*/ 11827240 w 11827240"/>
              <a:gd name="connsiteY19" fmla="*/ 658068 h 6580681"/>
              <a:gd name="connsiteX20" fmla="*/ 11827240 w 11827240"/>
              <a:gd name="connsiteY20" fmla="*/ 1184523 h 6580681"/>
              <a:gd name="connsiteX21" fmla="*/ 11827240 w 11827240"/>
              <a:gd name="connsiteY21" fmla="*/ 1974204 h 6580681"/>
              <a:gd name="connsiteX22" fmla="*/ 11827240 w 11827240"/>
              <a:gd name="connsiteY22" fmla="*/ 2698079 h 6580681"/>
              <a:gd name="connsiteX23" fmla="*/ 11827240 w 11827240"/>
              <a:gd name="connsiteY23" fmla="*/ 3356147 h 6580681"/>
              <a:gd name="connsiteX24" fmla="*/ 11827240 w 11827240"/>
              <a:gd name="connsiteY24" fmla="*/ 3816795 h 6580681"/>
              <a:gd name="connsiteX25" fmla="*/ 11827240 w 11827240"/>
              <a:gd name="connsiteY25" fmla="*/ 4277443 h 6580681"/>
              <a:gd name="connsiteX26" fmla="*/ 11827240 w 11827240"/>
              <a:gd name="connsiteY26" fmla="*/ 5067124 h 6580681"/>
              <a:gd name="connsiteX27" fmla="*/ 11827240 w 11827240"/>
              <a:gd name="connsiteY27" fmla="*/ 5725192 h 6580681"/>
              <a:gd name="connsiteX28" fmla="*/ 11827240 w 11827240"/>
              <a:gd name="connsiteY28" fmla="*/ 6580681 h 6580681"/>
              <a:gd name="connsiteX29" fmla="*/ 11131520 w 11827240"/>
              <a:gd name="connsiteY29" fmla="*/ 6580681 h 6580681"/>
              <a:gd name="connsiteX30" fmla="*/ 10554072 w 11827240"/>
              <a:gd name="connsiteY30" fmla="*/ 6580681 h 6580681"/>
              <a:gd name="connsiteX31" fmla="*/ 9858352 w 11827240"/>
              <a:gd name="connsiteY31" fmla="*/ 6580681 h 6580681"/>
              <a:gd name="connsiteX32" fmla="*/ 9044360 w 11827240"/>
              <a:gd name="connsiteY32" fmla="*/ 6580681 h 6580681"/>
              <a:gd name="connsiteX33" fmla="*/ 8466912 w 11827240"/>
              <a:gd name="connsiteY33" fmla="*/ 6580681 h 6580681"/>
              <a:gd name="connsiteX34" fmla="*/ 7771192 w 11827240"/>
              <a:gd name="connsiteY34" fmla="*/ 6580681 h 6580681"/>
              <a:gd name="connsiteX35" fmla="*/ 6838928 w 11827240"/>
              <a:gd name="connsiteY35" fmla="*/ 6580681 h 6580681"/>
              <a:gd name="connsiteX36" fmla="*/ 6261480 w 11827240"/>
              <a:gd name="connsiteY36" fmla="*/ 6580681 h 6580681"/>
              <a:gd name="connsiteX37" fmla="*/ 5565760 w 11827240"/>
              <a:gd name="connsiteY37" fmla="*/ 6580681 h 6580681"/>
              <a:gd name="connsiteX38" fmla="*/ 4870040 w 11827240"/>
              <a:gd name="connsiteY38" fmla="*/ 6580681 h 6580681"/>
              <a:gd name="connsiteX39" fmla="*/ 4410865 w 11827240"/>
              <a:gd name="connsiteY39" fmla="*/ 6580681 h 6580681"/>
              <a:gd name="connsiteX40" fmla="*/ 3596872 w 11827240"/>
              <a:gd name="connsiteY40" fmla="*/ 6580681 h 6580681"/>
              <a:gd name="connsiteX41" fmla="*/ 3255970 w 11827240"/>
              <a:gd name="connsiteY41" fmla="*/ 6580681 h 6580681"/>
              <a:gd name="connsiteX42" fmla="*/ 2560250 w 11827240"/>
              <a:gd name="connsiteY42" fmla="*/ 6580681 h 6580681"/>
              <a:gd name="connsiteX43" fmla="*/ 1627985 w 11827240"/>
              <a:gd name="connsiteY43" fmla="*/ 6580681 h 6580681"/>
              <a:gd name="connsiteX44" fmla="*/ 813992 w 11827240"/>
              <a:gd name="connsiteY44" fmla="*/ 6580681 h 6580681"/>
              <a:gd name="connsiteX45" fmla="*/ 0 w 11827240"/>
              <a:gd name="connsiteY45" fmla="*/ 6580681 h 6580681"/>
              <a:gd name="connsiteX46" fmla="*/ 0 w 11827240"/>
              <a:gd name="connsiteY46" fmla="*/ 6120033 h 6580681"/>
              <a:gd name="connsiteX47" fmla="*/ 0 w 11827240"/>
              <a:gd name="connsiteY47" fmla="*/ 5593579 h 6580681"/>
              <a:gd name="connsiteX48" fmla="*/ 0 w 11827240"/>
              <a:gd name="connsiteY48" fmla="*/ 4869704 h 6580681"/>
              <a:gd name="connsiteX49" fmla="*/ 0 w 11827240"/>
              <a:gd name="connsiteY49" fmla="*/ 4343249 h 6580681"/>
              <a:gd name="connsiteX50" fmla="*/ 0 w 11827240"/>
              <a:gd name="connsiteY50" fmla="*/ 3619375 h 6580681"/>
              <a:gd name="connsiteX51" fmla="*/ 0 w 11827240"/>
              <a:gd name="connsiteY51" fmla="*/ 2829693 h 6580681"/>
              <a:gd name="connsiteX52" fmla="*/ 0 w 11827240"/>
              <a:gd name="connsiteY52" fmla="*/ 2237432 h 6580681"/>
              <a:gd name="connsiteX53" fmla="*/ 0 w 11827240"/>
              <a:gd name="connsiteY53" fmla="*/ 1710977 h 6580681"/>
              <a:gd name="connsiteX54" fmla="*/ 0 w 11827240"/>
              <a:gd name="connsiteY54" fmla="*/ 1118716 h 6580681"/>
              <a:gd name="connsiteX55" fmla="*/ 0 w 11827240"/>
              <a:gd name="connsiteY55" fmla="*/ 592261 h 6580681"/>
              <a:gd name="connsiteX56" fmla="*/ 0 w 11827240"/>
              <a:gd name="connsiteY56" fmla="*/ 0 h 65806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</a:cxnLst>
            <a:rect l="l" t="t" r="r" b="b"/>
            <a:pathLst>
              <a:path w="11827240" h="6580681" extrusionOk="0">
                <a:moveTo>
                  <a:pt x="0" y="0"/>
                </a:moveTo>
                <a:cubicBezTo>
                  <a:pt x="170457" y="-26287"/>
                  <a:pt x="380927" y="-20796"/>
                  <a:pt x="577448" y="0"/>
                </a:cubicBezTo>
                <a:cubicBezTo>
                  <a:pt x="773969" y="20796"/>
                  <a:pt x="1009486" y="-14903"/>
                  <a:pt x="1154895" y="0"/>
                </a:cubicBezTo>
                <a:cubicBezTo>
                  <a:pt x="1300304" y="14903"/>
                  <a:pt x="1604023" y="23499"/>
                  <a:pt x="1968888" y="0"/>
                </a:cubicBezTo>
                <a:cubicBezTo>
                  <a:pt x="2333753" y="-23499"/>
                  <a:pt x="2237962" y="-4566"/>
                  <a:pt x="2428063" y="0"/>
                </a:cubicBezTo>
                <a:cubicBezTo>
                  <a:pt x="2618165" y="4566"/>
                  <a:pt x="2868695" y="16679"/>
                  <a:pt x="3242055" y="0"/>
                </a:cubicBezTo>
                <a:cubicBezTo>
                  <a:pt x="3615415" y="-16679"/>
                  <a:pt x="3709746" y="-27697"/>
                  <a:pt x="4056048" y="0"/>
                </a:cubicBezTo>
                <a:cubicBezTo>
                  <a:pt x="4402350" y="27697"/>
                  <a:pt x="4588360" y="13296"/>
                  <a:pt x="4751768" y="0"/>
                </a:cubicBezTo>
                <a:cubicBezTo>
                  <a:pt x="4915176" y="-13296"/>
                  <a:pt x="4984366" y="13500"/>
                  <a:pt x="5210943" y="0"/>
                </a:cubicBezTo>
                <a:cubicBezTo>
                  <a:pt x="5437521" y="-13500"/>
                  <a:pt x="5510493" y="26368"/>
                  <a:pt x="5788390" y="0"/>
                </a:cubicBezTo>
                <a:cubicBezTo>
                  <a:pt x="6066287" y="-26368"/>
                  <a:pt x="6045956" y="1317"/>
                  <a:pt x="6247566" y="0"/>
                </a:cubicBezTo>
                <a:cubicBezTo>
                  <a:pt x="6449176" y="-1317"/>
                  <a:pt x="6584669" y="10316"/>
                  <a:pt x="6825013" y="0"/>
                </a:cubicBezTo>
                <a:cubicBezTo>
                  <a:pt x="7065357" y="-10316"/>
                  <a:pt x="7426644" y="10197"/>
                  <a:pt x="7757278" y="0"/>
                </a:cubicBezTo>
                <a:cubicBezTo>
                  <a:pt x="8087912" y="-10197"/>
                  <a:pt x="8249359" y="13736"/>
                  <a:pt x="8571270" y="0"/>
                </a:cubicBezTo>
                <a:cubicBezTo>
                  <a:pt x="8893181" y="-13736"/>
                  <a:pt x="8978733" y="15050"/>
                  <a:pt x="9266990" y="0"/>
                </a:cubicBezTo>
                <a:cubicBezTo>
                  <a:pt x="9555247" y="-15050"/>
                  <a:pt x="9473374" y="-7315"/>
                  <a:pt x="9607893" y="0"/>
                </a:cubicBezTo>
                <a:cubicBezTo>
                  <a:pt x="9742412" y="7315"/>
                  <a:pt x="9976341" y="6242"/>
                  <a:pt x="10185341" y="0"/>
                </a:cubicBezTo>
                <a:cubicBezTo>
                  <a:pt x="10394341" y="-6242"/>
                  <a:pt x="10761794" y="23410"/>
                  <a:pt x="10999333" y="0"/>
                </a:cubicBezTo>
                <a:cubicBezTo>
                  <a:pt x="11236872" y="-23410"/>
                  <a:pt x="11543357" y="-885"/>
                  <a:pt x="11827240" y="0"/>
                </a:cubicBezTo>
                <a:cubicBezTo>
                  <a:pt x="11809290" y="277186"/>
                  <a:pt x="11825007" y="445939"/>
                  <a:pt x="11827240" y="658068"/>
                </a:cubicBezTo>
                <a:cubicBezTo>
                  <a:pt x="11829473" y="870197"/>
                  <a:pt x="11839102" y="1045865"/>
                  <a:pt x="11827240" y="1184523"/>
                </a:cubicBezTo>
                <a:cubicBezTo>
                  <a:pt x="11815378" y="1323181"/>
                  <a:pt x="11840058" y="1683188"/>
                  <a:pt x="11827240" y="1974204"/>
                </a:cubicBezTo>
                <a:cubicBezTo>
                  <a:pt x="11814422" y="2265220"/>
                  <a:pt x="11840617" y="2451799"/>
                  <a:pt x="11827240" y="2698079"/>
                </a:cubicBezTo>
                <a:cubicBezTo>
                  <a:pt x="11813863" y="2944359"/>
                  <a:pt x="11834470" y="3060301"/>
                  <a:pt x="11827240" y="3356147"/>
                </a:cubicBezTo>
                <a:cubicBezTo>
                  <a:pt x="11820010" y="3651993"/>
                  <a:pt x="11850167" y="3618188"/>
                  <a:pt x="11827240" y="3816795"/>
                </a:cubicBezTo>
                <a:cubicBezTo>
                  <a:pt x="11804313" y="4015402"/>
                  <a:pt x="11846490" y="4131299"/>
                  <a:pt x="11827240" y="4277443"/>
                </a:cubicBezTo>
                <a:cubicBezTo>
                  <a:pt x="11807990" y="4423587"/>
                  <a:pt x="11791234" y="4900167"/>
                  <a:pt x="11827240" y="5067124"/>
                </a:cubicBezTo>
                <a:cubicBezTo>
                  <a:pt x="11863246" y="5234081"/>
                  <a:pt x="11854886" y="5433255"/>
                  <a:pt x="11827240" y="5725192"/>
                </a:cubicBezTo>
                <a:cubicBezTo>
                  <a:pt x="11799594" y="6017129"/>
                  <a:pt x="11804792" y="6365796"/>
                  <a:pt x="11827240" y="6580681"/>
                </a:cubicBezTo>
                <a:cubicBezTo>
                  <a:pt x="11614649" y="6550511"/>
                  <a:pt x="11273402" y="6587672"/>
                  <a:pt x="11131520" y="6580681"/>
                </a:cubicBezTo>
                <a:cubicBezTo>
                  <a:pt x="10989638" y="6573690"/>
                  <a:pt x="10755642" y="6591353"/>
                  <a:pt x="10554072" y="6580681"/>
                </a:cubicBezTo>
                <a:cubicBezTo>
                  <a:pt x="10352502" y="6570009"/>
                  <a:pt x="10004135" y="6546457"/>
                  <a:pt x="9858352" y="6580681"/>
                </a:cubicBezTo>
                <a:cubicBezTo>
                  <a:pt x="9712569" y="6614905"/>
                  <a:pt x="9344557" y="6550359"/>
                  <a:pt x="9044360" y="6580681"/>
                </a:cubicBezTo>
                <a:cubicBezTo>
                  <a:pt x="8744163" y="6611003"/>
                  <a:pt x="8724038" y="6581433"/>
                  <a:pt x="8466912" y="6580681"/>
                </a:cubicBezTo>
                <a:cubicBezTo>
                  <a:pt x="8209786" y="6579929"/>
                  <a:pt x="8043921" y="6564942"/>
                  <a:pt x="7771192" y="6580681"/>
                </a:cubicBezTo>
                <a:cubicBezTo>
                  <a:pt x="7498463" y="6596420"/>
                  <a:pt x="7197341" y="6556054"/>
                  <a:pt x="6838928" y="6580681"/>
                </a:cubicBezTo>
                <a:cubicBezTo>
                  <a:pt x="6480515" y="6605308"/>
                  <a:pt x="6426759" y="6602790"/>
                  <a:pt x="6261480" y="6580681"/>
                </a:cubicBezTo>
                <a:cubicBezTo>
                  <a:pt x="6096201" y="6558572"/>
                  <a:pt x="5763241" y="6581631"/>
                  <a:pt x="5565760" y="6580681"/>
                </a:cubicBezTo>
                <a:cubicBezTo>
                  <a:pt x="5368279" y="6579731"/>
                  <a:pt x="5105851" y="6594207"/>
                  <a:pt x="4870040" y="6580681"/>
                </a:cubicBezTo>
                <a:cubicBezTo>
                  <a:pt x="4634229" y="6567155"/>
                  <a:pt x="4590162" y="6575310"/>
                  <a:pt x="4410865" y="6580681"/>
                </a:cubicBezTo>
                <a:cubicBezTo>
                  <a:pt x="4231569" y="6586052"/>
                  <a:pt x="3884190" y="6595088"/>
                  <a:pt x="3596872" y="6580681"/>
                </a:cubicBezTo>
                <a:cubicBezTo>
                  <a:pt x="3309554" y="6566274"/>
                  <a:pt x="3366075" y="6567817"/>
                  <a:pt x="3255970" y="6580681"/>
                </a:cubicBezTo>
                <a:cubicBezTo>
                  <a:pt x="3145865" y="6593545"/>
                  <a:pt x="2905367" y="6574414"/>
                  <a:pt x="2560250" y="6580681"/>
                </a:cubicBezTo>
                <a:cubicBezTo>
                  <a:pt x="2215133" y="6586948"/>
                  <a:pt x="1819394" y="6541171"/>
                  <a:pt x="1627985" y="6580681"/>
                </a:cubicBezTo>
                <a:cubicBezTo>
                  <a:pt x="1436577" y="6620191"/>
                  <a:pt x="1130573" y="6578121"/>
                  <a:pt x="813992" y="6580681"/>
                </a:cubicBezTo>
                <a:cubicBezTo>
                  <a:pt x="497411" y="6583241"/>
                  <a:pt x="226779" y="6604015"/>
                  <a:pt x="0" y="6580681"/>
                </a:cubicBezTo>
                <a:cubicBezTo>
                  <a:pt x="-6917" y="6381141"/>
                  <a:pt x="18146" y="6335038"/>
                  <a:pt x="0" y="6120033"/>
                </a:cubicBezTo>
                <a:cubicBezTo>
                  <a:pt x="-18146" y="5905028"/>
                  <a:pt x="-24489" y="5705710"/>
                  <a:pt x="0" y="5593579"/>
                </a:cubicBezTo>
                <a:cubicBezTo>
                  <a:pt x="24489" y="5481448"/>
                  <a:pt x="-33193" y="5111893"/>
                  <a:pt x="0" y="4869704"/>
                </a:cubicBezTo>
                <a:cubicBezTo>
                  <a:pt x="33193" y="4627516"/>
                  <a:pt x="10285" y="4540211"/>
                  <a:pt x="0" y="4343249"/>
                </a:cubicBezTo>
                <a:cubicBezTo>
                  <a:pt x="-10285" y="4146288"/>
                  <a:pt x="13804" y="3967900"/>
                  <a:pt x="0" y="3619375"/>
                </a:cubicBezTo>
                <a:cubicBezTo>
                  <a:pt x="-13804" y="3270850"/>
                  <a:pt x="-6221" y="3157237"/>
                  <a:pt x="0" y="2829693"/>
                </a:cubicBezTo>
                <a:cubicBezTo>
                  <a:pt x="6221" y="2502149"/>
                  <a:pt x="-15485" y="2365653"/>
                  <a:pt x="0" y="2237432"/>
                </a:cubicBezTo>
                <a:cubicBezTo>
                  <a:pt x="15485" y="2109211"/>
                  <a:pt x="-13796" y="1900886"/>
                  <a:pt x="0" y="1710977"/>
                </a:cubicBezTo>
                <a:cubicBezTo>
                  <a:pt x="13796" y="1521068"/>
                  <a:pt x="19023" y="1247111"/>
                  <a:pt x="0" y="1118716"/>
                </a:cubicBezTo>
                <a:cubicBezTo>
                  <a:pt x="-19023" y="990321"/>
                  <a:pt x="-7642" y="738801"/>
                  <a:pt x="0" y="592261"/>
                </a:cubicBezTo>
                <a:cubicBezTo>
                  <a:pt x="7642" y="445721"/>
                  <a:pt x="15742" y="237960"/>
                  <a:pt x="0" y="0"/>
                </a:cubicBezTo>
                <a:close/>
              </a:path>
            </a:pathLst>
          </a:custGeom>
          <a:noFill/>
          <a:ln w="6350">
            <a:solidFill>
              <a:schemeClr val="accent2">
                <a:lumMod val="40000"/>
                <a:lumOff val="60000"/>
              </a:schemeClr>
            </a:solidFill>
            <a:extLst>
              <a:ext uri="{C807C97D-BFC1-408E-A445-0C87EB9F89A2}">
                <ask:lineSketchStyleProps xmlns:ask="http://schemas.microsoft.com/office/drawing/2018/sketchyshapes" sd="4224980216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pic>
        <p:nvPicPr>
          <p:cNvPr id="6" name="Picture 19">
            <a:extLst>
              <a:ext uri="{FF2B5EF4-FFF2-40B4-BE49-F238E27FC236}">
                <a16:creationId xmlns:a16="http://schemas.microsoft.com/office/drawing/2014/main" id="{35391A47-0483-45D8-8D15-690757115F3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12557" y="4667796"/>
            <a:ext cx="724411" cy="622495"/>
          </a:xfrm>
          <a:prstGeom prst="rect">
            <a:avLst/>
          </a:prstGeom>
        </p:spPr>
      </p:pic>
      <p:pic>
        <p:nvPicPr>
          <p:cNvPr id="8" name="Picture 19">
            <a:extLst>
              <a:ext uri="{FF2B5EF4-FFF2-40B4-BE49-F238E27FC236}">
                <a16:creationId xmlns:a16="http://schemas.microsoft.com/office/drawing/2014/main" id="{05DA8493-E127-4E8B-9D36-C328FDC8DB7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06738" y="4763627"/>
            <a:ext cx="724411" cy="622495"/>
          </a:xfrm>
          <a:prstGeom prst="rect">
            <a:avLst/>
          </a:prstGeom>
        </p:spPr>
      </p:pic>
      <p:sp>
        <p:nvSpPr>
          <p:cNvPr id="5" name="Tekstiruutu 4">
            <a:extLst>
              <a:ext uri="{FF2B5EF4-FFF2-40B4-BE49-F238E27FC236}">
                <a16:creationId xmlns:a16="http://schemas.microsoft.com/office/drawing/2014/main" id="{F260EB7A-4376-4A56-B7D6-A9A568C5308F}"/>
              </a:ext>
            </a:extLst>
          </p:cNvPr>
          <p:cNvSpPr txBox="1"/>
          <p:nvPr/>
        </p:nvSpPr>
        <p:spPr>
          <a:xfrm flipH="1">
            <a:off x="1331149" y="4667796"/>
            <a:ext cx="971384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Clr>
                <a:schemeClr val="accent2">
                  <a:lumMod val="60000"/>
                  <a:lumOff val="40000"/>
                </a:schemeClr>
              </a:buClr>
              <a:buSzPct val="150000"/>
            </a:pP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</a:rPr>
              <a:t>Language is not mathematics: it should contain exceptions, illogicalities, and complex phenomena.</a:t>
            </a:r>
          </a:p>
        </p:txBody>
      </p:sp>
    </p:spTree>
    <p:extLst>
      <p:ext uri="{BB962C8B-B14F-4D97-AF65-F5344CB8AC3E}">
        <p14:creationId xmlns:p14="http://schemas.microsoft.com/office/powerpoint/2010/main" val="395562018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sz="4800" i="1" cap="small" dirty="0">
                <a:solidFill>
                  <a:schemeClr val="accent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Language is </a:t>
            </a:r>
            <a:r>
              <a:rPr lang="fi-FI" sz="4800" i="1" cap="small" dirty="0" err="1">
                <a:solidFill>
                  <a:schemeClr val="accent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rules</a:t>
            </a:r>
            <a:endParaRPr lang="fi-FI" sz="4800" i="1" cap="small" dirty="0">
              <a:solidFill>
                <a:schemeClr val="accent2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" name="Tekstiruutu 2">
            <a:extLst>
              <a:ext uri="{FF2B5EF4-FFF2-40B4-BE49-F238E27FC236}">
                <a16:creationId xmlns:a16="http://schemas.microsoft.com/office/drawing/2014/main" id="{C1D0FB67-C3BE-4680-B1E6-B941A27C8152}"/>
              </a:ext>
            </a:extLst>
          </p:cNvPr>
          <p:cNvSpPr txBox="1"/>
          <p:nvPr/>
        </p:nvSpPr>
        <p:spPr>
          <a:xfrm>
            <a:off x="1298713" y="2173357"/>
            <a:ext cx="9713844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chemeClr val="accent2">
                  <a:lumMod val="60000"/>
                  <a:lumOff val="40000"/>
                </a:schemeClr>
              </a:buClr>
              <a:buSzPct val="150000"/>
              <a:buFont typeface="Arial" panose="020B0604020202020204" pitchFamily="34" charset="0"/>
              <a:buChar char="•"/>
            </a:pP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Norms are the absolute value of language.</a:t>
            </a:r>
          </a:p>
          <a:p>
            <a:pPr marL="285750" indent="-285750">
              <a:buClr>
                <a:schemeClr val="accent2">
                  <a:lumMod val="60000"/>
                  <a:lumOff val="40000"/>
                </a:schemeClr>
              </a:buClr>
              <a:buSzPct val="150000"/>
              <a:buFont typeface="Arial" panose="020B0604020202020204" pitchFamily="34" charset="0"/>
              <a:buChar char="•"/>
            </a:pP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The norm of </a:t>
            </a:r>
            <a:r>
              <a:rPr lang="en-US" sz="2800" i="1" dirty="0">
                <a:latin typeface="Cambria" panose="02040503050406030204" pitchFamily="18" charset="0"/>
                <a:ea typeface="Cambria" panose="02040503050406030204" pitchFamily="18" charset="0"/>
              </a:rPr>
              <a:t>OittA-</a:t>
            </a: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 and </a:t>
            </a:r>
            <a:r>
              <a:rPr lang="en-US" sz="2800" i="1" dirty="0">
                <a:latin typeface="Cambria" panose="02040503050406030204" pitchFamily="18" charset="0"/>
                <a:ea typeface="Cambria" panose="02040503050406030204" pitchFamily="18" charset="0"/>
              </a:rPr>
              <a:t>OttA</a:t>
            </a: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-verbs reflects language use.</a:t>
            </a:r>
          </a:p>
          <a:p>
            <a:pPr marL="285750" indent="-285750">
              <a:buClr>
                <a:schemeClr val="accent2">
                  <a:lumMod val="60000"/>
                  <a:lumOff val="40000"/>
                </a:schemeClr>
              </a:buClr>
              <a:buSzPct val="150000"/>
              <a:buFont typeface="Arial" panose="020B0604020202020204" pitchFamily="34" charset="0"/>
              <a:buChar char="•"/>
            </a:pP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Value of establishment.</a:t>
            </a:r>
          </a:p>
          <a:p>
            <a:pPr marL="285750" indent="-285750">
              <a:buClr>
                <a:schemeClr val="accent2">
                  <a:lumMod val="60000"/>
                  <a:lumOff val="40000"/>
                </a:schemeClr>
              </a:buClr>
              <a:buSzPct val="150000"/>
              <a:buFont typeface="Arial" panose="020B0604020202020204" pitchFamily="34" charset="0"/>
              <a:buChar char="•"/>
            </a:pP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Formalistic view.</a:t>
            </a:r>
          </a:p>
          <a:p>
            <a:pPr>
              <a:buClr>
                <a:schemeClr val="accent2">
                  <a:lumMod val="60000"/>
                  <a:lumOff val="40000"/>
                </a:schemeClr>
              </a:buClr>
              <a:buSzPct val="150000"/>
            </a:pPr>
            <a:endParaRPr lang="en-US" sz="20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>
              <a:buClr>
                <a:srgbClr val="FFC55D"/>
              </a:buClr>
              <a:buSzPct val="150000"/>
            </a:pPr>
            <a:endParaRPr lang="fi-FI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4" name="Suorakulmio 3">
            <a:extLst>
              <a:ext uri="{FF2B5EF4-FFF2-40B4-BE49-F238E27FC236}">
                <a16:creationId xmlns:a16="http://schemas.microsoft.com/office/drawing/2014/main" id="{34A345DF-6209-445B-9EC3-3668248077D8}"/>
              </a:ext>
            </a:extLst>
          </p:cNvPr>
          <p:cNvSpPr/>
          <p:nvPr/>
        </p:nvSpPr>
        <p:spPr>
          <a:xfrm>
            <a:off x="209862" y="164892"/>
            <a:ext cx="11827240" cy="6580681"/>
          </a:xfrm>
          <a:custGeom>
            <a:avLst/>
            <a:gdLst>
              <a:gd name="connsiteX0" fmla="*/ 0 w 11827240"/>
              <a:gd name="connsiteY0" fmla="*/ 0 h 6580681"/>
              <a:gd name="connsiteX1" fmla="*/ 577448 w 11827240"/>
              <a:gd name="connsiteY1" fmla="*/ 0 h 6580681"/>
              <a:gd name="connsiteX2" fmla="*/ 1154895 w 11827240"/>
              <a:gd name="connsiteY2" fmla="*/ 0 h 6580681"/>
              <a:gd name="connsiteX3" fmla="*/ 1968888 w 11827240"/>
              <a:gd name="connsiteY3" fmla="*/ 0 h 6580681"/>
              <a:gd name="connsiteX4" fmla="*/ 2428063 w 11827240"/>
              <a:gd name="connsiteY4" fmla="*/ 0 h 6580681"/>
              <a:gd name="connsiteX5" fmla="*/ 3242055 w 11827240"/>
              <a:gd name="connsiteY5" fmla="*/ 0 h 6580681"/>
              <a:gd name="connsiteX6" fmla="*/ 4056048 w 11827240"/>
              <a:gd name="connsiteY6" fmla="*/ 0 h 6580681"/>
              <a:gd name="connsiteX7" fmla="*/ 4751768 w 11827240"/>
              <a:gd name="connsiteY7" fmla="*/ 0 h 6580681"/>
              <a:gd name="connsiteX8" fmla="*/ 5210943 w 11827240"/>
              <a:gd name="connsiteY8" fmla="*/ 0 h 6580681"/>
              <a:gd name="connsiteX9" fmla="*/ 5788390 w 11827240"/>
              <a:gd name="connsiteY9" fmla="*/ 0 h 6580681"/>
              <a:gd name="connsiteX10" fmla="*/ 6247566 w 11827240"/>
              <a:gd name="connsiteY10" fmla="*/ 0 h 6580681"/>
              <a:gd name="connsiteX11" fmla="*/ 6825013 w 11827240"/>
              <a:gd name="connsiteY11" fmla="*/ 0 h 6580681"/>
              <a:gd name="connsiteX12" fmla="*/ 7757278 w 11827240"/>
              <a:gd name="connsiteY12" fmla="*/ 0 h 6580681"/>
              <a:gd name="connsiteX13" fmla="*/ 8571270 w 11827240"/>
              <a:gd name="connsiteY13" fmla="*/ 0 h 6580681"/>
              <a:gd name="connsiteX14" fmla="*/ 9266990 w 11827240"/>
              <a:gd name="connsiteY14" fmla="*/ 0 h 6580681"/>
              <a:gd name="connsiteX15" fmla="*/ 9607893 w 11827240"/>
              <a:gd name="connsiteY15" fmla="*/ 0 h 6580681"/>
              <a:gd name="connsiteX16" fmla="*/ 10185341 w 11827240"/>
              <a:gd name="connsiteY16" fmla="*/ 0 h 6580681"/>
              <a:gd name="connsiteX17" fmla="*/ 10999333 w 11827240"/>
              <a:gd name="connsiteY17" fmla="*/ 0 h 6580681"/>
              <a:gd name="connsiteX18" fmla="*/ 11827240 w 11827240"/>
              <a:gd name="connsiteY18" fmla="*/ 0 h 6580681"/>
              <a:gd name="connsiteX19" fmla="*/ 11827240 w 11827240"/>
              <a:gd name="connsiteY19" fmla="*/ 658068 h 6580681"/>
              <a:gd name="connsiteX20" fmla="*/ 11827240 w 11827240"/>
              <a:gd name="connsiteY20" fmla="*/ 1184523 h 6580681"/>
              <a:gd name="connsiteX21" fmla="*/ 11827240 w 11827240"/>
              <a:gd name="connsiteY21" fmla="*/ 1974204 h 6580681"/>
              <a:gd name="connsiteX22" fmla="*/ 11827240 w 11827240"/>
              <a:gd name="connsiteY22" fmla="*/ 2698079 h 6580681"/>
              <a:gd name="connsiteX23" fmla="*/ 11827240 w 11827240"/>
              <a:gd name="connsiteY23" fmla="*/ 3356147 h 6580681"/>
              <a:gd name="connsiteX24" fmla="*/ 11827240 w 11827240"/>
              <a:gd name="connsiteY24" fmla="*/ 3816795 h 6580681"/>
              <a:gd name="connsiteX25" fmla="*/ 11827240 w 11827240"/>
              <a:gd name="connsiteY25" fmla="*/ 4277443 h 6580681"/>
              <a:gd name="connsiteX26" fmla="*/ 11827240 w 11827240"/>
              <a:gd name="connsiteY26" fmla="*/ 5067124 h 6580681"/>
              <a:gd name="connsiteX27" fmla="*/ 11827240 w 11827240"/>
              <a:gd name="connsiteY27" fmla="*/ 5725192 h 6580681"/>
              <a:gd name="connsiteX28" fmla="*/ 11827240 w 11827240"/>
              <a:gd name="connsiteY28" fmla="*/ 6580681 h 6580681"/>
              <a:gd name="connsiteX29" fmla="*/ 11131520 w 11827240"/>
              <a:gd name="connsiteY29" fmla="*/ 6580681 h 6580681"/>
              <a:gd name="connsiteX30" fmla="*/ 10554072 w 11827240"/>
              <a:gd name="connsiteY30" fmla="*/ 6580681 h 6580681"/>
              <a:gd name="connsiteX31" fmla="*/ 9858352 w 11827240"/>
              <a:gd name="connsiteY31" fmla="*/ 6580681 h 6580681"/>
              <a:gd name="connsiteX32" fmla="*/ 9044360 w 11827240"/>
              <a:gd name="connsiteY32" fmla="*/ 6580681 h 6580681"/>
              <a:gd name="connsiteX33" fmla="*/ 8466912 w 11827240"/>
              <a:gd name="connsiteY33" fmla="*/ 6580681 h 6580681"/>
              <a:gd name="connsiteX34" fmla="*/ 7771192 w 11827240"/>
              <a:gd name="connsiteY34" fmla="*/ 6580681 h 6580681"/>
              <a:gd name="connsiteX35" fmla="*/ 6838928 w 11827240"/>
              <a:gd name="connsiteY35" fmla="*/ 6580681 h 6580681"/>
              <a:gd name="connsiteX36" fmla="*/ 6261480 w 11827240"/>
              <a:gd name="connsiteY36" fmla="*/ 6580681 h 6580681"/>
              <a:gd name="connsiteX37" fmla="*/ 5565760 w 11827240"/>
              <a:gd name="connsiteY37" fmla="*/ 6580681 h 6580681"/>
              <a:gd name="connsiteX38" fmla="*/ 4870040 w 11827240"/>
              <a:gd name="connsiteY38" fmla="*/ 6580681 h 6580681"/>
              <a:gd name="connsiteX39" fmla="*/ 4410865 w 11827240"/>
              <a:gd name="connsiteY39" fmla="*/ 6580681 h 6580681"/>
              <a:gd name="connsiteX40" fmla="*/ 3596872 w 11827240"/>
              <a:gd name="connsiteY40" fmla="*/ 6580681 h 6580681"/>
              <a:gd name="connsiteX41" fmla="*/ 3255970 w 11827240"/>
              <a:gd name="connsiteY41" fmla="*/ 6580681 h 6580681"/>
              <a:gd name="connsiteX42" fmla="*/ 2560250 w 11827240"/>
              <a:gd name="connsiteY42" fmla="*/ 6580681 h 6580681"/>
              <a:gd name="connsiteX43" fmla="*/ 1627985 w 11827240"/>
              <a:gd name="connsiteY43" fmla="*/ 6580681 h 6580681"/>
              <a:gd name="connsiteX44" fmla="*/ 813992 w 11827240"/>
              <a:gd name="connsiteY44" fmla="*/ 6580681 h 6580681"/>
              <a:gd name="connsiteX45" fmla="*/ 0 w 11827240"/>
              <a:gd name="connsiteY45" fmla="*/ 6580681 h 6580681"/>
              <a:gd name="connsiteX46" fmla="*/ 0 w 11827240"/>
              <a:gd name="connsiteY46" fmla="*/ 6120033 h 6580681"/>
              <a:gd name="connsiteX47" fmla="*/ 0 w 11827240"/>
              <a:gd name="connsiteY47" fmla="*/ 5593579 h 6580681"/>
              <a:gd name="connsiteX48" fmla="*/ 0 w 11827240"/>
              <a:gd name="connsiteY48" fmla="*/ 4869704 h 6580681"/>
              <a:gd name="connsiteX49" fmla="*/ 0 w 11827240"/>
              <a:gd name="connsiteY49" fmla="*/ 4343249 h 6580681"/>
              <a:gd name="connsiteX50" fmla="*/ 0 w 11827240"/>
              <a:gd name="connsiteY50" fmla="*/ 3619375 h 6580681"/>
              <a:gd name="connsiteX51" fmla="*/ 0 w 11827240"/>
              <a:gd name="connsiteY51" fmla="*/ 2829693 h 6580681"/>
              <a:gd name="connsiteX52" fmla="*/ 0 w 11827240"/>
              <a:gd name="connsiteY52" fmla="*/ 2237432 h 6580681"/>
              <a:gd name="connsiteX53" fmla="*/ 0 w 11827240"/>
              <a:gd name="connsiteY53" fmla="*/ 1710977 h 6580681"/>
              <a:gd name="connsiteX54" fmla="*/ 0 w 11827240"/>
              <a:gd name="connsiteY54" fmla="*/ 1118716 h 6580681"/>
              <a:gd name="connsiteX55" fmla="*/ 0 w 11827240"/>
              <a:gd name="connsiteY55" fmla="*/ 592261 h 6580681"/>
              <a:gd name="connsiteX56" fmla="*/ 0 w 11827240"/>
              <a:gd name="connsiteY56" fmla="*/ 0 h 65806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</a:cxnLst>
            <a:rect l="l" t="t" r="r" b="b"/>
            <a:pathLst>
              <a:path w="11827240" h="6580681" extrusionOk="0">
                <a:moveTo>
                  <a:pt x="0" y="0"/>
                </a:moveTo>
                <a:cubicBezTo>
                  <a:pt x="170457" y="-26287"/>
                  <a:pt x="380927" y="-20796"/>
                  <a:pt x="577448" y="0"/>
                </a:cubicBezTo>
                <a:cubicBezTo>
                  <a:pt x="773969" y="20796"/>
                  <a:pt x="1009486" y="-14903"/>
                  <a:pt x="1154895" y="0"/>
                </a:cubicBezTo>
                <a:cubicBezTo>
                  <a:pt x="1300304" y="14903"/>
                  <a:pt x="1604023" y="23499"/>
                  <a:pt x="1968888" y="0"/>
                </a:cubicBezTo>
                <a:cubicBezTo>
                  <a:pt x="2333753" y="-23499"/>
                  <a:pt x="2237962" y="-4566"/>
                  <a:pt x="2428063" y="0"/>
                </a:cubicBezTo>
                <a:cubicBezTo>
                  <a:pt x="2618165" y="4566"/>
                  <a:pt x="2868695" y="16679"/>
                  <a:pt x="3242055" y="0"/>
                </a:cubicBezTo>
                <a:cubicBezTo>
                  <a:pt x="3615415" y="-16679"/>
                  <a:pt x="3709746" y="-27697"/>
                  <a:pt x="4056048" y="0"/>
                </a:cubicBezTo>
                <a:cubicBezTo>
                  <a:pt x="4402350" y="27697"/>
                  <a:pt x="4588360" y="13296"/>
                  <a:pt x="4751768" y="0"/>
                </a:cubicBezTo>
                <a:cubicBezTo>
                  <a:pt x="4915176" y="-13296"/>
                  <a:pt x="4984366" y="13500"/>
                  <a:pt x="5210943" y="0"/>
                </a:cubicBezTo>
                <a:cubicBezTo>
                  <a:pt x="5437521" y="-13500"/>
                  <a:pt x="5510493" y="26368"/>
                  <a:pt x="5788390" y="0"/>
                </a:cubicBezTo>
                <a:cubicBezTo>
                  <a:pt x="6066287" y="-26368"/>
                  <a:pt x="6045956" y="1317"/>
                  <a:pt x="6247566" y="0"/>
                </a:cubicBezTo>
                <a:cubicBezTo>
                  <a:pt x="6449176" y="-1317"/>
                  <a:pt x="6584669" y="10316"/>
                  <a:pt x="6825013" y="0"/>
                </a:cubicBezTo>
                <a:cubicBezTo>
                  <a:pt x="7065357" y="-10316"/>
                  <a:pt x="7426644" y="10197"/>
                  <a:pt x="7757278" y="0"/>
                </a:cubicBezTo>
                <a:cubicBezTo>
                  <a:pt x="8087912" y="-10197"/>
                  <a:pt x="8249359" y="13736"/>
                  <a:pt x="8571270" y="0"/>
                </a:cubicBezTo>
                <a:cubicBezTo>
                  <a:pt x="8893181" y="-13736"/>
                  <a:pt x="8978733" y="15050"/>
                  <a:pt x="9266990" y="0"/>
                </a:cubicBezTo>
                <a:cubicBezTo>
                  <a:pt x="9555247" y="-15050"/>
                  <a:pt x="9473374" y="-7315"/>
                  <a:pt x="9607893" y="0"/>
                </a:cubicBezTo>
                <a:cubicBezTo>
                  <a:pt x="9742412" y="7315"/>
                  <a:pt x="9976341" y="6242"/>
                  <a:pt x="10185341" y="0"/>
                </a:cubicBezTo>
                <a:cubicBezTo>
                  <a:pt x="10394341" y="-6242"/>
                  <a:pt x="10761794" y="23410"/>
                  <a:pt x="10999333" y="0"/>
                </a:cubicBezTo>
                <a:cubicBezTo>
                  <a:pt x="11236872" y="-23410"/>
                  <a:pt x="11543357" y="-885"/>
                  <a:pt x="11827240" y="0"/>
                </a:cubicBezTo>
                <a:cubicBezTo>
                  <a:pt x="11809290" y="277186"/>
                  <a:pt x="11825007" y="445939"/>
                  <a:pt x="11827240" y="658068"/>
                </a:cubicBezTo>
                <a:cubicBezTo>
                  <a:pt x="11829473" y="870197"/>
                  <a:pt x="11839102" y="1045865"/>
                  <a:pt x="11827240" y="1184523"/>
                </a:cubicBezTo>
                <a:cubicBezTo>
                  <a:pt x="11815378" y="1323181"/>
                  <a:pt x="11840058" y="1683188"/>
                  <a:pt x="11827240" y="1974204"/>
                </a:cubicBezTo>
                <a:cubicBezTo>
                  <a:pt x="11814422" y="2265220"/>
                  <a:pt x="11840617" y="2451799"/>
                  <a:pt x="11827240" y="2698079"/>
                </a:cubicBezTo>
                <a:cubicBezTo>
                  <a:pt x="11813863" y="2944359"/>
                  <a:pt x="11834470" y="3060301"/>
                  <a:pt x="11827240" y="3356147"/>
                </a:cubicBezTo>
                <a:cubicBezTo>
                  <a:pt x="11820010" y="3651993"/>
                  <a:pt x="11850167" y="3618188"/>
                  <a:pt x="11827240" y="3816795"/>
                </a:cubicBezTo>
                <a:cubicBezTo>
                  <a:pt x="11804313" y="4015402"/>
                  <a:pt x="11846490" y="4131299"/>
                  <a:pt x="11827240" y="4277443"/>
                </a:cubicBezTo>
                <a:cubicBezTo>
                  <a:pt x="11807990" y="4423587"/>
                  <a:pt x="11791234" y="4900167"/>
                  <a:pt x="11827240" y="5067124"/>
                </a:cubicBezTo>
                <a:cubicBezTo>
                  <a:pt x="11863246" y="5234081"/>
                  <a:pt x="11854886" y="5433255"/>
                  <a:pt x="11827240" y="5725192"/>
                </a:cubicBezTo>
                <a:cubicBezTo>
                  <a:pt x="11799594" y="6017129"/>
                  <a:pt x="11804792" y="6365796"/>
                  <a:pt x="11827240" y="6580681"/>
                </a:cubicBezTo>
                <a:cubicBezTo>
                  <a:pt x="11614649" y="6550511"/>
                  <a:pt x="11273402" y="6587672"/>
                  <a:pt x="11131520" y="6580681"/>
                </a:cubicBezTo>
                <a:cubicBezTo>
                  <a:pt x="10989638" y="6573690"/>
                  <a:pt x="10755642" y="6591353"/>
                  <a:pt x="10554072" y="6580681"/>
                </a:cubicBezTo>
                <a:cubicBezTo>
                  <a:pt x="10352502" y="6570009"/>
                  <a:pt x="10004135" y="6546457"/>
                  <a:pt x="9858352" y="6580681"/>
                </a:cubicBezTo>
                <a:cubicBezTo>
                  <a:pt x="9712569" y="6614905"/>
                  <a:pt x="9344557" y="6550359"/>
                  <a:pt x="9044360" y="6580681"/>
                </a:cubicBezTo>
                <a:cubicBezTo>
                  <a:pt x="8744163" y="6611003"/>
                  <a:pt x="8724038" y="6581433"/>
                  <a:pt x="8466912" y="6580681"/>
                </a:cubicBezTo>
                <a:cubicBezTo>
                  <a:pt x="8209786" y="6579929"/>
                  <a:pt x="8043921" y="6564942"/>
                  <a:pt x="7771192" y="6580681"/>
                </a:cubicBezTo>
                <a:cubicBezTo>
                  <a:pt x="7498463" y="6596420"/>
                  <a:pt x="7197341" y="6556054"/>
                  <a:pt x="6838928" y="6580681"/>
                </a:cubicBezTo>
                <a:cubicBezTo>
                  <a:pt x="6480515" y="6605308"/>
                  <a:pt x="6426759" y="6602790"/>
                  <a:pt x="6261480" y="6580681"/>
                </a:cubicBezTo>
                <a:cubicBezTo>
                  <a:pt x="6096201" y="6558572"/>
                  <a:pt x="5763241" y="6581631"/>
                  <a:pt x="5565760" y="6580681"/>
                </a:cubicBezTo>
                <a:cubicBezTo>
                  <a:pt x="5368279" y="6579731"/>
                  <a:pt x="5105851" y="6594207"/>
                  <a:pt x="4870040" y="6580681"/>
                </a:cubicBezTo>
                <a:cubicBezTo>
                  <a:pt x="4634229" y="6567155"/>
                  <a:pt x="4590162" y="6575310"/>
                  <a:pt x="4410865" y="6580681"/>
                </a:cubicBezTo>
                <a:cubicBezTo>
                  <a:pt x="4231569" y="6586052"/>
                  <a:pt x="3884190" y="6595088"/>
                  <a:pt x="3596872" y="6580681"/>
                </a:cubicBezTo>
                <a:cubicBezTo>
                  <a:pt x="3309554" y="6566274"/>
                  <a:pt x="3366075" y="6567817"/>
                  <a:pt x="3255970" y="6580681"/>
                </a:cubicBezTo>
                <a:cubicBezTo>
                  <a:pt x="3145865" y="6593545"/>
                  <a:pt x="2905367" y="6574414"/>
                  <a:pt x="2560250" y="6580681"/>
                </a:cubicBezTo>
                <a:cubicBezTo>
                  <a:pt x="2215133" y="6586948"/>
                  <a:pt x="1819394" y="6541171"/>
                  <a:pt x="1627985" y="6580681"/>
                </a:cubicBezTo>
                <a:cubicBezTo>
                  <a:pt x="1436577" y="6620191"/>
                  <a:pt x="1130573" y="6578121"/>
                  <a:pt x="813992" y="6580681"/>
                </a:cubicBezTo>
                <a:cubicBezTo>
                  <a:pt x="497411" y="6583241"/>
                  <a:pt x="226779" y="6604015"/>
                  <a:pt x="0" y="6580681"/>
                </a:cubicBezTo>
                <a:cubicBezTo>
                  <a:pt x="-6917" y="6381141"/>
                  <a:pt x="18146" y="6335038"/>
                  <a:pt x="0" y="6120033"/>
                </a:cubicBezTo>
                <a:cubicBezTo>
                  <a:pt x="-18146" y="5905028"/>
                  <a:pt x="-24489" y="5705710"/>
                  <a:pt x="0" y="5593579"/>
                </a:cubicBezTo>
                <a:cubicBezTo>
                  <a:pt x="24489" y="5481448"/>
                  <a:pt x="-33193" y="5111893"/>
                  <a:pt x="0" y="4869704"/>
                </a:cubicBezTo>
                <a:cubicBezTo>
                  <a:pt x="33193" y="4627516"/>
                  <a:pt x="10285" y="4540211"/>
                  <a:pt x="0" y="4343249"/>
                </a:cubicBezTo>
                <a:cubicBezTo>
                  <a:pt x="-10285" y="4146288"/>
                  <a:pt x="13804" y="3967900"/>
                  <a:pt x="0" y="3619375"/>
                </a:cubicBezTo>
                <a:cubicBezTo>
                  <a:pt x="-13804" y="3270850"/>
                  <a:pt x="-6221" y="3157237"/>
                  <a:pt x="0" y="2829693"/>
                </a:cubicBezTo>
                <a:cubicBezTo>
                  <a:pt x="6221" y="2502149"/>
                  <a:pt x="-15485" y="2365653"/>
                  <a:pt x="0" y="2237432"/>
                </a:cubicBezTo>
                <a:cubicBezTo>
                  <a:pt x="15485" y="2109211"/>
                  <a:pt x="-13796" y="1900886"/>
                  <a:pt x="0" y="1710977"/>
                </a:cubicBezTo>
                <a:cubicBezTo>
                  <a:pt x="13796" y="1521068"/>
                  <a:pt x="19023" y="1247111"/>
                  <a:pt x="0" y="1118716"/>
                </a:cubicBezTo>
                <a:cubicBezTo>
                  <a:pt x="-19023" y="990321"/>
                  <a:pt x="-7642" y="738801"/>
                  <a:pt x="0" y="592261"/>
                </a:cubicBezTo>
                <a:cubicBezTo>
                  <a:pt x="7642" y="445721"/>
                  <a:pt x="15742" y="237960"/>
                  <a:pt x="0" y="0"/>
                </a:cubicBezTo>
                <a:close/>
              </a:path>
            </a:pathLst>
          </a:custGeom>
          <a:noFill/>
          <a:ln w="6350">
            <a:solidFill>
              <a:schemeClr val="accent2">
                <a:lumMod val="40000"/>
                <a:lumOff val="60000"/>
              </a:schemeClr>
            </a:solidFill>
            <a:extLst>
              <a:ext uri="{C807C97D-BFC1-408E-A445-0C87EB9F89A2}">
                <ask:lineSketchStyleProps xmlns:ask="http://schemas.microsoft.com/office/drawing/2018/sketchyshapes" sd="4224980216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1" name="Tekstiruutu 10">
            <a:extLst>
              <a:ext uri="{FF2B5EF4-FFF2-40B4-BE49-F238E27FC236}">
                <a16:creationId xmlns:a16="http://schemas.microsoft.com/office/drawing/2014/main" id="{20A7079B-B4B9-4CE2-9EE0-D8084220BF33}"/>
              </a:ext>
            </a:extLst>
          </p:cNvPr>
          <p:cNvSpPr txBox="1"/>
          <p:nvPr/>
        </p:nvSpPr>
        <p:spPr>
          <a:xfrm flipH="1">
            <a:off x="1293620" y="4667796"/>
            <a:ext cx="971384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Clr>
                <a:schemeClr val="accent2">
                  <a:lumMod val="60000"/>
                  <a:lumOff val="40000"/>
                </a:schemeClr>
              </a:buClr>
              <a:buSzPct val="150000"/>
            </a:pP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</a:rPr>
              <a:t>However, I do not think that it [changing the norm] is absolutely necessary, because I think that rules, even those that are a little difficult, belong to language.</a:t>
            </a:r>
          </a:p>
        </p:txBody>
      </p:sp>
      <p:pic>
        <p:nvPicPr>
          <p:cNvPr id="12" name="Picture 19">
            <a:extLst>
              <a:ext uri="{FF2B5EF4-FFF2-40B4-BE49-F238E27FC236}">
                <a16:creationId xmlns:a16="http://schemas.microsoft.com/office/drawing/2014/main" id="{43876114-46F9-4C22-8F24-D72A6F0F93B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12557" y="4667796"/>
            <a:ext cx="724411" cy="622495"/>
          </a:xfrm>
          <a:prstGeom prst="rect">
            <a:avLst/>
          </a:prstGeom>
        </p:spPr>
      </p:pic>
      <p:pic>
        <p:nvPicPr>
          <p:cNvPr id="13" name="Picture 19">
            <a:extLst>
              <a:ext uri="{FF2B5EF4-FFF2-40B4-BE49-F238E27FC236}">
                <a16:creationId xmlns:a16="http://schemas.microsoft.com/office/drawing/2014/main" id="{D0248D7F-F0F0-47B8-BD0B-12426B086AA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06738" y="4763627"/>
            <a:ext cx="724411" cy="6224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576016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8028" y="438149"/>
            <a:ext cx="10145029" cy="1656223"/>
          </a:xfrm>
        </p:spPr>
        <p:txBody>
          <a:bodyPr>
            <a:normAutofit/>
          </a:bodyPr>
          <a:lstStyle/>
          <a:p>
            <a:r>
              <a:rPr lang="fi-FI" sz="4800" i="1" cap="small" dirty="0" err="1">
                <a:solidFill>
                  <a:schemeClr val="accent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Internal</a:t>
            </a:r>
            <a:r>
              <a:rPr lang="fi-FI" sz="4800" i="1" cap="small" dirty="0">
                <a:solidFill>
                  <a:schemeClr val="accent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fi-FI" sz="4800" i="1" cap="small" dirty="0" err="1">
                <a:solidFill>
                  <a:schemeClr val="accent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norm</a:t>
            </a:r>
            <a:r>
              <a:rPr lang="fi-FI" sz="4800" i="1" cap="small" dirty="0">
                <a:solidFill>
                  <a:schemeClr val="accent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fi-FI" sz="4800" i="1" cap="small" dirty="0" err="1">
                <a:solidFill>
                  <a:schemeClr val="accent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internal</a:t>
            </a:r>
            <a:r>
              <a:rPr lang="fi-FI" sz="4800" i="1" cap="small" dirty="0">
                <a:solidFill>
                  <a:schemeClr val="accent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fi-FI" sz="4800" i="1" cap="small" dirty="0" err="1">
                <a:solidFill>
                  <a:schemeClr val="accent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language</a:t>
            </a:r>
            <a:endParaRPr lang="fi-FI" sz="4800" i="1" cap="small" dirty="0">
              <a:solidFill>
                <a:schemeClr val="accent2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" name="Tekstiruutu 2">
            <a:extLst>
              <a:ext uri="{FF2B5EF4-FFF2-40B4-BE49-F238E27FC236}">
                <a16:creationId xmlns:a16="http://schemas.microsoft.com/office/drawing/2014/main" id="{C1D0FB67-C3BE-4680-B1E6-B941A27C8152}"/>
              </a:ext>
            </a:extLst>
          </p:cNvPr>
          <p:cNvSpPr txBox="1"/>
          <p:nvPr/>
        </p:nvSpPr>
        <p:spPr>
          <a:xfrm>
            <a:off x="1298713" y="2173357"/>
            <a:ext cx="9713844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chemeClr val="accent2">
                  <a:lumMod val="60000"/>
                  <a:lumOff val="40000"/>
                </a:schemeClr>
              </a:buClr>
              <a:buSzPct val="150000"/>
              <a:buFont typeface="Arial" panose="020B0604020202020204" pitchFamily="34" charset="0"/>
              <a:buChar char="•"/>
            </a:pP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Subjective, directly tied to the respondents’ own experience.</a:t>
            </a:r>
          </a:p>
          <a:p>
            <a:pPr marL="285750" indent="-285750">
              <a:buClr>
                <a:schemeClr val="accent2">
                  <a:lumMod val="60000"/>
                  <a:lumOff val="40000"/>
                </a:schemeClr>
              </a:buClr>
              <a:buSzPct val="150000"/>
              <a:buFont typeface="Arial" panose="020B0604020202020204" pitchFamily="34" charset="0"/>
              <a:buChar char="•"/>
            </a:pP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Internal sense of language (</a:t>
            </a:r>
            <a:r>
              <a:rPr lang="en-US" sz="2800" i="1" dirty="0" err="1">
                <a:latin typeface="Cambria" panose="02040503050406030204" pitchFamily="18" charset="0"/>
                <a:ea typeface="Cambria" panose="02040503050406030204" pitchFamily="18" charset="0"/>
              </a:rPr>
              <a:t>kielitaju</a:t>
            </a: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).</a:t>
            </a:r>
          </a:p>
          <a:p>
            <a:pPr marL="285750" indent="-285750">
              <a:buClr>
                <a:schemeClr val="accent2">
                  <a:lumMod val="60000"/>
                  <a:lumOff val="40000"/>
                </a:schemeClr>
              </a:buClr>
              <a:buSzPct val="150000"/>
              <a:buFont typeface="Arial" panose="020B0604020202020204" pitchFamily="34" charset="0"/>
              <a:buChar char="•"/>
            </a:pP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LV of native speakers.</a:t>
            </a:r>
          </a:p>
          <a:p>
            <a:pPr marL="285750" indent="-285750">
              <a:buClr>
                <a:schemeClr val="accent2">
                  <a:lumMod val="60000"/>
                  <a:lumOff val="40000"/>
                </a:schemeClr>
              </a:buClr>
              <a:buSzPct val="150000"/>
              <a:buFont typeface="Arial" panose="020B0604020202020204" pitchFamily="34" charset="0"/>
              <a:buChar char="•"/>
            </a:pP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Descriptive view.</a:t>
            </a:r>
          </a:p>
          <a:p>
            <a:pPr>
              <a:buClr>
                <a:schemeClr val="accent2">
                  <a:lumMod val="60000"/>
                  <a:lumOff val="40000"/>
                </a:schemeClr>
              </a:buClr>
              <a:buSzPct val="150000"/>
            </a:pPr>
            <a:endParaRPr lang="en-US" sz="20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>
              <a:buClr>
                <a:srgbClr val="FFC55D"/>
              </a:buClr>
              <a:buSzPct val="150000"/>
            </a:pPr>
            <a:endParaRPr lang="fi-FI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4" name="Suorakulmio 3">
            <a:extLst>
              <a:ext uri="{FF2B5EF4-FFF2-40B4-BE49-F238E27FC236}">
                <a16:creationId xmlns:a16="http://schemas.microsoft.com/office/drawing/2014/main" id="{34A345DF-6209-445B-9EC3-3668248077D8}"/>
              </a:ext>
            </a:extLst>
          </p:cNvPr>
          <p:cNvSpPr/>
          <p:nvPr/>
        </p:nvSpPr>
        <p:spPr>
          <a:xfrm>
            <a:off x="209862" y="164892"/>
            <a:ext cx="11827240" cy="6580681"/>
          </a:xfrm>
          <a:custGeom>
            <a:avLst/>
            <a:gdLst>
              <a:gd name="connsiteX0" fmla="*/ 0 w 11827240"/>
              <a:gd name="connsiteY0" fmla="*/ 0 h 6580681"/>
              <a:gd name="connsiteX1" fmla="*/ 577448 w 11827240"/>
              <a:gd name="connsiteY1" fmla="*/ 0 h 6580681"/>
              <a:gd name="connsiteX2" fmla="*/ 1154895 w 11827240"/>
              <a:gd name="connsiteY2" fmla="*/ 0 h 6580681"/>
              <a:gd name="connsiteX3" fmla="*/ 1968888 w 11827240"/>
              <a:gd name="connsiteY3" fmla="*/ 0 h 6580681"/>
              <a:gd name="connsiteX4" fmla="*/ 2428063 w 11827240"/>
              <a:gd name="connsiteY4" fmla="*/ 0 h 6580681"/>
              <a:gd name="connsiteX5" fmla="*/ 3242055 w 11827240"/>
              <a:gd name="connsiteY5" fmla="*/ 0 h 6580681"/>
              <a:gd name="connsiteX6" fmla="*/ 4056048 w 11827240"/>
              <a:gd name="connsiteY6" fmla="*/ 0 h 6580681"/>
              <a:gd name="connsiteX7" fmla="*/ 4751768 w 11827240"/>
              <a:gd name="connsiteY7" fmla="*/ 0 h 6580681"/>
              <a:gd name="connsiteX8" fmla="*/ 5210943 w 11827240"/>
              <a:gd name="connsiteY8" fmla="*/ 0 h 6580681"/>
              <a:gd name="connsiteX9" fmla="*/ 5788390 w 11827240"/>
              <a:gd name="connsiteY9" fmla="*/ 0 h 6580681"/>
              <a:gd name="connsiteX10" fmla="*/ 6247566 w 11827240"/>
              <a:gd name="connsiteY10" fmla="*/ 0 h 6580681"/>
              <a:gd name="connsiteX11" fmla="*/ 6825013 w 11827240"/>
              <a:gd name="connsiteY11" fmla="*/ 0 h 6580681"/>
              <a:gd name="connsiteX12" fmla="*/ 7757278 w 11827240"/>
              <a:gd name="connsiteY12" fmla="*/ 0 h 6580681"/>
              <a:gd name="connsiteX13" fmla="*/ 8571270 w 11827240"/>
              <a:gd name="connsiteY13" fmla="*/ 0 h 6580681"/>
              <a:gd name="connsiteX14" fmla="*/ 9266990 w 11827240"/>
              <a:gd name="connsiteY14" fmla="*/ 0 h 6580681"/>
              <a:gd name="connsiteX15" fmla="*/ 9607893 w 11827240"/>
              <a:gd name="connsiteY15" fmla="*/ 0 h 6580681"/>
              <a:gd name="connsiteX16" fmla="*/ 10185341 w 11827240"/>
              <a:gd name="connsiteY16" fmla="*/ 0 h 6580681"/>
              <a:gd name="connsiteX17" fmla="*/ 10999333 w 11827240"/>
              <a:gd name="connsiteY17" fmla="*/ 0 h 6580681"/>
              <a:gd name="connsiteX18" fmla="*/ 11827240 w 11827240"/>
              <a:gd name="connsiteY18" fmla="*/ 0 h 6580681"/>
              <a:gd name="connsiteX19" fmla="*/ 11827240 w 11827240"/>
              <a:gd name="connsiteY19" fmla="*/ 658068 h 6580681"/>
              <a:gd name="connsiteX20" fmla="*/ 11827240 w 11827240"/>
              <a:gd name="connsiteY20" fmla="*/ 1184523 h 6580681"/>
              <a:gd name="connsiteX21" fmla="*/ 11827240 w 11827240"/>
              <a:gd name="connsiteY21" fmla="*/ 1974204 h 6580681"/>
              <a:gd name="connsiteX22" fmla="*/ 11827240 w 11827240"/>
              <a:gd name="connsiteY22" fmla="*/ 2698079 h 6580681"/>
              <a:gd name="connsiteX23" fmla="*/ 11827240 w 11827240"/>
              <a:gd name="connsiteY23" fmla="*/ 3356147 h 6580681"/>
              <a:gd name="connsiteX24" fmla="*/ 11827240 w 11827240"/>
              <a:gd name="connsiteY24" fmla="*/ 3816795 h 6580681"/>
              <a:gd name="connsiteX25" fmla="*/ 11827240 w 11827240"/>
              <a:gd name="connsiteY25" fmla="*/ 4277443 h 6580681"/>
              <a:gd name="connsiteX26" fmla="*/ 11827240 w 11827240"/>
              <a:gd name="connsiteY26" fmla="*/ 5067124 h 6580681"/>
              <a:gd name="connsiteX27" fmla="*/ 11827240 w 11827240"/>
              <a:gd name="connsiteY27" fmla="*/ 5725192 h 6580681"/>
              <a:gd name="connsiteX28" fmla="*/ 11827240 w 11827240"/>
              <a:gd name="connsiteY28" fmla="*/ 6580681 h 6580681"/>
              <a:gd name="connsiteX29" fmla="*/ 11131520 w 11827240"/>
              <a:gd name="connsiteY29" fmla="*/ 6580681 h 6580681"/>
              <a:gd name="connsiteX30" fmla="*/ 10554072 w 11827240"/>
              <a:gd name="connsiteY30" fmla="*/ 6580681 h 6580681"/>
              <a:gd name="connsiteX31" fmla="*/ 9858352 w 11827240"/>
              <a:gd name="connsiteY31" fmla="*/ 6580681 h 6580681"/>
              <a:gd name="connsiteX32" fmla="*/ 9044360 w 11827240"/>
              <a:gd name="connsiteY32" fmla="*/ 6580681 h 6580681"/>
              <a:gd name="connsiteX33" fmla="*/ 8466912 w 11827240"/>
              <a:gd name="connsiteY33" fmla="*/ 6580681 h 6580681"/>
              <a:gd name="connsiteX34" fmla="*/ 7771192 w 11827240"/>
              <a:gd name="connsiteY34" fmla="*/ 6580681 h 6580681"/>
              <a:gd name="connsiteX35" fmla="*/ 6838928 w 11827240"/>
              <a:gd name="connsiteY35" fmla="*/ 6580681 h 6580681"/>
              <a:gd name="connsiteX36" fmla="*/ 6261480 w 11827240"/>
              <a:gd name="connsiteY36" fmla="*/ 6580681 h 6580681"/>
              <a:gd name="connsiteX37" fmla="*/ 5565760 w 11827240"/>
              <a:gd name="connsiteY37" fmla="*/ 6580681 h 6580681"/>
              <a:gd name="connsiteX38" fmla="*/ 4870040 w 11827240"/>
              <a:gd name="connsiteY38" fmla="*/ 6580681 h 6580681"/>
              <a:gd name="connsiteX39" fmla="*/ 4410865 w 11827240"/>
              <a:gd name="connsiteY39" fmla="*/ 6580681 h 6580681"/>
              <a:gd name="connsiteX40" fmla="*/ 3596872 w 11827240"/>
              <a:gd name="connsiteY40" fmla="*/ 6580681 h 6580681"/>
              <a:gd name="connsiteX41" fmla="*/ 3255970 w 11827240"/>
              <a:gd name="connsiteY41" fmla="*/ 6580681 h 6580681"/>
              <a:gd name="connsiteX42" fmla="*/ 2560250 w 11827240"/>
              <a:gd name="connsiteY42" fmla="*/ 6580681 h 6580681"/>
              <a:gd name="connsiteX43" fmla="*/ 1627985 w 11827240"/>
              <a:gd name="connsiteY43" fmla="*/ 6580681 h 6580681"/>
              <a:gd name="connsiteX44" fmla="*/ 813992 w 11827240"/>
              <a:gd name="connsiteY44" fmla="*/ 6580681 h 6580681"/>
              <a:gd name="connsiteX45" fmla="*/ 0 w 11827240"/>
              <a:gd name="connsiteY45" fmla="*/ 6580681 h 6580681"/>
              <a:gd name="connsiteX46" fmla="*/ 0 w 11827240"/>
              <a:gd name="connsiteY46" fmla="*/ 6120033 h 6580681"/>
              <a:gd name="connsiteX47" fmla="*/ 0 w 11827240"/>
              <a:gd name="connsiteY47" fmla="*/ 5593579 h 6580681"/>
              <a:gd name="connsiteX48" fmla="*/ 0 w 11827240"/>
              <a:gd name="connsiteY48" fmla="*/ 4869704 h 6580681"/>
              <a:gd name="connsiteX49" fmla="*/ 0 w 11827240"/>
              <a:gd name="connsiteY49" fmla="*/ 4343249 h 6580681"/>
              <a:gd name="connsiteX50" fmla="*/ 0 w 11827240"/>
              <a:gd name="connsiteY50" fmla="*/ 3619375 h 6580681"/>
              <a:gd name="connsiteX51" fmla="*/ 0 w 11827240"/>
              <a:gd name="connsiteY51" fmla="*/ 2829693 h 6580681"/>
              <a:gd name="connsiteX52" fmla="*/ 0 w 11827240"/>
              <a:gd name="connsiteY52" fmla="*/ 2237432 h 6580681"/>
              <a:gd name="connsiteX53" fmla="*/ 0 w 11827240"/>
              <a:gd name="connsiteY53" fmla="*/ 1710977 h 6580681"/>
              <a:gd name="connsiteX54" fmla="*/ 0 w 11827240"/>
              <a:gd name="connsiteY54" fmla="*/ 1118716 h 6580681"/>
              <a:gd name="connsiteX55" fmla="*/ 0 w 11827240"/>
              <a:gd name="connsiteY55" fmla="*/ 592261 h 6580681"/>
              <a:gd name="connsiteX56" fmla="*/ 0 w 11827240"/>
              <a:gd name="connsiteY56" fmla="*/ 0 h 65806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</a:cxnLst>
            <a:rect l="l" t="t" r="r" b="b"/>
            <a:pathLst>
              <a:path w="11827240" h="6580681" extrusionOk="0">
                <a:moveTo>
                  <a:pt x="0" y="0"/>
                </a:moveTo>
                <a:cubicBezTo>
                  <a:pt x="170457" y="-26287"/>
                  <a:pt x="380927" y="-20796"/>
                  <a:pt x="577448" y="0"/>
                </a:cubicBezTo>
                <a:cubicBezTo>
                  <a:pt x="773969" y="20796"/>
                  <a:pt x="1009486" y="-14903"/>
                  <a:pt x="1154895" y="0"/>
                </a:cubicBezTo>
                <a:cubicBezTo>
                  <a:pt x="1300304" y="14903"/>
                  <a:pt x="1604023" y="23499"/>
                  <a:pt x="1968888" y="0"/>
                </a:cubicBezTo>
                <a:cubicBezTo>
                  <a:pt x="2333753" y="-23499"/>
                  <a:pt x="2237962" y="-4566"/>
                  <a:pt x="2428063" y="0"/>
                </a:cubicBezTo>
                <a:cubicBezTo>
                  <a:pt x="2618165" y="4566"/>
                  <a:pt x="2868695" y="16679"/>
                  <a:pt x="3242055" y="0"/>
                </a:cubicBezTo>
                <a:cubicBezTo>
                  <a:pt x="3615415" y="-16679"/>
                  <a:pt x="3709746" y="-27697"/>
                  <a:pt x="4056048" y="0"/>
                </a:cubicBezTo>
                <a:cubicBezTo>
                  <a:pt x="4402350" y="27697"/>
                  <a:pt x="4588360" y="13296"/>
                  <a:pt x="4751768" y="0"/>
                </a:cubicBezTo>
                <a:cubicBezTo>
                  <a:pt x="4915176" y="-13296"/>
                  <a:pt x="4984366" y="13500"/>
                  <a:pt x="5210943" y="0"/>
                </a:cubicBezTo>
                <a:cubicBezTo>
                  <a:pt x="5437521" y="-13500"/>
                  <a:pt x="5510493" y="26368"/>
                  <a:pt x="5788390" y="0"/>
                </a:cubicBezTo>
                <a:cubicBezTo>
                  <a:pt x="6066287" y="-26368"/>
                  <a:pt x="6045956" y="1317"/>
                  <a:pt x="6247566" y="0"/>
                </a:cubicBezTo>
                <a:cubicBezTo>
                  <a:pt x="6449176" y="-1317"/>
                  <a:pt x="6584669" y="10316"/>
                  <a:pt x="6825013" y="0"/>
                </a:cubicBezTo>
                <a:cubicBezTo>
                  <a:pt x="7065357" y="-10316"/>
                  <a:pt x="7426644" y="10197"/>
                  <a:pt x="7757278" y="0"/>
                </a:cubicBezTo>
                <a:cubicBezTo>
                  <a:pt x="8087912" y="-10197"/>
                  <a:pt x="8249359" y="13736"/>
                  <a:pt x="8571270" y="0"/>
                </a:cubicBezTo>
                <a:cubicBezTo>
                  <a:pt x="8893181" y="-13736"/>
                  <a:pt x="8978733" y="15050"/>
                  <a:pt x="9266990" y="0"/>
                </a:cubicBezTo>
                <a:cubicBezTo>
                  <a:pt x="9555247" y="-15050"/>
                  <a:pt x="9473374" y="-7315"/>
                  <a:pt x="9607893" y="0"/>
                </a:cubicBezTo>
                <a:cubicBezTo>
                  <a:pt x="9742412" y="7315"/>
                  <a:pt x="9976341" y="6242"/>
                  <a:pt x="10185341" y="0"/>
                </a:cubicBezTo>
                <a:cubicBezTo>
                  <a:pt x="10394341" y="-6242"/>
                  <a:pt x="10761794" y="23410"/>
                  <a:pt x="10999333" y="0"/>
                </a:cubicBezTo>
                <a:cubicBezTo>
                  <a:pt x="11236872" y="-23410"/>
                  <a:pt x="11543357" y="-885"/>
                  <a:pt x="11827240" y="0"/>
                </a:cubicBezTo>
                <a:cubicBezTo>
                  <a:pt x="11809290" y="277186"/>
                  <a:pt x="11825007" y="445939"/>
                  <a:pt x="11827240" y="658068"/>
                </a:cubicBezTo>
                <a:cubicBezTo>
                  <a:pt x="11829473" y="870197"/>
                  <a:pt x="11839102" y="1045865"/>
                  <a:pt x="11827240" y="1184523"/>
                </a:cubicBezTo>
                <a:cubicBezTo>
                  <a:pt x="11815378" y="1323181"/>
                  <a:pt x="11840058" y="1683188"/>
                  <a:pt x="11827240" y="1974204"/>
                </a:cubicBezTo>
                <a:cubicBezTo>
                  <a:pt x="11814422" y="2265220"/>
                  <a:pt x="11840617" y="2451799"/>
                  <a:pt x="11827240" y="2698079"/>
                </a:cubicBezTo>
                <a:cubicBezTo>
                  <a:pt x="11813863" y="2944359"/>
                  <a:pt x="11834470" y="3060301"/>
                  <a:pt x="11827240" y="3356147"/>
                </a:cubicBezTo>
                <a:cubicBezTo>
                  <a:pt x="11820010" y="3651993"/>
                  <a:pt x="11850167" y="3618188"/>
                  <a:pt x="11827240" y="3816795"/>
                </a:cubicBezTo>
                <a:cubicBezTo>
                  <a:pt x="11804313" y="4015402"/>
                  <a:pt x="11846490" y="4131299"/>
                  <a:pt x="11827240" y="4277443"/>
                </a:cubicBezTo>
                <a:cubicBezTo>
                  <a:pt x="11807990" y="4423587"/>
                  <a:pt x="11791234" y="4900167"/>
                  <a:pt x="11827240" y="5067124"/>
                </a:cubicBezTo>
                <a:cubicBezTo>
                  <a:pt x="11863246" y="5234081"/>
                  <a:pt x="11854886" y="5433255"/>
                  <a:pt x="11827240" y="5725192"/>
                </a:cubicBezTo>
                <a:cubicBezTo>
                  <a:pt x="11799594" y="6017129"/>
                  <a:pt x="11804792" y="6365796"/>
                  <a:pt x="11827240" y="6580681"/>
                </a:cubicBezTo>
                <a:cubicBezTo>
                  <a:pt x="11614649" y="6550511"/>
                  <a:pt x="11273402" y="6587672"/>
                  <a:pt x="11131520" y="6580681"/>
                </a:cubicBezTo>
                <a:cubicBezTo>
                  <a:pt x="10989638" y="6573690"/>
                  <a:pt x="10755642" y="6591353"/>
                  <a:pt x="10554072" y="6580681"/>
                </a:cubicBezTo>
                <a:cubicBezTo>
                  <a:pt x="10352502" y="6570009"/>
                  <a:pt x="10004135" y="6546457"/>
                  <a:pt x="9858352" y="6580681"/>
                </a:cubicBezTo>
                <a:cubicBezTo>
                  <a:pt x="9712569" y="6614905"/>
                  <a:pt x="9344557" y="6550359"/>
                  <a:pt x="9044360" y="6580681"/>
                </a:cubicBezTo>
                <a:cubicBezTo>
                  <a:pt x="8744163" y="6611003"/>
                  <a:pt x="8724038" y="6581433"/>
                  <a:pt x="8466912" y="6580681"/>
                </a:cubicBezTo>
                <a:cubicBezTo>
                  <a:pt x="8209786" y="6579929"/>
                  <a:pt x="8043921" y="6564942"/>
                  <a:pt x="7771192" y="6580681"/>
                </a:cubicBezTo>
                <a:cubicBezTo>
                  <a:pt x="7498463" y="6596420"/>
                  <a:pt x="7197341" y="6556054"/>
                  <a:pt x="6838928" y="6580681"/>
                </a:cubicBezTo>
                <a:cubicBezTo>
                  <a:pt x="6480515" y="6605308"/>
                  <a:pt x="6426759" y="6602790"/>
                  <a:pt x="6261480" y="6580681"/>
                </a:cubicBezTo>
                <a:cubicBezTo>
                  <a:pt x="6096201" y="6558572"/>
                  <a:pt x="5763241" y="6581631"/>
                  <a:pt x="5565760" y="6580681"/>
                </a:cubicBezTo>
                <a:cubicBezTo>
                  <a:pt x="5368279" y="6579731"/>
                  <a:pt x="5105851" y="6594207"/>
                  <a:pt x="4870040" y="6580681"/>
                </a:cubicBezTo>
                <a:cubicBezTo>
                  <a:pt x="4634229" y="6567155"/>
                  <a:pt x="4590162" y="6575310"/>
                  <a:pt x="4410865" y="6580681"/>
                </a:cubicBezTo>
                <a:cubicBezTo>
                  <a:pt x="4231569" y="6586052"/>
                  <a:pt x="3884190" y="6595088"/>
                  <a:pt x="3596872" y="6580681"/>
                </a:cubicBezTo>
                <a:cubicBezTo>
                  <a:pt x="3309554" y="6566274"/>
                  <a:pt x="3366075" y="6567817"/>
                  <a:pt x="3255970" y="6580681"/>
                </a:cubicBezTo>
                <a:cubicBezTo>
                  <a:pt x="3145865" y="6593545"/>
                  <a:pt x="2905367" y="6574414"/>
                  <a:pt x="2560250" y="6580681"/>
                </a:cubicBezTo>
                <a:cubicBezTo>
                  <a:pt x="2215133" y="6586948"/>
                  <a:pt x="1819394" y="6541171"/>
                  <a:pt x="1627985" y="6580681"/>
                </a:cubicBezTo>
                <a:cubicBezTo>
                  <a:pt x="1436577" y="6620191"/>
                  <a:pt x="1130573" y="6578121"/>
                  <a:pt x="813992" y="6580681"/>
                </a:cubicBezTo>
                <a:cubicBezTo>
                  <a:pt x="497411" y="6583241"/>
                  <a:pt x="226779" y="6604015"/>
                  <a:pt x="0" y="6580681"/>
                </a:cubicBezTo>
                <a:cubicBezTo>
                  <a:pt x="-6917" y="6381141"/>
                  <a:pt x="18146" y="6335038"/>
                  <a:pt x="0" y="6120033"/>
                </a:cubicBezTo>
                <a:cubicBezTo>
                  <a:pt x="-18146" y="5905028"/>
                  <a:pt x="-24489" y="5705710"/>
                  <a:pt x="0" y="5593579"/>
                </a:cubicBezTo>
                <a:cubicBezTo>
                  <a:pt x="24489" y="5481448"/>
                  <a:pt x="-33193" y="5111893"/>
                  <a:pt x="0" y="4869704"/>
                </a:cubicBezTo>
                <a:cubicBezTo>
                  <a:pt x="33193" y="4627516"/>
                  <a:pt x="10285" y="4540211"/>
                  <a:pt x="0" y="4343249"/>
                </a:cubicBezTo>
                <a:cubicBezTo>
                  <a:pt x="-10285" y="4146288"/>
                  <a:pt x="13804" y="3967900"/>
                  <a:pt x="0" y="3619375"/>
                </a:cubicBezTo>
                <a:cubicBezTo>
                  <a:pt x="-13804" y="3270850"/>
                  <a:pt x="-6221" y="3157237"/>
                  <a:pt x="0" y="2829693"/>
                </a:cubicBezTo>
                <a:cubicBezTo>
                  <a:pt x="6221" y="2502149"/>
                  <a:pt x="-15485" y="2365653"/>
                  <a:pt x="0" y="2237432"/>
                </a:cubicBezTo>
                <a:cubicBezTo>
                  <a:pt x="15485" y="2109211"/>
                  <a:pt x="-13796" y="1900886"/>
                  <a:pt x="0" y="1710977"/>
                </a:cubicBezTo>
                <a:cubicBezTo>
                  <a:pt x="13796" y="1521068"/>
                  <a:pt x="19023" y="1247111"/>
                  <a:pt x="0" y="1118716"/>
                </a:cubicBezTo>
                <a:cubicBezTo>
                  <a:pt x="-19023" y="990321"/>
                  <a:pt x="-7642" y="738801"/>
                  <a:pt x="0" y="592261"/>
                </a:cubicBezTo>
                <a:cubicBezTo>
                  <a:pt x="7642" y="445721"/>
                  <a:pt x="15742" y="237960"/>
                  <a:pt x="0" y="0"/>
                </a:cubicBezTo>
                <a:close/>
              </a:path>
            </a:pathLst>
          </a:custGeom>
          <a:noFill/>
          <a:ln w="6350">
            <a:solidFill>
              <a:schemeClr val="accent2">
                <a:lumMod val="40000"/>
                <a:lumOff val="60000"/>
              </a:schemeClr>
            </a:solidFill>
            <a:extLst>
              <a:ext uri="{C807C97D-BFC1-408E-A445-0C87EB9F89A2}">
                <ask:lineSketchStyleProps xmlns:ask="http://schemas.microsoft.com/office/drawing/2018/sketchyshapes" sd="4224980216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pic>
        <p:nvPicPr>
          <p:cNvPr id="6" name="Picture 19">
            <a:extLst>
              <a:ext uri="{FF2B5EF4-FFF2-40B4-BE49-F238E27FC236}">
                <a16:creationId xmlns:a16="http://schemas.microsoft.com/office/drawing/2014/main" id="{35391A47-0483-45D8-8D15-690757115F3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12557" y="4667796"/>
            <a:ext cx="724411" cy="622495"/>
          </a:xfrm>
          <a:prstGeom prst="rect">
            <a:avLst/>
          </a:prstGeom>
        </p:spPr>
      </p:pic>
      <p:pic>
        <p:nvPicPr>
          <p:cNvPr id="8" name="Picture 19">
            <a:extLst>
              <a:ext uri="{FF2B5EF4-FFF2-40B4-BE49-F238E27FC236}">
                <a16:creationId xmlns:a16="http://schemas.microsoft.com/office/drawing/2014/main" id="{05DA8493-E127-4E8B-9D36-C328FDC8DB7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06738" y="4763627"/>
            <a:ext cx="724411" cy="622495"/>
          </a:xfrm>
          <a:prstGeom prst="rect">
            <a:avLst/>
          </a:prstGeom>
        </p:spPr>
      </p:pic>
      <p:sp>
        <p:nvSpPr>
          <p:cNvPr id="5" name="Tekstiruutu 4">
            <a:extLst>
              <a:ext uri="{FF2B5EF4-FFF2-40B4-BE49-F238E27FC236}">
                <a16:creationId xmlns:a16="http://schemas.microsoft.com/office/drawing/2014/main" id="{F260EB7A-4376-4A56-B7D6-A9A568C5308F}"/>
              </a:ext>
            </a:extLst>
          </p:cNvPr>
          <p:cNvSpPr txBox="1"/>
          <p:nvPr/>
        </p:nvSpPr>
        <p:spPr>
          <a:xfrm flipH="1">
            <a:off x="1331149" y="4667796"/>
            <a:ext cx="971384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Clr>
                <a:schemeClr val="accent2">
                  <a:lumMod val="60000"/>
                  <a:lumOff val="40000"/>
                </a:schemeClr>
              </a:buClr>
              <a:buSzPct val="150000"/>
            </a:pP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</a:rPr>
              <a:t>If I were leave out </a:t>
            </a:r>
            <a:r>
              <a:rPr lang="en-US" sz="2400" i="1" dirty="0" err="1">
                <a:latin typeface="Cambria" panose="02040503050406030204" pitchFamily="18" charset="0"/>
                <a:ea typeface="Cambria" panose="02040503050406030204" pitchFamily="18" charset="0"/>
              </a:rPr>
              <a:t>i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</a:rPr>
              <a:t> from the words where it is now, they would become too casual – if I were to add </a:t>
            </a:r>
            <a:r>
              <a:rPr lang="en-US" sz="2400" i="1" dirty="0" err="1">
                <a:latin typeface="Cambria" panose="02040503050406030204" pitchFamily="18" charset="0"/>
                <a:ea typeface="Cambria" panose="02040503050406030204" pitchFamily="18" charset="0"/>
              </a:rPr>
              <a:t>i</a:t>
            </a:r>
            <a:r>
              <a:rPr lang="en-US" sz="2400" i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</a:rPr>
              <a:t>to words where it is not now, they would become too tortuous. So, based my own internal grammar and experience I do not feel the need change it – a bad argument, I know.</a:t>
            </a:r>
          </a:p>
        </p:txBody>
      </p:sp>
    </p:spTree>
    <p:extLst>
      <p:ext uri="{BB962C8B-B14F-4D97-AF65-F5344CB8AC3E}">
        <p14:creationId xmlns:p14="http://schemas.microsoft.com/office/powerpoint/2010/main" val="366970432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3120" y="316498"/>
            <a:ext cx="10145029" cy="1656223"/>
          </a:xfrm>
        </p:spPr>
        <p:txBody>
          <a:bodyPr>
            <a:normAutofit/>
          </a:bodyPr>
          <a:lstStyle/>
          <a:p>
            <a:r>
              <a:rPr lang="fi-FI" sz="4800" i="1" cap="small" dirty="0">
                <a:solidFill>
                  <a:schemeClr val="accent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Language </a:t>
            </a:r>
            <a:r>
              <a:rPr lang="fi-FI" sz="4800" i="1" cap="small" dirty="0" err="1">
                <a:solidFill>
                  <a:schemeClr val="accent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change</a:t>
            </a:r>
            <a:r>
              <a:rPr lang="fi-FI" sz="4800" i="1" cap="small" dirty="0">
                <a:solidFill>
                  <a:schemeClr val="accent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fi-FI" sz="4800" i="1" cap="small" dirty="0" err="1">
                <a:solidFill>
                  <a:schemeClr val="accent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feels</a:t>
            </a:r>
            <a:r>
              <a:rPr lang="fi-FI" sz="4800" i="1" cap="small" dirty="0">
                <a:solidFill>
                  <a:schemeClr val="accent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fi-FI" sz="4800" i="1" cap="small" dirty="0" err="1">
                <a:solidFill>
                  <a:schemeClr val="accent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strange</a:t>
            </a:r>
            <a:endParaRPr lang="fi-FI" sz="4800" i="1" cap="small" dirty="0">
              <a:solidFill>
                <a:schemeClr val="accent2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" name="Tekstiruutu 2">
            <a:extLst>
              <a:ext uri="{FF2B5EF4-FFF2-40B4-BE49-F238E27FC236}">
                <a16:creationId xmlns:a16="http://schemas.microsoft.com/office/drawing/2014/main" id="{C1D0FB67-C3BE-4680-B1E6-B941A27C8152}"/>
              </a:ext>
            </a:extLst>
          </p:cNvPr>
          <p:cNvSpPr txBox="1"/>
          <p:nvPr/>
        </p:nvSpPr>
        <p:spPr>
          <a:xfrm>
            <a:off x="1298713" y="2173357"/>
            <a:ext cx="9713844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chemeClr val="accent2">
                  <a:lumMod val="60000"/>
                  <a:lumOff val="40000"/>
                </a:schemeClr>
              </a:buClr>
              <a:buSzPct val="150000"/>
              <a:buFont typeface="Arial" panose="020B0604020202020204" pitchFamily="34" charset="0"/>
              <a:buChar char="•"/>
            </a:pP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A metaphorical view: language is heard, seen and felt.</a:t>
            </a:r>
          </a:p>
          <a:p>
            <a:pPr marL="285750" indent="-285750">
              <a:buClr>
                <a:schemeClr val="accent2">
                  <a:lumMod val="60000"/>
                  <a:lumOff val="40000"/>
                </a:schemeClr>
              </a:buClr>
              <a:buSzPct val="150000"/>
              <a:buFont typeface="Arial" panose="020B0604020202020204" pitchFamily="34" charset="0"/>
              <a:buChar char="•"/>
            </a:pP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Non-normative spellings of </a:t>
            </a:r>
            <a:r>
              <a:rPr lang="en-US" sz="2800" i="1" dirty="0">
                <a:latin typeface="Cambria" panose="02040503050406030204" pitchFamily="18" charset="0"/>
                <a:ea typeface="Cambria" panose="02040503050406030204" pitchFamily="18" charset="0"/>
              </a:rPr>
              <a:t>OittA-</a:t>
            </a: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 and </a:t>
            </a:r>
            <a:r>
              <a:rPr lang="en-US" sz="2800" i="1" dirty="0">
                <a:latin typeface="Cambria" panose="02040503050406030204" pitchFamily="18" charset="0"/>
                <a:ea typeface="Cambria" panose="02040503050406030204" pitchFamily="18" charset="0"/>
              </a:rPr>
              <a:t>OttA-</a:t>
            </a: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verbs feel wrong, bad or funny.</a:t>
            </a:r>
          </a:p>
          <a:p>
            <a:pPr marL="285750" indent="-285750">
              <a:buClr>
                <a:schemeClr val="accent2">
                  <a:lumMod val="60000"/>
                  <a:lumOff val="40000"/>
                </a:schemeClr>
              </a:buClr>
              <a:buSzPct val="150000"/>
              <a:buFont typeface="Arial" panose="020B0604020202020204" pitchFamily="34" charset="0"/>
              <a:buChar char="•"/>
            </a:pP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Normative view.</a:t>
            </a:r>
            <a:endParaRPr lang="fi-FI" sz="28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>
              <a:buClr>
                <a:schemeClr val="accent2">
                  <a:lumMod val="60000"/>
                  <a:lumOff val="40000"/>
                </a:schemeClr>
              </a:buClr>
              <a:buSzPct val="150000"/>
            </a:pPr>
            <a:endParaRPr lang="en-US" sz="20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>
              <a:buClr>
                <a:srgbClr val="FFC55D"/>
              </a:buClr>
              <a:buSzPct val="150000"/>
            </a:pPr>
            <a:endParaRPr lang="fi-FI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4" name="Suorakulmio 3">
            <a:extLst>
              <a:ext uri="{FF2B5EF4-FFF2-40B4-BE49-F238E27FC236}">
                <a16:creationId xmlns:a16="http://schemas.microsoft.com/office/drawing/2014/main" id="{34A345DF-6209-445B-9EC3-3668248077D8}"/>
              </a:ext>
            </a:extLst>
          </p:cNvPr>
          <p:cNvSpPr/>
          <p:nvPr/>
        </p:nvSpPr>
        <p:spPr>
          <a:xfrm>
            <a:off x="209862" y="164892"/>
            <a:ext cx="11827240" cy="6580681"/>
          </a:xfrm>
          <a:custGeom>
            <a:avLst/>
            <a:gdLst>
              <a:gd name="connsiteX0" fmla="*/ 0 w 11827240"/>
              <a:gd name="connsiteY0" fmla="*/ 0 h 6580681"/>
              <a:gd name="connsiteX1" fmla="*/ 577448 w 11827240"/>
              <a:gd name="connsiteY1" fmla="*/ 0 h 6580681"/>
              <a:gd name="connsiteX2" fmla="*/ 1154895 w 11827240"/>
              <a:gd name="connsiteY2" fmla="*/ 0 h 6580681"/>
              <a:gd name="connsiteX3" fmla="*/ 1968888 w 11827240"/>
              <a:gd name="connsiteY3" fmla="*/ 0 h 6580681"/>
              <a:gd name="connsiteX4" fmla="*/ 2428063 w 11827240"/>
              <a:gd name="connsiteY4" fmla="*/ 0 h 6580681"/>
              <a:gd name="connsiteX5" fmla="*/ 3242055 w 11827240"/>
              <a:gd name="connsiteY5" fmla="*/ 0 h 6580681"/>
              <a:gd name="connsiteX6" fmla="*/ 4056048 w 11827240"/>
              <a:gd name="connsiteY6" fmla="*/ 0 h 6580681"/>
              <a:gd name="connsiteX7" fmla="*/ 4751768 w 11827240"/>
              <a:gd name="connsiteY7" fmla="*/ 0 h 6580681"/>
              <a:gd name="connsiteX8" fmla="*/ 5210943 w 11827240"/>
              <a:gd name="connsiteY8" fmla="*/ 0 h 6580681"/>
              <a:gd name="connsiteX9" fmla="*/ 5788390 w 11827240"/>
              <a:gd name="connsiteY9" fmla="*/ 0 h 6580681"/>
              <a:gd name="connsiteX10" fmla="*/ 6247566 w 11827240"/>
              <a:gd name="connsiteY10" fmla="*/ 0 h 6580681"/>
              <a:gd name="connsiteX11" fmla="*/ 6825013 w 11827240"/>
              <a:gd name="connsiteY11" fmla="*/ 0 h 6580681"/>
              <a:gd name="connsiteX12" fmla="*/ 7757278 w 11827240"/>
              <a:gd name="connsiteY12" fmla="*/ 0 h 6580681"/>
              <a:gd name="connsiteX13" fmla="*/ 8571270 w 11827240"/>
              <a:gd name="connsiteY13" fmla="*/ 0 h 6580681"/>
              <a:gd name="connsiteX14" fmla="*/ 9266990 w 11827240"/>
              <a:gd name="connsiteY14" fmla="*/ 0 h 6580681"/>
              <a:gd name="connsiteX15" fmla="*/ 9607893 w 11827240"/>
              <a:gd name="connsiteY15" fmla="*/ 0 h 6580681"/>
              <a:gd name="connsiteX16" fmla="*/ 10185341 w 11827240"/>
              <a:gd name="connsiteY16" fmla="*/ 0 h 6580681"/>
              <a:gd name="connsiteX17" fmla="*/ 10999333 w 11827240"/>
              <a:gd name="connsiteY17" fmla="*/ 0 h 6580681"/>
              <a:gd name="connsiteX18" fmla="*/ 11827240 w 11827240"/>
              <a:gd name="connsiteY18" fmla="*/ 0 h 6580681"/>
              <a:gd name="connsiteX19" fmla="*/ 11827240 w 11827240"/>
              <a:gd name="connsiteY19" fmla="*/ 658068 h 6580681"/>
              <a:gd name="connsiteX20" fmla="*/ 11827240 w 11827240"/>
              <a:gd name="connsiteY20" fmla="*/ 1184523 h 6580681"/>
              <a:gd name="connsiteX21" fmla="*/ 11827240 w 11827240"/>
              <a:gd name="connsiteY21" fmla="*/ 1974204 h 6580681"/>
              <a:gd name="connsiteX22" fmla="*/ 11827240 w 11827240"/>
              <a:gd name="connsiteY22" fmla="*/ 2698079 h 6580681"/>
              <a:gd name="connsiteX23" fmla="*/ 11827240 w 11827240"/>
              <a:gd name="connsiteY23" fmla="*/ 3356147 h 6580681"/>
              <a:gd name="connsiteX24" fmla="*/ 11827240 w 11827240"/>
              <a:gd name="connsiteY24" fmla="*/ 3816795 h 6580681"/>
              <a:gd name="connsiteX25" fmla="*/ 11827240 w 11827240"/>
              <a:gd name="connsiteY25" fmla="*/ 4277443 h 6580681"/>
              <a:gd name="connsiteX26" fmla="*/ 11827240 w 11827240"/>
              <a:gd name="connsiteY26" fmla="*/ 5067124 h 6580681"/>
              <a:gd name="connsiteX27" fmla="*/ 11827240 w 11827240"/>
              <a:gd name="connsiteY27" fmla="*/ 5725192 h 6580681"/>
              <a:gd name="connsiteX28" fmla="*/ 11827240 w 11827240"/>
              <a:gd name="connsiteY28" fmla="*/ 6580681 h 6580681"/>
              <a:gd name="connsiteX29" fmla="*/ 11131520 w 11827240"/>
              <a:gd name="connsiteY29" fmla="*/ 6580681 h 6580681"/>
              <a:gd name="connsiteX30" fmla="*/ 10554072 w 11827240"/>
              <a:gd name="connsiteY30" fmla="*/ 6580681 h 6580681"/>
              <a:gd name="connsiteX31" fmla="*/ 9858352 w 11827240"/>
              <a:gd name="connsiteY31" fmla="*/ 6580681 h 6580681"/>
              <a:gd name="connsiteX32" fmla="*/ 9044360 w 11827240"/>
              <a:gd name="connsiteY32" fmla="*/ 6580681 h 6580681"/>
              <a:gd name="connsiteX33" fmla="*/ 8466912 w 11827240"/>
              <a:gd name="connsiteY33" fmla="*/ 6580681 h 6580681"/>
              <a:gd name="connsiteX34" fmla="*/ 7771192 w 11827240"/>
              <a:gd name="connsiteY34" fmla="*/ 6580681 h 6580681"/>
              <a:gd name="connsiteX35" fmla="*/ 6838928 w 11827240"/>
              <a:gd name="connsiteY35" fmla="*/ 6580681 h 6580681"/>
              <a:gd name="connsiteX36" fmla="*/ 6261480 w 11827240"/>
              <a:gd name="connsiteY36" fmla="*/ 6580681 h 6580681"/>
              <a:gd name="connsiteX37" fmla="*/ 5565760 w 11827240"/>
              <a:gd name="connsiteY37" fmla="*/ 6580681 h 6580681"/>
              <a:gd name="connsiteX38" fmla="*/ 4870040 w 11827240"/>
              <a:gd name="connsiteY38" fmla="*/ 6580681 h 6580681"/>
              <a:gd name="connsiteX39" fmla="*/ 4410865 w 11827240"/>
              <a:gd name="connsiteY39" fmla="*/ 6580681 h 6580681"/>
              <a:gd name="connsiteX40" fmla="*/ 3596872 w 11827240"/>
              <a:gd name="connsiteY40" fmla="*/ 6580681 h 6580681"/>
              <a:gd name="connsiteX41" fmla="*/ 3255970 w 11827240"/>
              <a:gd name="connsiteY41" fmla="*/ 6580681 h 6580681"/>
              <a:gd name="connsiteX42" fmla="*/ 2560250 w 11827240"/>
              <a:gd name="connsiteY42" fmla="*/ 6580681 h 6580681"/>
              <a:gd name="connsiteX43" fmla="*/ 1627985 w 11827240"/>
              <a:gd name="connsiteY43" fmla="*/ 6580681 h 6580681"/>
              <a:gd name="connsiteX44" fmla="*/ 813992 w 11827240"/>
              <a:gd name="connsiteY44" fmla="*/ 6580681 h 6580681"/>
              <a:gd name="connsiteX45" fmla="*/ 0 w 11827240"/>
              <a:gd name="connsiteY45" fmla="*/ 6580681 h 6580681"/>
              <a:gd name="connsiteX46" fmla="*/ 0 w 11827240"/>
              <a:gd name="connsiteY46" fmla="*/ 6120033 h 6580681"/>
              <a:gd name="connsiteX47" fmla="*/ 0 w 11827240"/>
              <a:gd name="connsiteY47" fmla="*/ 5593579 h 6580681"/>
              <a:gd name="connsiteX48" fmla="*/ 0 w 11827240"/>
              <a:gd name="connsiteY48" fmla="*/ 4869704 h 6580681"/>
              <a:gd name="connsiteX49" fmla="*/ 0 w 11827240"/>
              <a:gd name="connsiteY49" fmla="*/ 4343249 h 6580681"/>
              <a:gd name="connsiteX50" fmla="*/ 0 w 11827240"/>
              <a:gd name="connsiteY50" fmla="*/ 3619375 h 6580681"/>
              <a:gd name="connsiteX51" fmla="*/ 0 w 11827240"/>
              <a:gd name="connsiteY51" fmla="*/ 2829693 h 6580681"/>
              <a:gd name="connsiteX52" fmla="*/ 0 w 11827240"/>
              <a:gd name="connsiteY52" fmla="*/ 2237432 h 6580681"/>
              <a:gd name="connsiteX53" fmla="*/ 0 w 11827240"/>
              <a:gd name="connsiteY53" fmla="*/ 1710977 h 6580681"/>
              <a:gd name="connsiteX54" fmla="*/ 0 w 11827240"/>
              <a:gd name="connsiteY54" fmla="*/ 1118716 h 6580681"/>
              <a:gd name="connsiteX55" fmla="*/ 0 w 11827240"/>
              <a:gd name="connsiteY55" fmla="*/ 592261 h 6580681"/>
              <a:gd name="connsiteX56" fmla="*/ 0 w 11827240"/>
              <a:gd name="connsiteY56" fmla="*/ 0 h 65806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</a:cxnLst>
            <a:rect l="l" t="t" r="r" b="b"/>
            <a:pathLst>
              <a:path w="11827240" h="6580681" extrusionOk="0">
                <a:moveTo>
                  <a:pt x="0" y="0"/>
                </a:moveTo>
                <a:cubicBezTo>
                  <a:pt x="170457" y="-26287"/>
                  <a:pt x="380927" y="-20796"/>
                  <a:pt x="577448" y="0"/>
                </a:cubicBezTo>
                <a:cubicBezTo>
                  <a:pt x="773969" y="20796"/>
                  <a:pt x="1009486" y="-14903"/>
                  <a:pt x="1154895" y="0"/>
                </a:cubicBezTo>
                <a:cubicBezTo>
                  <a:pt x="1300304" y="14903"/>
                  <a:pt x="1604023" y="23499"/>
                  <a:pt x="1968888" y="0"/>
                </a:cubicBezTo>
                <a:cubicBezTo>
                  <a:pt x="2333753" y="-23499"/>
                  <a:pt x="2237962" y="-4566"/>
                  <a:pt x="2428063" y="0"/>
                </a:cubicBezTo>
                <a:cubicBezTo>
                  <a:pt x="2618165" y="4566"/>
                  <a:pt x="2868695" y="16679"/>
                  <a:pt x="3242055" y="0"/>
                </a:cubicBezTo>
                <a:cubicBezTo>
                  <a:pt x="3615415" y="-16679"/>
                  <a:pt x="3709746" y="-27697"/>
                  <a:pt x="4056048" y="0"/>
                </a:cubicBezTo>
                <a:cubicBezTo>
                  <a:pt x="4402350" y="27697"/>
                  <a:pt x="4588360" y="13296"/>
                  <a:pt x="4751768" y="0"/>
                </a:cubicBezTo>
                <a:cubicBezTo>
                  <a:pt x="4915176" y="-13296"/>
                  <a:pt x="4984366" y="13500"/>
                  <a:pt x="5210943" y="0"/>
                </a:cubicBezTo>
                <a:cubicBezTo>
                  <a:pt x="5437521" y="-13500"/>
                  <a:pt x="5510493" y="26368"/>
                  <a:pt x="5788390" y="0"/>
                </a:cubicBezTo>
                <a:cubicBezTo>
                  <a:pt x="6066287" y="-26368"/>
                  <a:pt x="6045956" y="1317"/>
                  <a:pt x="6247566" y="0"/>
                </a:cubicBezTo>
                <a:cubicBezTo>
                  <a:pt x="6449176" y="-1317"/>
                  <a:pt x="6584669" y="10316"/>
                  <a:pt x="6825013" y="0"/>
                </a:cubicBezTo>
                <a:cubicBezTo>
                  <a:pt x="7065357" y="-10316"/>
                  <a:pt x="7426644" y="10197"/>
                  <a:pt x="7757278" y="0"/>
                </a:cubicBezTo>
                <a:cubicBezTo>
                  <a:pt x="8087912" y="-10197"/>
                  <a:pt x="8249359" y="13736"/>
                  <a:pt x="8571270" y="0"/>
                </a:cubicBezTo>
                <a:cubicBezTo>
                  <a:pt x="8893181" y="-13736"/>
                  <a:pt x="8978733" y="15050"/>
                  <a:pt x="9266990" y="0"/>
                </a:cubicBezTo>
                <a:cubicBezTo>
                  <a:pt x="9555247" y="-15050"/>
                  <a:pt x="9473374" y="-7315"/>
                  <a:pt x="9607893" y="0"/>
                </a:cubicBezTo>
                <a:cubicBezTo>
                  <a:pt x="9742412" y="7315"/>
                  <a:pt x="9976341" y="6242"/>
                  <a:pt x="10185341" y="0"/>
                </a:cubicBezTo>
                <a:cubicBezTo>
                  <a:pt x="10394341" y="-6242"/>
                  <a:pt x="10761794" y="23410"/>
                  <a:pt x="10999333" y="0"/>
                </a:cubicBezTo>
                <a:cubicBezTo>
                  <a:pt x="11236872" y="-23410"/>
                  <a:pt x="11543357" y="-885"/>
                  <a:pt x="11827240" y="0"/>
                </a:cubicBezTo>
                <a:cubicBezTo>
                  <a:pt x="11809290" y="277186"/>
                  <a:pt x="11825007" y="445939"/>
                  <a:pt x="11827240" y="658068"/>
                </a:cubicBezTo>
                <a:cubicBezTo>
                  <a:pt x="11829473" y="870197"/>
                  <a:pt x="11839102" y="1045865"/>
                  <a:pt x="11827240" y="1184523"/>
                </a:cubicBezTo>
                <a:cubicBezTo>
                  <a:pt x="11815378" y="1323181"/>
                  <a:pt x="11840058" y="1683188"/>
                  <a:pt x="11827240" y="1974204"/>
                </a:cubicBezTo>
                <a:cubicBezTo>
                  <a:pt x="11814422" y="2265220"/>
                  <a:pt x="11840617" y="2451799"/>
                  <a:pt x="11827240" y="2698079"/>
                </a:cubicBezTo>
                <a:cubicBezTo>
                  <a:pt x="11813863" y="2944359"/>
                  <a:pt x="11834470" y="3060301"/>
                  <a:pt x="11827240" y="3356147"/>
                </a:cubicBezTo>
                <a:cubicBezTo>
                  <a:pt x="11820010" y="3651993"/>
                  <a:pt x="11850167" y="3618188"/>
                  <a:pt x="11827240" y="3816795"/>
                </a:cubicBezTo>
                <a:cubicBezTo>
                  <a:pt x="11804313" y="4015402"/>
                  <a:pt x="11846490" y="4131299"/>
                  <a:pt x="11827240" y="4277443"/>
                </a:cubicBezTo>
                <a:cubicBezTo>
                  <a:pt x="11807990" y="4423587"/>
                  <a:pt x="11791234" y="4900167"/>
                  <a:pt x="11827240" y="5067124"/>
                </a:cubicBezTo>
                <a:cubicBezTo>
                  <a:pt x="11863246" y="5234081"/>
                  <a:pt x="11854886" y="5433255"/>
                  <a:pt x="11827240" y="5725192"/>
                </a:cubicBezTo>
                <a:cubicBezTo>
                  <a:pt x="11799594" y="6017129"/>
                  <a:pt x="11804792" y="6365796"/>
                  <a:pt x="11827240" y="6580681"/>
                </a:cubicBezTo>
                <a:cubicBezTo>
                  <a:pt x="11614649" y="6550511"/>
                  <a:pt x="11273402" y="6587672"/>
                  <a:pt x="11131520" y="6580681"/>
                </a:cubicBezTo>
                <a:cubicBezTo>
                  <a:pt x="10989638" y="6573690"/>
                  <a:pt x="10755642" y="6591353"/>
                  <a:pt x="10554072" y="6580681"/>
                </a:cubicBezTo>
                <a:cubicBezTo>
                  <a:pt x="10352502" y="6570009"/>
                  <a:pt x="10004135" y="6546457"/>
                  <a:pt x="9858352" y="6580681"/>
                </a:cubicBezTo>
                <a:cubicBezTo>
                  <a:pt x="9712569" y="6614905"/>
                  <a:pt x="9344557" y="6550359"/>
                  <a:pt x="9044360" y="6580681"/>
                </a:cubicBezTo>
                <a:cubicBezTo>
                  <a:pt x="8744163" y="6611003"/>
                  <a:pt x="8724038" y="6581433"/>
                  <a:pt x="8466912" y="6580681"/>
                </a:cubicBezTo>
                <a:cubicBezTo>
                  <a:pt x="8209786" y="6579929"/>
                  <a:pt x="8043921" y="6564942"/>
                  <a:pt x="7771192" y="6580681"/>
                </a:cubicBezTo>
                <a:cubicBezTo>
                  <a:pt x="7498463" y="6596420"/>
                  <a:pt x="7197341" y="6556054"/>
                  <a:pt x="6838928" y="6580681"/>
                </a:cubicBezTo>
                <a:cubicBezTo>
                  <a:pt x="6480515" y="6605308"/>
                  <a:pt x="6426759" y="6602790"/>
                  <a:pt x="6261480" y="6580681"/>
                </a:cubicBezTo>
                <a:cubicBezTo>
                  <a:pt x="6096201" y="6558572"/>
                  <a:pt x="5763241" y="6581631"/>
                  <a:pt x="5565760" y="6580681"/>
                </a:cubicBezTo>
                <a:cubicBezTo>
                  <a:pt x="5368279" y="6579731"/>
                  <a:pt x="5105851" y="6594207"/>
                  <a:pt x="4870040" y="6580681"/>
                </a:cubicBezTo>
                <a:cubicBezTo>
                  <a:pt x="4634229" y="6567155"/>
                  <a:pt x="4590162" y="6575310"/>
                  <a:pt x="4410865" y="6580681"/>
                </a:cubicBezTo>
                <a:cubicBezTo>
                  <a:pt x="4231569" y="6586052"/>
                  <a:pt x="3884190" y="6595088"/>
                  <a:pt x="3596872" y="6580681"/>
                </a:cubicBezTo>
                <a:cubicBezTo>
                  <a:pt x="3309554" y="6566274"/>
                  <a:pt x="3366075" y="6567817"/>
                  <a:pt x="3255970" y="6580681"/>
                </a:cubicBezTo>
                <a:cubicBezTo>
                  <a:pt x="3145865" y="6593545"/>
                  <a:pt x="2905367" y="6574414"/>
                  <a:pt x="2560250" y="6580681"/>
                </a:cubicBezTo>
                <a:cubicBezTo>
                  <a:pt x="2215133" y="6586948"/>
                  <a:pt x="1819394" y="6541171"/>
                  <a:pt x="1627985" y="6580681"/>
                </a:cubicBezTo>
                <a:cubicBezTo>
                  <a:pt x="1436577" y="6620191"/>
                  <a:pt x="1130573" y="6578121"/>
                  <a:pt x="813992" y="6580681"/>
                </a:cubicBezTo>
                <a:cubicBezTo>
                  <a:pt x="497411" y="6583241"/>
                  <a:pt x="226779" y="6604015"/>
                  <a:pt x="0" y="6580681"/>
                </a:cubicBezTo>
                <a:cubicBezTo>
                  <a:pt x="-6917" y="6381141"/>
                  <a:pt x="18146" y="6335038"/>
                  <a:pt x="0" y="6120033"/>
                </a:cubicBezTo>
                <a:cubicBezTo>
                  <a:pt x="-18146" y="5905028"/>
                  <a:pt x="-24489" y="5705710"/>
                  <a:pt x="0" y="5593579"/>
                </a:cubicBezTo>
                <a:cubicBezTo>
                  <a:pt x="24489" y="5481448"/>
                  <a:pt x="-33193" y="5111893"/>
                  <a:pt x="0" y="4869704"/>
                </a:cubicBezTo>
                <a:cubicBezTo>
                  <a:pt x="33193" y="4627516"/>
                  <a:pt x="10285" y="4540211"/>
                  <a:pt x="0" y="4343249"/>
                </a:cubicBezTo>
                <a:cubicBezTo>
                  <a:pt x="-10285" y="4146288"/>
                  <a:pt x="13804" y="3967900"/>
                  <a:pt x="0" y="3619375"/>
                </a:cubicBezTo>
                <a:cubicBezTo>
                  <a:pt x="-13804" y="3270850"/>
                  <a:pt x="-6221" y="3157237"/>
                  <a:pt x="0" y="2829693"/>
                </a:cubicBezTo>
                <a:cubicBezTo>
                  <a:pt x="6221" y="2502149"/>
                  <a:pt x="-15485" y="2365653"/>
                  <a:pt x="0" y="2237432"/>
                </a:cubicBezTo>
                <a:cubicBezTo>
                  <a:pt x="15485" y="2109211"/>
                  <a:pt x="-13796" y="1900886"/>
                  <a:pt x="0" y="1710977"/>
                </a:cubicBezTo>
                <a:cubicBezTo>
                  <a:pt x="13796" y="1521068"/>
                  <a:pt x="19023" y="1247111"/>
                  <a:pt x="0" y="1118716"/>
                </a:cubicBezTo>
                <a:cubicBezTo>
                  <a:pt x="-19023" y="990321"/>
                  <a:pt x="-7642" y="738801"/>
                  <a:pt x="0" y="592261"/>
                </a:cubicBezTo>
                <a:cubicBezTo>
                  <a:pt x="7642" y="445721"/>
                  <a:pt x="15742" y="237960"/>
                  <a:pt x="0" y="0"/>
                </a:cubicBezTo>
                <a:close/>
              </a:path>
            </a:pathLst>
          </a:custGeom>
          <a:noFill/>
          <a:ln w="6350">
            <a:solidFill>
              <a:schemeClr val="accent2">
                <a:lumMod val="40000"/>
                <a:lumOff val="60000"/>
              </a:schemeClr>
            </a:solidFill>
            <a:extLst>
              <a:ext uri="{C807C97D-BFC1-408E-A445-0C87EB9F89A2}">
                <ask:lineSketchStyleProps xmlns:ask="http://schemas.microsoft.com/office/drawing/2018/sketchyshapes" sd="4224980216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pic>
        <p:nvPicPr>
          <p:cNvPr id="6" name="Picture 19">
            <a:extLst>
              <a:ext uri="{FF2B5EF4-FFF2-40B4-BE49-F238E27FC236}">
                <a16:creationId xmlns:a16="http://schemas.microsoft.com/office/drawing/2014/main" id="{35391A47-0483-45D8-8D15-690757115F3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12557" y="4667796"/>
            <a:ext cx="724411" cy="622495"/>
          </a:xfrm>
          <a:prstGeom prst="rect">
            <a:avLst/>
          </a:prstGeom>
        </p:spPr>
      </p:pic>
      <p:pic>
        <p:nvPicPr>
          <p:cNvPr id="8" name="Picture 19">
            <a:extLst>
              <a:ext uri="{FF2B5EF4-FFF2-40B4-BE49-F238E27FC236}">
                <a16:creationId xmlns:a16="http://schemas.microsoft.com/office/drawing/2014/main" id="{05DA8493-E127-4E8B-9D36-C328FDC8DB7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06738" y="4763627"/>
            <a:ext cx="724411" cy="622495"/>
          </a:xfrm>
          <a:prstGeom prst="rect">
            <a:avLst/>
          </a:prstGeom>
        </p:spPr>
      </p:pic>
      <p:sp>
        <p:nvSpPr>
          <p:cNvPr id="5" name="Tekstiruutu 4">
            <a:extLst>
              <a:ext uri="{FF2B5EF4-FFF2-40B4-BE49-F238E27FC236}">
                <a16:creationId xmlns:a16="http://schemas.microsoft.com/office/drawing/2014/main" id="{F260EB7A-4376-4A56-B7D6-A9A568C5308F}"/>
              </a:ext>
            </a:extLst>
          </p:cNvPr>
          <p:cNvSpPr txBox="1"/>
          <p:nvPr/>
        </p:nvSpPr>
        <p:spPr>
          <a:xfrm flipH="1">
            <a:off x="1331149" y="4667796"/>
            <a:ext cx="971384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Clr>
                <a:schemeClr val="accent2">
                  <a:lumMod val="60000"/>
                  <a:lumOff val="40000"/>
                </a:schemeClr>
              </a:buClr>
              <a:buSzPct val="150000"/>
            </a:pP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</a:rPr>
              <a:t>The only option would be to allow free choice between the spellings, as many would probably find the spelling “</a:t>
            </a:r>
            <a:r>
              <a:rPr lang="en-US" sz="2400" i="1" dirty="0" err="1">
                <a:latin typeface="Cambria" panose="02040503050406030204" pitchFamily="18" charset="0"/>
                <a:ea typeface="Cambria" panose="02040503050406030204" pitchFamily="18" charset="0"/>
              </a:rPr>
              <a:t>kirjottaa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</a:rPr>
              <a:t>" (sounds too casual) and “</a:t>
            </a:r>
            <a:r>
              <a:rPr lang="en-US" sz="2400" i="1" dirty="0" err="1">
                <a:latin typeface="Cambria" panose="02040503050406030204" pitchFamily="18" charset="0"/>
                <a:ea typeface="Cambria" panose="02040503050406030204" pitchFamily="18" charset="0"/>
              </a:rPr>
              <a:t>tiedoittaa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</a:rPr>
              <a:t>" (sounds hypercorrect) incorrect.</a:t>
            </a:r>
          </a:p>
        </p:txBody>
      </p:sp>
    </p:spTree>
    <p:extLst>
      <p:ext uri="{BB962C8B-B14F-4D97-AF65-F5344CB8AC3E}">
        <p14:creationId xmlns:p14="http://schemas.microsoft.com/office/powerpoint/2010/main" val="245830513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3120" y="316498"/>
            <a:ext cx="10145029" cy="1656223"/>
          </a:xfrm>
        </p:spPr>
        <p:txBody>
          <a:bodyPr>
            <a:normAutofit/>
          </a:bodyPr>
          <a:lstStyle/>
          <a:p>
            <a:r>
              <a:rPr lang="fi-FI" sz="4800" i="1" cap="small" dirty="0">
                <a:solidFill>
                  <a:schemeClr val="accent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Language </a:t>
            </a:r>
            <a:r>
              <a:rPr lang="fi-FI" sz="4800" i="1" cap="small" dirty="0" err="1">
                <a:solidFill>
                  <a:schemeClr val="accent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change</a:t>
            </a:r>
            <a:r>
              <a:rPr lang="fi-FI" sz="4800" i="1" cap="small" dirty="0">
                <a:solidFill>
                  <a:schemeClr val="accent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is </a:t>
            </a:r>
            <a:r>
              <a:rPr lang="fi-FI" sz="4800" i="1" cap="small" dirty="0" err="1">
                <a:solidFill>
                  <a:schemeClr val="accent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harmful</a:t>
            </a:r>
            <a:endParaRPr lang="fi-FI" sz="4800" i="1" cap="small" dirty="0">
              <a:solidFill>
                <a:schemeClr val="accent2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" name="Tekstiruutu 2">
            <a:extLst>
              <a:ext uri="{FF2B5EF4-FFF2-40B4-BE49-F238E27FC236}">
                <a16:creationId xmlns:a16="http://schemas.microsoft.com/office/drawing/2014/main" id="{C1D0FB67-C3BE-4680-B1E6-B941A27C8152}"/>
              </a:ext>
            </a:extLst>
          </p:cNvPr>
          <p:cNvSpPr txBox="1"/>
          <p:nvPr/>
        </p:nvSpPr>
        <p:spPr>
          <a:xfrm>
            <a:off x="1298713" y="2173357"/>
            <a:ext cx="9713844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chemeClr val="accent2">
                  <a:lumMod val="60000"/>
                  <a:lumOff val="40000"/>
                </a:schemeClr>
              </a:buClr>
              <a:buSzPct val="150000"/>
              <a:buFont typeface="Arial" panose="020B0604020202020204" pitchFamily="34" charset="0"/>
              <a:buChar char="•"/>
            </a:pP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Norm or language change would have a negative effect.</a:t>
            </a:r>
          </a:p>
          <a:p>
            <a:pPr marL="285750" indent="-285750">
              <a:buClr>
                <a:schemeClr val="accent2">
                  <a:lumMod val="60000"/>
                  <a:lumOff val="40000"/>
                </a:schemeClr>
              </a:buClr>
              <a:buSzPct val="150000"/>
              <a:buFont typeface="Arial" panose="020B0604020202020204" pitchFamily="34" charset="0"/>
              <a:buChar char="•"/>
            </a:pP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Inconveniences for language users.</a:t>
            </a:r>
          </a:p>
          <a:p>
            <a:pPr marL="285750" indent="-285750">
              <a:buClr>
                <a:schemeClr val="accent2">
                  <a:lumMod val="60000"/>
                  <a:lumOff val="40000"/>
                </a:schemeClr>
              </a:buClr>
              <a:buSzPct val="150000"/>
              <a:buFont typeface="Arial" panose="020B0604020202020204" pitchFamily="34" charset="0"/>
              <a:buChar char="•"/>
            </a:pP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The function of language would be in danger.</a:t>
            </a:r>
          </a:p>
          <a:p>
            <a:pPr marL="285750" indent="-285750">
              <a:buClr>
                <a:schemeClr val="accent2">
                  <a:lumMod val="60000"/>
                  <a:lumOff val="40000"/>
                </a:schemeClr>
              </a:buClr>
              <a:buSzPct val="150000"/>
              <a:buFont typeface="Arial" panose="020B0604020202020204" pitchFamily="34" charset="0"/>
              <a:buChar char="•"/>
            </a:pP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Functional, communicative view.</a:t>
            </a:r>
          </a:p>
          <a:p>
            <a:pPr>
              <a:buClr>
                <a:schemeClr val="accent2">
                  <a:lumMod val="60000"/>
                  <a:lumOff val="40000"/>
                </a:schemeClr>
              </a:buClr>
              <a:buSzPct val="150000"/>
            </a:pPr>
            <a:endParaRPr lang="en-US" sz="20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>
              <a:buClr>
                <a:srgbClr val="FFC55D"/>
              </a:buClr>
              <a:buSzPct val="150000"/>
            </a:pPr>
            <a:endParaRPr lang="fi-FI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4" name="Suorakulmio 3">
            <a:extLst>
              <a:ext uri="{FF2B5EF4-FFF2-40B4-BE49-F238E27FC236}">
                <a16:creationId xmlns:a16="http://schemas.microsoft.com/office/drawing/2014/main" id="{34A345DF-6209-445B-9EC3-3668248077D8}"/>
              </a:ext>
            </a:extLst>
          </p:cNvPr>
          <p:cNvSpPr/>
          <p:nvPr/>
        </p:nvSpPr>
        <p:spPr>
          <a:xfrm>
            <a:off x="209862" y="164892"/>
            <a:ext cx="11827240" cy="6580681"/>
          </a:xfrm>
          <a:custGeom>
            <a:avLst/>
            <a:gdLst>
              <a:gd name="connsiteX0" fmla="*/ 0 w 11827240"/>
              <a:gd name="connsiteY0" fmla="*/ 0 h 6580681"/>
              <a:gd name="connsiteX1" fmla="*/ 577448 w 11827240"/>
              <a:gd name="connsiteY1" fmla="*/ 0 h 6580681"/>
              <a:gd name="connsiteX2" fmla="*/ 1154895 w 11827240"/>
              <a:gd name="connsiteY2" fmla="*/ 0 h 6580681"/>
              <a:gd name="connsiteX3" fmla="*/ 1968888 w 11827240"/>
              <a:gd name="connsiteY3" fmla="*/ 0 h 6580681"/>
              <a:gd name="connsiteX4" fmla="*/ 2428063 w 11827240"/>
              <a:gd name="connsiteY4" fmla="*/ 0 h 6580681"/>
              <a:gd name="connsiteX5" fmla="*/ 3242055 w 11827240"/>
              <a:gd name="connsiteY5" fmla="*/ 0 h 6580681"/>
              <a:gd name="connsiteX6" fmla="*/ 4056048 w 11827240"/>
              <a:gd name="connsiteY6" fmla="*/ 0 h 6580681"/>
              <a:gd name="connsiteX7" fmla="*/ 4751768 w 11827240"/>
              <a:gd name="connsiteY7" fmla="*/ 0 h 6580681"/>
              <a:gd name="connsiteX8" fmla="*/ 5210943 w 11827240"/>
              <a:gd name="connsiteY8" fmla="*/ 0 h 6580681"/>
              <a:gd name="connsiteX9" fmla="*/ 5788390 w 11827240"/>
              <a:gd name="connsiteY9" fmla="*/ 0 h 6580681"/>
              <a:gd name="connsiteX10" fmla="*/ 6247566 w 11827240"/>
              <a:gd name="connsiteY10" fmla="*/ 0 h 6580681"/>
              <a:gd name="connsiteX11" fmla="*/ 6825013 w 11827240"/>
              <a:gd name="connsiteY11" fmla="*/ 0 h 6580681"/>
              <a:gd name="connsiteX12" fmla="*/ 7757278 w 11827240"/>
              <a:gd name="connsiteY12" fmla="*/ 0 h 6580681"/>
              <a:gd name="connsiteX13" fmla="*/ 8571270 w 11827240"/>
              <a:gd name="connsiteY13" fmla="*/ 0 h 6580681"/>
              <a:gd name="connsiteX14" fmla="*/ 9266990 w 11827240"/>
              <a:gd name="connsiteY14" fmla="*/ 0 h 6580681"/>
              <a:gd name="connsiteX15" fmla="*/ 9607893 w 11827240"/>
              <a:gd name="connsiteY15" fmla="*/ 0 h 6580681"/>
              <a:gd name="connsiteX16" fmla="*/ 10185341 w 11827240"/>
              <a:gd name="connsiteY16" fmla="*/ 0 h 6580681"/>
              <a:gd name="connsiteX17" fmla="*/ 10999333 w 11827240"/>
              <a:gd name="connsiteY17" fmla="*/ 0 h 6580681"/>
              <a:gd name="connsiteX18" fmla="*/ 11827240 w 11827240"/>
              <a:gd name="connsiteY18" fmla="*/ 0 h 6580681"/>
              <a:gd name="connsiteX19" fmla="*/ 11827240 w 11827240"/>
              <a:gd name="connsiteY19" fmla="*/ 658068 h 6580681"/>
              <a:gd name="connsiteX20" fmla="*/ 11827240 w 11827240"/>
              <a:gd name="connsiteY20" fmla="*/ 1184523 h 6580681"/>
              <a:gd name="connsiteX21" fmla="*/ 11827240 w 11827240"/>
              <a:gd name="connsiteY21" fmla="*/ 1974204 h 6580681"/>
              <a:gd name="connsiteX22" fmla="*/ 11827240 w 11827240"/>
              <a:gd name="connsiteY22" fmla="*/ 2698079 h 6580681"/>
              <a:gd name="connsiteX23" fmla="*/ 11827240 w 11827240"/>
              <a:gd name="connsiteY23" fmla="*/ 3356147 h 6580681"/>
              <a:gd name="connsiteX24" fmla="*/ 11827240 w 11827240"/>
              <a:gd name="connsiteY24" fmla="*/ 3816795 h 6580681"/>
              <a:gd name="connsiteX25" fmla="*/ 11827240 w 11827240"/>
              <a:gd name="connsiteY25" fmla="*/ 4277443 h 6580681"/>
              <a:gd name="connsiteX26" fmla="*/ 11827240 w 11827240"/>
              <a:gd name="connsiteY26" fmla="*/ 5067124 h 6580681"/>
              <a:gd name="connsiteX27" fmla="*/ 11827240 w 11827240"/>
              <a:gd name="connsiteY27" fmla="*/ 5725192 h 6580681"/>
              <a:gd name="connsiteX28" fmla="*/ 11827240 w 11827240"/>
              <a:gd name="connsiteY28" fmla="*/ 6580681 h 6580681"/>
              <a:gd name="connsiteX29" fmla="*/ 11131520 w 11827240"/>
              <a:gd name="connsiteY29" fmla="*/ 6580681 h 6580681"/>
              <a:gd name="connsiteX30" fmla="*/ 10554072 w 11827240"/>
              <a:gd name="connsiteY30" fmla="*/ 6580681 h 6580681"/>
              <a:gd name="connsiteX31" fmla="*/ 9858352 w 11827240"/>
              <a:gd name="connsiteY31" fmla="*/ 6580681 h 6580681"/>
              <a:gd name="connsiteX32" fmla="*/ 9044360 w 11827240"/>
              <a:gd name="connsiteY32" fmla="*/ 6580681 h 6580681"/>
              <a:gd name="connsiteX33" fmla="*/ 8466912 w 11827240"/>
              <a:gd name="connsiteY33" fmla="*/ 6580681 h 6580681"/>
              <a:gd name="connsiteX34" fmla="*/ 7771192 w 11827240"/>
              <a:gd name="connsiteY34" fmla="*/ 6580681 h 6580681"/>
              <a:gd name="connsiteX35" fmla="*/ 6838928 w 11827240"/>
              <a:gd name="connsiteY35" fmla="*/ 6580681 h 6580681"/>
              <a:gd name="connsiteX36" fmla="*/ 6261480 w 11827240"/>
              <a:gd name="connsiteY36" fmla="*/ 6580681 h 6580681"/>
              <a:gd name="connsiteX37" fmla="*/ 5565760 w 11827240"/>
              <a:gd name="connsiteY37" fmla="*/ 6580681 h 6580681"/>
              <a:gd name="connsiteX38" fmla="*/ 4870040 w 11827240"/>
              <a:gd name="connsiteY38" fmla="*/ 6580681 h 6580681"/>
              <a:gd name="connsiteX39" fmla="*/ 4410865 w 11827240"/>
              <a:gd name="connsiteY39" fmla="*/ 6580681 h 6580681"/>
              <a:gd name="connsiteX40" fmla="*/ 3596872 w 11827240"/>
              <a:gd name="connsiteY40" fmla="*/ 6580681 h 6580681"/>
              <a:gd name="connsiteX41" fmla="*/ 3255970 w 11827240"/>
              <a:gd name="connsiteY41" fmla="*/ 6580681 h 6580681"/>
              <a:gd name="connsiteX42" fmla="*/ 2560250 w 11827240"/>
              <a:gd name="connsiteY42" fmla="*/ 6580681 h 6580681"/>
              <a:gd name="connsiteX43" fmla="*/ 1627985 w 11827240"/>
              <a:gd name="connsiteY43" fmla="*/ 6580681 h 6580681"/>
              <a:gd name="connsiteX44" fmla="*/ 813992 w 11827240"/>
              <a:gd name="connsiteY44" fmla="*/ 6580681 h 6580681"/>
              <a:gd name="connsiteX45" fmla="*/ 0 w 11827240"/>
              <a:gd name="connsiteY45" fmla="*/ 6580681 h 6580681"/>
              <a:gd name="connsiteX46" fmla="*/ 0 w 11827240"/>
              <a:gd name="connsiteY46" fmla="*/ 6120033 h 6580681"/>
              <a:gd name="connsiteX47" fmla="*/ 0 w 11827240"/>
              <a:gd name="connsiteY47" fmla="*/ 5593579 h 6580681"/>
              <a:gd name="connsiteX48" fmla="*/ 0 w 11827240"/>
              <a:gd name="connsiteY48" fmla="*/ 4869704 h 6580681"/>
              <a:gd name="connsiteX49" fmla="*/ 0 w 11827240"/>
              <a:gd name="connsiteY49" fmla="*/ 4343249 h 6580681"/>
              <a:gd name="connsiteX50" fmla="*/ 0 w 11827240"/>
              <a:gd name="connsiteY50" fmla="*/ 3619375 h 6580681"/>
              <a:gd name="connsiteX51" fmla="*/ 0 w 11827240"/>
              <a:gd name="connsiteY51" fmla="*/ 2829693 h 6580681"/>
              <a:gd name="connsiteX52" fmla="*/ 0 w 11827240"/>
              <a:gd name="connsiteY52" fmla="*/ 2237432 h 6580681"/>
              <a:gd name="connsiteX53" fmla="*/ 0 w 11827240"/>
              <a:gd name="connsiteY53" fmla="*/ 1710977 h 6580681"/>
              <a:gd name="connsiteX54" fmla="*/ 0 w 11827240"/>
              <a:gd name="connsiteY54" fmla="*/ 1118716 h 6580681"/>
              <a:gd name="connsiteX55" fmla="*/ 0 w 11827240"/>
              <a:gd name="connsiteY55" fmla="*/ 592261 h 6580681"/>
              <a:gd name="connsiteX56" fmla="*/ 0 w 11827240"/>
              <a:gd name="connsiteY56" fmla="*/ 0 h 65806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</a:cxnLst>
            <a:rect l="l" t="t" r="r" b="b"/>
            <a:pathLst>
              <a:path w="11827240" h="6580681" extrusionOk="0">
                <a:moveTo>
                  <a:pt x="0" y="0"/>
                </a:moveTo>
                <a:cubicBezTo>
                  <a:pt x="170457" y="-26287"/>
                  <a:pt x="380927" y="-20796"/>
                  <a:pt x="577448" y="0"/>
                </a:cubicBezTo>
                <a:cubicBezTo>
                  <a:pt x="773969" y="20796"/>
                  <a:pt x="1009486" y="-14903"/>
                  <a:pt x="1154895" y="0"/>
                </a:cubicBezTo>
                <a:cubicBezTo>
                  <a:pt x="1300304" y="14903"/>
                  <a:pt x="1604023" y="23499"/>
                  <a:pt x="1968888" y="0"/>
                </a:cubicBezTo>
                <a:cubicBezTo>
                  <a:pt x="2333753" y="-23499"/>
                  <a:pt x="2237962" y="-4566"/>
                  <a:pt x="2428063" y="0"/>
                </a:cubicBezTo>
                <a:cubicBezTo>
                  <a:pt x="2618165" y="4566"/>
                  <a:pt x="2868695" y="16679"/>
                  <a:pt x="3242055" y="0"/>
                </a:cubicBezTo>
                <a:cubicBezTo>
                  <a:pt x="3615415" y="-16679"/>
                  <a:pt x="3709746" y="-27697"/>
                  <a:pt x="4056048" y="0"/>
                </a:cubicBezTo>
                <a:cubicBezTo>
                  <a:pt x="4402350" y="27697"/>
                  <a:pt x="4588360" y="13296"/>
                  <a:pt x="4751768" y="0"/>
                </a:cubicBezTo>
                <a:cubicBezTo>
                  <a:pt x="4915176" y="-13296"/>
                  <a:pt x="4984366" y="13500"/>
                  <a:pt x="5210943" y="0"/>
                </a:cubicBezTo>
                <a:cubicBezTo>
                  <a:pt x="5437521" y="-13500"/>
                  <a:pt x="5510493" y="26368"/>
                  <a:pt x="5788390" y="0"/>
                </a:cubicBezTo>
                <a:cubicBezTo>
                  <a:pt x="6066287" y="-26368"/>
                  <a:pt x="6045956" y="1317"/>
                  <a:pt x="6247566" y="0"/>
                </a:cubicBezTo>
                <a:cubicBezTo>
                  <a:pt x="6449176" y="-1317"/>
                  <a:pt x="6584669" y="10316"/>
                  <a:pt x="6825013" y="0"/>
                </a:cubicBezTo>
                <a:cubicBezTo>
                  <a:pt x="7065357" y="-10316"/>
                  <a:pt x="7426644" y="10197"/>
                  <a:pt x="7757278" y="0"/>
                </a:cubicBezTo>
                <a:cubicBezTo>
                  <a:pt x="8087912" y="-10197"/>
                  <a:pt x="8249359" y="13736"/>
                  <a:pt x="8571270" y="0"/>
                </a:cubicBezTo>
                <a:cubicBezTo>
                  <a:pt x="8893181" y="-13736"/>
                  <a:pt x="8978733" y="15050"/>
                  <a:pt x="9266990" y="0"/>
                </a:cubicBezTo>
                <a:cubicBezTo>
                  <a:pt x="9555247" y="-15050"/>
                  <a:pt x="9473374" y="-7315"/>
                  <a:pt x="9607893" y="0"/>
                </a:cubicBezTo>
                <a:cubicBezTo>
                  <a:pt x="9742412" y="7315"/>
                  <a:pt x="9976341" y="6242"/>
                  <a:pt x="10185341" y="0"/>
                </a:cubicBezTo>
                <a:cubicBezTo>
                  <a:pt x="10394341" y="-6242"/>
                  <a:pt x="10761794" y="23410"/>
                  <a:pt x="10999333" y="0"/>
                </a:cubicBezTo>
                <a:cubicBezTo>
                  <a:pt x="11236872" y="-23410"/>
                  <a:pt x="11543357" y="-885"/>
                  <a:pt x="11827240" y="0"/>
                </a:cubicBezTo>
                <a:cubicBezTo>
                  <a:pt x="11809290" y="277186"/>
                  <a:pt x="11825007" y="445939"/>
                  <a:pt x="11827240" y="658068"/>
                </a:cubicBezTo>
                <a:cubicBezTo>
                  <a:pt x="11829473" y="870197"/>
                  <a:pt x="11839102" y="1045865"/>
                  <a:pt x="11827240" y="1184523"/>
                </a:cubicBezTo>
                <a:cubicBezTo>
                  <a:pt x="11815378" y="1323181"/>
                  <a:pt x="11840058" y="1683188"/>
                  <a:pt x="11827240" y="1974204"/>
                </a:cubicBezTo>
                <a:cubicBezTo>
                  <a:pt x="11814422" y="2265220"/>
                  <a:pt x="11840617" y="2451799"/>
                  <a:pt x="11827240" y="2698079"/>
                </a:cubicBezTo>
                <a:cubicBezTo>
                  <a:pt x="11813863" y="2944359"/>
                  <a:pt x="11834470" y="3060301"/>
                  <a:pt x="11827240" y="3356147"/>
                </a:cubicBezTo>
                <a:cubicBezTo>
                  <a:pt x="11820010" y="3651993"/>
                  <a:pt x="11850167" y="3618188"/>
                  <a:pt x="11827240" y="3816795"/>
                </a:cubicBezTo>
                <a:cubicBezTo>
                  <a:pt x="11804313" y="4015402"/>
                  <a:pt x="11846490" y="4131299"/>
                  <a:pt x="11827240" y="4277443"/>
                </a:cubicBezTo>
                <a:cubicBezTo>
                  <a:pt x="11807990" y="4423587"/>
                  <a:pt x="11791234" y="4900167"/>
                  <a:pt x="11827240" y="5067124"/>
                </a:cubicBezTo>
                <a:cubicBezTo>
                  <a:pt x="11863246" y="5234081"/>
                  <a:pt x="11854886" y="5433255"/>
                  <a:pt x="11827240" y="5725192"/>
                </a:cubicBezTo>
                <a:cubicBezTo>
                  <a:pt x="11799594" y="6017129"/>
                  <a:pt x="11804792" y="6365796"/>
                  <a:pt x="11827240" y="6580681"/>
                </a:cubicBezTo>
                <a:cubicBezTo>
                  <a:pt x="11614649" y="6550511"/>
                  <a:pt x="11273402" y="6587672"/>
                  <a:pt x="11131520" y="6580681"/>
                </a:cubicBezTo>
                <a:cubicBezTo>
                  <a:pt x="10989638" y="6573690"/>
                  <a:pt x="10755642" y="6591353"/>
                  <a:pt x="10554072" y="6580681"/>
                </a:cubicBezTo>
                <a:cubicBezTo>
                  <a:pt x="10352502" y="6570009"/>
                  <a:pt x="10004135" y="6546457"/>
                  <a:pt x="9858352" y="6580681"/>
                </a:cubicBezTo>
                <a:cubicBezTo>
                  <a:pt x="9712569" y="6614905"/>
                  <a:pt x="9344557" y="6550359"/>
                  <a:pt x="9044360" y="6580681"/>
                </a:cubicBezTo>
                <a:cubicBezTo>
                  <a:pt x="8744163" y="6611003"/>
                  <a:pt x="8724038" y="6581433"/>
                  <a:pt x="8466912" y="6580681"/>
                </a:cubicBezTo>
                <a:cubicBezTo>
                  <a:pt x="8209786" y="6579929"/>
                  <a:pt x="8043921" y="6564942"/>
                  <a:pt x="7771192" y="6580681"/>
                </a:cubicBezTo>
                <a:cubicBezTo>
                  <a:pt x="7498463" y="6596420"/>
                  <a:pt x="7197341" y="6556054"/>
                  <a:pt x="6838928" y="6580681"/>
                </a:cubicBezTo>
                <a:cubicBezTo>
                  <a:pt x="6480515" y="6605308"/>
                  <a:pt x="6426759" y="6602790"/>
                  <a:pt x="6261480" y="6580681"/>
                </a:cubicBezTo>
                <a:cubicBezTo>
                  <a:pt x="6096201" y="6558572"/>
                  <a:pt x="5763241" y="6581631"/>
                  <a:pt x="5565760" y="6580681"/>
                </a:cubicBezTo>
                <a:cubicBezTo>
                  <a:pt x="5368279" y="6579731"/>
                  <a:pt x="5105851" y="6594207"/>
                  <a:pt x="4870040" y="6580681"/>
                </a:cubicBezTo>
                <a:cubicBezTo>
                  <a:pt x="4634229" y="6567155"/>
                  <a:pt x="4590162" y="6575310"/>
                  <a:pt x="4410865" y="6580681"/>
                </a:cubicBezTo>
                <a:cubicBezTo>
                  <a:pt x="4231569" y="6586052"/>
                  <a:pt x="3884190" y="6595088"/>
                  <a:pt x="3596872" y="6580681"/>
                </a:cubicBezTo>
                <a:cubicBezTo>
                  <a:pt x="3309554" y="6566274"/>
                  <a:pt x="3366075" y="6567817"/>
                  <a:pt x="3255970" y="6580681"/>
                </a:cubicBezTo>
                <a:cubicBezTo>
                  <a:pt x="3145865" y="6593545"/>
                  <a:pt x="2905367" y="6574414"/>
                  <a:pt x="2560250" y="6580681"/>
                </a:cubicBezTo>
                <a:cubicBezTo>
                  <a:pt x="2215133" y="6586948"/>
                  <a:pt x="1819394" y="6541171"/>
                  <a:pt x="1627985" y="6580681"/>
                </a:cubicBezTo>
                <a:cubicBezTo>
                  <a:pt x="1436577" y="6620191"/>
                  <a:pt x="1130573" y="6578121"/>
                  <a:pt x="813992" y="6580681"/>
                </a:cubicBezTo>
                <a:cubicBezTo>
                  <a:pt x="497411" y="6583241"/>
                  <a:pt x="226779" y="6604015"/>
                  <a:pt x="0" y="6580681"/>
                </a:cubicBezTo>
                <a:cubicBezTo>
                  <a:pt x="-6917" y="6381141"/>
                  <a:pt x="18146" y="6335038"/>
                  <a:pt x="0" y="6120033"/>
                </a:cubicBezTo>
                <a:cubicBezTo>
                  <a:pt x="-18146" y="5905028"/>
                  <a:pt x="-24489" y="5705710"/>
                  <a:pt x="0" y="5593579"/>
                </a:cubicBezTo>
                <a:cubicBezTo>
                  <a:pt x="24489" y="5481448"/>
                  <a:pt x="-33193" y="5111893"/>
                  <a:pt x="0" y="4869704"/>
                </a:cubicBezTo>
                <a:cubicBezTo>
                  <a:pt x="33193" y="4627516"/>
                  <a:pt x="10285" y="4540211"/>
                  <a:pt x="0" y="4343249"/>
                </a:cubicBezTo>
                <a:cubicBezTo>
                  <a:pt x="-10285" y="4146288"/>
                  <a:pt x="13804" y="3967900"/>
                  <a:pt x="0" y="3619375"/>
                </a:cubicBezTo>
                <a:cubicBezTo>
                  <a:pt x="-13804" y="3270850"/>
                  <a:pt x="-6221" y="3157237"/>
                  <a:pt x="0" y="2829693"/>
                </a:cubicBezTo>
                <a:cubicBezTo>
                  <a:pt x="6221" y="2502149"/>
                  <a:pt x="-15485" y="2365653"/>
                  <a:pt x="0" y="2237432"/>
                </a:cubicBezTo>
                <a:cubicBezTo>
                  <a:pt x="15485" y="2109211"/>
                  <a:pt x="-13796" y="1900886"/>
                  <a:pt x="0" y="1710977"/>
                </a:cubicBezTo>
                <a:cubicBezTo>
                  <a:pt x="13796" y="1521068"/>
                  <a:pt x="19023" y="1247111"/>
                  <a:pt x="0" y="1118716"/>
                </a:cubicBezTo>
                <a:cubicBezTo>
                  <a:pt x="-19023" y="990321"/>
                  <a:pt x="-7642" y="738801"/>
                  <a:pt x="0" y="592261"/>
                </a:cubicBezTo>
                <a:cubicBezTo>
                  <a:pt x="7642" y="445721"/>
                  <a:pt x="15742" y="237960"/>
                  <a:pt x="0" y="0"/>
                </a:cubicBezTo>
                <a:close/>
              </a:path>
            </a:pathLst>
          </a:custGeom>
          <a:noFill/>
          <a:ln w="6350">
            <a:solidFill>
              <a:schemeClr val="accent2">
                <a:lumMod val="40000"/>
                <a:lumOff val="60000"/>
              </a:schemeClr>
            </a:solidFill>
            <a:extLst>
              <a:ext uri="{C807C97D-BFC1-408E-A445-0C87EB9F89A2}">
                <ask:lineSketchStyleProps xmlns:ask="http://schemas.microsoft.com/office/drawing/2018/sketchyshapes" sd="4224980216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pic>
        <p:nvPicPr>
          <p:cNvPr id="6" name="Picture 19">
            <a:extLst>
              <a:ext uri="{FF2B5EF4-FFF2-40B4-BE49-F238E27FC236}">
                <a16:creationId xmlns:a16="http://schemas.microsoft.com/office/drawing/2014/main" id="{35391A47-0483-45D8-8D15-690757115F3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12557" y="4667796"/>
            <a:ext cx="724411" cy="622495"/>
          </a:xfrm>
          <a:prstGeom prst="rect">
            <a:avLst/>
          </a:prstGeom>
        </p:spPr>
      </p:pic>
      <p:pic>
        <p:nvPicPr>
          <p:cNvPr id="8" name="Picture 19">
            <a:extLst>
              <a:ext uri="{FF2B5EF4-FFF2-40B4-BE49-F238E27FC236}">
                <a16:creationId xmlns:a16="http://schemas.microsoft.com/office/drawing/2014/main" id="{05DA8493-E127-4E8B-9D36-C328FDC8DB7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06738" y="4763627"/>
            <a:ext cx="724411" cy="622495"/>
          </a:xfrm>
          <a:prstGeom prst="rect">
            <a:avLst/>
          </a:prstGeom>
        </p:spPr>
      </p:pic>
      <p:sp>
        <p:nvSpPr>
          <p:cNvPr id="5" name="Tekstiruutu 4">
            <a:extLst>
              <a:ext uri="{FF2B5EF4-FFF2-40B4-BE49-F238E27FC236}">
                <a16:creationId xmlns:a16="http://schemas.microsoft.com/office/drawing/2014/main" id="{F260EB7A-4376-4A56-B7D6-A9A568C5308F}"/>
              </a:ext>
            </a:extLst>
          </p:cNvPr>
          <p:cNvSpPr txBox="1"/>
          <p:nvPr/>
        </p:nvSpPr>
        <p:spPr>
          <a:xfrm flipH="1">
            <a:off x="1331149" y="4659375"/>
            <a:ext cx="971384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Clr>
                <a:schemeClr val="accent2">
                  <a:lumMod val="60000"/>
                  <a:lumOff val="40000"/>
                </a:schemeClr>
              </a:buClr>
              <a:buSzPct val="150000"/>
            </a:pP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</a:rPr>
              <a:t>I would not change the rule so that people who now write almost or completely correctly would not have to study the new rule.</a:t>
            </a:r>
          </a:p>
        </p:txBody>
      </p:sp>
    </p:spTree>
    <p:extLst>
      <p:ext uri="{BB962C8B-B14F-4D97-AF65-F5344CB8AC3E}">
        <p14:creationId xmlns:p14="http://schemas.microsoft.com/office/powerpoint/2010/main" val="225013346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3120" y="316498"/>
            <a:ext cx="10145029" cy="1656223"/>
          </a:xfrm>
        </p:spPr>
        <p:txBody>
          <a:bodyPr>
            <a:normAutofit/>
          </a:bodyPr>
          <a:lstStyle/>
          <a:p>
            <a:r>
              <a:rPr lang="fi-FI" sz="4800" i="1" cap="small" dirty="0" err="1">
                <a:solidFill>
                  <a:schemeClr val="accent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Usable</a:t>
            </a:r>
            <a:r>
              <a:rPr lang="fi-FI" sz="4800" i="1" cap="small" dirty="0">
                <a:solidFill>
                  <a:schemeClr val="accent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fi-FI" sz="4800" i="1" cap="small" dirty="0" err="1">
                <a:solidFill>
                  <a:schemeClr val="accent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language</a:t>
            </a:r>
            <a:endParaRPr lang="fi-FI" sz="4800" i="1" cap="small" dirty="0">
              <a:solidFill>
                <a:schemeClr val="accent2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" name="Tekstiruutu 2">
            <a:extLst>
              <a:ext uri="{FF2B5EF4-FFF2-40B4-BE49-F238E27FC236}">
                <a16:creationId xmlns:a16="http://schemas.microsoft.com/office/drawing/2014/main" id="{C1D0FB67-C3BE-4680-B1E6-B941A27C8152}"/>
              </a:ext>
            </a:extLst>
          </p:cNvPr>
          <p:cNvSpPr txBox="1"/>
          <p:nvPr/>
        </p:nvSpPr>
        <p:spPr>
          <a:xfrm>
            <a:off x="1298713" y="2173357"/>
            <a:ext cx="9713844" cy="28315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chemeClr val="accent2">
                  <a:lumMod val="60000"/>
                  <a:lumOff val="40000"/>
                </a:schemeClr>
              </a:buClr>
              <a:buSzPct val="150000"/>
              <a:buFont typeface="Arial" panose="020B0604020202020204" pitchFamily="34" charset="0"/>
              <a:buChar char="•"/>
            </a:pP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Usability: how well a product is used to achieve a defined goal.</a:t>
            </a:r>
          </a:p>
          <a:p>
            <a:pPr marL="285750" indent="-285750">
              <a:buClr>
                <a:schemeClr val="accent2">
                  <a:lumMod val="60000"/>
                  <a:lumOff val="40000"/>
                </a:schemeClr>
              </a:buClr>
              <a:buSzPct val="150000"/>
              <a:buFont typeface="Arial" panose="020B0604020202020204" pitchFamily="34" charset="0"/>
              <a:buChar char="•"/>
            </a:pP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As long as language works as a tool of communication, small norm problems are secondary. </a:t>
            </a:r>
          </a:p>
          <a:p>
            <a:pPr marL="285750" indent="-285750">
              <a:buClr>
                <a:schemeClr val="accent2">
                  <a:lumMod val="60000"/>
                  <a:lumOff val="40000"/>
                </a:schemeClr>
              </a:buClr>
              <a:buSzPct val="150000"/>
              <a:buFont typeface="Arial" panose="020B0604020202020204" pitchFamily="34" charset="0"/>
              <a:buChar char="•"/>
            </a:pP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Functional, communicative view.</a:t>
            </a:r>
            <a:endParaRPr lang="fi-FI" sz="28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>
              <a:buClr>
                <a:schemeClr val="accent2">
                  <a:lumMod val="60000"/>
                  <a:lumOff val="40000"/>
                </a:schemeClr>
              </a:buClr>
              <a:buSzPct val="150000"/>
            </a:pPr>
            <a:endParaRPr lang="en-US" sz="20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>
              <a:buClr>
                <a:srgbClr val="FFC55D"/>
              </a:buClr>
              <a:buSzPct val="150000"/>
            </a:pPr>
            <a:endParaRPr lang="fi-FI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4" name="Suorakulmio 3">
            <a:extLst>
              <a:ext uri="{FF2B5EF4-FFF2-40B4-BE49-F238E27FC236}">
                <a16:creationId xmlns:a16="http://schemas.microsoft.com/office/drawing/2014/main" id="{34A345DF-6209-445B-9EC3-3668248077D8}"/>
              </a:ext>
            </a:extLst>
          </p:cNvPr>
          <p:cNvSpPr/>
          <p:nvPr/>
        </p:nvSpPr>
        <p:spPr>
          <a:xfrm>
            <a:off x="209862" y="164892"/>
            <a:ext cx="11827240" cy="6580681"/>
          </a:xfrm>
          <a:custGeom>
            <a:avLst/>
            <a:gdLst>
              <a:gd name="connsiteX0" fmla="*/ 0 w 11827240"/>
              <a:gd name="connsiteY0" fmla="*/ 0 h 6580681"/>
              <a:gd name="connsiteX1" fmla="*/ 577448 w 11827240"/>
              <a:gd name="connsiteY1" fmla="*/ 0 h 6580681"/>
              <a:gd name="connsiteX2" fmla="*/ 1154895 w 11827240"/>
              <a:gd name="connsiteY2" fmla="*/ 0 h 6580681"/>
              <a:gd name="connsiteX3" fmla="*/ 1968888 w 11827240"/>
              <a:gd name="connsiteY3" fmla="*/ 0 h 6580681"/>
              <a:gd name="connsiteX4" fmla="*/ 2428063 w 11827240"/>
              <a:gd name="connsiteY4" fmla="*/ 0 h 6580681"/>
              <a:gd name="connsiteX5" fmla="*/ 3242055 w 11827240"/>
              <a:gd name="connsiteY5" fmla="*/ 0 h 6580681"/>
              <a:gd name="connsiteX6" fmla="*/ 4056048 w 11827240"/>
              <a:gd name="connsiteY6" fmla="*/ 0 h 6580681"/>
              <a:gd name="connsiteX7" fmla="*/ 4751768 w 11827240"/>
              <a:gd name="connsiteY7" fmla="*/ 0 h 6580681"/>
              <a:gd name="connsiteX8" fmla="*/ 5210943 w 11827240"/>
              <a:gd name="connsiteY8" fmla="*/ 0 h 6580681"/>
              <a:gd name="connsiteX9" fmla="*/ 5788390 w 11827240"/>
              <a:gd name="connsiteY9" fmla="*/ 0 h 6580681"/>
              <a:gd name="connsiteX10" fmla="*/ 6247566 w 11827240"/>
              <a:gd name="connsiteY10" fmla="*/ 0 h 6580681"/>
              <a:gd name="connsiteX11" fmla="*/ 6825013 w 11827240"/>
              <a:gd name="connsiteY11" fmla="*/ 0 h 6580681"/>
              <a:gd name="connsiteX12" fmla="*/ 7757278 w 11827240"/>
              <a:gd name="connsiteY12" fmla="*/ 0 h 6580681"/>
              <a:gd name="connsiteX13" fmla="*/ 8571270 w 11827240"/>
              <a:gd name="connsiteY13" fmla="*/ 0 h 6580681"/>
              <a:gd name="connsiteX14" fmla="*/ 9266990 w 11827240"/>
              <a:gd name="connsiteY14" fmla="*/ 0 h 6580681"/>
              <a:gd name="connsiteX15" fmla="*/ 9607893 w 11827240"/>
              <a:gd name="connsiteY15" fmla="*/ 0 h 6580681"/>
              <a:gd name="connsiteX16" fmla="*/ 10185341 w 11827240"/>
              <a:gd name="connsiteY16" fmla="*/ 0 h 6580681"/>
              <a:gd name="connsiteX17" fmla="*/ 10999333 w 11827240"/>
              <a:gd name="connsiteY17" fmla="*/ 0 h 6580681"/>
              <a:gd name="connsiteX18" fmla="*/ 11827240 w 11827240"/>
              <a:gd name="connsiteY18" fmla="*/ 0 h 6580681"/>
              <a:gd name="connsiteX19" fmla="*/ 11827240 w 11827240"/>
              <a:gd name="connsiteY19" fmla="*/ 658068 h 6580681"/>
              <a:gd name="connsiteX20" fmla="*/ 11827240 w 11827240"/>
              <a:gd name="connsiteY20" fmla="*/ 1184523 h 6580681"/>
              <a:gd name="connsiteX21" fmla="*/ 11827240 w 11827240"/>
              <a:gd name="connsiteY21" fmla="*/ 1974204 h 6580681"/>
              <a:gd name="connsiteX22" fmla="*/ 11827240 w 11827240"/>
              <a:gd name="connsiteY22" fmla="*/ 2698079 h 6580681"/>
              <a:gd name="connsiteX23" fmla="*/ 11827240 w 11827240"/>
              <a:gd name="connsiteY23" fmla="*/ 3356147 h 6580681"/>
              <a:gd name="connsiteX24" fmla="*/ 11827240 w 11827240"/>
              <a:gd name="connsiteY24" fmla="*/ 3816795 h 6580681"/>
              <a:gd name="connsiteX25" fmla="*/ 11827240 w 11827240"/>
              <a:gd name="connsiteY25" fmla="*/ 4277443 h 6580681"/>
              <a:gd name="connsiteX26" fmla="*/ 11827240 w 11827240"/>
              <a:gd name="connsiteY26" fmla="*/ 5067124 h 6580681"/>
              <a:gd name="connsiteX27" fmla="*/ 11827240 w 11827240"/>
              <a:gd name="connsiteY27" fmla="*/ 5725192 h 6580681"/>
              <a:gd name="connsiteX28" fmla="*/ 11827240 w 11827240"/>
              <a:gd name="connsiteY28" fmla="*/ 6580681 h 6580681"/>
              <a:gd name="connsiteX29" fmla="*/ 11131520 w 11827240"/>
              <a:gd name="connsiteY29" fmla="*/ 6580681 h 6580681"/>
              <a:gd name="connsiteX30" fmla="*/ 10554072 w 11827240"/>
              <a:gd name="connsiteY30" fmla="*/ 6580681 h 6580681"/>
              <a:gd name="connsiteX31" fmla="*/ 9858352 w 11827240"/>
              <a:gd name="connsiteY31" fmla="*/ 6580681 h 6580681"/>
              <a:gd name="connsiteX32" fmla="*/ 9044360 w 11827240"/>
              <a:gd name="connsiteY32" fmla="*/ 6580681 h 6580681"/>
              <a:gd name="connsiteX33" fmla="*/ 8466912 w 11827240"/>
              <a:gd name="connsiteY33" fmla="*/ 6580681 h 6580681"/>
              <a:gd name="connsiteX34" fmla="*/ 7771192 w 11827240"/>
              <a:gd name="connsiteY34" fmla="*/ 6580681 h 6580681"/>
              <a:gd name="connsiteX35" fmla="*/ 6838928 w 11827240"/>
              <a:gd name="connsiteY35" fmla="*/ 6580681 h 6580681"/>
              <a:gd name="connsiteX36" fmla="*/ 6261480 w 11827240"/>
              <a:gd name="connsiteY36" fmla="*/ 6580681 h 6580681"/>
              <a:gd name="connsiteX37" fmla="*/ 5565760 w 11827240"/>
              <a:gd name="connsiteY37" fmla="*/ 6580681 h 6580681"/>
              <a:gd name="connsiteX38" fmla="*/ 4870040 w 11827240"/>
              <a:gd name="connsiteY38" fmla="*/ 6580681 h 6580681"/>
              <a:gd name="connsiteX39" fmla="*/ 4410865 w 11827240"/>
              <a:gd name="connsiteY39" fmla="*/ 6580681 h 6580681"/>
              <a:gd name="connsiteX40" fmla="*/ 3596872 w 11827240"/>
              <a:gd name="connsiteY40" fmla="*/ 6580681 h 6580681"/>
              <a:gd name="connsiteX41" fmla="*/ 3255970 w 11827240"/>
              <a:gd name="connsiteY41" fmla="*/ 6580681 h 6580681"/>
              <a:gd name="connsiteX42" fmla="*/ 2560250 w 11827240"/>
              <a:gd name="connsiteY42" fmla="*/ 6580681 h 6580681"/>
              <a:gd name="connsiteX43" fmla="*/ 1627985 w 11827240"/>
              <a:gd name="connsiteY43" fmla="*/ 6580681 h 6580681"/>
              <a:gd name="connsiteX44" fmla="*/ 813992 w 11827240"/>
              <a:gd name="connsiteY44" fmla="*/ 6580681 h 6580681"/>
              <a:gd name="connsiteX45" fmla="*/ 0 w 11827240"/>
              <a:gd name="connsiteY45" fmla="*/ 6580681 h 6580681"/>
              <a:gd name="connsiteX46" fmla="*/ 0 w 11827240"/>
              <a:gd name="connsiteY46" fmla="*/ 6120033 h 6580681"/>
              <a:gd name="connsiteX47" fmla="*/ 0 w 11827240"/>
              <a:gd name="connsiteY47" fmla="*/ 5593579 h 6580681"/>
              <a:gd name="connsiteX48" fmla="*/ 0 w 11827240"/>
              <a:gd name="connsiteY48" fmla="*/ 4869704 h 6580681"/>
              <a:gd name="connsiteX49" fmla="*/ 0 w 11827240"/>
              <a:gd name="connsiteY49" fmla="*/ 4343249 h 6580681"/>
              <a:gd name="connsiteX50" fmla="*/ 0 w 11827240"/>
              <a:gd name="connsiteY50" fmla="*/ 3619375 h 6580681"/>
              <a:gd name="connsiteX51" fmla="*/ 0 w 11827240"/>
              <a:gd name="connsiteY51" fmla="*/ 2829693 h 6580681"/>
              <a:gd name="connsiteX52" fmla="*/ 0 w 11827240"/>
              <a:gd name="connsiteY52" fmla="*/ 2237432 h 6580681"/>
              <a:gd name="connsiteX53" fmla="*/ 0 w 11827240"/>
              <a:gd name="connsiteY53" fmla="*/ 1710977 h 6580681"/>
              <a:gd name="connsiteX54" fmla="*/ 0 w 11827240"/>
              <a:gd name="connsiteY54" fmla="*/ 1118716 h 6580681"/>
              <a:gd name="connsiteX55" fmla="*/ 0 w 11827240"/>
              <a:gd name="connsiteY55" fmla="*/ 592261 h 6580681"/>
              <a:gd name="connsiteX56" fmla="*/ 0 w 11827240"/>
              <a:gd name="connsiteY56" fmla="*/ 0 h 65806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</a:cxnLst>
            <a:rect l="l" t="t" r="r" b="b"/>
            <a:pathLst>
              <a:path w="11827240" h="6580681" extrusionOk="0">
                <a:moveTo>
                  <a:pt x="0" y="0"/>
                </a:moveTo>
                <a:cubicBezTo>
                  <a:pt x="170457" y="-26287"/>
                  <a:pt x="380927" y="-20796"/>
                  <a:pt x="577448" y="0"/>
                </a:cubicBezTo>
                <a:cubicBezTo>
                  <a:pt x="773969" y="20796"/>
                  <a:pt x="1009486" y="-14903"/>
                  <a:pt x="1154895" y="0"/>
                </a:cubicBezTo>
                <a:cubicBezTo>
                  <a:pt x="1300304" y="14903"/>
                  <a:pt x="1604023" y="23499"/>
                  <a:pt x="1968888" y="0"/>
                </a:cubicBezTo>
                <a:cubicBezTo>
                  <a:pt x="2333753" y="-23499"/>
                  <a:pt x="2237962" y="-4566"/>
                  <a:pt x="2428063" y="0"/>
                </a:cubicBezTo>
                <a:cubicBezTo>
                  <a:pt x="2618165" y="4566"/>
                  <a:pt x="2868695" y="16679"/>
                  <a:pt x="3242055" y="0"/>
                </a:cubicBezTo>
                <a:cubicBezTo>
                  <a:pt x="3615415" y="-16679"/>
                  <a:pt x="3709746" y="-27697"/>
                  <a:pt x="4056048" y="0"/>
                </a:cubicBezTo>
                <a:cubicBezTo>
                  <a:pt x="4402350" y="27697"/>
                  <a:pt x="4588360" y="13296"/>
                  <a:pt x="4751768" y="0"/>
                </a:cubicBezTo>
                <a:cubicBezTo>
                  <a:pt x="4915176" y="-13296"/>
                  <a:pt x="4984366" y="13500"/>
                  <a:pt x="5210943" y="0"/>
                </a:cubicBezTo>
                <a:cubicBezTo>
                  <a:pt x="5437521" y="-13500"/>
                  <a:pt x="5510493" y="26368"/>
                  <a:pt x="5788390" y="0"/>
                </a:cubicBezTo>
                <a:cubicBezTo>
                  <a:pt x="6066287" y="-26368"/>
                  <a:pt x="6045956" y="1317"/>
                  <a:pt x="6247566" y="0"/>
                </a:cubicBezTo>
                <a:cubicBezTo>
                  <a:pt x="6449176" y="-1317"/>
                  <a:pt x="6584669" y="10316"/>
                  <a:pt x="6825013" y="0"/>
                </a:cubicBezTo>
                <a:cubicBezTo>
                  <a:pt x="7065357" y="-10316"/>
                  <a:pt x="7426644" y="10197"/>
                  <a:pt x="7757278" y="0"/>
                </a:cubicBezTo>
                <a:cubicBezTo>
                  <a:pt x="8087912" y="-10197"/>
                  <a:pt x="8249359" y="13736"/>
                  <a:pt x="8571270" y="0"/>
                </a:cubicBezTo>
                <a:cubicBezTo>
                  <a:pt x="8893181" y="-13736"/>
                  <a:pt x="8978733" y="15050"/>
                  <a:pt x="9266990" y="0"/>
                </a:cubicBezTo>
                <a:cubicBezTo>
                  <a:pt x="9555247" y="-15050"/>
                  <a:pt x="9473374" y="-7315"/>
                  <a:pt x="9607893" y="0"/>
                </a:cubicBezTo>
                <a:cubicBezTo>
                  <a:pt x="9742412" y="7315"/>
                  <a:pt x="9976341" y="6242"/>
                  <a:pt x="10185341" y="0"/>
                </a:cubicBezTo>
                <a:cubicBezTo>
                  <a:pt x="10394341" y="-6242"/>
                  <a:pt x="10761794" y="23410"/>
                  <a:pt x="10999333" y="0"/>
                </a:cubicBezTo>
                <a:cubicBezTo>
                  <a:pt x="11236872" y="-23410"/>
                  <a:pt x="11543357" y="-885"/>
                  <a:pt x="11827240" y="0"/>
                </a:cubicBezTo>
                <a:cubicBezTo>
                  <a:pt x="11809290" y="277186"/>
                  <a:pt x="11825007" y="445939"/>
                  <a:pt x="11827240" y="658068"/>
                </a:cubicBezTo>
                <a:cubicBezTo>
                  <a:pt x="11829473" y="870197"/>
                  <a:pt x="11839102" y="1045865"/>
                  <a:pt x="11827240" y="1184523"/>
                </a:cubicBezTo>
                <a:cubicBezTo>
                  <a:pt x="11815378" y="1323181"/>
                  <a:pt x="11840058" y="1683188"/>
                  <a:pt x="11827240" y="1974204"/>
                </a:cubicBezTo>
                <a:cubicBezTo>
                  <a:pt x="11814422" y="2265220"/>
                  <a:pt x="11840617" y="2451799"/>
                  <a:pt x="11827240" y="2698079"/>
                </a:cubicBezTo>
                <a:cubicBezTo>
                  <a:pt x="11813863" y="2944359"/>
                  <a:pt x="11834470" y="3060301"/>
                  <a:pt x="11827240" y="3356147"/>
                </a:cubicBezTo>
                <a:cubicBezTo>
                  <a:pt x="11820010" y="3651993"/>
                  <a:pt x="11850167" y="3618188"/>
                  <a:pt x="11827240" y="3816795"/>
                </a:cubicBezTo>
                <a:cubicBezTo>
                  <a:pt x="11804313" y="4015402"/>
                  <a:pt x="11846490" y="4131299"/>
                  <a:pt x="11827240" y="4277443"/>
                </a:cubicBezTo>
                <a:cubicBezTo>
                  <a:pt x="11807990" y="4423587"/>
                  <a:pt x="11791234" y="4900167"/>
                  <a:pt x="11827240" y="5067124"/>
                </a:cubicBezTo>
                <a:cubicBezTo>
                  <a:pt x="11863246" y="5234081"/>
                  <a:pt x="11854886" y="5433255"/>
                  <a:pt x="11827240" y="5725192"/>
                </a:cubicBezTo>
                <a:cubicBezTo>
                  <a:pt x="11799594" y="6017129"/>
                  <a:pt x="11804792" y="6365796"/>
                  <a:pt x="11827240" y="6580681"/>
                </a:cubicBezTo>
                <a:cubicBezTo>
                  <a:pt x="11614649" y="6550511"/>
                  <a:pt x="11273402" y="6587672"/>
                  <a:pt x="11131520" y="6580681"/>
                </a:cubicBezTo>
                <a:cubicBezTo>
                  <a:pt x="10989638" y="6573690"/>
                  <a:pt x="10755642" y="6591353"/>
                  <a:pt x="10554072" y="6580681"/>
                </a:cubicBezTo>
                <a:cubicBezTo>
                  <a:pt x="10352502" y="6570009"/>
                  <a:pt x="10004135" y="6546457"/>
                  <a:pt x="9858352" y="6580681"/>
                </a:cubicBezTo>
                <a:cubicBezTo>
                  <a:pt x="9712569" y="6614905"/>
                  <a:pt x="9344557" y="6550359"/>
                  <a:pt x="9044360" y="6580681"/>
                </a:cubicBezTo>
                <a:cubicBezTo>
                  <a:pt x="8744163" y="6611003"/>
                  <a:pt x="8724038" y="6581433"/>
                  <a:pt x="8466912" y="6580681"/>
                </a:cubicBezTo>
                <a:cubicBezTo>
                  <a:pt x="8209786" y="6579929"/>
                  <a:pt x="8043921" y="6564942"/>
                  <a:pt x="7771192" y="6580681"/>
                </a:cubicBezTo>
                <a:cubicBezTo>
                  <a:pt x="7498463" y="6596420"/>
                  <a:pt x="7197341" y="6556054"/>
                  <a:pt x="6838928" y="6580681"/>
                </a:cubicBezTo>
                <a:cubicBezTo>
                  <a:pt x="6480515" y="6605308"/>
                  <a:pt x="6426759" y="6602790"/>
                  <a:pt x="6261480" y="6580681"/>
                </a:cubicBezTo>
                <a:cubicBezTo>
                  <a:pt x="6096201" y="6558572"/>
                  <a:pt x="5763241" y="6581631"/>
                  <a:pt x="5565760" y="6580681"/>
                </a:cubicBezTo>
                <a:cubicBezTo>
                  <a:pt x="5368279" y="6579731"/>
                  <a:pt x="5105851" y="6594207"/>
                  <a:pt x="4870040" y="6580681"/>
                </a:cubicBezTo>
                <a:cubicBezTo>
                  <a:pt x="4634229" y="6567155"/>
                  <a:pt x="4590162" y="6575310"/>
                  <a:pt x="4410865" y="6580681"/>
                </a:cubicBezTo>
                <a:cubicBezTo>
                  <a:pt x="4231569" y="6586052"/>
                  <a:pt x="3884190" y="6595088"/>
                  <a:pt x="3596872" y="6580681"/>
                </a:cubicBezTo>
                <a:cubicBezTo>
                  <a:pt x="3309554" y="6566274"/>
                  <a:pt x="3366075" y="6567817"/>
                  <a:pt x="3255970" y="6580681"/>
                </a:cubicBezTo>
                <a:cubicBezTo>
                  <a:pt x="3145865" y="6593545"/>
                  <a:pt x="2905367" y="6574414"/>
                  <a:pt x="2560250" y="6580681"/>
                </a:cubicBezTo>
                <a:cubicBezTo>
                  <a:pt x="2215133" y="6586948"/>
                  <a:pt x="1819394" y="6541171"/>
                  <a:pt x="1627985" y="6580681"/>
                </a:cubicBezTo>
                <a:cubicBezTo>
                  <a:pt x="1436577" y="6620191"/>
                  <a:pt x="1130573" y="6578121"/>
                  <a:pt x="813992" y="6580681"/>
                </a:cubicBezTo>
                <a:cubicBezTo>
                  <a:pt x="497411" y="6583241"/>
                  <a:pt x="226779" y="6604015"/>
                  <a:pt x="0" y="6580681"/>
                </a:cubicBezTo>
                <a:cubicBezTo>
                  <a:pt x="-6917" y="6381141"/>
                  <a:pt x="18146" y="6335038"/>
                  <a:pt x="0" y="6120033"/>
                </a:cubicBezTo>
                <a:cubicBezTo>
                  <a:pt x="-18146" y="5905028"/>
                  <a:pt x="-24489" y="5705710"/>
                  <a:pt x="0" y="5593579"/>
                </a:cubicBezTo>
                <a:cubicBezTo>
                  <a:pt x="24489" y="5481448"/>
                  <a:pt x="-33193" y="5111893"/>
                  <a:pt x="0" y="4869704"/>
                </a:cubicBezTo>
                <a:cubicBezTo>
                  <a:pt x="33193" y="4627516"/>
                  <a:pt x="10285" y="4540211"/>
                  <a:pt x="0" y="4343249"/>
                </a:cubicBezTo>
                <a:cubicBezTo>
                  <a:pt x="-10285" y="4146288"/>
                  <a:pt x="13804" y="3967900"/>
                  <a:pt x="0" y="3619375"/>
                </a:cubicBezTo>
                <a:cubicBezTo>
                  <a:pt x="-13804" y="3270850"/>
                  <a:pt x="-6221" y="3157237"/>
                  <a:pt x="0" y="2829693"/>
                </a:cubicBezTo>
                <a:cubicBezTo>
                  <a:pt x="6221" y="2502149"/>
                  <a:pt x="-15485" y="2365653"/>
                  <a:pt x="0" y="2237432"/>
                </a:cubicBezTo>
                <a:cubicBezTo>
                  <a:pt x="15485" y="2109211"/>
                  <a:pt x="-13796" y="1900886"/>
                  <a:pt x="0" y="1710977"/>
                </a:cubicBezTo>
                <a:cubicBezTo>
                  <a:pt x="13796" y="1521068"/>
                  <a:pt x="19023" y="1247111"/>
                  <a:pt x="0" y="1118716"/>
                </a:cubicBezTo>
                <a:cubicBezTo>
                  <a:pt x="-19023" y="990321"/>
                  <a:pt x="-7642" y="738801"/>
                  <a:pt x="0" y="592261"/>
                </a:cubicBezTo>
                <a:cubicBezTo>
                  <a:pt x="7642" y="445721"/>
                  <a:pt x="15742" y="237960"/>
                  <a:pt x="0" y="0"/>
                </a:cubicBezTo>
                <a:close/>
              </a:path>
            </a:pathLst>
          </a:custGeom>
          <a:noFill/>
          <a:ln w="6350">
            <a:solidFill>
              <a:schemeClr val="accent2">
                <a:lumMod val="40000"/>
                <a:lumOff val="60000"/>
              </a:schemeClr>
            </a:solidFill>
            <a:extLst>
              <a:ext uri="{C807C97D-BFC1-408E-A445-0C87EB9F89A2}">
                <ask:lineSketchStyleProps xmlns:ask="http://schemas.microsoft.com/office/drawing/2018/sketchyshapes" sd="4224980216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pic>
        <p:nvPicPr>
          <p:cNvPr id="6" name="Picture 19">
            <a:extLst>
              <a:ext uri="{FF2B5EF4-FFF2-40B4-BE49-F238E27FC236}">
                <a16:creationId xmlns:a16="http://schemas.microsoft.com/office/drawing/2014/main" id="{35391A47-0483-45D8-8D15-690757115F3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12557" y="4667796"/>
            <a:ext cx="724411" cy="622495"/>
          </a:xfrm>
          <a:prstGeom prst="rect">
            <a:avLst/>
          </a:prstGeom>
        </p:spPr>
      </p:pic>
      <p:pic>
        <p:nvPicPr>
          <p:cNvPr id="8" name="Picture 19">
            <a:extLst>
              <a:ext uri="{FF2B5EF4-FFF2-40B4-BE49-F238E27FC236}">
                <a16:creationId xmlns:a16="http://schemas.microsoft.com/office/drawing/2014/main" id="{05DA8493-E127-4E8B-9D36-C328FDC8DB7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06738" y="4763627"/>
            <a:ext cx="724411" cy="622495"/>
          </a:xfrm>
          <a:prstGeom prst="rect">
            <a:avLst/>
          </a:prstGeom>
        </p:spPr>
      </p:pic>
      <p:sp>
        <p:nvSpPr>
          <p:cNvPr id="5" name="Tekstiruutu 4">
            <a:extLst>
              <a:ext uri="{FF2B5EF4-FFF2-40B4-BE49-F238E27FC236}">
                <a16:creationId xmlns:a16="http://schemas.microsoft.com/office/drawing/2014/main" id="{F260EB7A-4376-4A56-B7D6-A9A568C5308F}"/>
              </a:ext>
            </a:extLst>
          </p:cNvPr>
          <p:cNvSpPr txBox="1"/>
          <p:nvPr/>
        </p:nvSpPr>
        <p:spPr>
          <a:xfrm flipH="1">
            <a:off x="1331149" y="4674907"/>
            <a:ext cx="971384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Clr>
                <a:schemeClr val="accent2">
                  <a:lumMod val="60000"/>
                  <a:lumOff val="40000"/>
                </a:schemeClr>
              </a:buClr>
              <a:buSzPct val="150000"/>
            </a:pP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</a:rPr>
              <a:t> – – On the other hand, if the norm violations do not make it difficult to understand the message, does it really matter ... after all, there is variation in language usage.</a:t>
            </a:r>
          </a:p>
        </p:txBody>
      </p:sp>
    </p:spTree>
    <p:extLst>
      <p:ext uri="{BB962C8B-B14F-4D97-AF65-F5344CB8AC3E}">
        <p14:creationId xmlns:p14="http://schemas.microsoft.com/office/powerpoint/2010/main" val="252276021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i="1" cap="small" dirty="0">
                <a:solidFill>
                  <a:schemeClr val="accent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In conclusion</a:t>
            </a:r>
          </a:p>
        </p:txBody>
      </p:sp>
      <p:sp>
        <p:nvSpPr>
          <p:cNvPr id="3" name="Tekstiruutu 2">
            <a:extLst>
              <a:ext uri="{FF2B5EF4-FFF2-40B4-BE49-F238E27FC236}">
                <a16:creationId xmlns:a16="http://schemas.microsoft.com/office/drawing/2014/main" id="{C1D0FB67-C3BE-4680-B1E6-B941A27C8152}"/>
              </a:ext>
            </a:extLst>
          </p:cNvPr>
          <p:cNvSpPr txBox="1"/>
          <p:nvPr/>
        </p:nvSpPr>
        <p:spPr>
          <a:xfrm>
            <a:off x="1298713" y="2173357"/>
            <a:ext cx="9713844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chemeClr val="accent2">
                  <a:lumMod val="60000"/>
                  <a:lumOff val="40000"/>
                </a:schemeClr>
              </a:buClr>
              <a:buSzPct val="150000"/>
              <a:buFont typeface="Arial" panose="020B0604020202020204" pitchFamily="34" charset="0"/>
              <a:buChar char="•"/>
            </a:pP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LVs of language professionals: normative, formalistic, functional and communicational.</a:t>
            </a:r>
          </a:p>
          <a:p>
            <a:pPr marL="285750" indent="-285750">
              <a:buClr>
                <a:schemeClr val="accent2">
                  <a:lumMod val="60000"/>
                  <a:lumOff val="40000"/>
                </a:schemeClr>
              </a:buClr>
              <a:buSzPct val="150000"/>
              <a:buFont typeface="Arial" panose="020B0604020202020204" pitchFamily="34" charset="0"/>
              <a:buChar char="•"/>
            </a:pP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Ideologies and principles of language planning: functionalism, democracy, communicative view.</a:t>
            </a:r>
            <a:endParaRPr lang="fi-FI" sz="24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4" name="Suorakulmio 3">
            <a:extLst>
              <a:ext uri="{FF2B5EF4-FFF2-40B4-BE49-F238E27FC236}">
                <a16:creationId xmlns:a16="http://schemas.microsoft.com/office/drawing/2014/main" id="{34A345DF-6209-445B-9EC3-3668248077D8}"/>
              </a:ext>
            </a:extLst>
          </p:cNvPr>
          <p:cNvSpPr/>
          <p:nvPr/>
        </p:nvSpPr>
        <p:spPr>
          <a:xfrm>
            <a:off x="209862" y="164892"/>
            <a:ext cx="11827240" cy="6580681"/>
          </a:xfrm>
          <a:custGeom>
            <a:avLst/>
            <a:gdLst>
              <a:gd name="connsiteX0" fmla="*/ 0 w 11827240"/>
              <a:gd name="connsiteY0" fmla="*/ 0 h 6580681"/>
              <a:gd name="connsiteX1" fmla="*/ 577448 w 11827240"/>
              <a:gd name="connsiteY1" fmla="*/ 0 h 6580681"/>
              <a:gd name="connsiteX2" fmla="*/ 1154895 w 11827240"/>
              <a:gd name="connsiteY2" fmla="*/ 0 h 6580681"/>
              <a:gd name="connsiteX3" fmla="*/ 1968888 w 11827240"/>
              <a:gd name="connsiteY3" fmla="*/ 0 h 6580681"/>
              <a:gd name="connsiteX4" fmla="*/ 2428063 w 11827240"/>
              <a:gd name="connsiteY4" fmla="*/ 0 h 6580681"/>
              <a:gd name="connsiteX5" fmla="*/ 3242055 w 11827240"/>
              <a:gd name="connsiteY5" fmla="*/ 0 h 6580681"/>
              <a:gd name="connsiteX6" fmla="*/ 4056048 w 11827240"/>
              <a:gd name="connsiteY6" fmla="*/ 0 h 6580681"/>
              <a:gd name="connsiteX7" fmla="*/ 4751768 w 11827240"/>
              <a:gd name="connsiteY7" fmla="*/ 0 h 6580681"/>
              <a:gd name="connsiteX8" fmla="*/ 5210943 w 11827240"/>
              <a:gd name="connsiteY8" fmla="*/ 0 h 6580681"/>
              <a:gd name="connsiteX9" fmla="*/ 5788390 w 11827240"/>
              <a:gd name="connsiteY9" fmla="*/ 0 h 6580681"/>
              <a:gd name="connsiteX10" fmla="*/ 6247566 w 11827240"/>
              <a:gd name="connsiteY10" fmla="*/ 0 h 6580681"/>
              <a:gd name="connsiteX11" fmla="*/ 6825013 w 11827240"/>
              <a:gd name="connsiteY11" fmla="*/ 0 h 6580681"/>
              <a:gd name="connsiteX12" fmla="*/ 7757278 w 11827240"/>
              <a:gd name="connsiteY12" fmla="*/ 0 h 6580681"/>
              <a:gd name="connsiteX13" fmla="*/ 8571270 w 11827240"/>
              <a:gd name="connsiteY13" fmla="*/ 0 h 6580681"/>
              <a:gd name="connsiteX14" fmla="*/ 9266990 w 11827240"/>
              <a:gd name="connsiteY14" fmla="*/ 0 h 6580681"/>
              <a:gd name="connsiteX15" fmla="*/ 9607893 w 11827240"/>
              <a:gd name="connsiteY15" fmla="*/ 0 h 6580681"/>
              <a:gd name="connsiteX16" fmla="*/ 10185341 w 11827240"/>
              <a:gd name="connsiteY16" fmla="*/ 0 h 6580681"/>
              <a:gd name="connsiteX17" fmla="*/ 10999333 w 11827240"/>
              <a:gd name="connsiteY17" fmla="*/ 0 h 6580681"/>
              <a:gd name="connsiteX18" fmla="*/ 11827240 w 11827240"/>
              <a:gd name="connsiteY18" fmla="*/ 0 h 6580681"/>
              <a:gd name="connsiteX19" fmla="*/ 11827240 w 11827240"/>
              <a:gd name="connsiteY19" fmla="*/ 658068 h 6580681"/>
              <a:gd name="connsiteX20" fmla="*/ 11827240 w 11827240"/>
              <a:gd name="connsiteY20" fmla="*/ 1184523 h 6580681"/>
              <a:gd name="connsiteX21" fmla="*/ 11827240 w 11827240"/>
              <a:gd name="connsiteY21" fmla="*/ 1974204 h 6580681"/>
              <a:gd name="connsiteX22" fmla="*/ 11827240 w 11827240"/>
              <a:gd name="connsiteY22" fmla="*/ 2698079 h 6580681"/>
              <a:gd name="connsiteX23" fmla="*/ 11827240 w 11827240"/>
              <a:gd name="connsiteY23" fmla="*/ 3356147 h 6580681"/>
              <a:gd name="connsiteX24" fmla="*/ 11827240 w 11827240"/>
              <a:gd name="connsiteY24" fmla="*/ 3816795 h 6580681"/>
              <a:gd name="connsiteX25" fmla="*/ 11827240 w 11827240"/>
              <a:gd name="connsiteY25" fmla="*/ 4277443 h 6580681"/>
              <a:gd name="connsiteX26" fmla="*/ 11827240 w 11827240"/>
              <a:gd name="connsiteY26" fmla="*/ 5067124 h 6580681"/>
              <a:gd name="connsiteX27" fmla="*/ 11827240 w 11827240"/>
              <a:gd name="connsiteY27" fmla="*/ 5725192 h 6580681"/>
              <a:gd name="connsiteX28" fmla="*/ 11827240 w 11827240"/>
              <a:gd name="connsiteY28" fmla="*/ 6580681 h 6580681"/>
              <a:gd name="connsiteX29" fmla="*/ 11131520 w 11827240"/>
              <a:gd name="connsiteY29" fmla="*/ 6580681 h 6580681"/>
              <a:gd name="connsiteX30" fmla="*/ 10554072 w 11827240"/>
              <a:gd name="connsiteY30" fmla="*/ 6580681 h 6580681"/>
              <a:gd name="connsiteX31" fmla="*/ 9858352 w 11827240"/>
              <a:gd name="connsiteY31" fmla="*/ 6580681 h 6580681"/>
              <a:gd name="connsiteX32" fmla="*/ 9044360 w 11827240"/>
              <a:gd name="connsiteY32" fmla="*/ 6580681 h 6580681"/>
              <a:gd name="connsiteX33" fmla="*/ 8466912 w 11827240"/>
              <a:gd name="connsiteY33" fmla="*/ 6580681 h 6580681"/>
              <a:gd name="connsiteX34" fmla="*/ 7771192 w 11827240"/>
              <a:gd name="connsiteY34" fmla="*/ 6580681 h 6580681"/>
              <a:gd name="connsiteX35" fmla="*/ 6838928 w 11827240"/>
              <a:gd name="connsiteY35" fmla="*/ 6580681 h 6580681"/>
              <a:gd name="connsiteX36" fmla="*/ 6261480 w 11827240"/>
              <a:gd name="connsiteY36" fmla="*/ 6580681 h 6580681"/>
              <a:gd name="connsiteX37" fmla="*/ 5565760 w 11827240"/>
              <a:gd name="connsiteY37" fmla="*/ 6580681 h 6580681"/>
              <a:gd name="connsiteX38" fmla="*/ 4870040 w 11827240"/>
              <a:gd name="connsiteY38" fmla="*/ 6580681 h 6580681"/>
              <a:gd name="connsiteX39" fmla="*/ 4410865 w 11827240"/>
              <a:gd name="connsiteY39" fmla="*/ 6580681 h 6580681"/>
              <a:gd name="connsiteX40" fmla="*/ 3596872 w 11827240"/>
              <a:gd name="connsiteY40" fmla="*/ 6580681 h 6580681"/>
              <a:gd name="connsiteX41" fmla="*/ 3255970 w 11827240"/>
              <a:gd name="connsiteY41" fmla="*/ 6580681 h 6580681"/>
              <a:gd name="connsiteX42" fmla="*/ 2560250 w 11827240"/>
              <a:gd name="connsiteY42" fmla="*/ 6580681 h 6580681"/>
              <a:gd name="connsiteX43" fmla="*/ 1627985 w 11827240"/>
              <a:gd name="connsiteY43" fmla="*/ 6580681 h 6580681"/>
              <a:gd name="connsiteX44" fmla="*/ 813992 w 11827240"/>
              <a:gd name="connsiteY44" fmla="*/ 6580681 h 6580681"/>
              <a:gd name="connsiteX45" fmla="*/ 0 w 11827240"/>
              <a:gd name="connsiteY45" fmla="*/ 6580681 h 6580681"/>
              <a:gd name="connsiteX46" fmla="*/ 0 w 11827240"/>
              <a:gd name="connsiteY46" fmla="*/ 6120033 h 6580681"/>
              <a:gd name="connsiteX47" fmla="*/ 0 w 11827240"/>
              <a:gd name="connsiteY47" fmla="*/ 5593579 h 6580681"/>
              <a:gd name="connsiteX48" fmla="*/ 0 w 11827240"/>
              <a:gd name="connsiteY48" fmla="*/ 4869704 h 6580681"/>
              <a:gd name="connsiteX49" fmla="*/ 0 w 11827240"/>
              <a:gd name="connsiteY49" fmla="*/ 4343249 h 6580681"/>
              <a:gd name="connsiteX50" fmla="*/ 0 w 11827240"/>
              <a:gd name="connsiteY50" fmla="*/ 3619375 h 6580681"/>
              <a:gd name="connsiteX51" fmla="*/ 0 w 11827240"/>
              <a:gd name="connsiteY51" fmla="*/ 2829693 h 6580681"/>
              <a:gd name="connsiteX52" fmla="*/ 0 w 11827240"/>
              <a:gd name="connsiteY52" fmla="*/ 2237432 h 6580681"/>
              <a:gd name="connsiteX53" fmla="*/ 0 w 11827240"/>
              <a:gd name="connsiteY53" fmla="*/ 1710977 h 6580681"/>
              <a:gd name="connsiteX54" fmla="*/ 0 w 11827240"/>
              <a:gd name="connsiteY54" fmla="*/ 1118716 h 6580681"/>
              <a:gd name="connsiteX55" fmla="*/ 0 w 11827240"/>
              <a:gd name="connsiteY55" fmla="*/ 592261 h 6580681"/>
              <a:gd name="connsiteX56" fmla="*/ 0 w 11827240"/>
              <a:gd name="connsiteY56" fmla="*/ 0 h 65806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</a:cxnLst>
            <a:rect l="l" t="t" r="r" b="b"/>
            <a:pathLst>
              <a:path w="11827240" h="6580681" extrusionOk="0">
                <a:moveTo>
                  <a:pt x="0" y="0"/>
                </a:moveTo>
                <a:cubicBezTo>
                  <a:pt x="170457" y="-26287"/>
                  <a:pt x="380927" y="-20796"/>
                  <a:pt x="577448" y="0"/>
                </a:cubicBezTo>
                <a:cubicBezTo>
                  <a:pt x="773969" y="20796"/>
                  <a:pt x="1009486" y="-14903"/>
                  <a:pt x="1154895" y="0"/>
                </a:cubicBezTo>
                <a:cubicBezTo>
                  <a:pt x="1300304" y="14903"/>
                  <a:pt x="1604023" y="23499"/>
                  <a:pt x="1968888" y="0"/>
                </a:cubicBezTo>
                <a:cubicBezTo>
                  <a:pt x="2333753" y="-23499"/>
                  <a:pt x="2237962" y="-4566"/>
                  <a:pt x="2428063" y="0"/>
                </a:cubicBezTo>
                <a:cubicBezTo>
                  <a:pt x="2618165" y="4566"/>
                  <a:pt x="2868695" y="16679"/>
                  <a:pt x="3242055" y="0"/>
                </a:cubicBezTo>
                <a:cubicBezTo>
                  <a:pt x="3615415" y="-16679"/>
                  <a:pt x="3709746" y="-27697"/>
                  <a:pt x="4056048" y="0"/>
                </a:cubicBezTo>
                <a:cubicBezTo>
                  <a:pt x="4402350" y="27697"/>
                  <a:pt x="4588360" y="13296"/>
                  <a:pt x="4751768" y="0"/>
                </a:cubicBezTo>
                <a:cubicBezTo>
                  <a:pt x="4915176" y="-13296"/>
                  <a:pt x="4984366" y="13500"/>
                  <a:pt x="5210943" y="0"/>
                </a:cubicBezTo>
                <a:cubicBezTo>
                  <a:pt x="5437521" y="-13500"/>
                  <a:pt x="5510493" y="26368"/>
                  <a:pt x="5788390" y="0"/>
                </a:cubicBezTo>
                <a:cubicBezTo>
                  <a:pt x="6066287" y="-26368"/>
                  <a:pt x="6045956" y="1317"/>
                  <a:pt x="6247566" y="0"/>
                </a:cubicBezTo>
                <a:cubicBezTo>
                  <a:pt x="6449176" y="-1317"/>
                  <a:pt x="6584669" y="10316"/>
                  <a:pt x="6825013" y="0"/>
                </a:cubicBezTo>
                <a:cubicBezTo>
                  <a:pt x="7065357" y="-10316"/>
                  <a:pt x="7426644" y="10197"/>
                  <a:pt x="7757278" y="0"/>
                </a:cubicBezTo>
                <a:cubicBezTo>
                  <a:pt x="8087912" y="-10197"/>
                  <a:pt x="8249359" y="13736"/>
                  <a:pt x="8571270" y="0"/>
                </a:cubicBezTo>
                <a:cubicBezTo>
                  <a:pt x="8893181" y="-13736"/>
                  <a:pt x="8978733" y="15050"/>
                  <a:pt x="9266990" y="0"/>
                </a:cubicBezTo>
                <a:cubicBezTo>
                  <a:pt x="9555247" y="-15050"/>
                  <a:pt x="9473374" y="-7315"/>
                  <a:pt x="9607893" y="0"/>
                </a:cubicBezTo>
                <a:cubicBezTo>
                  <a:pt x="9742412" y="7315"/>
                  <a:pt x="9976341" y="6242"/>
                  <a:pt x="10185341" y="0"/>
                </a:cubicBezTo>
                <a:cubicBezTo>
                  <a:pt x="10394341" y="-6242"/>
                  <a:pt x="10761794" y="23410"/>
                  <a:pt x="10999333" y="0"/>
                </a:cubicBezTo>
                <a:cubicBezTo>
                  <a:pt x="11236872" y="-23410"/>
                  <a:pt x="11543357" y="-885"/>
                  <a:pt x="11827240" y="0"/>
                </a:cubicBezTo>
                <a:cubicBezTo>
                  <a:pt x="11809290" y="277186"/>
                  <a:pt x="11825007" y="445939"/>
                  <a:pt x="11827240" y="658068"/>
                </a:cubicBezTo>
                <a:cubicBezTo>
                  <a:pt x="11829473" y="870197"/>
                  <a:pt x="11839102" y="1045865"/>
                  <a:pt x="11827240" y="1184523"/>
                </a:cubicBezTo>
                <a:cubicBezTo>
                  <a:pt x="11815378" y="1323181"/>
                  <a:pt x="11840058" y="1683188"/>
                  <a:pt x="11827240" y="1974204"/>
                </a:cubicBezTo>
                <a:cubicBezTo>
                  <a:pt x="11814422" y="2265220"/>
                  <a:pt x="11840617" y="2451799"/>
                  <a:pt x="11827240" y="2698079"/>
                </a:cubicBezTo>
                <a:cubicBezTo>
                  <a:pt x="11813863" y="2944359"/>
                  <a:pt x="11834470" y="3060301"/>
                  <a:pt x="11827240" y="3356147"/>
                </a:cubicBezTo>
                <a:cubicBezTo>
                  <a:pt x="11820010" y="3651993"/>
                  <a:pt x="11850167" y="3618188"/>
                  <a:pt x="11827240" y="3816795"/>
                </a:cubicBezTo>
                <a:cubicBezTo>
                  <a:pt x="11804313" y="4015402"/>
                  <a:pt x="11846490" y="4131299"/>
                  <a:pt x="11827240" y="4277443"/>
                </a:cubicBezTo>
                <a:cubicBezTo>
                  <a:pt x="11807990" y="4423587"/>
                  <a:pt x="11791234" y="4900167"/>
                  <a:pt x="11827240" y="5067124"/>
                </a:cubicBezTo>
                <a:cubicBezTo>
                  <a:pt x="11863246" y="5234081"/>
                  <a:pt x="11854886" y="5433255"/>
                  <a:pt x="11827240" y="5725192"/>
                </a:cubicBezTo>
                <a:cubicBezTo>
                  <a:pt x="11799594" y="6017129"/>
                  <a:pt x="11804792" y="6365796"/>
                  <a:pt x="11827240" y="6580681"/>
                </a:cubicBezTo>
                <a:cubicBezTo>
                  <a:pt x="11614649" y="6550511"/>
                  <a:pt x="11273402" y="6587672"/>
                  <a:pt x="11131520" y="6580681"/>
                </a:cubicBezTo>
                <a:cubicBezTo>
                  <a:pt x="10989638" y="6573690"/>
                  <a:pt x="10755642" y="6591353"/>
                  <a:pt x="10554072" y="6580681"/>
                </a:cubicBezTo>
                <a:cubicBezTo>
                  <a:pt x="10352502" y="6570009"/>
                  <a:pt x="10004135" y="6546457"/>
                  <a:pt x="9858352" y="6580681"/>
                </a:cubicBezTo>
                <a:cubicBezTo>
                  <a:pt x="9712569" y="6614905"/>
                  <a:pt x="9344557" y="6550359"/>
                  <a:pt x="9044360" y="6580681"/>
                </a:cubicBezTo>
                <a:cubicBezTo>
                  <a:pt x="8744163" y="6611003"/>
                  <a:pt x="8724038" y="6581433"/>
                  <a:pt x="8466912" y="6580681"/>
                </a:cubicBezTo>
                <a:cubicBezTo>
                  <a:pt x="8209786" y="6579929"/>
                  <a:pt x="8043921" y="6564942"/>
                  <a:pt x="7771192" y="6580681"/>
                </a:cubicBezTo>
                <a:cubicBezTo>
                  <a:pt x="7498463" y="6596420"/>
                  <a:pt x="7197341" y="6556054"/>
                  <a:pt x="6838928" y="6580681"/>
                </a:cubicBezTo>
                <a:cubicBezTo>
                  <a:pt x="6480515" y="6605308"/>
                  <a:pt x="6426759" y="6602790"/>
                  <a:pt x="6261480" y="6580681"/>
                </a:cubicBezTo>
                <a:cubicBezTo>
                  <a:pt x="6096201" y="6558572"/>
                  <a:pt x="5763241" y="6581631"/>
                  <a:pt x="5565760" y="6580681"/>
                </a:cubicBezTo>
                <a:cubicBezTo>
                  <a:pt x="5368279" y="6579731"/>
                  <a:pt x="5105851" y="6594207"/>
                  <a:pt x="4870040" y="6580681"/>
                </a:cubicBezTo>
                <a:cubicBezTo>
                  <a:pt x="4634229" y="6567155"/>
                  <a:pt x="4590162" y="6575310"/>
                  <a:pt x="4410865" y="6580681"/>
                </a:cubicBezTo>
                <a:cubicBezTo>
                  <a:pt x="4231569" y="6586052"/>
                  <a:pt x="3884190" y="6595088"/>
                  <a:pt x="3596872" y="6580681"/>
                </a:cubicBezTo>
                <a:cubicBezTo>
                  <a:pt x="3309554" y="6566274"/>
                  <a:pt x="3366075" y="6567817"/>
                  <a:pt x="3255970" y="6580681"/>
                </a:cubicBezTo>
                <a:cubicBezTo>
                  <a:pt x="3145865" y="6593545"/>
                  <a:pt x="2905367" y="6574414"/>
                  <a:pt x="2560250" y="6580681"/>
                </a:cubicBezTo>
                <a:cubicBezTo>
                  <a:pt x="2215133" y="6586948"/>
                  <a:pt x="1819394" y="6541171"/>
                  <a:pt x="1627985" y="6580681"/>
                </a:cubicBezTo>
                <a:cubicBezTo>
                  <a:pt x="1436577" y="6620191"/>
                  <a:pt x="1130573" y="6578121"/>
                  <a:pt x="813992" y="6580681"/>
                </a:cubicBezTo>
                <a:cubicBezTo>
                  <a:pt x="497411" y="6583241"/>
                  <a:pt x="226779" y="6604015"/>
                  <a:pt x="0" y="6580681"/>
                </a:cubicBezTo>
                <a:cubicBezTo>
                  <a:pt x="-6917" y="6381141"/>
                  <a:pt x="18146" y="6335038"/>
                  <a:pt x="0" y="6120033"/>
                </a:cubicBezTo>
                <a:cubicBezTo>
                  <a:pt x="-18146" y="5905028"/>
                  <a:pt x="-24489" y="5705710"/>
                  <a:pt x="0" y="5593579"/>
                </a:cubicBezTo>
                <a:cubicBezTo>
                  <a:pt x="24489" y="5481448"/>
                  <a:pt x="-33193" y="5111893"/>
                  <a:pt x="0" y="4869704"/>
                </a:cubicBezTo>
                <a:cubicBezTo>
                  <a:pt x="33193" y="4627516"/>
                  <a:pt x="10285" y="4540211"/>
                  <a:pt x="0" y="4343249"/>
                </a:cubicBezTo>
                <a:cubicBezTo>
                  <a:pt x="-10285" y="4146288"/>
                  <a:pt x="13804" y="3967900"/>
                  <a:pt x="0" y="3619375"/>
                </a:cubicBezTo>
                <a:cubicBezTo>
                  <a:pt x="-13804" y="3270850"/>
                  <a:pt x="-6221" y="3157237"/>
                  <a:pt x="0" y="2829693"/>
                </a:cubicBezTo>
                <a:cubicBezTo>
                  <a:pt x="6221" y="2502149"/>
                  <a:pt x="-15485" y="2365653"/>
                  <a:pt x="0" y="2237432"/>
                </a:cubicBezTo>
                <a:cubicBezTo>
                  <a:pt x="15485" y="2109211"/>
                  <a:pt x="-13796" y="1900886"/>
                  <a:pt x="0" y="1710977"/>
                </a:cubicBezTo>
                <a:cubicBezTo>
                  <a:pt x="13796" y="1521068"/>
                  <a:pt x="19023" y="1247111"/>
                  <a:pt x="0" y="1118716"/>
                </a:cubicBezTo>
                <a:cubicBezTo>
                  <a:pt x="-19023" y="990321"/>
                  <a:pt x="-7642" y="738801"/>
                  <a:pt x="0" y="592261"/>
                </a:cubicBezTo>
                <a:cubicBezTo>
                  <a:pt x="7642" y="445721"/>
                  <a:pt x="15742" y="237960"/>
                  <a:pt x="0" y="0"/>
                </a:cubicBezTo>
                <a:close/>
              </a:path>
            </a:pathLst>
          </a:custGeom>
          <a:noFill/>
          <a:ln w="6350">
            <a:solidFill>
              <a:schemeClr val="accent2">
                <a:lumMod val="40000"/>
                <a:lumOff val="60000"/>
              </a:schemeClr>
            </a:solidFill>
            <a:extLst>
              <a:ext uri="{C807C97D-BFC1-408E-A445-0C87EB9F89A2}">
                <ask:lineSketchStyleProps xmlns:ask="http://schemas.microsoft.com/office/drawing/2018/sketchyshapes" sd="4224980216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6" name="Tekstiruutu 5">
            <a:extLst>
              <a:ext uri="{FF2B5EF4-FFF2-40B4-BE49-F238E27FC236}">
                <a16:creationId xmlns:a16="http://schemas.microsoft.com/office/drawing/2014/main" id="{44D5E58D-5C0B-4CAC-9DAB-50BC7C6E3242}"/>
              </a:ext>
            </a:extLst>
          </p:cNvPr>
          <p:cNvSpPr txBox="1"/>
          <p:nvPr/>
        </p:nvSpPr>
        <p:spPr>
          <a:xfrm>
            <a:off x="1509213" y="4198789"/>
            <a:ext cx="971384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chemeClr val="accent2">
                  <a:lumMod val="60000"/>
                  <a:lumOff val="40000"/>
                </a:schemeClr>
              </a:buClr>
              <a:buSzPct val="150000"/>
            </a:pP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How these ideologies and views clash and affect the current landscape of language planning?</a:t>
            </a:r>
          </a:p>
        </p:txBody>
      </p:sp>
      <p:pic>
        <p:nvPicPr>
          <p:cNvPr id="7" name="Picture 2">
            <a:extLst>
              <a:ext uri="{FF2B5EF4-FFF2-40B4-BE49-F238E27FC236}">
                <a16:creationId xmlns:a16="http://schemas.microsoft.com/office/drawing/2014/main" id="{4FCB9765-DA91-4022-9AC1-6DAAE33D38B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66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223" y="4351126"/>
            <a:ext cx="551609" cy="677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403302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solidFill>
            <a:schemeClr val="accent2"/>
          </a:solidFill>
        </p:spPr>
        <p:txBody>
          <a:bodyPr>
            <a:normAutofit fontScale="92500" lnSpcReduction="20000"/>
          </a:bodyPr>
          <a:lstStyle/>
          <a:p>
            <a:r>
              <a:rPr lang="en-US" dirty="0"/>
              <a:t>Thank you for your time! For more information, please contact me through my email: helypa@utu.fi.</a:t>
            </a:r>
          </a:p>
        </p:txBody>
      </p:sp>
      <p:sp>
        <p:nvSpPr>
          <p:cNvPr id="3" name="Suorakulmio 2">
            <a:extLst>
              <a:ext uri="{FF2B5EF4-FFF2-40B4-BE49-F238E27FC236}">
                <a16:creationId xmlns:a16="http://schemas.microsoft.com/office/drawing/2014/main" id="{F47916A6-B794-4453-9460-FAFB3E9DC317}"/>
              </a:ext>
            </a:extLst>
          </p:cNvPr>
          <p:cNvSpPr/>
          <p:nvPr/>
        </p:nvSpPr>
        <p:spPr>
          <a:xfrm>
            <a:off x="209862" y="164892"/>
            <a:ext cx="11827240" cy="6580681"/>
          </a:xfrm>
          <a:custGeom>
            <a:avLst/>
            <a:gdLst>
              <a:gd name="connsiteX0" fmla="*/ 0 w 11827240"/>
              <a:gd name="connsiteY0" fmla="*/ 0 h 6580681"/>
              <a:gd name="connsiteX1" fmla="*/ 577448 w 11827240"/>
              <a:gd name="connsiteY1" fmla="*/ 0 h 6580681"/>
              <a:gd name="connsiteX2" fmla="*/ 1154895 w 11827240"/>
              <a:gd name="connsiteY2" fmla="*/ 0 h 6580681"/>
              <a:gd name="connsiteX3" fmla="*/ 1968888 w 11827240"/>
              <a:gd name="connsiteY3" fmla="*/ 0 h 6580681"/>
              <a:gd name="connsiteX4" fmla="*/ 2428063 w 11827240"/>
              <a:gd name="connsiteY4" fmla="*/ 0 h 6580681"/>
              <a:gd name="connsiteX5" fmla="*/ 3242055 w 11827240"/>
              <a:gd name="connsiteY5" fmla="*/ 0 h 6580681"/>
              <a:gd name="connsiteX6" fmla="*/ 4056048 w 11827240"/>
              <a:gd name="connsiteY6" fmla="*/ 0 h 6580681"/>
              <a:gd name="connsiteX7" fmla="*/ 4751768 w 11827240"/>
              <a:gd name="connsiteY7" fmla="*/ 0 h 6580681"/>
              <a:gd name="connsiteX8" fmla="*/ 5210943 w 11827240"/>
              <a:gd name="connsiteY8" fmla="*/ 0 h 6580681"/>
              <a:gd name="connsiteX9" fmla="*/ 5788390 w 11827240"/>
              <a:gd name="connsiteY9" fmla="*/ 0 h 6580681"/>
              <a:gd name="connsiteX10" fmla="*/ 6247566 w 11827240"/>
              <a:gd name="connsiteY10" fmla="*/ 0 h 6580681"/>
              <a:gd name="connsiteX11" fmla="*/ 6825013 w 11827240"/>
              <a:gd name="connsiteY11" fmla="*/ 0 h 6580681"/>
              <a:gd name="connsiteX12" fmla="*/ 7757278 w 11827240"/>
              <a:gd name="connsiteY12" fmla="*/ 0 h 6580681"/>
              <a:gd name="connsiteX13" fmla="*/ 8571270 w 11827240"/>
              <a:gd name="connsiteY13" fmla="*/ 0 h 6580681"/>
              <a:gd name="connsiteX14" fmla="*/ 9266990 w 11827240"/>
              <a:gd name="connsiteY14" fmla="*/ 0 h 6580681"/>
              <a:gd name="connsiteX15" fmla="*/ 9607893 w 11827240"/>
              <a:gd name="connsiteY15" fmla="*/ 0 h 6580681"/>
              <a:gd name="connsiteX16" fmla="*/ 10185341 w 11827240"/>
              <a:gd name="connsiteY16" fmla="*/ 0 h 6580681"/>
              <a:gd name="connsiteX17" fmla="*/ 10999333 w 11827240"/>
              <a:gd name="connsiteY17" fmla="*/ 0 h 6580681"/>
              <a:gd name="connsiteX18" fmla="*/ 11827240 w 11827240"/>
              <a:gd name="connsiteY18" fmla="*/ 0 h 6580681"/>
              <a:gd name="connsiteX19" fmla="*/ 11827240 w 11827240"/>
              <a:gd name="connsiteY19" fmla="*/ 658068 h 6580681"/>
              <a:gd name="connsiteX20" fmla="*/ 11827240 w 11827240"/>
              <a:gd name="connsiteY20" fmla="*/ 1184523 h 6580681"/>
              <a:gd name="connsiteX21" fmla="*/ 11827240 w 11827240"/>
              <a:gd name="connsiteY21" fmla="*/ 1974204 h 6580681"/>
              <a:gd name="connsiteX22" fmla="*/ 11827240 w 11827240"/>
              <a:gd name="connsiteY22" fmla="*/ 2698079 h 6580681"/>
              <a:gd name="connsiteX23" fmla="*/ 11827240 w 11827240"/>
              <a:gd name="connsiteY23" fmla="*/ 3356147 h 6580681"/>
              <a:gd name="connsiteX24" fmla="*/ 11827240 w 11827240"/>
              <a:gd name="connsiteY24" fmla="*/ 3816795 h 6580681"/>
              <a:gd name="connsiteX25" fmla="*/ 11827240 w 11827240"/>
              <a:gd name="connsiteY25" fmla="*/ 4277443 h 6580681"/>
              <a:gd name="connsiteX26" fmla="*/ 11827240 w 11827240"/>
              <a:gd name="connsiteY26" fmla="*/ 5067124 h 6580681"/>
              <a:gd name="connsiteX27" fmla="*/ 11827240 w 11827240"/>
              <a:gd name="connsiteY27" fmla="*/ 5725192 h 6580681"/>
              <a:gd name="connsiteX28" fmla="*/ 11827240 w 11827240"/>
              <a:gd name="connsiteY28" fmla="*/ 6580681 h 6580681"/>
              <a:gd name="connsiteX29" fmla="*/ 11131520 w 11827240"/>
              <a:gd name="connsiteY29" fmla="*/ 6580681 h 6580681"/>
              <a:gd name="connsiteX30" fmla="*/ 10554072 w 11827240"/>
              <a:gd name="connsiteY30" fmla="*/ 6580681 h 6580681"/>
              <a:gd name="connsiteX31" fmla="*/ 9858352 w 11827240"/>
              <a:gd name="connsiteY31" fmla="*/ 6580681 h 6580681"/>
              <a:gd name="connsiteX32" fmla="*/ 9044360 w 11827240"/>
              <a:gd name="connsiteY32" fmla="*/ 6580681 h 6580681"/>
              <a:gd name="connsiteX33" fmla="*/ 8466912 w 11827240"/>
              <a:gd name="connsiteY33" fmla="*/ 6580681 h 6580681"/>
              <a:gd name="connsiteX34" fmla="*/ 7771192 w 11827240"/>
              <a:gd name="connsiteY34" fmla="*/ 6580681 h 6580681"/>
              <a:gd name="connsiteX35" fmla="*/ 6838928 w 11827240"/>
              <a:gd name="connsiteY35" fmla="*/ 6580681 h 6580681"/>
              <a:gd name="connsiteX36" fmla="*/ 6261480 w 11827240"/>
              <a:gd name="connsiteY36" fmla="*/ 6580681 h 6580681"/>
              <a:gd name="connsiteX37" fmla="*/ 5565760 w 11827240"/>
              <a:gd name="connsiteY37" fmla="*/ 6580681 h 6580681"/>
              <a:gd name="connsiteX38" fmla="*/ 4870040 w 11827240"/>
              <a:gd name="connsiteY38" fmla="*/ 6580681 h 6580681"/>
              <a:gd name="connsiteX39" fmla="*/ 4410865 w 11827240"/>
              <a:gd name="connsiteY39" fmla="*/ 6580681 h 6580681"/>
              <a:gd name="connsiteX40" fmla="*/ 3596872 w 11827240"/>
              <a:gd name="connsiteY40" fmla="*/ 6580681 h 6580681"/>
              <a:gd name="connsiteX41" fmla="*/ 3255970 w 11827240"/>
              <a:gd name="connsiteY41" fmla="*/ 6580681 h 6580681"/>
              <a:gd name="connsiteX42" fmla="*/ 2560250 w 11827240"/>
              <a:gd name="connsiteY42" fmla="*/ 6580681 h 6580681"/>
              <a:gd name="connsiteX43" fmla="*/ 1627985 w 11827240"/>
              <a:gd name="connsiteY43" fmla="*/ 6580681 h 6580681"/>
              <a:gd name="connsiteX44" fmla="*/ 813992 w 11827240"/>
              <a:gd name="connsiteY44" fmla="*/ 6580681 h 6580681"/>
              <a:gd name="connsiteX45" fmla="*/ 0 w 11827240"/>
              <a:gd name="connsiteY45" fmla="*/ 6580681 h 6580681"/>
              <a:gd name="connsiteX46" fmla="*/ 0 w 11827240"/>
              <a:gd name="connsiteY46" fmla="*/ 6120033 h 6580681"/>
              <a:gd name="connsiteX47" fmla="*/ 0 w 11827240"/>
              <a:gd name="connsiteY47" fmla="*/ 5593579 h 6580681"/>
              <a:gd name="connsiteX48" fmla="*/ 0 w 11827240"/>
              <a:gd name="connsiteY48" fmla="*/ 4869704 h 6580681"/>
              <a:gd name="connsiteX49" fmla="*/ 0 w 11827240"/>
              <a:gd name="connsiteY49" fmla="*/ 4343249 h 6580681"/>
              <a:gd name="connsiteX50" fmla="*/ 0 w 11827240"/>
              <a:gd name="connsiteY50" fmla="*/ 3619375 h 6580681"/>
              <a:gd name="connsiteX51" fmla="*/ 0 w 11827240"/>
              <a:gd name="connsiteY51" fmla="*/ 2829693 h 6580681"/>
              <a:gd name="connsiteX52" fmla="*/ 0 w 11827240"/>
              <a:gd name="connsiteY52" fmla="*/ 2237432 h 6580681"/>
              <a:gd name="connsiteX53" fmla="*/ 0 w 11827240"/>
              <a:gd name="connsiteY53" fmla="*/ 1710977 h 6580681"/>
              <a:gd name="connsiteX54" fmla="*/ 0 w 11827240"/>
              <a:gd name="connsiteY54" fmla="*/ 1118716 h 6580681"/>
              <a:gd name="connsiteX55" fmla="*/ 0 w 11827240"/>
              <a:gd name="connsiteY55" fmla="*/ 592261 h 6580681"/>
              <a:gd name="connsiteX56" fmla="*/ 0 w 11827240"/>
              <a:gd name="connsiteY56" fmla="*/ 0 h 65806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</a:cxnLst>
            <a:rect l="l" t="t" r="r" b="b"/>
            <a:pathLst>
              <a:path w="11827240" h="6580681" extrusionOk="0">
                <a:moveTo>
                  <a:pt x="0" y="0"/>
                </a:moveTo>
                <a:cubicBezTo>
                  <a:pt x="170457" y="-26287"/>
                  <a:pt x="380927" y="-20796"/>
                  <a:pt x="577448" y="0"/>
                </a:cubicBezTo>
                <a:cubicBezTo>
                  <a:pt x="773969" y="20796"/>
                  <a:pt x="1009486" y="-14903"/>
                  <a:pt x="1154895" y="0"/>
                </a:cubicBezTo>
                <a:cubicBezTo>
                  <a:pt x="1300304" y="14903"/>
                  <a:pt x="1604023" y="23499"/>
                  <a:pt x="1968888" y="0"/>
                </a:cubicBezTo>
                <a:cubicBezTo>
                  <a:pt x="2333753" y="-23499"/>
                  <a:pt x="2237962" y="-4566"/>
                  <a:pt x="2428063" y="0"/>
                </a:cubicBezTo>
                <a:cubicBezTo>
                  <a:pt x="2618165" y="4566"/>
                  <a:pt x="2868695" y="16679"/>
                  <a:pt x="3242055" y="0"/>
                </a:cubicBezTo>
                <a:cubicBezTo>
                  <a:pt x="3615415" y="-16679"/>
                  <a:pt x="3709746" y="-27697"/>
                  <a:pt x="4056048" y="0"/>
                </a:cubicBezTo>
                <a:cubicBezTo>
                  <a:pt x="4402350" y="27697"/>
                  <a:pt x="4588360" y="13296"/>
                  <a:pt x="4751768" y="0"/>
                </a:cubicBezTo>
                <a:cubicBezTo>
                  <a:pt x="4915176" y="-13296"/>
                  <a:pt x="4984366" y="13500"/>
                  <a:pt x="5210943" y="0"/>
                </a:cubicBezTo>
                <a:cubicBezTo>
                  <a:pt x="5437521" y="-13500"/>
                  <a:pt x="5510493" y="26368"/>
                  <a:pt x="5788390" y="0"/>
                </a:cubicBezTo>
                <a:cubicBezTo>
                  <a:pt x="6066287" y="-26368"/>
                  <a:pt x="6045956" y="1317"/>
                  <a:pt x="6247566" y="0"/>
                </a:cubicBezTo>
                <a:cubicBezTo>
                  <a:pt x="6449176" y="-1317"/>
                  <a:pt x="6584669" y="10316"/>
                  <a:pt x="6825013" y="0"/>
                </a:cubicBezTo>
                <a:cubicBezTo>
                  <a:pt x="7065357" y="-10316"/>
                  <a:pt x="7426644" y="10197"/>
                  <a:pt x="7757278" y="0"/>
                </a:cubicBezTo>
                <a:cubicBezTo>
                  <a:pt x="8087912" y="-10197"/>
                  <a:pt x="8249359" y="13736"/>
                  <a:pt x="8571270" y="0"/>
                </a:cubicBezTo>
                <a:cubicBezTo>
                  <a:pt x="8893181" y="-13736"/>
                  <a:pt x="8978733" y="15050"/>
                  <a:pt x="9266990" y="0"/>
                </a:cubicBezTo>
                <a:cubicBezTo>
                  <a:pt x="9555247" y="-15050"/>
                  <a:pt x="9473374" y="-7315"/>
                  <a:pt x="9607893" y="0"/>
                </a:cubicBezTo>
                <a:cubicBezTo>
                  <a:pt x="9742412" y="7315"/>
                  <a:pt x="9976341" y="6242"/>
                  <a:pt x="10185341" y="0"/>
                </a:cubicBezTo>
                <a:cubicBezTo>
                  <a:pt x="10394341" y="-6242"/>
                  <a:pt x="10761794" y="23410"/>
                  <a:pt x="10999333" y="0"/>
                </a:cubicBezTo>
                <a:cubicBezTo>
                  <a:pt x="11236872" y="-23410"/>
                  <a:pt x="11543357" y="-885"/>
                  <a:pt x="11827240" y="0"/>
                </a:cubicBezTo>
                <a:cubicBezTo>
                  <a:pt x="11809290" y="277186"/>
                  <a:pt x="11825007" y="445939"/>
                  <a:pt x="11827240" y="658068"/>
                </a:cubicBezTo>
                <a:cubicBezTo>
                  <a:pt x="11829473" y="870197"/>
                  <a:pt x="11839102" y="1045865"/>
                  <a:pt x="11827240" y="1184523"/>
                </a:cubicBezTo>
                <a:cubicBezTo>
                  <a:pt x="11815378" y="1323181"/>
                  <a:pt x="11840058" y="1683188"/>
                  <a:pt x="11827240" y="1974204"/>
                </a:cubicBezTo>
                <a:cubicBezTo>
                  <a:pt x="11814422" y="2265220"/>
                  <a:pt x="11840617" y="2451799"/>
                  <a:pt x="11827240" y="2698079"/>
                </a:cubicBezTo>
                <a:cubicBezTo>
                  <a:pt x="11813863" y="2944359"/>
                  <a:pt x="11834470" y="3060301"/>
                  <a:pt x="11827240" y="3356147"/>
                </a:cubicBezTo>
                <a:cubicBezTo>
                  <a:pt x="11820010" y="3651993"/>
                  <a:pt x="11850167" y="3618188"/>
                  <a:pt x="11827240" y="3816795"/>
                </a:cubicBezTo>
                <a:cubicBezTo>
                  <a:pt x="11804313" y="4015402"/>
                  <a:pt x="11846490" y="4131299"/>
                  <a:pt x="11827240" y="4277443"/>
                </a:cubicBezTo>
                <a:cubicBezTo>
                  <a:pt x="11807990" y="4423587"/>
                  <a:pt x="11791234" y="4900167"/>
                  <a:pt x="11827240" y="5067124"/>
                </a:cubicBezTo>
                <a:cubicBezTo>
                  <a:pt x="11863246" y="5234081"/>
                  <a:pt x="11854886" y="5433255"/>
                  <a:pt x="11827240" y="5725192"/>
                </a:cubicBezTo>
                <a:cubicBezTo>
                  <a:pt x="11799594" y="6017129"/>
                  <a:pt x="11804792" y="6365796"/>
                  <a:pt x="11827240" y="6580681"/>
                </a:cubicBezTo>
                <a:cubicBezTo>
                  <a:pt x="11614649" y="6550511"/>
                  <a:pt x="11273402" y="6587672"/>
                  <a:pt x="11131520" y="6580681"/>
                </a:cubicBezTo>
                <a:cubicBezTo>
                  <a:pt x="10989638" y="6573690"/>
                  <a:pt x="10755642" y="6591353"/>
                  <a:pt x="10554072" y="6580681"/>
                </a:cubicBezTo>
                <a:cubicBezTo>
                  <a:pt x="10352502" y="6570009"/>
                  <a:pt x="10004135" y="6546457"/>
                  <a:pt x="9858352" y="6580681"/>
                </a:cubicBezTo>
                <a:cubicBezTo>
                  <a:pt x="9712569" y="6614905"/>
                  <a:pt x="9344557" y="6550359"/>
                  <a:pt x="9044360" y="6580681"/>
                </a:cubicBezTo>
                <a:cubicBezTo>
                  <a:pt x="8744163" y="6611003"/>
                  <a:pt x="8724038" y="6581433"/>
                  <a:pt x="8466912" y="6580681"/>
                </a:cubicBezTo>
                <a:cubicBezTo>
                  <a:pt x="8209786" y="6579929"/>
                  <a:pt x="8043921" y="6564942"/>
                  <a:pt x="7771192" y="6580681"/>
                </a:cubicBezTo>
                <a:cubicBezTo>
                  <a:pt x="7498463" y="6596420"/>
                  <a:pt x="7197341" y="6556054"/>
                  <a:pt x="6838928" y="6580681"/>
                </a:cubicBezTo>
                <a:cubicBezTo>
                  <a:pt x="6480515" y="6605308"/>
                  <a:pt x="6426759" y="6602790"/>
                  <a:pt x="6261480" y="6580681"/>
                </a:cubicBezTo>
                <a:cubicBezTo>
                  <a:pt x="6096201" y="6558572"/>
                  <a:pt x="5763241" y="6581631"/>
                  <a:pt x="5565760" y="6580681"/>
                </a:cubicBezTo>
                <a:cubicBezTo>
                  <a:pt x="5368279" y="6579731"/>
                  <a:pt x="5105851" y="6594207"/>
                  <a:pt x="4870040" y="6580681"/>
                </a:cubicBezTo>
                <a:cubicBezTo>
                  <a:pt x="4634229" y="6567155"/>
                  <a:pt x="4590162" y="6575310"/>
                  <a:pt x="4410865" y="6580681"/>
                </a:cubicBezTo>
                <a:cubicBezTo>
                  <a:pt x="4231569" y="6586052"/>
                  <a:pt x="3884190" y="6595088"/>
                  <a:pt x="3596872" y="6580681"/>
                </a:cubicBezTo>
                <a:cubicBezTo>
                  <a:pt x="3309554" y="6566274"/>
                  <a:pt x="3366075" y="6567817"/>
                  <a:pt x="3255970" y="6580681"/>
                </a:cubicBezTo>
                <a:cubicBezTo>
                  <a:pt x="3145865" y="6593545"/>
                  <a:pt x="2905367" y="6574414"/>
                  <a:pt x="2560250" y="6580681"/>
                </a:cubicBezTo>
                <a:cubicBezTo>
                  <a:pt x="2215133" y="6586948"/>
                  <a:pt x="1819394" y="6541171"/>
                  <a:pt x="1627985" y="6580681"/>
                </a:cubicBezTo>
                <a:cubicBezTo>
                  <a:pt x="1436577" y="6620191"/>
                  <a:pt x="1130573" y="6578121"/>
                  <a:pt x="813992" y="6580681"/>
                </a:cubicBezTo>
                <a:cubicBezTo>
                  <a:pt x="497411" y="6583241"/>
                  <a:pt x="226779" y="6604015"/>
                  <a:pt x="0" y="6580681"/>
                </a:cubicBezTo>
                <a:cubicBezTo>
                  <a:pt x="-6917" y="6381141"/>
                  <a:pt x="18146" y="6335038"/>
                  <a:pt x="0" y="6120033"/>
                </a:cubicBezTo>
                <a:cubicBezTo>
                  <a:pt x="-18146" y="5905028"/>
                  <a:pt x="-24489" y="5705710"/>
                  <a:pt x="0" y="5593579"/>
                </a:cubicBezTo>
                <a:cubicBezTo>
                  <a:pt x="24489" y="5481448"/>
                  <a:pt x="-33193" y="5111893"/>
                  <a:pt x="0" y="4869704"/>
                </a:cubicBezTo>
                <a:cubicBezTo>
                  <a:pt x="33193" y="4627516"/>
                  <a:pt x="10285" y="4540211"/>
                  <a:pt x="0" y="4343249"/>
                </a:cubicBezTo>
                <a:cubicBezTo>
                  <a:pt x="-10285" y="4146288"/>
                  <a:pt x="13804" y="3967900"/>
                  <a:pt x="0" y="3619375"/>
                </a:cubicBezTo>
                <a:cubicBezTo>
                  <a:pt x="-13804" y="3270850"/>
                  <a:pt x="-6221" y="3157237"/>
                  <a:pt x="0" y="2829693"/>
                </a:cubicBezTo>
                <a:cubicBezTo>
                  <a:pt x="6221" y="2502149"/>
                  <a:pt x="-15485" y="2365653"/>
                  <a:pt x="0" y="2237432"/>
                </a:cubicBezTo>
                <a:cubicBezTo>
                  <a:pt x="15485" y="2109211"/>
                  <a:pt x="-13796" y="1900886"/>
                  <a:pt x="0" y="1710977"/>
                </a:cubicBezTo>
                <a:cubicBezTo>
                  <a:pt x="13796" y="1521068"/>
                  <a:pt x="19023" y="1247111"/>
                  <a:pt x="0" y="1118716"/>
                </a:cubicBezTo>
                <a:cubicBezTo>
                  <a:pt x="-19023" y="990321"/>
                  <a:pt x="-7642" y="738801"/>
                  <a:pt x="0" y="592261"/>
                </a:cubicBezTo>
                <a:cubicBezTo>
                  <a:pt x="7642" y="445721"/>
                  <a:pt x="15742" y="237960"/>
                  <a:pt x="0" y="0"/>
                </a:cubicBezTo>
                <a:close/>
              </a:path>
            </a:pathLst>
          </a:custGeom>
          <a:noFill/>
          <a:ln w="6350">
            <a:solidFill>
              <a:schemeClr val="bg1"/>
            </a:solidFill>
            <a:extLst>
              <a:ext uri="{C807C97D-BFC1-408E-A445-0C87EB9F89A2}">
                <ask:lineSketchStyleProps xmlns:ask="http://schemas.microsoft.com/office/drawing/2018/sketchyshapes" sd="4224980216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100091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i="1" dirty="0">
                <a:solidFill>
                  <a:schemeClr val="accent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Content</a:t>
            </a:r>
          </a:p>
        </p:txBody>
      </p:sp>
      <p:sp>
        <p:nvSpPr>
          <p:cNvPr id="3" name="Tekstiruutu 2">
            <a:extLst>
              <a:ext uri="{FF2B5EF4-FFF2-40B4-BE49-F238E27FC236}">
                <a16:creationId xmlns:a16="http://schemas.microsoft.com/office/drawing/2014/main" id="{C1D0FB67-C3BE-4680-B1E6-B941A27C8152}"/>
              </a:ext>
            </a:extLst>
          </p:cNvPr>
          <p:cNvSpPr txBox="1"/>
          <p:nvPr/>
        </p:nvSpPr>
        <p:spPr>
          <a:xfrm>
            <a:off x="1298713" y="2173357"/>
            <a:ext cx="9713844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chemeClr val="accent2">
                  <a:lumMod val="60000"/>
                  <a:lumOff val="40000"/>
                </a:schemeClr>
              </a:buClr>
              <a:buSzPct val="150000"/>
              <a:buFont typeface="Cambria" panose="02040503050406030204" pitchFamily="18" charset="0"/>
              <a:buChar char="•"/>
            </a:pP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Introduction</a:t>
            </a:r>
          </a:p>
          <a:p>
            <a:pPr marL="285750" indent="-285750">
              <a:buClr>
                <a:schemeClr val="accent2">
                  <a:lumMod val="60000"/>
                  <a:lumOff val="40000"/>
                </a:schemeClr>
              </a:buClr>
              <a:buSzPct val="150000"/>
              <a:buFont typeface="Cambria" panose="02040503050406030204" pitchFamily="18" charset="0"/>
              <a:buChar char="•"/>
            </a:pP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Theory</a:t>
            </a:r>
          </a:p>
          <a:p>
            <a:pPr marL="285750" indent="-285750">
              <a:buClr>
                <a:schemeClr val="accent2">
                  <a:lumMod val="60000"/>
                  <a:lumOff val="40000"/>
                </a:schemeClr>
              </a:buClr>
              <a:buSzPct val="150000"/>
              <a:buFont typeface="Cambria" panose="02040503050406030204" pitchFamily="18" charset="0"/>
              <a:buChar char="•"/>
            </a:pP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Research material and method</a:t>
            </a:r>
          </a:p>
          <a:p>
            <a:pPr marL="285750" indent="-285750">
              <a:buClr>
                <a:schemeClr val="accent2">
                  <a:lumMod val="60000"/>
                  <a:lumOff val="40000"/>
                </a:schemeClr>
              </a:buClr>
              <a:buSzPct val="150000"/>
              <a:buFont typeface="Cambria" panose="02040503050406030204" pitchFamily="18" charset="0"/>
              <a:buChar char="•"/>
            </a:pP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Analysis</a:t>
            </a:r>
          </a:p>
          <a:p>
            <a:pPr marL="285750" indent="-285750">
              <a:buClr>
                <a:schemeClr val="accent2">
                  <a:lumMod val="60000"/>
                  <a:lumOff val="40000"/>
                </a:schemeClr>
              </a:buClr>
              <a:buSzPct val="150000"/>
              <a:buFont typeface="Cambria" panose="02040503050406030204" pitchFamily="18" charset="0"/>
              <a:buChar char="•"/>
            </a:pP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Conclusions</a:t>
            </a:r>
          </a:p>
        </p:txBody>
      </p:sp>
      <p:sp>
        <p:nvSpPr>
          <p:cNvPr id="4" name="Suorakulmio 3">
            <a:extLst>
              <a:ext uri="{FF2B5EF4-FFF2-40B4-BE49-F238E27FC236}">
                <a16:creationId xmlns:a16="http://schemas.microsoft.com/office/drawing/2014/main" id="{29CDA156-1190-473E-A526-28793894BB7C}"/>
              </a:ext>
            </a:extLst>
          </p:cNvPr>
          <p:cNvSpPr/>
          <p:nvPr/>
        </p:nvSpPr>
        <p:spPr>
          <a:xfrm>
            <a:off x="209862" y="164892"/>
            <a:ext cx="11827240" cy="6580681"/>
          </a:xfrm>
          <a:custGeom>
            <a:avLst/>
            <a:gdLst>
              <a:gd name="connsiteX0" fmla="*/ 0 w 11827240"/>
              <a:gd name="connsiteY0" fmla="*/ 0 h 6580681"/>
              <a:gd name="connsiteX1" fmla="*/ 577448 w 11827240"/>
              <a:gd name="connsiteY1" fmla="*/ 0 h 6580681"/>
              <a:gd name="connsiteX2" fmla="*/ 1154895 w 11827240"/>
              <a:gd name="connsiteY2" fmla="*/ 0 h 6580681"/>
              <a:gd name="connsiteX3" fmla="*/ 1968888 w 11827240"/>
              <a:gd name="connsiteY3" fmla="*/ 0 h 6580681"/>
              <a:gd name="connsiteX4" fmla="*/ 2428063 w 11827240"/>
              <a:gd name="connsiteY4" fmla="*/ 0 h 6580681"/>
              <a:gd name="connsiteX5" fmla="*/ 3242055 w 11827240"/>
              <a:gd name="connsiteY5" fmla="*/ 0 h 6580681"/>
              <a:gd name="connsiteX6" fmla="*/ 4056048 w 11827240"/>
              <a:gd name="connsiteY6" fmla="*/ 0 h 6580681"/>
              <a:gd name="connsiteX7" fmla="*/ 4751768 w 11827240"/>
              <a:gd name="connsiteY7" fmla="*/ 0 h 6580681"/>
              <a:gd name="connsiteX8" fmla="*/ 5210943 w 11827240"/>
              <a:gd name="connsiteY8" fmla="*/ 0 h 6580681"/>
              <a:gd name="connsiteX9" fmla="*/ 5788390 w 11827240"/>
              <a:gd name="connsiteY9" fmla="*/ 0 h 6580681"/>
              <a:gd name="connsiteX10" fmla="*/ 6247566 w 11827240"/>
              <a:gd name="connsiteY10" fmla="*/ 0 h 6580681"/>
              <a:gd name="connsiteX11" fmla="*/ 6825013 w 11827240"/>
              <a:gd name="connsiteY11" fmla="*/ 0 h 6580681"/>
              <a:gd name="connsiteX12" fmla="*/ 7757278 w 11827240"/>
              <a:gd name="connsiteY12" fmla="*/ 0 h 6580681"/>
              <a:gd name="connsiteX13" fmla="*/ 8571270 w 11827240"/>
              <a:gd name="connsiteY13" fmla="*/ 0 h 6580681"/>
              <a:gd name="connsiteX14" fmla="*/ 9266990 w 11827240"/>
              <a:gd name="connsiteY14" fmla="*/ 0 h 6580681"/>
              <a:gd name="connsiteX15" fmla="*/ 9607893 w 11827240"/>
              <a:gd name="connsiteY15" fmla="*/ 0 h 6580681"/>
              <a:gd name="connsiteX16" fmla="*/ 10185341 w 11827240"/>
              <a:gd name="connsiteY16" fmla="*/ 0 h 6580681"/>
              <a:gd name="connsiteX17" fmla="*/ 10999333 w 11827240"/>
              <a:gd name="connsiteY17" fmla="*/ 0 h 6580681"/>
              <a:gd name="connsiteX18" fmla="*/ 11827240 w 11827240"/>
              <a:gd name="connsiteY18" fmla="*/ 0 h 6580681"/>
              <a:gd name="connsiteX19" fmla="*/ 11827240 w 11827240"/>
              <a:gd name="connsiteY19" fmla="*/ 658068 h 6580681"/>
              <a:gd name="connsiteX20" fmla="*/ 11827240 w 11827240"/>
              <a:gd name="connsiteY20" fmla="*/ 1184523 h 6580681"/>
              <a:gd name="connsiteX21" fmla="*/ 11827240 w 11827240"/>
              <a:gd name="connsiteY21" fmla="*/ 1974204 h 6580681"/>
              <a:gd name="connsiteX22" fmla="*/ 11827240 w 11827240"/>
              <a:gd name="connsiteY22" fmla="*/ 2698079 h 6580681"/>
              <a:gd name="connsiteX23" fmla="*/ 11827240 w 11827240"/>
              <a:gd name="connsiteY23" fmla="*/ 3356147 h 6580681"/>
              <a:gd name="connsiteX24" fmla="*/ 11827240 w 11827240"/>
              <a:gd name="connsiteY24" fmla="*/ 3816795 h 6580681"/>
              <a:gd name="connsiteX25" fmla="*/ 11827240 w 11827240"/>
              <a:gd name="connsiteY25" fmla="*/ 4277443 h 6580681"/>
              <a:gd name="connsiteX26" fmla="*/ 11827240 w 11827240"/>
              <a:gd name="connsiteY26" fmla="*/ 5067124 h 6580681"/>
              <a:gd name="connsiteX27" fmla="*/ 11827240 w 11827240"/>
              <a:gd name="connsiteY27" fmla="*/ 5725192 h 6580681"/>
              <a:gd name="connsiteX28" fmla="*/ 11827240 w 11827240"/>
              <a:gd name="connsiteY28" fmla="*/ 6580681 h 6580681"/>
              <a:gd name="connsiteX29" fmla="*/ 11131520 w 11827240"/>
              <a:gd name="connsiteY29" fmla="*/ 6580681 h 6580681"/>
              <a:gd name="connsiteX30" fmla="*/ 10554072 w 11827240"/>
              <a:gd name="connsiteY30" fmla="*/ 6580681 h 6580681"/>
              <a:gd name="connsiteX31" fmla="*/ 9858352 w 11827240"/>
              <a:gd name="connsiteY31" fmla="*/ 6580681 h 6580681"/>
              <a:gd name="connsiteX32" fmla="*/ 9044360 w 11827240"/>
              <a:gd name="connsiteY32" fmla="*/ 6580681 h 6580681"/>
              <a:gd name="connsiteX33" fmla="*/ 8466912 w 11827240"/>
              <a:gd name="connsiteY33" fmla="*/ 6580681 h 6580681"/>
              <a:gd name="connsiteX34" fmla="*/ 7771192 w 11827240"/>
              <a:gd name="connsiteY34" fmla="*/ 6580681 h 6580681"/>
              <a:gd name="connsiteX35" fmla="*/ 6838928 w 11827240"/>
              <a:gd name="connsiteY35" fmla="*/ 6580681 h 6580681"/>
              <a:gd name="connsiteX36" fmla="*/ 6261480 w 11827240"/>
              <a:gd name="connsiteY36" fmla="*/ 6580681 h 6580681"/>
              <a:gd name="connsiteX37" fmla="*/ 5565760 w 11827240"/>
              <a:gd name="connsiteY37" fmla="*/ 6580681 h 6580681"/>
              <a:gd name="connsiteX38" fmla="*/ 4870040 w 11827240"/>
              <a:gd name="connsiteY38" fmla="*/ 6580681 h 6580681"/>
              <a:gd name="connsiteX39" fmla="*/ 4410865 w 11827240"/>
              <a:gd name="connsiteY39" fmla="*/ 6580681 h 6580681"/>
              <a:gd name="connsiteX40" fmla="*/ 3596872 w 11827240"/>
              <a:gd name="connsiteY40" fmla="*/ 6580681 h 6580681"/>
              <a:gd name="connsiteX41" fmla="*/ 3255970 w 11827240"/>
              <a:gd name="connsiteY41" fmla="*/ 6580681 h 6580681"/>
              <a:gd name="connsiteX42" fmla="*/ 2560250 w 11827240"/>
              <a:gd name="connsiteY42" fmla="*/ 6580681 h 6580681"/>
              <a:gd name="connsiteX43" fmla="*/ 1627985 w 11827240"/>
              <a:gd name="connsiteY43" fmla="*/ 6580681 h 6580681"/>
              <a:gd name="connsiteX44" fmla="*/ 813992 w 11827240"/>
              <a:gd name="connsiteY44" fmla="*/ 6580681 h 6580681"/>
              <a:gd name="connsiteX45" fmla="*/ 0 w 11827240"/>
              <a:gd name="connsiteY45" fmla="*/ 6580681 h 6580681"/>
              <a:gd name="connsiteX46" fmla="*/ 0 w 11827240"/>
              <a:gd name="connsiteY46" fmla="*/ 6120033 h 6580681"/>
              <a:gd name="connsiteX47" fmla="*/ 0 w 11827240"/>
              <a:gd name="connsiteY47" fmla="*/ 5593579 h 6580681"/>
              <a:gd name="connsiteX48" fmla="*/ 0 w 11827240"/>
              <a:gd name="connsiteY48" fmla="*/ 4869704 h 6580681"/>
              <a:gd name="connsiteX49" fmla="*/ 0 w 11827240"/>
              <a:gd name="connsiteY49" fmla="*/ 4343249 h 6580681"/>
              <a:gd name="connsiteX50" fmla="*/ 0 w 11827240"/>
              <a:gd name="connsiteY50" fmla="*/ 3619375 h 6580681"/>
              <a:gd name="connsiteX51" fmla="*/ 0 w 11827240"/>
              <a:gd name="connsiteY51" fmla="*/ 2829693 h 6580681"/>
              <a:gd name="connsiteX52" fmla="*/ 0 w 11827240"/>
              <a:gd name="connsiteY52" fmla="*/ 2237432 h 6580681"/>
              <a:gd name="connsiteX53" fmla="*/ 0 w 11827240"/>
              <a:gd name="connsiteY53" fmla="*/ 1710977 h 6580681"/>
              <a:gd name="connsiteX54" fmla="*/ 0 w 11827240"/>
              <a:gd name="connsiteY54" fmla="*/ 1118716 h 6580681"/>
              <a:gd name="connsiteX55" fmla="*/ 0 w 11827240"/>
              <a:gd name="connsiteY55" fmla="*/ 592261 h 6580681"/>
              <a:gd name="connsiteX56" fmla="*/ 0 w 11827240"/>
              <a:gd name="connsiteY56" fmla="*/ 0 h 65806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</a:cxnLst>
            <a:rect l="l" t="t" r="r" b="b"/>
            <a:pathLst>
              <a:path w="11827240" h="6580681" extrusionOk="0">
                <a:moveTo>
                  <a:pt x="0" y="0"/>
                </a:moveTo>
                <a:cubicBezTo>
                  <a:pt x="170457" y="-26287"/>
                  <a:pt x="380927" y="-20796"/>
                  <a:pt x="577448" y="0"/>
                </a:cubicBezTo>
                <a:cubicBezTo>
                  <a:pt x="773969" y="20796"/>
                  <a:pt x="1009486" y="-14903"/>
                  <a:pt x="1154895" y="0"/>
                </a:cubicBezTo>
                <a:cubicBezTo>
                  <a:pt x="1300304" y="14903"/>
                  <a:pt x="1604023" y="23499"/>
                  <a:pt x="1968888" y="0"/>
                </a:cubicBezTo>
                <a:cubicBezTo>
                  <a:pt x="2333753" y="-23499"/>
                  <a:pt x="2237962" y="-4566"/>
                  <a:pt x="2428063" y="0"/>
                </a:cubicBezTo>
                <a:cubicBezTo>
                  <a:pt x="2618165" y="4566"/>
                  <a:pt x="2868695" y="16679"/>
                  <a:pt x="3242055" y="0"/>
                </a:cubicBezTo>
                <a:cubicBezTo>
                  <a:pt x="3615415" y="-16679"/>
                  <a:pt x="3709746" y="-27697"/>
                  <a:pt x="4056048" y="0"/>
                </a:cubicBezTo>
                <a:cubicBezTo>
                  <a:pt x="4402350" y="27697"/>
                  <a:pt x="4588360" y="13296"/>
                  <a:pt x="4751768" y="0"/>
                </a:cubicBezTo>
                <a:cubicBezTo>
                  <a:pt x="4915176" y="-13296"/>
                  <a:pt x="4984366" y="13500"/>
                  <a:pt x="5210943" y="0"/>
                </a:cubicBezTo>
                <a:cubicBezTo>
                  <a:pt x="5437521" y="-13500"/>
                  <a:pt x="5510493" y="26368"/>
                  <a:pt x="5788390" y="0"/>
                </a:cubicBezTo>
                <a:cubicBezTo>
                  <a:pt x="6066287" y="-26368"/>
                  <a:pt x="6045956" y="1317"/>
                  <a:pt x="6247566" y="0"/>
                </a:cubicBezTo>
                <a:cubicBezTo>
                  <a:pt x="6449176" y="-1317"/>
                  <a:pt x="6584669" y="10316"/>
                  <a:pt x="6825013" y="0"/>
                </a:cubicBezTo>
                <a:cubicBezTo>
                  <a:pt x="7065357" y="-10316"/>
                  <a:pt x="7426644" y="10197"/>
                  <a:pt x="7757278" y="0"/>
                </a:cubicBezTo>
                <a:cubicBezTo>
                  <a:pt x="8087912" y="-10197"/>
                  <a:pt x="8249359" y="13736"/>
                  <a:pt x="8571270" y="0"/>
                </a:cubicBezTo>
                <a:cubicBezTo>
                  <a:pt x="8893181" y="-13736"/>
                  <a:pt x="8978733" y="15050"/>
                  <a:pt x="9266990" y="0"/>
                </a:cubicBezTo>
                <a:cubicBezTo>
                  <a:pt x="9555247" y="-15050"/>
                  <a:pt x="9473374" y="-7315"/>
                  <a:pt x="9607893" y="0"/>
                </a:cubicBezTo>
                <a:cubicBezTo>
                  <a:pt x="9742412" y="7315"/>
                  <a:pt x="9976341" y="6242"/>
                  <a:pt x="10185341" y="0"/>
                </a:cubicBezTo>
                <a:cubicBezTo>
                  <a:pt x="10394341" y="-6242"/>
                  <a:pt x="10761794" y="23410"/>
                  <a:pt x="10999333" y="0"/>
                </a:cubicBezTo>
                <a:cubicBezTo>
                  <a:pt x="11236872" y="-23410"/>
                  <a:pt x="11543357" y="-885"/>
                  <a:pt x="11827240" y="0"/>
                </a:cubicBezTo>
                <a:cubicBezTo>
                  <a:pt x="11809290" y="277186"/>
                  <a:pt x="11825007" y="445939"/>
                  <a:pt x="11827240" y="658068"/>
                </a:cubicBezTo>
                <a:cubicBezTo>
                  <a:pt x="11829473" y="870197"/>
                  <a:pt x="11839102" y="1045865"/>
                  <a:pt x="11827240" y="1184523"/>
                </a:cubicBezTo>
                <a:cubicBezTo>
                  <a:pt x="11815378" y="1323181"/>
                  <a:pt x="11840058" y="1683188"/>
                  <a:pt x="11827240" y="1974204"/>
                </a:cubicBezTo>
                <a:cubicBezTo>
                  <a:pt x="11814422" y="2265220"/>
                  <a:pt x="11840617" y="2451799"/>
                  <a:pt x="11827240" y="2698079"/>
                </a:cubicBezTo>
                <a:cubicBezTo>
                  <a:pt x="11813863" y="2944359"/>
                  <a:pt x="11834470" y="3060301"/>
                  <a:pt x="11827240" y="3356147"/>
                </a:cubicBezTo>
                <a:cubicBezTo>
                  <a:pt x="11820010" y="3651993"/>
                  <a:pt x="11850167" y="3618188"/>
                  <a:pt x="11827240" y="3816795"/>
                </a:cubicBezTo>
                <a:cubicBezTo>
                  <a:pt x="11804313" y="4015402"/>
                  <a:pt x="11846490" y="4131299"/>
                  <a:pt x="11827240" y="4277443"/>
                </a:cubicBezTo>
                <a:cubicBezTo>
                  <a:pt x="11807990" y="4423587"/>
                  <a:pt x="11791234" y="4900167"/>
                  <a:pt x="11827240" y="5067124"/>
                </a:cubicBezTo>
                <a:cubicBezTo>
                  <a:pt x="11863246" y="5234081"/>
                  <a:pt x="11854886" y="5433255"/>
                  <a:pt x="11827240" y="5725192"/>
                </a:cubicBezTo>
                <a:cubicBezTo>
                  <a:pt x="11799594" y="6017129"/>
                  <a:pt x="11804792" y="6365796"/>
                  <a:pt x="11827240" y="6580681"/>
                </a:cubicBezTo>
                <a:cubicBezTo>
                  <a:pt x="11614649" y="6550511"/>
                  <a:pt x="11273402" y="6587672"/>
                  <a:pt x="11131520" y="6580681"/>
                </a:cubicBezTo>
                <a:cubicBezTo>
                  <a:pt x="10989638" y="6573690"/>
                  <a:pt x="10755642" y="6591353"/>
                  <a:pt x="10554072" y="6580681"/>
                </a:cubicBezTo>
                <a:cubicBezTo>
                  <a:pt x="10352502" y="6570009"/>
                  <a:pt x="10004135" y="6546457"/>
                  <a:pt x="9858352" y="6580681"/>
                </a:cubicBezTo>
                <a:cubicBezTo>
                  <a:pt x="9712569" y="6614905"/>
                  <a:pt x="9344557" y="6550359"/>
                  <a:pt x="9044360" y="6580681"/>
                </a:cubicBezTo>
                <a:cubicBezTo>
                  <a:pt x="8744163" y="6611003"/>
                  <a:pt x="8724038" y="6581433"/>
                  <a:pt x="8466912" y="6580681"/>
                </a:cubicBezTo>
                <a:cubicBezTo>
                  <a:pt x="8209786" y="6579929"/>
                  <a:pt x="8043921" y="6564942"/>
                  <a:pt x="7771192" y="6580681"/>
                </a:cubicBezTo>
                <a:cubicBezTo>
                  <a:pt x="7498463" y="6596420"/>
                  <a:pt x="7197341" y="6556054"/>
                  <a:pt x="6838928" y="6580681"/>
                </a:cubicBezTo>
                <a:cubicBezTo>
                  <a:pt x="6480515" y="6605308"/>
                  <a:pt x="6426759" y="6602790"/>
                  <a:pt x="6261480" y="6580681"/>
                </a:cubicBezTo>
                <a:cubicBezTo>
                  <a:pt x="6096201" y="6558572"/>
                  <a:pt x="5763241" y="6581631"/>
                  <a:pt x="5565760" y="6580681"/>
                </a:cubicBezTo>
                <a:cubicBezTo>
                  <a:pt x="5368279" y="6579731"/>
                  <a:pt x="5105851" y="6594207"/>
                  <a:pt x="4870040" y="6580681"/>
                </a:cubicBezTo>
                <a:cubicBezTo>
                  <a:pt x="4634229" y="6567155"/>
                  <a:pt x="4590162" y="6575310"/>
                  <a:pt x="4410865" y="6580681"/>
                </a:cubicBezTo>
                <a:cubicBezTo>
                  <a:pt x="4231569" y="6586052"/>
                  <a:pt x="3884190" y="6595088"/>
                  <a:pt x="3596872" y="6580681"/>
                </a:cubicBezTo>
                <a:cubicBezTo>
                  <a:pt x="3309554" y="6566274"/>
                  <a:pt x="3366075" y="6567817"/>
                  <a:pt x="3255970" y="6580681"/>
                </a:cubicBezTo>
                <a:cubicBezTo>
                  <a:pt x="3145865" y="6593545"/>
                  <a:pt x="2905367" y="6574414"/>
                  <a:pt x="2560250" y="6580681"/>
                </a:cubicBezTo>
                <a:cubicBezTo>
                  <a:pt x="2215133" y="6586948"/>
                  <a:pt x="1819394" y="6541171"/>
                  <a:pt x="1627985" y="6580681"/>
                </a:cubicBezTo>
                <a:cubicBezTo>
                  <a:pt x="1436577" y="6620191"/>
                  <a:pt x="1130573" y="6578121"/>
                  <a:pt x="813992" y="6580681"/>
                </a:cubicBezTo>
                <a:cubicBezTo>
                  <a:pt x="497411" y="6583241"/>
                  <a:pt x="226779" y="6604015"/>
                  <a:pt x="0" y="6580681"/>
                </a:cubicBezTo>
                <a:cubicBezTo>
                  <a:pt x="-6917" y="6381141"/>
                  <a:pt x="18146" y="6335038"/>
                  <a:pt x="0" y="6120033"/>
                </a:cubicBezTo>
                <a:cubicBezTo>
                  <a:pt x="-18146" y="5905028"/>
                  <a:pt x="-24489" y="5705710"/>
                  <a:pt x="0" y="5593579"/>
                </a:cubicBezTo>
                <a:cubicBezTo>
                  <a:pt x="24489" y="5481448"/>
                  <a:pt x="-33193" y="5111893"/>
                  <a:pt x="0" y="4869704"/>
                </a:cubicBezTo>
                <a:cubicBezTo>
                  <a:pt x="33193" y="4627516"/>
                  <a:pt x="10285" y="4540211"/>
                  <a:pt x="0" y="4343249"/>
                </a:cubicBezTo>
                <a:cubicBezTo>
                  <a:pt x="-10285" y="4146288"/>
                  <a:pt x="13804" y="3967900"/>
                  <a:pt x="0" y="3619375"/>
                </a:cubicBezTo>
                <a:cubicBezTo>
                  <a:pt x="-13804" y="3270850"/>
                  <a:pt x="-6221" y="3157237"/>
                  <a:pt x="0" y="2829693"/>
                </a:cubicBezTo>
                <a:cubicBezTo>
                  <a:pt x="6221" y="2502149"/>
                  <a:pt x="-15485" y="2365653"/>
                  <a:pt x="0" y="2237432"/>
                </a:cubicBezTo>
                <a:cubicBezTo>
                  <a:pt x="15485" y="2109211"/>
                  <a:pt x="-13796" y="1900886"/>
                  <a:pt x="0" y="1710977"/>
                </a:cubicBezTo>
                <a:cubicBezTo>
                  <a:pt x="13796" y="1521068"/>
                  <a:pt x="19023" y="1247111"/>
                  <a:pt x="0" y="1118716"/>
                </a:cubicBezTo>
                <a:cubicBezTo>
                  <a:pt x="-19023" y="990321"/>
                  <a:pt x="-7642" y="738801"/>
                  <a:pt x="0" y="592261"/>
                </a:cubicBezTo>
                <a:cubicBezTo>
                  <a:pt x="7642" y="445721"/>
                  <a:pt x="15742" y="237960"/>
                  <a:pt x="0" y="0"/>
                </a:cubicBezTo>
                <a:close/>
              </a:path>
            </a:pathLst>
          </a:custGeom>
          <a:noFill/>
          <a:ln w="6350">
            <a:solidFill>
              <a:schemeClr val="accent2">
                <a:lumMod val="40000"/>
                <a:lumOff val="60000"/>
              </a:schemeClr>
            </a:solidFill>
            <a:extLst>
              <a:ext uri="{C807C97D-BFC1-408E-A445-0C87EB9F89A2}">
                <ask:lineSketchStyleProps xmlns:ask="http://schemas.microsoft.com/office/drawing/2018/sketchyshapes" sd="4224980216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3676604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sz="4800" i="1" dirty="0" err="1">
                <a:solidFill>
                  <a:schemeClr val="accent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Sources</a:t>
            </a:r>
            <a:r>
              <a:rPr lang="fi-FI" sz="4800" i="1" dirty="0">
                <a:solidFill>
                  <a:schemeClr val="accent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(1/2)</a:t>
            </a:r>
          </a:p>
        </p:txBody>
      </p:sp>
      <p:sp>
        <p:nvSpPr>
          <p:cNvPr id="3" name="Tekstiruutu 2">
            <a:extLst>
              <a:ext uri="{FF2B5EF4-FFF2-40B4-BE49-F238E27FC236}">
                <a16:creationId xmlns:a16="http://schemas.microsoft.com/office/drawing/2014/main" id="{C1D0FB67-C3BE-4680-B1E6-B941A27C8152}"/>
              </a:ext>
            </a:extLst>
          </p:cNvPr>
          <p:cNvSpPr txBox="1"/>
          <p:nvPr/>
        </p:nvSpPr>
        <p:spPr>
          <a:xfrm>
            <a:off x="1078028" y="2173357"/>
            <a:ext cx="10656772" cy="36625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600" cap="small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Cook, Guy</a:t>
            </a:r>
            <a:r>
              <a:rPr lang="en-US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1993: </a:t>
            </a:r>
            <a:r>
              <a:rPr lang="en-US" sz="1600" i="1" dirty="0">
                <a:effectLst/>
                <a:latin typeface="Times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Discourse</a:t>
            </a:r>
            <a:r>
              <a:rPr lang="en-US" sz="1600" dirty="0">
                <a:effectLst/>
                <a:latin typeface="Times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4. </a:t>
            </a:r>
            <a:r>
              <a:rPr lang="en-US" sz="1600" dirty="0" err="1">
                <a:effectLst/>
                <a:latin typeface="Times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painos</a:t>
            </a:r>
            <a:r>
              <a:rPr lang="en-US" sz="1600" dirty="0">
                <a:effectLst/>
                <a:latin typeface="Times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Oxford: Oxford University Press.</a:t>
            </a:r>
            <a:endParaRPr lang="fi-FI" sz="16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-457200" algn="l"/>
            <a:r>
              <a:rPr lang="fi-FI" sz="1600" cap="small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Dufva, Hannele – Aro, Mari – Suni, Minna – Salo, Olli-Pekka 2011: </a:t>
            </a:r>
            <a:r>
              <a:rPr lang="fi-FI" sz="1600" dirty="0">
                <a:effectLst/>
                <a:latin typeface="Times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Onko kieltä olemassa? Teoreettinen kielitiede, soveltava kielitiede ja kielen oppimisen tutkimus. – </a:t>
            </a:r>
            <a:r>
              <a:rPr lang="fi-FI" sz="1600" i="1" dirty="0" err="1">
                <a:effectLst/>
                <a:latin typeface="Times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AFinLA</a:t>
            </a:r>
            <a:r>
              <a:rPr lang="fi-FI" sz="1600" i="1" dirty="0">
                <a:effectLst/>
                <a:latin typeface="Times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-e Soveltavan kielitieteen tutkimuksia</a:t>
            </a:r>
            <a:r>
              <a:rPr lang="fi-FI" sz="1600" dirty="0">
                <a:effectLst/>
                <a:latin typeface="Times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3(2011) s. 22–34. https://journal.fi/afinla/article/view/4454 (14.7.2021).</a:t>
            </a:r>
          </a:p>
          <a:p>
            <a:pPr algn="l"/>
            <a:r>
              <a:rPr lang="fi-FI" sz="1600" cap="small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Laihiala</a:t>
            </a:r>
            <a:r>
              <a:rPr lang="fi-FI" sz="1600" cap="small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-Kankainen, Sirkka</a:t>
            </a:r>
            <a:r>
              <a:rPr lang="fi-FI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1993: Formaalinen ja funktionaalinen traditio kielenopetuksessa. Kielenopetuksen oppihistoriallinen tausta antiikista valistukseen. </a:t>
            </a:r>
            <a:r>
              <a:rPr lang="fi-FI" sz="1600" dirty="0">
                <a:effectLst/>
                <a:latin typeface="Times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Jyväskylä </a:t>
            </a:r>
            <a:r>
              <a:rPr lang="fi-FI" sz="1600" dirty="0" err="1">
                <a:effectLst/>
                <a:latin typeface="Times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Studies</a:t>
            </a:r>
            <a:r>
              <a:rPr lang="fi-FI" sz="1600" dirty="0">
                <a:effectLst/>
                <a:latin typeface="Times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in </a:t>
            </a:r>
            <a:r>
              <a:rPr lang="fi-FI" sz="1600" dirty="0" err="1">
                <a:effectLst/>
                <a:latin typeface="Times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Education</a:t>
            </a:r>
            <a:r>
              <a:rPr lang="fi-FI" sz="1600" dirty="0">
                <a:effectLst/>
                <a:latin typeface="Times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fi-FI" sz="1600" dirty="0" err="1">
                <a:effectLst/>
                <a:latin typeface="Times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Psychology</a:t>
            </a:r>
            <a:r>
              <a:rPr lang="fi-FI" sz="1600" dirty="0">
                <a:effectLst/>
                <a:latin typeface="Times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and </a:t>
            </a:r>
            <a:r>
              <a:rPr lang="fi-FI" sz="1600" dirty="0" err="1">
                <a:effectLst/>
                <a:latin typeface="Times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Social</a:t>
            </a:r>
            <a:r>
              <a:rPr lang="fi-FI" sz="1600" dirty="0">
                <a:effectLst/>
                <a:latin typeface="Times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i-FI" sz="1600" dirty="0" err="1">
                <a:effectLst/>
                <a:latin typeface="Times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Research</a:t>
            </a:r>
            <a:r>
              <a:rPr lang="fi-FI" sz="1600" dirty="0">
                <a:effectLst/>
                <a:latin typeface="Times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99. Jyväskylä: Jyväskylän yliopisto. http://urn.fi/URN:ISBN:978-951-39-8022-1 (28.9.2021).</a:t>
            </a:r>
          </a:p>
          <a:p>
            <a:r>
              <a:rPr lang="en-US" sz="1600" cap="small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Linell</a:t>
            </a:r>
            <a:r>
              <a:rPr lang="en-US" sz="1600" cap="small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Per</a:t>
            </a:r>
            <a:r>
              <a:rPr lang="en-US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2005: </a:t>
            </a:r>
            <a:r>
              <a:rPr lang="en-US" sz="16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 Written Language Bias in Linguistics: Its Nature, Origins and Transformations</a:t>
            </a:r>
            <a:r>
              <a:rPr lang="en-US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fi-FI" sz="1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Routledge</a:t>
            </a:r>
            <a:r>
              <a:rPr lang="fi-FI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Lontoo.</a:t>
            </a:r>
          </a:p>
          <a:p>
            <a:r>
              <a:rPr lang="fi-FI" sz="1600" cap="small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Karlsson, Fred</a:t>
            </a:r>
            <a:r>
              <a:rPr lang="fi-FI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1995: Normi, kielenkäyttö ja kieliopit. – Jan Rydman (toim.), </a:t>
            </a:r>
            <a:r>
              <a:rPr lang="fi-FI" sz="16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Tutkimuksen etulinjassa</a:t>
            </a:r>
            <a:r>
              <a:rPr lang="fi-FI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fi-FI" sz="16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Tieteen päivät 1995 </a:t>
            </a:r>
            <a:r>
              <a:rPr lang="fi-FI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s. 161–172. Helsinki: WSOY.</a:t>
            </a:r>
            <a:endParaRPr lang="fi-FI" cap="small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-457200"/>
            <a:r>
              <a:rPr lang="fi-FI" cap="small" dirty="0">
                <a:effectLst/>
                <a:latin typeface="Times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Mantila, Harri </a:t>
            </a:r>
            <a:r>
              <a:rPr lang="fi-FI" dirty="0">
                <a:effectLst/>
                <a:latin typeface="Times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2005: Kielikäsityksestä kielenhuollon uusiin periaatteisiin. – </a:t>
            </a:r>
            <a:r>
              <a:rPr lang="fi-FI" i="1" dirty="0">
                <a:effectLst/>
                <a:latin typeface="Times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Kielikello</a:t>
            </a:r>
            <a:r>
              <a:rPr lang="fi-FI" dirty="0">
                <a:effectLst/>
                <a:latin typeface="Times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2/2005. https://www.kielikello.fi/-/kielikasityksesta-kielenhuollon-uusiin-periaatteisiin (26.7.2021).</a:t>
            </a:r>
          </a:p>
          <a:p>
            <a:pPr indent="-457200"/>
            <a:r>
              <a:rPr lang="en-US" cap="small" dirty="0" err="1">
                <a:effectLst/>
                <a:latin typeface="Times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Niedzielski</a:t>
            </a:r>
            <a:r>
              <a:rPr lang="en-US" cap="small" dirty="0">
                <a:effectLst/>
                <a:latin typeface="Times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Nancy &amp; Preston, Dennis </a:t>
            </a:r>
            <a:r>
              <a:rPr lang="en-US" dirty="0">
                <a:effectLst/>
                <a:latin typeface="Times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2010: </a:t>
            </a:r>
            <a:r>
              <a:rPr lang="en-US" i="1" dirty="0">
                <a:effectLst/>
                <a:latin typeface="Times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Folk Linguistics</a:t>
            </a:r>
            <a:r>
              <a:rPr lang="en-US" dirty="0">
                <a:effectLst/>
                <a:latin typeface="Times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fi-FI" dirty="0">
                <a:effectLst/>
                <a:latin typeface="Times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Uusintapainos. Berliini: De </a:t>
            </a:r>
            <a:r>
              <a:rPr lang="fi-FI" dirty="0" err="1">
                <a:effectLst/>
                <a:latin typeface="Times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Gruyter</a:t>
            </a:r>
            <a:r>
              <a:rPr lang="fi-FI" dirty="0">
                <a:effectLst/>
                <a:latin typeface="Times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i-FI" dirty="0" err="1">
                <a:effectLst/>
                <a:latin typeface="Times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Mouton</a:t>
            </a:r>
            <a:r>
              <a:rPr lang="fi-FI" dirty="0">
                <a:effectLst/>
                <a:latin typeface="Times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indent="-457200"/>
            <a:endParaRPr lang="fi-FI" sz="1800" dirty="0">
              <a:effectLst/>
              <a:latin typeface="Times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Suorakulmio 3">
            <a:extLst>
              <a:ext uri="{FF2B5EF4-FFF2-40B4-BE49-F238E27FC236}">
                <a16:creationId xmlns:a16="http://schemas.microsoft.com/office/drawing/2014/main" id="{34A345DF-6209-445B-9EC3-3668248077D8}"/>
              </a:ext>
            </a:extLst>
          </p:cNvPr>
          <p:cNvSpPr/>
          <p:nvPr/>
        </p:nvSpPr>
        <p:spPr>
          <a:xfrm>
            <a:off x="209862" y="164892"/>
            <a:ext cx="11827240" cy="6580681"/>
          </a:xfrm>
          <a:custGeom>
            <a:avLst/>
            <a:gdLst>
              <a:gd name="connsiteX0" fmla="*/ 0 w 11827240"/>
              <a:gd name="connsiteY0" fmla="*/ 0 h 6580681"/>
              <a:gd name="connsiteX1" fmla="*/ 473090 w 11827240"/>
              <a:gd name="connsiteY1" fmla="*/ 0 h 6580681"/>
              <a:gd name="connsiteX2" fmla="*/ 946179 w 11827240"/>
              <a:gd name="connsiteY2" fmla="*/ 0 h 6580681"/>
              <a:gd name="connsiteX3" fmla="*/ 1655814 w 11827240"/>
              <a:gd name="connsiteY3" fmla="*/ 0 h 6580681"/>
              <a:gd name="connsiteX4" fmla="*/ 2010631 w 11827240"/>
              <a:gd name="connsiteY4" fmla="*/ 0 h 6580681"/>
              <a:gd name="connsiteX5" fmla="*/ 2720265 w 11827240"/>
              <a:gd name="connsiteY5" fmla="*/ 0 h 6580681"/>
              <a:gd name="connsiteX6" fmla="*/ 3429900 w 11827240"/>
              <a:gd name="connsiteY6" fmla="*/ 0 h 6580681"/>
              <a:gd name="connsiteX7" fmla="*/ 4021262 w 11827240"/>
              <a:gd name="connsiteY7" fmla="*/ 0 h 6580681"/>
              <a:gd name="connsiteX8" fmla="*/ 4376079 w 11827240"/>
              <a:gd name="connsiteY8" fmla="*/ 0 h 6580681"/>
              <a:gd name="connsiteX9" fmla="*/ 4849168 w 11827240"/>
              <a:gd name="connsiteY9" fmla="*/ 0 h 6580681"/>
              <a:gd name="connsiteX10" fmla="*/ 5203986 w 11827240"/>
              <a:gd name="connsiteY10" fmla="*/ 0 h 6580681"/>
              <a:gd name="connsiteX11" fmla="*/ 5677075 w 11827240"/>
              <a:gd name="connsiteY11" fmla="*/ 0 h 6580681"/>
              <a:gd name="connsiteX12" fmla="*/ 6504982 w 11827240"/>
              <a:gd name="connsiteY12" fmla="*/ 0 h 6580681"/>
              <a:gd name="connsiteX13" fmla="*/ 7214616 w 11827240"/>
              <a:gd name="connsiteY13" fmla="*/ 0 h 6580681"/>
              <a:gd name="connsiteX14" fmla="*/ 7805978 w 11827240"/>
              <a:gd name="connsiteY14" fmla="*/ 0 h 6580681"/>
              <a:gd name="connsiteX15" fmla="*/ 8042523 w 11827240"/>
              <a:gd name="connsiteY15" fmla="*/ 0 h 6580681"/>
              <a:gd name="connsiteX16" fmla="*/ 8515613 w 11827240"/>
              <a:gd name="connsiteY16" fmla="*/ 0 h 6580681"/>
              <a:gd name="connsiteX17" fmla="*/ 9225247 w 11827240"/>
              <a:gd name="connsiteY17" fmla="*/ 0 h 6580681"/>
              <a:gd name="connsiteX18" fmla="*/ 9580064 w 11827240"/>
              <a:gd name="connsiteY18" fmla="*/ 0 h 6580681"/>
              <a:gd name="connsiteX19" fmla="*/ 10171426 w 11827240"/>
              <a:gd name="connsiteY19" fmla="*/ 0 h 6580681"/>
              <a:gd name="connsiteX20" fmla="*/ 10762788 w 11827240"/>
              <a:gd name="connsiteY20" fmla="*/ 0 h 6580681"/>
              <a:gd name="connsiteX21" fmla="*/ 11117606 w 11827240"/>
              <a:gd name="connsiteY21" fmla="*/ 0 h 6580681"/>
              <a:gd name="connsiteX22" fmla="*/ 11827240 w 11827240"/>
              <a:gd name="connsiteY22" fmla="*/ 0 h 6580681"/>
              <a:gd name="connsiteX23" fmla="*/ 11827240 w 11827240"/>
              <a:gd name="connsiteY23" fmla="*/ 532437 h 6580681"/>
              <a:gd name="connsiteX24" fmla="*/ 11827240 w 11827240"/>
              <a:gd name="connsiteY24" fmla="*/ 933260 h 6580681"/>
              <a:gd name="connsiteX25" fmla="*/ 11827240 w 11827240"/>
              <a:gd name="connsiteY25" fmla="*/ 1334084 h 6580681"/>
              <a:gd name="connsiteX26" fmla="*/ 11827240 w 11827240"/>
              <a:gd name="connsiteY26" fmla="*/ 2063941 h 6580681"/>
              <a:gd name="connsiteX27" fmla="*/ 11827240 w 11827240"/>
              <a:gd name="connsiteY27" fmla="*/ 2662185 h 6580681"/>
              <a:gd name="connsiteX28" fmla="*/ 11827240 w 11827240"/>
              <a:gd name="connsiteY28" fmla="*/ 3392042 h 6580681"/>
              <a:gd name="connsiteX29" fmla="*/ 11827240 w 11827240"/>
              <a:gd name="connsiteY29" fmla="*/ 3990286 h 6580681"/>
              <a:gd name="connsiteX30" fmla="*/ 11827240 w 11827240"/>
              <a:gd name="connsiteY30" fmla="*/ 4391109 h 6580681"/>
              <a:gd name="connsiteX31" fmla="*/ 11827240 w 11827240"/>
              <a:gd name="connsiteY31" fmla="*/ 4791932 h 6580681"/>
              <a:gd name="connsiteX32" fmla="*/ 11827240 w 11827240"/>
              <a:gd name="connsiteY32" fmla="*/ 5521790 h 6580681"/>
              <a:gd name="connsiteX33" fmla="*/ 11827240 w 11827240"/>
              <a:gd name="connsiteY33" fmla="*/ 5922613 h 6580681"/>
              <a:gd name="connsiteX34" fmla="*/ 11827240 w 11827240"/>
              <a:gd name="connsiteY34" fmla="*/ 6580681 h 6580681"/>
              <a:gd name="connsiteX35" fmla="*/ 11235878 w 11827240"/>
              <a:gd name="connsiteY35" fmla="*/ 6580681 h 6580681"/>
              <a:gd name="connsiteX36" fmla="*/ 10762788 w 11827240"/>
              <a:gd name="connsiteY36" fmla="*/ 6580681 h 6580681"/>
              <a:gd name="connsiteX37" fmla="*/ 10171426 w 11827240"/>
              <a:gd name="connsiteY37" fmla="*/ 6580681 h 6580681"/>
              <a:gd name="connsiteX38" fmla="*/ 9580064 w 11827240"/>
              <a:gd name="connsiteY38" fmla="*/ 6580681 h 6580681"/>
              <a:gd name="connsiteX39" fmla="*/ 9225247 w 11827240"/>
              <a:gd name="connsiteY39" fmla="*/ 6580681 h 6580681"/>
              <a:gd name="connsiteX40" fmla="*/ 8515613 w 11827240"/>
              <a:gd name="connsiteY40" fmla="*/ 6580681 h 6580681"/>
              <a:gd name="connsiteX41" fmla="*/ 8279068 w 11827240"/>
              <a:gd name="connsiteY41" fmla="*/ 6580681 h 6580681"/>
              <a:gd name="connsiteX42" fmla="*/ 7687706 w 11827240"/>
              <a:gd name="connsiteY42" fmla="*/ 6580681 h 6580681"/>
              <a:gd name="connsiteX43" fmla="*/ 6859799 w 11827240"/>
              <a:gd name="connsiteY43" fmla="*/ 6580681 h 6580681"/>
              <a:gd name="connsiteX44" fmla="*/ 6150165 w 11827240"/>
              <a:gd name="connsiteY44" fmla="*/ 6580681 h 6580681"/>
              <a:gd name="connsiteX45" fmla="*/ 5795348 w 11827240"/>
              <a:gd name="connsiteY45" fmla="*/ 6580681 h 6580681"/>
              <a:gd name="connsiteX46" fmla="*/ 5558803 w 11827240"/>
              <a:gd name="connsiteY46" fmla="*/ 6580681 h 6580681"/>
              <a:gd name="connsiteX47" fmla="*/ 4730896 w 11827240"/>
              <a:gd name="connsiteY47" fmla="*/ 6580681 h 6580681"/>
              <a:gd name="connsiteX48" fmla="*/ 4021262 w 11827240"/>
              <a:gd name="connsiteY48" fmla="*/ 6580681 h 6580681"/>
              <a:gd name="connsiteX49" fmla="*/ 3429900 w 11827240"/>
              <a:gd name="connsiteY49" fmla="*/ 6580681 h 6580681"/>
              <a:gd name="connsiteX50" fmla="*/ 3193355 w 11827240"/>
              <a:gd name="connsiteY50" fmla="*/ 6580681 h 6580681"/>
              <a:gd name="connsiteX51" fmla="*/ 2483720 w 11827240"/>
              <a:gd name="connsiteY51" fmla="*/ 6580681 h 6580681"/>
              <a:gd name="connsiteX52" fmla="*/ 1655814 w 11827240"/>
              <a:gd name="connsiteY52" fmla="*/ 6580681 h 6580681"/>
              <a:gd name="connsiteX53" fmla="*/ 827907 w 11827240"/>
              <a:gd name="connsiteY53" fmla="*/ 6580681 h 6580681"/>
              <a:gd name="connsiteX54" fmla="*/ 0 w 11827240"/>
              <a:gd name="connsiteY54" fmla="*/ 6580681 h 6580681"/>
              <a:gd name="connsiteX55" fmla="*/ 0 w 11827240"/>
              <a:gd name="connsiteY55" fmla="*/ 5850824 h 6580681"/>
              <a:gd name="connsiteX56" fmla="*/ 0 w 11827240"/>
              <a:gd name="connsiteY56" fmla="*/ 5318387 h 6580681"/>
              <a:gd name="connsiteX57" fmla="*/ 0 w 11827240"/>
              <a:gd name="connsiteY57" fmla="*/ 4654336 h 6580681"/>
              <a:gd name="connsiteX58" fmla="*/ 0 w 11827240"/>
              <a:gd name="connsiteY58" fmla="*/ 3924479 h 6580681"/>
              <a:gd name="connsiteX59" fmla="*/ 0 w 11827240"/>
              <a:gd name="connsiteY59" fmla="*/ 3326235 h 6580681"/>
              <a:gd name="connsiteX60" fmla="*/ 0 w 11827240"/>
              <a:gd name="connsiteY60" fmla="*/ 2925412 h 6580681"/>
              <a:gd name="connsiteX61" fmla="*/ 0 w 11827240"/>
              <a:gd name="connsiteY61" fmla="*/ 2327168 h 6580681"/>
              <a:gd name="connsiteX62" fmla="*/ 0 w 11827240"/>
              <a:gd name="connsiteY62" fmla="*/ 1926345 h 6580681"/>
              <a:gd name="connsiteX63" fmla="*/ 0 w 11827240"/>
              <a:gd name="connsiteY63" fmla="*/ 1393908 h 6580681"/>
              <a:gd name="connsiteX64" fmla="*/ 0 w 11827240"/>
              <a:gd name="connsiteY64" fmla="*/ 795664 h 6580681"/>
              <a:gd name="connsiteX65" fmla="*/ 0 w 11827240"/>
              <a:gd name="connsiteY65" fmla="*/ 0 h 65806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</a:cxnLst>
            <a:rect l="l" t="t" r="r" b="b"/>
            <a:pathLst>
              <a:path w="11827240" h="6580681" extrusionOk="0">
                <a:moveTo>
                  <a:pt x="0" y="0"/>
                </a:moveTo>
                <a:cubicBezTo>
                  <a:pt x="199754" y="-4979"/>
                  <a:pt x="352304" y="48358"/>
                  <a:pt x="473090" y="0"/>
                </a:cubicBezTo>
                <a:cubicBezTo>
                  <a:pt x="593876" y="-48358"/>
                  <a:pt x="831087" y="3609"/>
                  <a:pt x="946179" y="0"/>
                </a:cubicBezTo>
                <a:cubicBezTo>
                  <a:pt x="1061271" y="-3609"/>
                  <a:pt x="1466405" y="71296"/>
                  <a:pt x="1655814" y="0"/>
                </a:cubicBezTo>
                <a:cubicBezTo>
                  <a:pt x="1845223" y="-71296"/>
                  <a:pt x="1915435" y="41339"/>
                  <a:pt x="2010631" y="0"/>
                </a:cubicBezTo>
                <a:cubicBezTo>
                  <a:pt x="2105827" y="-41339"/>
                  <a:pt x="2567231" y="54952"/>
                  <a:pt x="2720265" y="0"/>
                </a:cubicBezTo>
                <a:cubicBezTo>
                  <a:pt x="2873299" y="-54952"/>
                  <a:pt x="3285310" y="80606"/>
                  <a:pt x="3429900" y="0"/>
                </a:cubicBezTo>
                <a:cubicBezTo>
                  <a:pt x="3574490" y="-80606"/>
                  <a:pt x="3866533" y="46691"/>
                  <a:pt x="4021262" y="0"/>
                </a:cubicBezTo>
                <a:cubicBezTo>
                  <a:pt x="4175991" y="-46691"/>
                  <a:pt x="4267693" y="8944"/>
                  <a:pt x="4376079" y="0"/>
                </a:cubicBezTo>
                <a:cubicBezTo>
                  <a:pt x="4484465" y="-8944"/>
                  <a:pt x="4643932" y="18254"/>
                  <a:pt x="4849168" y="0"/>
                </a:cubicBezTo>
                <a:cubicBezTo>
                  <a:pt x="5054404" y="-18254"/>
                  <a:pt x="5083419" y="21186"/>
                  <a:pt x="5203986" y="0"/>
                </a:cubicBezTo>
                <a:cubicBezTo>
                  <a:pt x="5324553" y="-21186"/>
                  <a:pt x="5531924" y="19013"/>
                  <a:pt x="5677075" y="0"/>
                </a:cubicBezTo>
                <a:cubicBezTo>
                  <a:pt x="5822226" y="-19013"/>
                  <a:pt x="6315514" y="60657"/>
                  <a:pt x="6504982" y="0"/>
                </a:cubicBezTo>
                <a:cubicBezTo>
                  <a:pt x="6694450" y="-60657"/>
                  <a:pt x="6874283" y="55728"/>
                  <a:pt x="7214616" y="0"/>
                </a:cubicBezTo>
                <a:cubicBezTo>
                  <a:pt x="7554949" y="-55728"/>
                  <a:pt x="7527186" y="26182"/>
                  <a:pt x="7805978" y="0"/>
                </a:cubicBezTo>
                <a:cubicBezTo>
                  <a:pt x="8084770" y="-26182"/>
                  <a:pt x="7983699" y="8049"/>
                  <a:pt x="8042523" y="0"/>
                </a:cubicBezTo>
                <a:cubicBezTo>
                  <a:pt x="8101348" y="-8049"/>
                  <a:pt x="8309700" y="9551"/>
                  <a:pt x="8515613" y="0"/>
                </a:cubicBezTo>
                <a:cubicBezTo>
                  <a:pt x="8721526" y="-9551"/>
                  <a:pt x="9069685" y="10516"/>
                  <a:pt x="9225247" y="0"/>
                </a:cubicBezTo>
                <a:cubicBezTo>
                  <a:pt x="9380809" y="-10516"/>
                  <a:pt x="9450496" y="19239"/>
                  <a:pt x="9580064" y="0"/>
                </a:cubicBezTo>
                <a:cubicBezTo>
                  <a:pt x="9709632" y="-19239"/>
                  <a:pt x="10001716" y="11157"/>
                  <a:pt x="10171426" y="0"/>
                </a:cubicBezTo>
                <a:cubicBezTo>
                  <a:pt x="10341136" y="-11157"/>
                  <a:pt x="10470841" y="57692"/>
                  <a:pt x="10762788" y="0"/>
                </a:cubicBezTo>
                <a:cubicBezTo>
                  <a:pt x="11054735" y="-57692"/>
                  <a:pt x="10966629" y="33055"/>
                  <a:pt x="11117606" y="0"/>
                </a:cubicBezTo>
                <a:cubicBezTo>
                  <a:pt x="11268583" y="-33055"/>
                  <a:pt x="11677089" y="7909"/>
                  <a:pt x="11827240" y="0"/>
                </a:cubicBezTo>
                <a:cubicBezTo>
                  <a:pt x="11857497" y="262226"/>
                  <a:pt x="11821497" y="268120"/>
                  <a:pt x="11827240" y="532437"/>
                </a:cubicBezTo>
                <a:cubicBezTo>
                  <a:pt x="11832983" y="796754"/>
                  <a:pt x="11813752" y="825789"/>
                  <a:pt x="11827240" y="933260"/>
                </a:cubicBezTo>
                <a:cubicBezTo>
                  <a:pt x="11840728" y="1040731"/>
                  <a:pt x="11824552" y="1185962"/>
                  <a:pt x="11827240" y="1334084"/>
                </a:cubicBezTo>
                <a:cubicBezTo>
                  <a:pt x="11829928" y="1482206"/>
                  <a:pt x="11779987" y="1748473"/>
                  <a:pt x="11827240" y="2063941"/>
                </a:cubicBezTo>
                <a:cubicBezTo>
                  <a:pt x="11874493" y="2379409"/>
                  <a:pt x="11823965" y="2503782"/>
                  <a:pt x="11827240" y="2662185"/>
                </a:cubicBezTo>
                <a:cubicBezTo>
                  <a:pt x="11830515" y="2820588"/>
                  <a:pt x="11803900" y="3058749"/>
                  <a:pt x="11827240" y="3392042"/>
                </a:cubicBezTo>
                <a:cubicBezTo>
                  <a:pt x="11850580" y="3725335"/>
                  <a:pt x="11784232" y="3801575"/>
                  <a:pt x="11827240" y="3990286"/>
                </a:cubicBezTo>
                <a:cubicBezTo>
                  <a:pt x="11870248" y="4178997"/>
                  <a:pt x="11820490" y="4302666"/>
                  <a:pt x="11827240" y="4391109"/>
                </a:cubicBezTo>
                <a:cubicBezTo>
                  <a:pt x="11833990" y="4479552"/>
                  <a:pt x="11812160" y="4658922"/>
                  <a:pt x="11827240" y="4791932"/>
                </a:cubicBezTo>
                <a:cubicBezTo>
                  <a:pt x="11842320" y="4924942"/>
                  <a:pt x="11797245" y="5310566"/>
                  <a:pt x="11827240" y="5521790"/>
                </a:cubicBezTo>
                <a:cubicBezTo>
                  <a:pt x="11857235" y="5733014"/>
                  <a:pt x="11815711" y="5731120"/>
                  <a:pt x="11827240" y="5922613"/>
                </a:cubicBezTo>
                <a:cubicBezTo>
                  <a:pt x="11838769" y="6114106"/>
                  <a:pt x="11750988" y="6327557"/>
                  <a:pt x="11827240" y="6580681"/>
                </a:cubicBezTo>
                <a:cubicBezTo>
                  <a:pt x="11603799" y="6605903"/>
                  <a:pt x="11472644" y="6563736"/>
                  <a:pt x="11235878" y="6580681"/>
                </a:cubicBezTo>
                <a:cubicBezTo>
                  <a:pt x="10999112" y="6597626"/>
                  <a:pt x="10952421" y="6532668"/>
                  <a:pt x="10762788" y="6580681"/>
                </a:cubicBezTo>
                <a:cubicBezTo>
                  <a:pt x="10573155" y="6628694"/>
                  <a:pt x="10455218" y="6549628"/>
                  <a:pt x="10171426" y="6580681"/>
                </a:cubicBezTo>
                <a:cubicBezTo>
                  <a:pt x="9887634" y="6611734"/>
                  <a:pt x="9765121" y="6545507"/>
                  <a:pt x="9580064" y="6580681"/>
                </a:cubicBezTo>
                <a:cubicBezTo>
                  <a:pt x="9395007" y="6615855"/>
                  <a:pt x="9320719" y="6570523"/>
                  <a:pt x="9225247" y="6580681"/>
                </a:cubicBezTo>
                <a:cubicBezTo>
                  <a:pt x="9129775" y="6590839"/>
                  <a:pt x="8854260" y="6525390"/>
                  <a:pt x="8515613" y="6580681"/>
                </a:cubicBezTo>
                <a:cubicBezTo>
                  <a:pt x="8176966" y="6635972"/>
                  <a:pt x="8386547" y="6565977"/>
                  <a:pt x="8279068" y="6580681"/>
                </a:cubicBezTo>
                <a:cubicBezTo>
                  <a:pt x="8171589" y="6595385"/>
                  <a:pt x="7949718" y="6542411"/>
                  <a:pt x="7687706" y="6580681"/>
                </a:cubicBezTo>
                <a:cubicBezTo>
                  <a:pt x="7425694" y="6618951"/>
                  <a:pt x="7125912" y="6487625"/>
                  <a:pt x="6859799" y="6580681"/>
                </a:cubicBezTo>
                <a:cubicBezTo>
                  <a:pt x="6593686" y="6673737"/>
                  <a:pt x="6462221" y="6539228"/>
                  <a:pt x="6150165" y="6580681"/>
                </a:cubicBezTo>
                <a:cubicBezTo>
                  <a:pt x="5838109" y="6622134"/>
                  <a:pt x="5924619" y="6546802"/>
                  <a:pt x="5795348" y="6580681"/>
                </a:cubicBezTo>
                <a:cubicBezTo>
                  <a:pt x="5666077" y="6614560"/>
                  <a:pt x="5645231" y="6561827"/>
                  <a:pt x="5558803" y="6580681"/>
                </a:cubicBezTo>
                <a:cubicBezTo>
                  <a:pt x="5472375" y="6599535"/>
                  <a:pt x="4984912" y="6514601"/>
                  <a:pt x="4730896" y="6580681"/>
                </a:cubicBezTo>
                <a:cubicBezTo>
                  <a:pt x="4476880" y="6646761"/>
                  <a:pt x="4283375" y="6574428"/>
                  <a:pt x="4021262" y="6580681"/>
                </a:cubicBezTo>
                <a:cubicBezTo>
                  <a:pt x="3759149" y="6586934"/>
                  <a:pt x="3571030" y="6564571"/>
                  <a:pt x="3429900" y="6580681"/>
                </a:cubicBezTo>
                <a:cubicBezTo>
                  <a:pt x="3288770" y="6596791"/>
                  <a:pt x="3290163" y="6562450"/>
                  <a:pt x="3193355" y="6580681"/>
                </a:cubicBezTo>
                <a:cubicBezTo>
                  <a:pt x="3096547" y="6598912"/>
                  <a:pt x="2741237" y="6536764"/>
                  <a:pt x="2483720" y="6580681"/>
                </a:cubicBezTo>
                <a:cubicBezTo>
                  <a:pt x="2226204" y="6624598"/>
                  <a:pt x="1923615" y="6553965"/>
                  <a:pt x="1655814" y="6580681"/>
                </a:cubicBezTo>
                <a:cubicBezTo>
                  <a:pt x="1388013" y="6607397"/>
                  <a:pt x="1030272" y="6524310"/>
                  <a:pt x="827907" y="6580681"/>
                </a:cubicBezTo>
                <a:cubicBezTo>
                  <a:pt x="625542" y="6637052"/>
                  <a:pt x="273305" y="6506240"/>
                  <a:pt x="0" y="6580681"/>
                </a:cubicBezTo>
                <a:cubicBezTo>
                  <a:pt x="-21238" y="6319802"/>
                  <a:pt x="85795" y="6069307"/>
                  <a:pt x="0" y="5850824"/>
                </a:cubicBezTo>
                <a:cubicBezTo>
                  <a:pt x="-85795" y="5632341"/>
                  <a:pt x="18414" y="5494551"/>
                  <a:pt x="0" y="5318387"/>
                </a:cubicBezTo>
                <a:cubicBezTo>
                  <a:pt x="-18414" y="5142223"/>
                  <a:pt x="1282" y="4822441"/>
                  <a:pt x="0" y="4654336"/>
                </a:cubicBezTo>
                <a:cubicBezTo>
                  <a:pt x="-1282" y="4486231"/>
                  <a:pt x="55639" y="4231534"/>
                  <a:pt x="0" y="3924479"/>
                </a:cubicBezTo>
                <a:cubicBezTo>
                  <a:pt x="-55639" y="3617424"/>
                  <a:pt x="58992" y="3472373"/>
                  <a:pt x="0" y="3326235"/>
                </a:cubicBezTo>
                <a:cubicBezTo>
                  <a:pt x="-58992" y="3180097"/>
                  <a:pt x="30595" y="3088975"/>
                  <a:pt x="0" y="2925412"/>
                </a:cubicBezTo>
                <a:cubicBezTo>
                  <a:pt x="-30595" y="2761849"/>
                  <a:pt x="62570" y="2587989"/>
                  <a:pt x="0" y="2327168"/>
                </a:cubicBezTo>
                <a:cubicBezTo>
                  <a:pt x="-62570" y="2066347"/>
                  <a:pt x="14057" y="2049059"/>
                  <a:pt x="0" y="1926345"/>
                </a:cubicBezTo>
                <a:cubicBezTo>
                  <a:pt x="-14057" y="1803631"/>
                  <a:pt x="14175" y="1588573"/>
                  <a:pt x="0" y="1393908"/>
                </a:cubicBezTo>
                <a:cubicBezTo>
                  <a:pt x="-14175" y="1199243"/>
                  <a:pt x="16102" y="1001486"/>
                  <a:pt x="0" y="795664"/>
                </a:cubicBezTo>
                <a:cubicBezTo>
                  <a:pt x="-16102" y="589842"/>
                  <a:pt x="46743" y="169650"/>
                  <a:pt x="0" y="0"/>
                </a:cubicBezTo>
                <a:close/>
              </a:path>
            </a:pathLst>
          </a:custGeom>
          <a:noFill/>
          <a:ln w="6350">
            <a:solidFill>
              <a:schemeClr val="accent2">
                <a:lumMod val="40000"/>
                <a:lumOff val="60000"/>
              </a:schemeClr>
            </a:solidFill>
            <a:extLst>
              <a:ext uri="{C807C97D-BFC1-408E-A445-0C87EB9F89A2}">
                <ask:lineSketchStyleProps xmlns:ask="http://schemas.microsoft.com/office/drawing/2018/sketchyshapes" sd="4224980216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0011902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sz="4800" i="1" dirty="0" err="1">
                <a:solidFill>
                  <a:schemeClr val="accent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Sources</a:t>
            </a:r>
            <a:r>
              <a:rPr lang="fi-FI" sz="4800" i="1" dirty="0">
                <a:solidFill>
                  <a:schemeClr val="accent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(2/2)</a:t>
            </a:r>
          </a:p>
        </p:txBody>
      </p:sp>
      <p:sp>
        <p:nvSpPr>
          <p:cNvPr id="3" name="Tekstiruutu 2">
            <a:extLst>
              <a:ext uri="{FF2B5EF4-FFF2-40B4-BE49-F238E27FC236}">
                <a16:creationId xmlns:a16="http://schemas.microsoft.com/office/drawing/2014/main" id="{C1D0FB67-C3BE-4680-B1E6-B941A27C8152}"/>
              </a:ext>
            </a:extLst>
          </p:cNvPr>
          <p:cNvSpPr txBox="1"/>
          <p:nvPr/>
        </p:nvSpPr>
        <p:spPr>
          <a:xfrm>
            <a:off x="1078028" y="2173357"/>
            <a:ext cx="10656772" cy="40010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-457200"/>
            <a:r>
              <a:rPr lang="fi-FI" sz="1600" cap="small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Nikula, Tarja</a:t>
            </a:r>
            <a:r>
              <a:rPr lang="fi-FI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2010: Kielikäsityksen ja kielenopetuksen kytköksistä. – </a:t>
            </a:r>
            <a:r>
              <a:rPr lang="fi-FI" sz="16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Kieli, koulutus ja yhteiskunta</a:t>
            </a:r>
            <a:r>
              <a:rPr lang="fi-FI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1(1). https://www.kieliverkosto.fi/fi/journals/kieli-koulutus-ja-yhteiskunta-maaliskuu-2010/kielikasityksen-ja-kielenopetuksen-kytkoksista (19.7.2021).</a:t>
            </a:r>
            <a:endParaRPr lang="fi-FI" sz="1600" cap="small" dirty="0">
              <a:latin typeface="Times" panose="02020603050405020304" pitchFamily="18" charset="0"/>
              <a:ea typeface="Times New Roman" panose="02020603050405020304" pitchFamily="18" charset="0"/>
              <a:cs typeface="Times" panose="02020603050405020304" pitchFamily="18" charset="0"/>
            </a:endParaRPr>
          </a:p>
          <a:p>
            <a:pPr indent="-457200">
              <a:spcBef>
                <a:spcPts val="600"/>
              </a:spcBef>
              <a:spcAft>
                <a:spcPts val="600"/>
              </a:spcAft>
            </a:pPr>
            <a:r>
              <a:rPr lang="fi-FI" sz="1600" cap="small" dirty="0">
                <a:effectLst/>
                <a:latin typeface="Times" panose="02020603050405020304" pitchFamily="18" charset="0"/>
                <a:ea typeface="Calibri" panose="020F0502020204030204" pitchFamily="34" charset="0"/>
                <a:cs typeface="Times" panose="02020603050405020304" pitchFamily="18" charset="0"/>
              </a:rPr>
              <a:t>Nordlund, Taru </a:t>
            </a:r>
            <a:r>
              <a:rPr lang="fi-FI" sz="1600" dirty="0">
                <a:effectLst/>
                <a:latin typeface="Times" panose="02020603050405020304" pitchFamily="18" charset="0"/>
                <a:ea typeface="Calibri" panose="020F0502020204030204" pitchFamily="34" charset="0"/>
                <a:cs typeface="Times" panose="02020603050405020304" pitchFamily="18" charset="0"/>
              </a:rPr>
              <a:t>2006: Kielioppia rakentamassa: </a:t>
            </a:r>
            <a:r>
              <a:rPr lang="fi-FI" sz="1600" i="1" dirty="0" err="1">
                <a:effectLst/>
                <a:latin typeface="Times" panose="02020603050405020304" pitchFamily="18" charset="0"/>
                <a:ea typeface="Calibri" panose="020F0502020204030204" pitchFamily="34" charset="0"/>
                <a:cs typeface="Times" panose="02020603050405020304" pitchFamily="18" charset="0"/>
              </a:rPr>
              <a:t>otta</a:t>
            </a:r>
            <a:r>
              <a:rPr lang="fi-FI" sz="1600" dirty="0">
                <a:effectLst/>
                <a:latin typeface="Times" panose="02020603050405020304" pitchFamily="18" charset="0"/>
                <a:ea typeface="Calibri" panose="020F0502020204030204" pitchFamily="34" charset="0"/>
                <a:cs typeface="Times" panose="02020603050405020304" pitchFamily="18" charset="0"/>
              </a:rPr>
              <a:t>- ja </a:t>
            </a:r>
            <a:r>
              <a:rPr lang="fi-FI" sz="1600" i="1" dirty="0">
                <a:effectLst/>
                <a:latin typeface="Times" panose="02020603050405020304" pitchFamily="18" charset="0"/>
                <a:ea typeface="Calibri" panose="020F0502020204030204" pitchFamily="34" charset="0"/>
                <a:cs typeface="Times" panose="02020603050405020304" pitchFamily="18" charset="0"/>
              </a:rPr>
              <a:t>oitta</a:t>
            </a:r>
            <a:r>
              <a:rPr lang="fi-FI" sz="1600" dirty="0">
                <a:effectLst/>
                <a:latin typeface="Times" panose="02020603050405020304" pitchFamily="18" charset="0"/>
                <a:ea typeface="Calibri" panose="020F0502020204030204" pitchFamily="34" charset="0"/>
                <a:cs typeface="Times" panose="02020603050405020304" pitchFamily="18" charset="0"/>
              </a:rPr>
              <a:t>-verbien normittamisen historiaa. – Minna Harmanen ja Mari </a:t>
            </a:r>
            <a:r>
              <a:rPr lang="fi-FI" sz="1600" dirty="0" err="1">
                <a:effectLst/>
                <a:latin typeface="Times" panose="02020603050405020304" pitchFamily="18" charset="0"/>
                <a:ea typeface="Calibri" panose="020F0502020204030204" pitchFamily="34" charset="0"/>
                <a:cs typeface="Times" panose="02020603050405020304" pitchFamily="18" charset="0"/>
              </a:rPr>
              <a:t>Siiroinen</a:t>
            </a:r>
            <a:r>
              <a:rPr lang="fi-FI" sz="1600" dirty="0">
                <a:effectLst/>
                <a:latin typeface="Times" panose="02020603050405020304" pitchFamily="18" charset="0"/>
                <a:ea typeface="Calibri" panose="020F0502020204030204" pitchFamily="34" charset="0"/>
                <a:cs typeface="Times" panose="02020603050405020304" pitchFamily="18" charset="0"/>
              </a:rPr>
              <a:t> (toim.), </a:t>
            </a:r>
            <a:r>
              <a:rPr lang="fi-FI" sz="1600" i="1" dirty="0">
                <a:effectLst/>
                <a:latin typeface="Times" panose="02020603050405020304" pitchFamily="18" charset="0"/>
                <a:ea typeface="Calibri" panose="020F0502020204030204" pitchFamily="34" charset="0"/>
                <a:cs typeface="Times" panose="02020603050405020304" pitchFamily="18" charset="0"/>
              </a:rPr>
              <a:t>Kielioppi koulussa</a:t>
            </a:r>
            <a:r>
              <a:rPr lang="fi-FI" sz="1600" dirty="0">
                <a:effectLst/>
                <a:latin typeface="Times" panose="02020603050405020304" pitchFamily="18" charset="0"/>
                <a:ea typeface="Calibri" panose="020F0502020204030204" pitchFamily="34" charset="0"/>
                <a:cs typeface="Times" panose="02020603050405020304" pitchFamily="18" charset="0"/>
              </a:rPr>
              <a:t> s. 55–69. Äidinkielen opettajain liiton vuosikirja L. Helsinki: Äidinkielen opettajain liitto.</a:t>
            </a:r>
          </a:p>
          <a:p>
            <a:pPr indent="-457200">
              <a:spcBef>
                <a:spcPts val="600"/>
              </a:spcBef>
              <a:spcAft>
                <a:spcPts val="600"/>
              </a:spcAft>
            </a:pPr>
            <a:r>
              <a:rPr lang="en-US" sz="1600" cap="small" dirty="0">
                <a:effectLst/>
                <a:latin typeface="Times" panose="02020603050405020304" pitchFamily="18" charset="0"/>
                <a:ea typeface="Times New Roman" panose="02020603050405020304" pitchFamily="18" charset="0"/>
                <a:cs typeface="Times" panose="02020603050405020304" pitchFamily="18" charset="0"/>
              </a:rPr>
              <a:t>Preston, Dennis</a:t>
            </a:r>
            <a:r>
              <a:rPr lang="en-US" sz="1600" dirty="0">
                <a:effectLst/>
                <a:latin typeface="Times" panose="02020603050405020304" pitchFamily="18" charset="0"/>
                <a:ea typeface="Times New Roman" panose="02020603050405020304" pitchFamily="18" charset="0"/>
                <a:cs typeface="Times" panose="02020603050405020304" pitchFamily="18" charset="0"/>
              </a:rPr>
              <a:t> 2004: Folk metalanguage. – Adam Jaworski – Nikolas Coupland – Dariusz </a:t>
            </a:r>
            <a:r>
              <a:rPr lang="en-US" sz="1600" dirty="0" err="1">
                <a:effectLst/>
                <a:latin typeface="Times" panose="02020603050405020304" pitchFamily="18" charset="0"/>
                <a:ea typeface="Times New Roman" panose="02020603050405020304" pitchFamily="18" charset="0"/>
                <a:cs typeface="Times" panose="02020603050405020304" pitchFamily="18" charset="0"/>
              </a:rPr>
              <a:t>Galasinski</a:t>
            </a:r>
            <a:r>
              <a:rPr lang="en-US" sz="1600" dirty="0">
                <a:effectLst/>
                <a:latin typeface="Times" panose="02020603050405020304" pitchFamily="18" charset="0"/>
                <a:ea typeface="Times New Roman" panose="02020603050405020304" pitchFamily="18" charset="0"/>
                <a:cs typeface="Times" panose="02020603050405020304" pitchFamily="18" charset="0"/>
              </a:rPr>
              <a:t> (</a:t>
            </a:r>
            <a:r>
              <a:rPr lang="en-US" sz="1600" dirty="0" err="1">
                <a:effectLst/>
                <a:latin typeface="Times" panose="02020603050405020304" pitchFamily="18" charset="0"/>
                <a:ea typeface="Times New Roman" panose="02020603050405020304" pitchFamily="18" charset="0"/>
                <a:cs typeface="Times" panose="02020603050405020304" pitchFamily="18" charset="0"/>
              </a:rPr>
              <a:t>toim</a:t>
            </a:r>
            <a:r>
              <a:rPr lang="en-US" sz="1600" dirty="0">
                <a:effectLst/>
                <a:latin typeface="Times" panose="02020603050405020304" pitchFamily="18" charset="0"/>
                <a:ea typeface="Times New Roman" panose="02020603050405020304" pitchFamily="18" charset="0"/>
                <a:cs typeface="Times" panose="02020603050405020304" pitchFamily="18" charset="0"/>
              </a:rPr>
              <a:t>.), </a:t>
            </a:r>
            <a:r>
              <a:rPr lang="en-US" sz="1600" i="1" dirty="0">
                <a:effectLst/>
                <a:latin typeface="Times" panose="02020603050405020304" pitchFamily="18" charset="0"/>
                <a:ea typeface="Times New Roman" panose="02020603050405020304" pitchFamily="18" charset="0"/>
                <a:cs typeface="Times" panose="02020603050405020304" pitchFamily="18" charset="0"/>
              </a:rPr>
              <a:t>Metalanguage: Social and Ideological Perspectives</a:t>
            </a:r>
            <a:r>
              <a:rPr lang="en-US" sz="1600" dirty="0">
                <a:effectLst/>
                <a:latin typeface="Times" panose="02020603050405020304" pitchFamily="18" charset="0"/>
                <a:ea typeface="Times New Roman" panose="02020603050405020304" pitchFamily="18" charset="0"/>
                <a:cs typeface="Times" panose="02020603050405020304" pitchFamily="18" charset="0"/>
              </a:rPr>
              <a:t> s. 75–101. </a:t>
            </a:r>
            <a:r>
              <a:rPr lang="fi-FI" sz="1600" dirty="0">
                <a:effectLst/>
                <a:latin typeface="Times" panose="02020603050405020304" pitchFamily="18" charset="0"/>
                <a:ea typeface="Times New Roman" panose="02020603050405020304" pitchFamily="18" charset="0"/>
                <a:cs typeface="Times" panose="02020603050405020304" pitchFamily="18" charset="0"/>
              </a:rPr>
              <a:t>Berliini: De </a:t>
            </a:r>
            <a:r>
              <a:rPr lang="fi-FI" sz="1600" dirty="0" err="1">
                <a:effectLst/>
                <a:latin typeface="Times" panose="02020603050405020304" pitchFamily="18" charset="0"/>
                <a:ea typeface="Times New Roman" panose="02020603050405020304" pitchFamily="18" charset="0"/>
                <a:cs typeface="Times" panose="02020603050405020304" pitchFamily="18" charset="0"/>
              </a:rPr>
              <a:t>Gruyter</a:t>
            </a:r>
            <a:r>
              <a:rPr lang="fi-FI" sz="1600" dirty="0">
                <a:effectLst/>
                <a:latin typeface="Times" panose="02020603050405020304" pitchFamily="18" charset="0"/>
                <a:ea typeface="Times New Roman" panose="02020603050405020304" pitchFamily="18" charset="0"/>
                <a:cs typeface="Times" panose="02020603050405020304" pitchFamily="18" charset="0"/>
              </a:rPr>
              <a:t> </a:t>
            </a:r>
            <a:r>
              <a:rPr lang="fi-FI" sz="1600" dirty="0" err="1">
                <a:effectLst/>
                <a:latin typeface="Times" panose="02020603050405020304" pitchFamily="18" charset="0"/>
                <a:ea typeface="Times New Roman" panose="02020603050405020304" pitchFamily="18" charset="0"/>
                <a:cs typeface="Times" panose="02020603050405020304" pitchFamily="18" charset="0"/>
              </a:rPr>
              <a:t>Mouton</a:t>
            </a:r>
            <a:r>
              <a:rPr lang="fi-FI" sz="1600" dirty="0">
                <a:effectLst/>
                <a:latin typeface="Times" panose="02020603050405020304" pitchFamily="18" charset="0"/>
                <a:ea typeface="Times New Roman" panose="02020603050405020304" pitchFamily="18" charset="0"/>
                <a:cs typeface="Times" panose="02020603050405020304" pitchFamily="18" charset="0"/>
              </a:rPr>
              <a:t>.</a:t>
            </a:r>
          </a:p>
          <a:p>
            <a:pPr indent="-457200">
              <a:spcBef>
                <a:spcPts val="600"/>
              </a:spcBef>
              <a:spcAft>
                <a:spcPts val="600"/>
              </a:spcAft>
            </a:pPr>
            <a:r>
              <a:rPr lang="fi-FI" sz="1600" cap="small" dirty="0">
                <a:effectLst/>
                <a:latin typeface="Times" panose="02020603050405020304" pitchFamily="18" charset="0"/>
                <a:ea typeface="Calibri" panose="020F0502020204030204" pitchFamily="34" charset="0"/>
                <a:cs typeface="Times" panose="02020603050405020304" pitchFamily="18" charset="0"/>
              </a:rPr>
              <a:t>Salo, Olli-Pekka</a:t>
            </a:r>
            <a:r>
              <a:rPr lang="fi-FI" sz="1600" dirty="0">
                <a:effectLst/>
                <a:latin typeface="Times" panose="02020603050405020304" pitchFamily="18" charset="0"/>
                <a:ea typeface="Calibri" panose="020F0502020204030204" pitchFamily="34" charset="0"/>
                <a:cs typeface="Times" panose="02020603050405020304" pitchFamily="18" charset="0"/>
              </a:rPr>
              <a:t> 2006: Opetussuunnitelma muuttuu, muuttuuko oppikirja? Huomioita 7. luokan vieraiden kielten oppikirjojen kielikäsityksistä. – Päivi Pietilä – Pekka Lintunen – </a:t>
            </a:r>
            <a:r>
              <a:rPr lang="fi-FI" sz="1600" dirty="0" err="1">
                <a:effectLst/>
                <a:latin typeface="Times" panose="02020603050405020304" pitchFamily="18" charset="0"/>
                <a:ea typeface="Calibri" panose="020F0502020204030204" pitchFamily="34" charset="0"/>
                <a:cs typeface="Times" panose="02020603050405020304" pitchFamily="18" charset="0"/>
              </a:rPr>
              <a:t>Jeini</a:t>
            </a:r>
            <a:r>
              <a:rPr lang="fi-FI" sz="1600" dirty="0">
                <a:effectLst/>
                <a:latin typeface="Times" panose="02020603050405020304" pitchFamily="18" charset="0"/>
                <a:ea typeface="Calibri" panose="020F0502020204030204" pitchFamily="34" charset="0"/>
                <a:cs typeface="Times" panose="02020603050405020304" pitchFamily="18" charset="0"/>
              </a:rPr>
              <a:t>-Marja Järvinen (toim.), </a:t>
            </a:r>
            <a:r>
              <a:rPr lang="fi-FI" sz="1600" i="1" dirty="0">
                <a:effectLst/>
                <a:latin typeface="Times" panose="02020603050405020304" pitchFamily="18" charset="0"/>
                <a:ea typeface="Calibri" panose="020F0502020204030204" pitchFamily="34" charset="0"/>
                <a:cs typeface="Times" panose="02020603050405020304" pitchFamily="18" charset="0"/>
              </a:rPr>
              <a:t>Kielenoppija tänään. </a:t>
            </a:r>
            <a:r>
              <a:rPr lang="fi-FI" sz="1600" i="1" dirty="0" err="1">
                <a:effectLst/>
                <a:latin typeface="Times" panose="02020603050405020304" pitchFamily="18" charset="0"/>
                <a:ea typeface="Calibri" panose="020F0502020204030204" pitchFamily="34" charset="0"/>
                <a:cs typeface="Times" panose="02020603050405020304" pitchFamily="18" charset="0"/>
              </a:rPr>
              <a:t>AFinLan</a:t>
            </a:r>
            <a:r>
              <a:rPr lang="fi-FI" sz="1600" i="1" dirty="0">
                <a:effectLst/>
                <a:latin typeface="Times" panose="02020603050405020304" pitchFamily="18" charset="0"/>
                <a:ea typeface="Calibri" panose="020F0502020204030204" pitchFamily="34" charset="0"/>
                <a:cs typeface="Times" panose="02020603050405020304" pitchFamily="18" charset="0"/>
              </a:rPr>
              <a:t> vuosikirja 2006</a:t>
            </a:r>
            <a:r>
              <a:rPr lang="fi-FI" sz="1600" dirty="0">
                <a:effectLst/>
                <a:latin typeface="Times" panose="02020603050405020304" pitchFamily="18" charset="0"/>
                <a:ea typeface="Calibri" panose="020F0502020204030204" pitchFamily="34" charset="0"/>
                <a:cs typeface="Times" panose="02020603050405020304" pitchFamily="18" charset="0"/>
              </a:rPr>
              <a:t> s. 237–254. Suomen soveltavan kielitieteen yhdistyksen julkaisuja no. 64. Jyväskylä: </a:t>
            </a:r>
            <a:r>
              <a:rPr lang="fi-FI" sz="1600" dirty="0" err="1">
                <a:effectLst/>
                <a:latin typeface="Times" panose="02020603050405020304" pitchFamily="18" charset="0"/>
                <a:ea typeface="Calibri" panose="020F0502020204030204" pitchFamily="34" charset="0"/>
                <a:cs typeface="Times" panose="02020603050405020304" pitchFamily="18" charset="0"/>
              </a:rPr>
              <a:t>AFinLa</a:t>
            </a:r>
            <a:r>
              <a:rPr lang="fi-FI" sz="1600" dirty="0">
                <a:effectLst/>
                <a:latin typeface="Times" panose="02020603050405020304" pitchFamily="18" charset="0"/>
                <a:ea typeface="Calibri" panose="020F0502020204030204" pitchFamily="34" charset="0"/>
                <a:cs typeface="Times" panose="02020603050405020304" pitchFamily="18" charset="0"/>
              </a:rPr>
              <a:t>. https://journal.fi/afinlavk/article/view/59964 (26.7.2021).</a:t>
            </a:r>
          </a:p>
          <a:p>
            <a:r>
              <a:rPr lang="fi-FI" sz="1600" cap="small" dirty="0" err="1">
                <a:effectLst/>
                <a:latin typeface="Times" panose="02020603050405020304" pitchFamily="18" charset="0"/>
                <a:ea typeface="Times New Roman" panose="02020603050405020304" pitchFamily="18" charset="0"/>
                <a:cs typeface="Times" panose="02020603050405020304" pitchFamily="18" charset="0"/>
              </a:rPr>
              <a:t>Vaattovaara</a:t>
            </a:r>
            <a:r>
              <a:rPr lang="fi-FI" sz="1600" cap="small" dirty="0">
                <a:effectLst/>
                <a:latin typeface="Times" panose="02020603050405020304" pitchFamily="18" charset="0"/>
                <a:ea typeface="Times New Roman" panose="02020603050405020304" pitchFamily="18" charset="0"/>
                <a:cs typeface="Times" panose="02020603050405020304" pitchFamily="18" charset="0"/>
              </a:rPr>
              <a:t>, Johanna</a:t>
            </a:r>
            <a:r>
              <a:rPr lang="fi-FI" sz="1600" dirty="0">
                <a:effectLst/>
                <a:latin typeface="Times" panose="02020603050405020304" pitchFamily="18" charset="0"/>
                <a:ea typeface="Times New Roman" panose="02020603050405020304" pitchFamily="18" charset="0"/>
                <a:cs typeface="Times" panose="02020603050405020304" pitchFamily="18" charset="0"/>
              </a:rPr>
              <a:t> 2009: </a:t>
            </a:r>
            <a:r>
              <a:rPr lang="fi-FI" sz="1600" i="1" dirty="0" err="1">
                <a:effectLst/>
                <a:latin typeface="Times" panose="02020603050405020304" pitchFamily="18" charset="0"/>
                <a:ea typeface="Times New Roman" panose="02020603050405020304" pitchFamily="18" charset="0"/>
                <a:cs typeface="Times" panose="02020603050405020304" pitchFamily="18" charset="0"/>
              </a:rPr>
              <a:t>Meän</a:t>
            </a:r>
            <a:r>
              <a:rPr lang="fi-FI" sz="1600" i="1" dirty="0">
                <a:effectLst/>
                <a:latin typeface="Times" panose="02020603050405020304" pitchFamily="18" charset="0"/>
                <a:ea typeface="Times New Roman" panose="02020603050405020304" pitchFamily="18" charset="0"/>
                <a:cs typeface="Times" panose="02020603050405020304" pitchFamily="18" charset="0"/>
              </a:rPr>
              <a:t> tapa puhua. </a:t>
            </a:r>
            <a:r>
              <a:rPr lang="fi-FI" sz="1600" i="1" dirty="0" err="1">
                <a:effectLst/>
                <a:latin typeface="Times" panose="02020603050405020304" pitchFamily="18" charset="0"/>
                <a:ea typeface="Times New Roman" panose="02020603050405020304" pitchFamily="18" charset="0"/>
                <a:cs typeface="Times" panose="02020603050405020304" pitchFamily="18" charset="0"/>
              </a:rPr>
              <a:t>Tornionlaakso</a:t>
            </a:r>
            <a:r>
              <a:rPr lang="fi-FI" sz="1600" i="1" dirty="0">
                <a:effectLst/>
                <a:latin typeface="Times" panose="02020603050405020304" pitchFamily="18" charset="0"/>
                <a:ea typeface="Times New Roman" panose="02020603050405020304" pitchFamily="18" charset="0"/>
                <a:cs typeface="Times" panose="02020603050405020304" pitchFamily="18" charset="0"/>
              </a:rPr>
              <a:t> pellolaisnuorten subjektiivisena paikkana ja murrealueena</a:t>
            </a:r>
            <a:r>
              <a:rPr lang="fi-FI" sz="1600" dirty="0">
                <a:effectLst/>
                <a:latin typeface="Times" panose="02020603050405020304" pitchFamily="18" charset="0"/>
                <a:ea typeface="Times New Roman" panose="02020603050405020304" pitchFamily="18" charset="0"/>
                <a:cs typeface="Times" panose="02020603050405020304" pitchFamily="18" charset="0"/>
              </a:rPr>
              <a:t>. Väitöskirja. Suomalaisen Kirjallisuuden Seuran Toimituksia 1224, Suomalaisen Kirjallisuuden Seura: Helsinki.</a:t>
            </a:r>
          </a:p>
          <a:p>
            <a:r>
              <a:rPr lang="fi-FI" sz="1600" cap="small" dirty="0">
                <a:effectLst/>
                <a:latin typeface="Times" panose="02020603050405020304" pitchFamily="18" charset="0"/>
                <a:ea typeface="Calibri" panose="020F0502020204030204" pitchFamily="34" charset="0"/>
                <a:cs typeface="Times" panose="02020603050405020304" pitchFamily="18" charset="0"/>
              </a:rPr>
              <a:t>Tuomi, Jouni &amp; Sajavaara, Anneli</a:t>
            </a:r>
            <a:r>
              <a:rPr lang="fi-FI" sz="1600" dirty="0">
                <a:effectLst/>
                <a:latin typeface="Times" panose="02020603050405020304" pitchFamily="18" charset="0"/>
                <a:ea typeface="Calibri" panose="020F0502020204030204" pitchFamily="34" charset="0"/>
                <a:cs typeface="Times" panose="02020603050405020304" pitchFamily="18" charset="0"/>
              </a:rPr>
              <a:t> 2018: </a:t>
            </a:r>
            <a:r>
              <a:rPr lang="fi-FI" sz="1600" i="1" dirty="0">
                <a:effectLst/>
                <a:latin typeface="Times" panose="02020603050405020304" pitchFamily="18" charset="0"/>
                <a:ea typeface="Calibri" panose="020F0502020204030204" pitchFamily="34" charset="0"/>
                <a:cs typeface="Times" panose="02020603050405020304" pitchFamily="18" charset="0"/>
              </a:rPr>
              <a:t>Laadullinen tutkimus ja sisällönanalyysi</a:t>
            </a:r>
            <a:r>
              <a:rPr lang="fi-FI" sz="1600" dirty="0">
                <a:effectLst/>
                <a:latin typeface="Times" panose="02020603050405020304" pitchFamily="18" charset="0"/>
                <a:ea typeface="Calibri" panose="020F0502020204030204" pitchFamily="34" charset="0"/>
                <a:cs typeface="Times" panose="02020603050405020304" pitchFamily="18" charset="0"/>
              </a:rPr>
              <a:t>. Uudistettu laitos. Helsinki: Tammi.</a:t>
            </a:r>
          </a:p>
        </p:txBody>
      </p:sp>
      <p:sp>
        <p:nvSpPr>
          <p:cNvPr id="4" name="Suorakulmio 3">
            <a:extLst>
              <a:ext uri="{FF2B5EF4-FFF2-40B4-BE49-F238E27FC236}">
                <a16:creationId xmlns:a16="http://schemas.microsoft.com/office/drawing/2014/main" id="{34A345DF-6209-445B-9EC3-3668248077D8}"/>
              </a:ext>
            </a:extLst>
          </p:cNvPr>
          <p:cNvSpPr/>
          <p:nvPr/>
        </p:nvSpPr>
        <p:spPr>
          <a:xfrm>
            <a:off x="209862" y="31542"/>
            <a:ext cx="11827240" cy="6580681"/>
          </a:xfrm>
          <a:custGeom>
            <a:avLst/>
            <a:gdLst>
              <a:gd name="connsiteX0" fmla="*/ 0 w 11827240"/>
              <a:gd name="connsiteY0" fmla="*/ 0 h 6580681"/>
              <a:gd name="connsiteX1" fmla="*/ 473090 w 11827240"/>
              <a:gd name="connsiteY1" fmla="*/ 0 h 6580681"/>
              <a:gd name="connsiteX2" fmla="*/ 946179 w 11827240"/>
              <a:gd name="connsiteY2" fmla="*/ 0 h 6580681"/>
              <a:gd name="connsiteX3" fmla="*/ 1655814 w 11827240"/>
              <a:gd name="connsiteY3" fmla="*/ 0 h 6580681"/>
              <a:gd name="connsiteX4" fmla="*/ 2010631 w 11827240"/>
              <a:gd name="connsiteY4" fmla="*/ 0 h 6580681"/>
              <a:gd name="connsiteX5" fmla="*/ 2720265 w 11827240"/>
              <a:gd name="connsiteY5" fmla="*/ 0 h 6580681"/>
              <a:gd name="connsiteX6" fmla="*/ 3429900 w 11827240"/>
              <a:gd name="connsiteY6" fmla="*/ 0 h 6580681"/>
              <a:gd name="connsiteX7" fmla="*/ 4021262 w 11827240"/>
              <a:gd name="connsiteY7" fmla="*/ 0 h 6580681"/>
              <a:gd name="connsiteX8" fmla="*/ 4376079 w 11827240"/>
              <a:gd name="connsiteY8" fmla="*/ 0 h 6580681"/>
              <a:gd name="connsiteX9" fmla="*/ 4849168 w 11827240"/>
              <a:gd name="connsiteY9" fmla="*/ 0 h 6580681"/>
              <a:gd name="connsiteX10" fmla="*/ 5203986 w 11827240"/>
              <a:gd name="connsiteY10" fmla="*/ 0 h 6580681"/>
              <a:gd name="connsiteX11" fmla="*/ 5677075 w 11827240"/>
              <a:gd name="connsiteY11" fmla="*/ 0 h 6580681"/>
              <a:gd name="connsiteX12" fmla="*/ 6504982 w 11827240"/>
              <a:gd name="connsiteY12" fmla="*/ 0 h 6580681"/>
              <a:gd name="connsiteX13" fmla="*/ 7214616 w 11827240"/>
              <a:gd name="connsiteY13" fmla="*/ 0 h 6580681"/>
              <a:gd name="connsiteX14" fmla="*/ 7805978 w 11827240"/>
              <a:gd name="connsiteY14" fmla="*/ 0 h 6580681"/>
              <a:gd name="connsiteX15" fmla="*/ 8042523 w 11827240"/>
              <a:gd name="connsiteY15" fmla="*/ 0 h 6580681"/>
              <a:gd name="connsiteX16" fmla="*/ 8515613 w 11827240"/>
              <a:gd name="connsiteY16" fmla="*/ 0 h 6580681"/>
              <a:gd name="connsiteX17" fmla="*/ 9225247 w 11827240"/>
              <a:gd name="connsiteY17" fmla="*/ 0 h 6580681"/>
              <a:gd name="connsiteX18" fmla="*/ 9580064 w 11827240"/>
              <a:gd name="connsiteY18" fmla="*/ 0 h 6580681"/>
              <a:gd name="connsiteX19" fmla="*/ 10171426 w 11827240"/>
              <a:gd name="connsiteY19" fmla="*/ 0 h 6580681"/>
              <a:gd name="connsiteX20" fmla="*/ 10762788 w 11827240"/>
              <a:gd name="connsiteY20" fmla="*/ 0 h 6580681"/>
              <a:gd name="connsiteX21" fmla="*/ 11117606 w 11827240"/>
              <a:gd name="connsiteY21" fmla="*/ 0 h 6580681"/>
              <a:gd name="connsiteX22" fmla="*/ 11827240 w 11827240"/>
              <a:gd name="connsiteY22" fmla="*/ 0 h 6580681"/>
              <a:gd name="connsiteX23" fmla="*/ 11827240 w 11827240"/>
              <a:gd name="connsiteY23" fmla="*/ 532437 h 6580681"/>
              <a:gd name="connsiteX24" fmla="*/ 11827240 w 11827240"/>
              <a:gd name="connsiteY24" fmla="*/ 933260 h 6580681"/>
              <a:gd name="connsiteX25" fmla="*/ 11827240 w 11827240"/>
              <a:gd name="connsiteY25" fmla="*/ 1334084 h 6580681"/>
              <a:gd name="connsiteX26" fmla="*/ 11827240 w 11827240"/>
              <a:gd name="connsiteY26" fmla="*/ 2063941 h 6580681"/>
              <a:gd name="connsiteX27" fmla="*/ 11827240 w 11827240"/>
              <a:gd name="connsiteY27" fmla="*/ 2662185 h 6580681"/>
              <a:gd name="connsiteX28" fmla="*/ 11827240 w 11827240"/>
              <a:gd name="connsiteY28" fmla="*/ 3392042 h 6580681"/>
              <a:gd name="connsiteX29" fmla="*/ 11827240 w 11827240"/>
              <a:gd name="connsiteY29" fmla="*/ 3990286 h 6580681"/>
              <a:gd name="connsiteX30" fmla="*/ 11827240 w 11827240"/>
              <a:gd name="connsiteY30" fmla="*/ 4391109 h 6580681"/>
              <a:gd name="connsiteX31" fmla="*/ 11827240 w 11827240"/>
              <a:gd name="connsiteY31" fmla="*/ 4791932 h 6580681"/>
              <a:gd name="connsiteX32" fmla="*/ 11827240 w 11827240"/>
              <a:gd name="connsiteY32" fmla="*/ 5521790 h 6580681"/>
              <a:gd name="connsiteX33" fmla="*/ 11827240 w 11827240"/>
              <a:gd name="connsiteY33" fmla="*/ 5922613 h 6580681"/>
              <a:gd name="connsiteX34" fmla="*/ 11827240 w 11827240"/>
              <a:gd name="connsiteY34" fmla="*/ 6580681 h 6580681"/>
              <a:gd name="connsiteX35" fmla="*/ 11235878 w 11827240"/>
              <a:gd name="connsiteY35" fmla="*/ 6580681 h 6580681"/>
              <a:gd name="connsiteX36" fmla="*/ 10762788 w 11827240"/>
              <a:gd name="connsiteY36" fmla="*/ 6580681 h 6580681"/>
              <a:gd name="connsiteX37" fmla="*/ 10171426 w 11827240"/>
              <a:gd name="connsiteY37" fmla="*/ 6580681 h 6580681"/>
              <a:gd name="connsiteX38" fmla="*/ 9580064 w 11827240"/>
              <a:gd name="connsiteY38" fmla="*/ 6580681 h 6580681"/>
              <a:gd name="connsiteX39" fmla="*/ 9225247 w 11827240"/>
              <a:gd name="connsiteY39" fmla="*/ 6580681 h 6580681"/>
              <a:gd name="connsiteX40" fmla="*/ 8515613 w 11827240"/>
              <a:gd name="connsiteY40" fmla="*/ 6580681 h 6580681"/>
              <a:gd name="connsiteX41" fmla="*/ 8279068 w 11827240"/>
              <a:gd name="connsiteY41" fmla="*/ 6580681 h 6580681"/>
              <a:gd name="connsiteX42" fmla="*/ 7687706 w 11827240"/>
              <a:gd name="connsiteY42" fmla="*/ 6580681 h 6580681"/>
              <a:gd name="connsiteX43" fmla="*/ 6859799 w 11827240"/>
              <a:gd name="connsiteY43" fmla="*/ 6580681 h 6580681"/>
              <a:gd name="connsiteX44" fmla="*/ 6150165 w 11827240"/>
              <a:gd name="connsiteY44" fmla="*/ 6580681 h 6580681"/>
              <a:gd name="connsiteX45" fmla="*/ 5795348 w 11827240"/>
              <a:gd name="connsiteY45" fmla="*/ 6580681 h 6580681"/>
              <a:gd name="connsiteX46" fmla="*/ 5558803 w 11827240"/>
              <a:gd name="connsiteY46" fmla="*/ 6580681 h 6580681"/>
              <a:gd name="connsiteX47" fmla="*/ 4730896 w 11827240"/>
              <a:gd name="connsiteY47" fmla="*/ 6580681 h 6580681"/>
              <a:gd name="connsiteX48" fmla="*/ 4021262 w 11827240"/>
              <a:gd name="connsiteY48" fmla="*/ 6580681 h 6580681"/>
              <a:gd name="connsiteX49" fmla="*/ 3429900 w 11827240"/>
              <a:gd name="connsiteY49" fmla="*/ 6580681 h 6580681"/>
              <a:gd name="connsiteX50" fmla="*/ 3193355 w 11827240"/>
              <a:gd name="connsiteY50" fmla="*/ 6580681 h 6580681"/>
              <a:gd name="connsiteX51" fmla="*/ 2483720 w 11827240"/>
              <a:gd name="connsiteY51" fmla="*/ 6580681 h 6580681"/>
              <a:gd name="connsiteX52" fmla="*/ 1655814 w 11827240"/>
              <a:gd name="connsiteY52" fmla="*/ 6580681 h 6580681"/>
              <a:gd name="connsiteX53" fmla="*/ 827907 w 11827240"/>
              <a:gd name="connsiteY53" fmla="*/ 6580681 h 6580681"/>
              <a:gd name="connsiteX54" fmla="*/ 0 w 11827240"/>
              <a:gd name="connsiteY54" fmla="*/ 6580681 h 6580681"/>
              <a:gd name="connsiteX55" fmla="*/ 0 w 11827240"/>
              <a:gd name="connsiteY55" fmla="*/ 5850824 h 6580681"/>
              <a:gd name="connsiteX56" fmla="*/ 0 w 11827240"/>
              <a:gd name="connsiteY56" fmla="*/ 5318387 h 6580681"/>
              <a:gd name="connsiteX57" fmla="*/ 0 w 11827240"/>
              <a:gd name="connsiteY57" fmla="*/ 4654336 h 6580681"/>
              <a:gd name="connsiteX58" fmla="*/ 0 w 11827240"/>
              <a:gd name="connsiteY58" fmla="*/ 3924479 h 6580681"/>
              <a:gd name="connsiteX59" fmla="*/ 0 w 11827240"/>
              <a:gd name="connsiteY59" fmla="*/ 3326235 h 6580681"/>
              <a:gd name="connsiteX60" fmla="*/ 0 w 11827240"/>
              <a:gd name="connsiteY60" fmla="*/ 2925412 h 6580681"/>
              <a:gd name="connsiteX61" fmla="*/ 0 w 11827240"/>
              <a:gd name="connsiteY61" fmla="*/ 2327168 h 6580681"/>
              <a:gd name="connsiteX62" fmla="*/ 0 w 11827240"/>
              <a:gd name="connsiteY62" fmla="*/ 1926345 h 6580681"/>
              <a:gd name="connsiteX63" fmla="*/ 0 w 11827240"/>
              <a:gd name="connsiteY63" fmla="*/ 1393908 h 6580681"/>
              <a:gd name="connsiteX64" fmla="*/ 0 w 11827240"/>
              <a:gd name="connsiteY64" fmla="*/ 795664 h 6580681"/>
              <a:gd name="connsiteX65" fmla="*/ 0 w 11827240"/>
              <a:gd name="connsiteY65" fmla="*/ 0 h 65806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</a:cxnLst>
            <a:rect l="l" t="t" r="r" b="b"/>
            <a:pathLst>
              <a:path w="11827240" h="6580681" extrusionOk="0">
                <a:moveTo>
                  <a:pt x="0" y="0"/>
                </a:moveTo>
                <a:cubicBezTo>
                  <a:pt x="199754" y="-4979"/>
                  <a:pt x="352304" y="48358"/>
                  <a:pt x="473090" y="0"/>
                </a:cubicBezTo>
                <a:cubicBezTo>
                  <a:pt x="593876" y="-48358"/>
                  <a:pt x="831087" y="3609"/>
                  <a:pt x="946179" y="0"/>
                </a:cubicBezTo>
                <a:cubicBezTo>
                  <a:pt x="1061271" y="-3609"/>
                  <a:pt x="1466405" y="71296"/>
                  <a:pt x="1655814" y="0"/>
                </a:cubicBezTo>
                <a:cubicBezTo>
                  <a:pt x="1845223" y="-71296"/>
                  <a:pt x="1915435" y="41339"/>
                  <a:pt x="2010631" y="0"/>
                </a:cubicBezTo>
                <a:cubicBezTo>
                  <a:pt x="2105827" y="-41339"/>
                  <a:pt x="2567231" y="54952"/>
                  <a:pt x="2720265" y="0"/>
                </a:cubicBezTo>
                <a:cubicBezTo>
                  <a:pt x="2873299" y="-54952"/>
                  <a:pt x="3285310" y="80606"/>
                  <a:pt x="3429900" y="0"/>
                </a:cubicBezTo>
                <a:cubicBezTo>
                  <a:pt x="3574490" y="-80606"/>
                  <a:pt x="3866533" y="46691"/>
                  <a:pt x="4021262" y="0"/>
                </a:cubicBezTo>
                <a:cubicBezTo>
                  <a:pt x="4175991" y="-46691"/>
                  <a:pt x="4267693" y="8944"/>
                  <a:pt x="4376079" y="0"/>
                </a:cubicBezTo>
                <a:cubicBezTo>
                  <a:pt x="4484465" y="-8944"/>
                  <a:pt x="4643932" y="18254"/>
                  <a:pt x="4849168" y="0"/>
                </a:cubicBezTo>
                <a:cubicBezTo>
                  <a:pt x="5054404" y="-18254"/>
                  <a:pt x="5083419" y="21186"/>
                  <a:pt x="5203986" y="0"/>
                </a:cubicBezTo>
                <a:cubicBezTo>
                  <a:pt x="5324553" y="-21186"/>
                  <a:pt x="5531924" y="19013"/>
                  <a:pt x="5677075" y="0"/>
                </a:cubicBezTo>
                <a:cubicBezTo>
                  <a:pt x="5822226" y="-19013"/>
                  <a:pt x="6315514" y="60657"/>
                  <a:pt x="6504982" y="0"/>
                </a:cubicBezTo>
                <a:cubicBezTo>
                  <a:pt x="6694450" y="-60657"/>
                  <a:pt x="6874283" y="55728"/>
                  <a:pt x="7214616" y="0"/>
                </a:cubicBezTo>
                <a:cubicBezTo>
                  <a:pt x="7554949" y="-55728"/>
                  <a:pt x="7527186" y="26182"/>
                  <a:pt x="7805978" y="0"/>
                </a:cubicBezTo>
                <a:cubicBezTo>
                  <a:pt x="8084770" y="-26182"/>
                  <a:pt x="7983699" y="8049"/>
                  <a:pt x="8042523" y="0"/>
                </a:cubicBezTo>
                <a:cubicBezTo>
                  <a:pt x="8101348" y="-8049"/>
                  <a:pt x="8309700" y="9551"/>
                  <a:pt x="8515613" y="0"/>
                </a:cubicBezTo>
                <a:cubicBezTo>
                  <a:pt x="8721526" y="-9551"/>
                  <a:pt x="9069685" y="10516"/>
                  <a:pt x="9225247" y="0"/>
                </a:cubicBezTo>
                <a:cubicBezTo>
                  <a:pt x="9380809" y="-10516"/>
                  <a:pt x="9450496" y="19239"/>
                  <a:pt x="9580064" y="0"/>
                </a:cubicBezTo>
                <a:cubicBezTo>
                  <a:pt x="9709632" y="-19239"/>
                  <a:pt x="10001716" y="11157"/>
                  <a:pt x="10171426" y="0"/>
                </a:cubicBezTo>
                <a:cubicBezTo>
                  <a:pt x="10341136" y="-11157"/>
                  <a:pt x="10470841" y="57692"/>
                  <a:pt x="10762788" y="0"/>
                </a:cubicBezTo>
                <a:cubicBezTo>
                  <a:pt x="11054735" y="-57692"/>
                  <a:pt x="10966629" y="33055"/>
                  <a:pt x="11117606" y="0"/>
                </a:cubicBezTo>
                <a:cubicBezTo>
                  <a:pt x="11268583" y="-33055"/>
                  <a:pt x="11677089" y="7909"/>
                  <a:pt x="11827240" y="0"/>
                </a:cubicBezTo>
                <a:cubicBezTo>
                  <a:pt x="11857497" y="262226"/>
                  <a:pt x="11821497" y="268120"/>
                  <a:pt x="11827240" y="532437"/>
                </a:cubicBezTo>
                <a:cubicBezTo>
                  <a:pt x="11832983" y="796754"/>
                  <a:pt x="11813752" y="825789"/>
                  <a:pt x="11827240" y="933260"/>
                </a:cubicBezTo>
                <a:cubicBezTo>
                  <a:pt x="11840728" y="1040731"/>
                  <a:pt x="11824552" y="1185962"/>
                  <a:pt x="11827240" y="1334084"/>
                </a:cubicBezTo>
                <a:cubicBezTo>
                  <a:pt x="11829928" y="1482206"/>
                  <a:pt x="11779987" y="1748473"/>
                  <a:pt x="11827240" y="2063941"/>
                </a:cubicBezTo>
                <a:cubicBezTo>
                  <a:pt x="11874493" y="2379409"/>
                  <a:pt x="11823965" y="2503782"/>
                  <a:pt x="11827240" y="2662185"/>
                </a:cubicBezTo>
                <a:cubicBezTo>
                  <a:pt x="11830515" y="2820588"/>
                  <a:pt x="11803900" y="3058749"/>
                  <a:pt x="11827240" y="3392042"/>
                </a:cubicBezTo>
                <a:cubicBezTo>
                  <a:pt x="11850580" y="3725335"/>
                  <a:pt x="11784232" y="3801575"/>
                  <a:pt x="11827240" y="3990286"/>
                </a:cubicBezTo>
                <a:cubicBezTo>
                  <a:pt x="11870248" y="4178997"/>
                  <a:pt x="11820490" y="4302666"/>
                  <a:pt x="11827240" y="4391109"/>
                </a:cubicBezTo>
                <a:cubicBezTo>
                  <a:pt x="11833990" y="4479552"/>
                  <a:pt x="11812160" y="4658922"/>
                  <a:pt x="11827240" y="4791932"/>
                </a:cubicBezTo>
                <a:cubicBezTo>
                  <a:pt x="11842320" y="4924942"/>
                  <a:pt x="11797245" y="5310566"/>
                  <a:pt x="11827240" y="5521790"/>
                </a:cubicBezTo>
                <a:cubicBezTo>
                  <a:pt x="11857235" y="5733014"/>
                  <a:pt x="11815711" y="5731120"/>
                  <a:pt x="11827240" y="5922613"/>
                </a:cubicBezTo>
                <a:cubicBezTo>
                  <a:pt x="11838769" y="6114106"/>
                  <a:pt x="11750988" y="6327557"/>
                  <a:pt x="11827240" y="6580681"/>
                </a:cubicBezTo>
                <a:cubicBezTo>
                  <a:pt x="11603799" y="6605903"/>
                  <a:pt x="11472644" y="6563736"/>
                  <a:pt x="11235878" y="6580681"/>
                </a:cubicBezTo>
                <a:cubicBezTo>
                  <a:pt x="10999112" y="6597626"/>
                  <a:pt x="10952421" y="6532668"/>
                  <a:pt x="10762788" y="6580681"/>
                </a:cubicBezTo>
                <a:cubicBezTo>
                  <a:pt x="10573155" y="6628694"/>
                  <a:pt x="10455218" y="6549628"/>
                  <a:pt x="10171426" y="6580681"/>
                </a:cubicBezTo>
                <a:cubicBezTo>
                  <a:pt x="9887634" y="6611734"/>
                  <a:pt x="9765121" y="6545507"/>
                  <a:pt x="9580064" y="6580681"/>
                </a:cubicBezTo>
                <a:cubicBezTo>
                  <a:pt x="9395007" y="6615855"/>
                  <a:pt x="9320719" y="6570523"/>
                  <a:pt x="9225247" y="6580681"/>
                </a:cubicBezTo>
                <a:cubicBezTo>
                  <a:pt x="9129775" y="6590839"/>
                  <a:pt x="8854260" y="6525390"/>
                  <a:pt x="8515613" y="6580681"/>
                </a:cubicBezTo>
                <a:cubicBezTo>
                  <a:pt x="8176966" y="6635972"/>
                  <a:pt x="8386547" y="6565977"/>
                  <a:pt x="8279068" y="6580681"/>
                </a:cubicBezTo>
                <a:cubicBezTo>
                  <a:pt x="8171589" y="6595385"/>
                  <a:pt x="7949718" y="6542411"/>
                  <a:pt x="7687706" y="6580681"/>
                </a:cubicBezTo>
                <a:cubicBezTo>
                  <a:pt x="7425694" y="6618951"/>
                  <a:pt x="7125912" y="6487625"/>
                  <a:pt x="6859799" y="6580681"/>
                </a:cubicBezTo>
                <a:cubicBezTo>
                  <a:pt x="6593686" y="6673737"/>
                  <a:pt x="6462221" y="6539228"/>
                  <a:pt x="6150165" y="6580681"/>
                </a:cubicBezTo>
                <a:cubicBezTo>
                  <a:pt x="5838109" y="6622134"/>
                  <a:pt x="5924619" y="6546802"/>
                  <a:pt x="5795348" y="6580681"/>
                </a:cubicBezTo>
                <a:cubicBezTo>
                  <a:pt x="5666077" y="6614560"/>
                  <a:pt x="5645231" y="6561827"/>
                  <a:pt x="5558803" y="6580681"/>
                </a:cubicBezTo>
                <a:cubicBezTo>
                  <a:pt x="5472375" y="6599535"/>
                  <a:pt x="4984912" y="6514601"/>
                  <a:pt x="4730896" y="6580681"/>
                </a:cubicBezTo>
                <a:cubicBezTo>
                  <a:pt x="4476880" y="6646761"/>
                  <a:pt x="4283375" y="6574428"/>
                  <a:pt x="4021262" y="6580681"/>
                </a:cubicBezTo>
                <a:cubicBezTo>
                  <a:pt x="3759149" y="6586934"/>
                  <a:pt x="3571030" y="6564571"/>
                  <a:pt x="3429900" y="6580681"/>
                </a:cubicBezTo>
                <a:cubicBezTo>
                  <a:pt x="3288770" y="6596791"/>
                  <a:pt x="3290163" y="6562450"/>
                  <a:pt x="3193355" y="6580681"/>
                </a:cubicBezTo>
                <a:cubicBezTo>
                  <a:pt x="3096547" y="6598912"/>
                  <a:pt x="2741237" y="6536764"/>
                  <a:pt x="2483720" y="6580681"/>
                </a:cubicBezTo>
                <a:cubicBezTo>
                  <a:pt x="2226204" y="6624598"/>
                  <a:pt x="1923615" y="6553965"/>
                  <a:pt x="1655814" y="6580681"/>
                </a:cubicBezTo>
                <a:cubicBezTo>
                  <a:pt x="1388013" y="6607397"/>
                  <a:pt x="1030272" y="6524310"/>
                  <a:pt x="827907" y="6580681"/>
                </a:cubicBezTo>
                <a:cubicBezTo>
                  <a:pt x="625542" y="6637052"/>
                  <a:pt x="273305" y="6506240"/>
                  <a:pt x="0" y="6580681"/>
                </a:cubicBezTo>
                <a:cubicBezTo>
                  <a:pt x="-21238" y="6319802"/>
                  <a:pt x="85795" y="6069307"/>
                  <a:pt x="0" y="5850824"/>
                </a:cubicBezTo>
                <a:cubicBezTo>
                  <a:pt x="-85795" y="5632341"/>
                  <a:pt x="18414" y="5494551"/>
                  <a:pt x="0" y="5318387"/>
                </a:cubicBezTo>
                <a:cubicBezTo>
                  <a:pt x="-18414" y="5142223"/>
                  <a:pt x="1282" y="4822441"/>
                  <a:pt x="0" y="4654336"/>
                </a:cubicBezTo>
                <a:cubicBezTo>
                  <a:pt x="-1282" y="4486231"/>
                  <a:pt x="55639" y="4231534"/>
                  <a:pt x="0" y="3924479"/>
                </a:cubicBezTo>
                <a:cubicBezTo>
                  <a:pt x="-55639" y="3617424"/>
                  <a:pt x="58992" y="3472373"/>
                  <a:pt x="0" y="3326235"/>
                </a:cubicBezTo>
                <a:cubicBezTo>
                  <a:pt x="-58992" y="3180097"/>
                  <a:pt x="30595" y="3088975"/>
                  <a:pt x="0" y="2925412"/>
                </a:cubicBezTo>
                <a:cubicBezTo>
                  <a:pt x="-30595" y="2761849"/>
                  <a:pt x="62570" y="2587989"/>
                  <a:pt x="0" y="2327168"/>
                </a:cubicBezTo>
                <a:cubicBezTo>
                  <a:pt x="-62570" y="2066347"/>
                  <a:pt x="14057" y="2049059"/>
                  <a:pt x="0" y="1926345"/>
                </a:cubicBezTo>
                <a:cubicBezTo>
                  <a:pt x="-14057" y="1803631"/>
                  <a:pt x="14175" y="1588573"/>
                  <a:pt x="0" y="1393908"/>
                </a:cubicBezTo>
                <a:cubicBezTo>
                  <a:pt x="-14175" y="1199243"/>
                  <a:pt x="16102" y="1001486"/>
                  <a:pt x="0" y="795664"/>
                </a:cubicBezTo>
                <a:cubicBezTo>
                  <a:pt x="-16102" y="589842"/>
                  <a:pt x="46743" y="169650"/>
                  <a:pt x="0" y="0"/>
                </a:cubicBezTo>
                <a:close/>
              </a:path>
            </a:pathLst>
          </a:custGeom>
          <a:noFill/>
          <a:ln w="6350">
            <a:solidFill>
              <a:schemeClr val="accent2">
                <a:lumMod val="40000"/>
                <a:lumOff val="60000"/>
              </a:schemeClr>
            </a:solidFill>
            <a:extLst>
              <a:ext uri="{C807C97D-BFC1-408E-A445-0C87EB9F89A2}">
                <ask:lineSketchStyleProps xmlns:ask="http://schemas.microsoft.com/office/drawing/2018/sketchyshapes" sd="4224980216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692473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i="1" dirty="0">
                <a:solidFill>
                  <a:schemeClr val="accent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Introduction: the research problem</a:t>
            </a:r>
          </a:p>
        </p:txBody>
      </p:sp>
      <p:sp>
        <p:nvSpPr>
          <p:cNvPr id="3" name="Tekstiruutu 2">
            <a:extLst>
              <a:ext uri="{FF2B5EF4-FFF2-40B4-BE49-F238E27FC236}">
                <a16:creationId xmlns:a16="http://schemas.microsoft.com/office/drawing/2014/main" id="{C1D0FB67-C3BE-4680-B1E6-B941A27C8152}"/>
              </a:ext>
            </a:extLst>
          </p:cNvPr>
          <p:cNvSpPr txBox="1"/>
          <p:nvPr/>
        </p:nvSpPr>
        <p:spPr>
          <a:xfrm>
            <a:off x="1298713" y="2173357"/>
            <a:ext cx="9713844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chemeClr val="accent2">
                  <a:lumMod val="60000"/>
                  <a:lumOff val="40000"/>
                </a:schemeClr>
              </a:buClr>
              <a:buSzPct val="150000"/>
              <a:buFont typeface="Cambria" panose="02040503050406030204" pitchFamily="18" charset="0"/>
              <a:buChar char="•"/>
            </a:pP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Behind all language norms, language planning and language policy solutions, is some idea of ​​language. However, language changes, as do perceptions of it. </a:t>
            </a:r>
          </a:p>
          <a:p>
            <a:pPr marL="285750" indent="-285750">
              <a:buClr>
                <a:schemeClr val="accent2">
                  <a:lumMod val="60000"/>
                  <a:lumOff val="40000"/>
                </a:schemeClr>
              </a:buClr>
              <a:buSzPct val="150000"/>
              <a:buFont typeface="Cambria" panose="02040503050406030204" pitchFamily="18" charset="0"/>
              <a:buChar char="•"/>
            </a:pP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One problematic norm, the language professionals’ unwillingness to change it, and the theories of language behind their stance.</a:t>
            </a:r>
          </a:p>
        </p:txBody>
      </p:sp>
      <p:sp>
        <p:nvSpPr>
          <p:cNvPr id="4" name="Suorakulmio 3">
            <a:extLst>
              <a:ext uri="{FF2B5EF4-FFF2-40B4-BE49-F238E27FC236}">
                <a16:creationId xmlns:a16="http://schemas.microsoft.com/office/drawing/2014/main" id="{29CDA156-1190-473E-A526-28793894BB7C}"/>
              </a:ext>
            </a:extLst>
          </p:cNvPr>
          <p:cNvSpPr/>
          <p:nvPr/>
        </p:nvSpPr>
        <p:spPr>
          <a:xfrm>
            <a:off x="209862" y="164892"/>
            <a:ext cx="11827240" cy="6580681"/>
          </a:xfrm>
          <a:custGeom>
            <a:avLst/>
            <a:gdLst>
              <a:gd name="connsiteX0" fmla="*/ 0 w 11827240"/>
              <a:gd name="connsiteY0" fmla="*/ 0 h 6580681"/>
              <a:gd name="connsiteX1" fmla="*/ 473090 w 11827240"/>
              <a:gd name="connsiteY1" fmla="*/ 0 h 6580681"/>
              <a:gd name="connsiteX2" fmla="*/ 946179 w 11827240"/>
              <a:gd name="connsiteY2" fmla="*/ 0 h 6580681"/>
              <a:gd name="connsiteX3" fmla="*/ 1655814 w 11827240"/>
              <a:gd name="connsiteY3" fmla="*/ 0 h 6580681"/>
              <a:gd name="connsiteX4" fmla="*/ 2010631 w 11827240"/>
              <a:gd name="connsiteY4" fmla="*/ 0 h 6580681"/>
              <a:gd name="connsiteX5" fmla="*/ 2720265 w 11827240"/>
              <a:gd name="connsiteY5" fmla="*/ 0 h 6580681"/>
              <a:gd name="connsiteX6" fmla="*/ 3429900 w 11827240"/>
              <a:gd name="connsiteY6" fmla="*/ 0 h 6580681"/>
              <a:gd name="connsiteX7" fmla="*/ 4021262 w 11827240"/>
              <a:gd name="connsiteY7" fmla="*/ 0 h 6580681"/>
              <a:gd name="connsiteX8" fmla="*/ 4376079 w 11827240"/>
              <a:gd name="connsiteY8" fmla="*/ 0 h 6580681"/>
              <a:gd name="connsiteX9" fmla="*/ 4849168 w 11827240"/>
              <a:gd name="connsiteY9" fmla="*/ 0 h 6580681"/>
              <a:gd name="connsiteX10" fmla="*/ 5203986 w 11827240"/>
              <a:gd name="connsiteY10" fmla="*/ 0 h 6580681"/>
              <a:gd name="connsiteX11" fmla="*/ 5677075 w 11827240"/>
              <a:gd name="connsiteY11" fmla="*/ 0 h 6580681"/>
              <a:gd name="connsiteX12" fmla="*/ 6504982 w 11827240"/>
              <a:gd name="connsiteY12" fmla="*/ 0 h 6580681"/>
              <a:gd name="connsiteX13" fmla="*/ 7214616 w 11827240"/>
              <a:gd name="connsiteY13" fmla="*/ 0 h 6580681"/>
              <a:gd name="connsiteX14" fmla="*/ 7805978 w 11827240"/>
              <a:gd name="connsiteY14" fmla="*/ 0 h 6580681"/>
              <a:gd name="connsiteX15" fmla="*/ 8042523 w 11827240"/>
              <a:gd name="connsiteY15" fmla="*/ 0 h 6580681"/>
              <a:gd name="connsiteX16" fmla="*/ 8515613 w 11827240"/>
              <a:gd name="connsiteY16" fmla="*/ 0 h 6580681"/>
              <a:gd name="connsiteX17" fmla="*/ 9225247 w 11827240"/>
              <a:gd name="connsiteY17" fmla="*/ 0 h 6580681"/>
              <a:gd name="connsiteX18" fmla="*/ 9580064 w 11827240"/>
              <a:gd name="connsiteY18" fmla="*/ 0 h 6580681"/>
              <a:gd name="connsiteX19" fmla="*/ 10171426 w 11827240"/>
              <a:gd name="connsiteY19" fmla="*/ 0 h 6580681"/>
              <a:gd name="connsiteX20" fmla="*/ 10762788 w 11827240"/>
              <a:gd name="connsiteY20" fmla="*/ 0 h 6580681"/>
              <a:gd name="connsiteX21" fmla="*/ 11117606 w 11827240"/>
              <a:gd name="connsiteY21" fmla="*/ 0 h 6580681"/>
              <a:gd name="connsiteX22" fmla="*/ 11827240 w 11827240"/>
              <a:gd name="connsiteY22" fmla="*/ 0 h 6580681"/>
              <a:gd name="connsiteX23" fmla="*/ 11827240 w 11827240"/>
              <a:gd name="connsiteY23" fmla="*/ 532437 h 6580681"/>
              <a:gd name="connsiteX24" fmla="*/ 11827240 w 11827240"/>
              <a:gd name="connsiteY24" fmla="*/ 933260 h 6580681"/>
              <a:gd name="connsiteX25" fmla="*/ 11827240 w 11827240"/>
              <a:gd name="connsiteY25" fmla="*/ 1334084 h 6580681"/>
              <a:gd name="connsiteX26" fmla="*/ 11827240 w 11827240"/>
              <a:gd name="connsiteY26" fmla="*/ 2063941 h 6580681"/>
              <a:gd name="connsiteX27" fmla="*/ 11827240 w 11827240"/>
              <a:gd name="connsiteY27" fmla="*/ 2662185 h 6580681"/>
              <a:gd name="connsiteX28" fmla="*/ 11827240 w 11827240"/>
              <a:gd name="connsiteY28" fmla="*/ 3392042 h 6580681"/>
              <a:gd name="connsiteX29" fmla="*/ 11827240 w 11827240"/>
              <a:gd name="connsiteY29" fmla="*/ 3990286 h 6580681"/>
              <a:gd name="connsiteX30" fmla="*/ 11827240 w 11827240"/>
              <a:gd name="connsiteY30" fmla="*/ 4391109 h 6580681"/>
              <a:gd name="connsiteX31" fmla="*/ 11827240 w 11827240"/>
              <a:gd name="connsiteY31" fmla="*/ 4791932 h 6580681"/>
              <a:gd name="connsiteX32" fmla="*/ 11827240 w 11827240"/>
              <a:gd name="connsiteY32" fmla="*/ 5521790 h 6580681"/>
              <a:gd name="connsiteX33" fmla="*/ 11827240 w 11827240"/>
              <a:gd name="connsiteY33" fmla="*/ 5922613 h 6580681"/>
              <a:gd name="connsiteX34" fmla="*/ 11827240 w 11827240"/>
              <a:gd name="connsiteY34" fmla="*/ 6580681 h 6580681"/>
              <a:gd name="connsiteX35" fmla="*/ 11235878 w 11827240"/>
              <a:gd name="connsiteY35" fmla="*/ 6580681 h 6580681"/>
              <a:gd name="connsiteX36" fmla="*/ 10762788 w 11827240"/>
              <a:gd name="connsiteY36" fmla="*/ 6580681 h 6580681"/>
              <a:gd name="connsiteX37" fmla="*/ 10171426 w 11827240"/>
              <a:gd name="connsiteY37" fmla="*/ 6580681 h 6580681"/>
              <a:gd name="connsiteX38" fmla="*/ 9580064 w 11827240"/>
              <a:gd name="connsiteY38" fmla="*/ 6580681 h 6580681"/>
              <a:gd name="connsiteX39" fmla="*/ 9225247 w 11827240"/>
              <a:gd name="connsiteY39" fmla="*/ 6580681 h 6580681"/>
              <a:gd name="connsiteX40" fmla="*/ 8515613 w 11827240"/>
              <a:gd name="connsiteY40" fmla="*/ 6580681 h 6580681"/>
              <a:gd name="connsiteX41" fmla="*/ 8279068 w 11827240"/>
              <a:gd name="connsiteY41" fmla="*/ 6580681 h 6580681"/>
              <a:gd name="connsiteX42" fmla="*/ 7687706 w 11827240"/>
              <a:gd name="connsiteY42" fmla="*/ 6580681 h 6580681"/>
              <a:gd name="connsiteX43" fmla="*/ 6859799 w 11827240"/>
              <a:gd name="connsiteY43" fmla="*/ 6580681 h 6580681"/>
              <a:gd name="connsiteX44" fmla="*/ 6150165 w 11827240"/>
              <a:gd name="connsiteY44" fmla="*/ 6580681 h 6580681"/>
              <a:gd name="connsiteX45" fmla="*/ 5795348 w 11827240"/>
              <a:gd name="connsiteY45" fmla="*/ 6580681 h 6580681"/>
              <a:gd name="connsiteX46" fmla="*/ 5558803 w 11827240"/>
              <a:gd name="connsiteY46" fmla="*/ 6580681 h 6580681"/>
              <a:gd name="connsiteX47" fmla="*/ 4730896 w 11827240"/>
              <a:gd name="connsiteY47" fmla="*/ 6580681 h 6580681"/>
              <a:gd name="connsiteX48" fmla="*/ 4021262 w 11827240"/>
              <a:gd name="connsiteY48" fmla="*/ 6580681 h 6580681"/>
              <a:gd name="connsiteX49" fmla="*/ 3429900 w 11827240"/>
              <a:gd name="connsiteY49" fmla="*/ 6580681 h 6580681"/>
              <a:gd name="connsiteX50" fmla="*/ 3193355 w 11827240"/>
              <a:gd name="connsiteY50" fmla="*/ 6580681 h 6580681"/>
              <a:gd name="connsiteX51" fmla="*/ 2483720 w 11827240"/>
              <a:gd name="connsiteY51" fmla="*/ 6580681 h 6580681"/>
              <a:gd name="connsiteX52" fmla="*/ 1655814 w 11827240"/>
              <a:gd name="connsiteY52" fmla="*/ 6580681 h 6580681"/>
              <a:gd name="connsiteX53" fmla="*/ 827907 w 11827240"/>
              <a:gd name="connsiteY53" fmla="*/ 6580681 h 6580681"/>
              <a:gd name="connsiteX54" fmla="*/ 0 w 11827240"/>
              <a:gd name="connsiteY54" fmla="*/ 6580681 h 6580681"/>
              <a:gd name="connsiteX55" fmla="*/ 0 w 11827240"/>
              <a:gd name="connsiteY55" fmla="*/ 5850824 h 6580681"/>
              <a:gd name="connsiteX56" fmla="*/ 0 w 11827240"/>
              <a:gd name="connsiteY56" fmla="*/ 5318387 h 6580681"/>
              <a:gd name="connsiteX57" fmla="*/ 0 w 11827240"/>
              <a:gd name="connsiteY57" fmla="*/ 4654336 h 6580681"/>
              <a:gd name="connsiteX58" fmla="*/ 0 w 11827240"/>
              <a:gd name="connsiteY58" fmla="*/ 3924479 h 6580681"/>
              <a:gd name="connsiteX59" fmla="*/ 0 w 11827240"/>
              <a:gd name="connsiteY59" fmla="*/ 3326235 h 6580681"/>
              <a:gd name="connsiteX60" fmla="*/ 0 w 11827240"/>
              <a:gd name="connsiteY60" fmla="*/ 2925412 h 6580681"/>
              <a:gd name="connsiteX61" fmla="*/ 0 w 11827240"/>
              <a:gd name="connsiteY61" fmla="*/ 2327168 h 6580681"/>
              <a:gd name="connsiteX62" fmla="*/ 0 w 11827240"/>
              <a:gd name="connsiteY62" fmla="*/ 1926345 h 6580681"/>
              <a:gd name="connsiteX63" fmla="*/ 0 w 11827240"/>
              <a:gd name="connsiteY63" fmla="*/ 1393908 h 6580681"/>
              <a:gd name="connsiteX64" fmla="*/ 0 w 11827240"/>
              <a:gd name="connsiteY64" fmla="*/ 795664 h 6580681"/>
              <a:gd name="connsiteX65" fmla="*/ 0 w 11827240"/>
              <a:gd name="connsiteY65" fmla="*/ 0 h 65806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</a:cxnLst>
            <a:rect l="l" t="t" r="r" b="b"/>
            <a:pathLst>
              <a:path w="11827240" h="6580681" extrusionOk="0">
                <a:moveTo>
                  <a:pt x="0" y="0"/>
                </a:moveTo>
                <a:cubicBezTo>
                  <a:pt x="199754" y="-4979"/>
                  <a:pt x="352304" y="48358"/>
                  <a:pt x="473090" y="0"/>
                </a:cubicBezTo>
                <a:cubicBezTo>
                  <a:pt x="593876" y="-48358"/>
                  <a:pt x="831087" y="3609"/>
                  <a:pt x="946179" y="0"/>
                </a:cubicBezTo>
                <a:cubicBezTo>
                  <a:pt x="1061271" y="-3609"/>
                  <a:pt x="1466405" y="71296"/>
                  <a:pt x="1655814" y="0"/>
                </a:cubicBezTo>
                <a:cubicBezTo>
                  <a:pt x="1845223" y="-71296"/>
                  <a:pt x="1915435" y="41339"/>
                  <a:pt x="2010631" y="0"/>
                </a:cubicBezTo>
                <a:cubicBezTo>
                  <a:pt x="2105827" y="-41339"/>
                  <a:pt x="2567231" y="54952"/>
                  <a:pt x="2720265" y="0"/>
                </a:cubicBezTo>
                <a:cubicBezTo>
                  <a:pt x="2873299" y="-54952"/>
                  <a:pt x="3285310" y="80606"/>
                  <a:pt x="3429900" y="0"/>
                </a:cubicBezTo>
                <a:cubicBezTo>
                  <a:pt x="3574490" y="-80606"/>
                  <a:pt x="3866533" y="46691"/>
                  <a:pt x="4021262" y="0"/>
                </a:cubicBezTo>
                <a:cubicBezTo>
                  <a:pt x="4175991" y="-46691"/>
                  <a:pt x="4267693" y="8944"/>
                  <a:pt x="4376079" y="0"/>
                </a:cubicBezTo>
                <a:cubicBezTo>
                  <a:pt x="4484465" y="-8944"/>
                  <a:pt x="4643932" y="18254"/>
                  <a:pt x="4849168" y="0"/>
                </a:cubicBezTo>
                <a:cubicBezTo>
                  <a:pt x="5054404" y="-18254"/>
                  <a:pt x="5083419" y="21186"/>
                  <a:pt x="5203986" y="0"/>
                </a:cubicBezTo>
                <a:cubicBezTo>
                  <a:pt x="5324553" y="-21186"/>
                  <a:pt x="5531924" y="19013"/>
                  <a:pt x="5677075" y="0"/>
                </a:cubicBezTo>
                <a:cubicBezTo>
                  <a:pt x="5822226" y="-19013"/>
                  <a:pt x="6315514" y="60657"/>
                  <a:pt x="6504982" y="0"/>
                </a:cubicBezTo>
                <a:cubicBezTo>
                  <a:pt x="6694450" y="-60657"/>
                  <a:pt x="6874283" y="55728"/>
                  <a:pt x="7214616" y="0"/>
                </a:cubicBezTo>
                <a:cubicBezTo>
                  <a:pt x="7554949" y="-55728"/>
                  <a:pt x="7527186" y="26182"/>
                  <a:pt x="7805978" y="0"/>
                </a:cubicBezTo>
                <a:cubicBezTo>
                  <a:pt x="8084770" y="-26182"/>
                  <a:pt x="7983699" y="8049"/>
                  <a:pt x="8042523" y="0"/>
                </a:cubicBezTo>
                <a:cubicBezTo>
                  <a:pt x="8101348" y="-8049"/>
                  <a:pt x="8309700" y="9551"/>
                  <a:pt x="8515613" y="0"/>
                </a:cubicBezTo>
                <a:cubicBezTo>
                  <a:pt x="8721526" y="-9551"/>
                  <a:pt x="9069685" y="10516"/>
                  <a:pt x="9225247" y="0"/>
                </a:cubicBezTo>
                <a:cubicBezTo>
                  <a:pt x="9380809" y="-10516"/>
                  <a:pt x="9450496" y="19239"/>
                  <a:pt x="9580064" y="0"/>
                </a:cubicBezTo>
                <a:cubicBezTo>
                  <a:pt x="9709632" y="-19239"/>
                  <a:pt x="10001716" y="11157"/>
                  <a:pt x="10171426" y="0"/>
                </a:cubicBezTo>
                <a:cubicBezTo>
                  <a:pt x="10341136" y="-11157"/>
                  <a:pt x="10470841" y="57692"/>
                  <a:pt x="10762788" y="0"/>
                </a:cubicBezTo>
                <a:cubicBezTo>
                  <a:pt x="11054735" y="-57692"/>
                  <a:pt x="10966629" y="33055"/>
                  <a:pt x="11117606" y="0"/>
                </a:cubicBezTo>
                <a:cubicBezTo>
                  <a:pt x="11268583" y="-33055"/>
                  <a:pt x="11677089" y="7909"/>
                  <a:pt x="11827240" y="0"/>
                </a:cubicBezTo>
                <a:cubicBezTo>
                  <a:pt x="11857497" y="262226"/>
                  <a:pt x="11821497" y="268120"/>
                  <a:pt x="11827240" y="532437"/>
                </a:cubicBezTo>
                <a:cubicBezTo>
                  <a:pt x="11832983" y="796754"/>
                  <a:pt x="11813752" y="825789"/>
                  <a:pt x="11827240" y="933260"/>
                </a:cubicBezTo>
                <a:cubicBezTo>
                  <a:pt x="11840728" y="1040731"/>
                  <a:pt x="11824552" y="1185962"/>
                  <a:pt x="11827240" y="1334084"/>
                </a:cubicBezTo>
                <a:cubicBezTo>
                  <a:pt x="11829928" y="1482206"/>
                  <a:pt x="11779987" y="1748473"/>
                  <a:pt x="11827240" y="2063941"/>
                </a:cubicBezTo>
                <a:cubicBezTo>
                  <a:pt x="11874493" y="2379409"/>
                  <a:pt x="11823965" y="2503782"/>
                  <a:pt x="11827240" y="2662185"/>
                </a:cubicBezTo>
                <a:cubicBezTo>
                  <a:pt x="11830515" y="2820588"/>
                  <a:pt x="11803900" y="3058749"/>
                  <a:pt x="11827240" y="3392042"/>
                </a:cubicBezTo>
                <a:cubicBezTo>
                  <a:pt x="11850580" y="3725335"/>
                  <a:pt x="11784232" y="3801575"/>
                  <a:pt x="11827240" y="3990286"/>
                </a:cubicBezTo>
                <a:cubicBezTo>
                  <a:pt x="11870248" y="4178997"/>
                  <a:pt x="11820490" y="4302666"/>
                  <a:pt x="11827240" y="4391109"/>
                </a:cubicBezTo>
                <a:cubicBezTo>
                  <a:pt x="11833990" y="4479552"/>
                  <a:pt x="11812160" y="4658922"/>
                  <a:pt x="11827240" y="4791932"/>
                </a:cubicBezTo>
                <a:cubicBezTo>
                  <a:pt x="11842320" y="4924942"/>
                  <a:pt x="11797245" y="5310566"/>
                  <a:pt x="11827240" y="5521790"/>
                </a:cubicBezTo>
                <a:cubicBezTo>
                  <a:pt x="11857235" y="5733014"/>
                  <a:pt x="11815711" y="5731120"/>
                  <a:pt x="11827240" y="5922613"/>
                </a:cubicBezTo>
                <a:cubicBezTo>
                  <a:pt x="11838769" y="6114106"/>
                  <a:pt x="11750988" y="6327557"/>
                  <a:pt x="11827240" y="6580681"/>
                </a:cubicBezTo>
                <a:cubicBezTo>
                  <a:pt x="11603799" y="6605903"/>
                  <a:pt x="11472644" y="6563736"/>
                  <a:pt x="11235878" y="6580681"/>
                </a:cubicBezTo>
                <a:cubicBezTo>
                  <a:pt x="10999112" y="6597626"/>
                  <a:pt x="10952421" y="6532668"/>
                  <a:pt x="10762788" y="6580681"/>
                </a:cubicBezTo>
                <a:cubicBezTo>
                  <a:pt x="10573155" y="6628694"/>
                  <a:pt x="10455218" y="6549628"/>
                  <a:pt x="10171426" y="6580681"/>
                </a:cubicBezTo>
                <a:cubicBezTo>
                  <a:pt x="9887634" y="6611734"/>
                  <a:pt x="9765121" y="6545507"/>
                  <a:pt x="9580064" y="6580681"/>
                </a:cubicBezTo>
                <a:cubicBezTo>
                  <a:pt x="9395007" y="6615855"/>
                  <a:pt x="9320719" y="6570523"/>
                  <a:pt x="9225247" y="6580681"/>
                </a:cubicBezTo>
                <a:cubicBezTo>
                  <a:pt x="9129775" y="6590839"/>
                  <a:pt x="8854260" y="6525390"/>
                  <a:pt x="8515613" y="6580681"/>
                </a:cubicBezTo>
                <a:cubicBezTo>
                  <a:pt x="8176966" y="6635972"/>
                  <a:pt x="8386547" y="6565977"/>
                  <a:pt x="8279068" y="6580681"/>
                </a:cubicBezTo>
                <a:cubicBezTo>
                  <a:pt x="8171589" y="6595385"/>
                  <a:pt x="7949718" y="6542411"/>
                  <a:pt x="7687706" y="6580681"/>
                </a:cubicBezTo>
                <a:cubicBezTo>
                  <a:pt x="7425694" y="6618951"/>
                  <a:pt x="7125912" y="6487625"/>
                  <a:pt x="6859799" y="6580681"/>
                </a:cubicBezTo>
                <a:cubicBezTo>
                  <a:pt x="6593686" y="6673737"/>
                  <a:pt x="6462221" y="6539228"/>
                  <a:pt x="6150165" y="6580681"/>
                </a:cubicBezTo>
                <a:cubicBezTo>
                  <a:pt x="5838109" y="6622134"/>
                  <a:pt x="5924619" y="6546802"/>
                  <a:pt x="5795348" y="6580681"/>
                </a:cubicBezTo>
                <a:cubicBezTo>
                  <a:pt x="5666077" y="6614560"/>
                  <a:pt x="5645231" y="6561827"/>
                  <a:pt x="5558803" y="6580681"/>
                </a:cubicBezTo>
                <a:cubicBezTo>
                  <a:pt x="5472375" y="6599535"/>
                  <a:pt x="4984912" y="6514601"/>
                  <a:pt x="4730896" y="6580681"/>
                </a:cubicBezTo>
                <a:cubicBezTo>
                  <a:pt x="4476880" y="6646761"/>
                  <a:pt x="4283375" y="6574428"/>
                  <a:pt x="4021262" y="6580681"/>
                </a:cubicBezTo>
                <a:cubicBezTo>
                  <a:pt x="3759149" y="6586934"/>
                  <a:pt x="3571030" y="6564571"/>
                  <a:pt x="3429900" y="6580681"/>
                </a:cubicBezTo>
                <a:cubicBezTo>
                  <a:pt x="3288770" y="6596791"/>
                  <a:pt x="3290163" y="6562450"/>
                  <a:pt x="3193355" y="6580681"/>
                </a:cubicBezTo>
                <a:cubicBezTo>
                  <a:pt x="3096547" y="6598912"/>
                  <a:pt x="2741237" y="6536764"/>
                  <a:pt x="2483720" y="6580681"/>
                </a:cubicBezTo>
                <a:cubicBezTo>
                  <a:pt x="2226204" y="6624598"/>
                  <a:pt x="1923615" y="6553965"/>
                  <a:pt x="1655814" y="6580681"/>
                </a:cubicBezTo>
                <a:cubicBezTo>
                  <a:pt x="1388013" y="6607397"/>
                  <a:pt x="1030272" y="6524310"/>
                  <a:pt x="827907" y="6580681"/>
                </a:cubicBezTo>
                <a:cubicBezTo>
                  <a:pt x="625542" y="6637052"/>
                  <a:pt x="273305" y="6506240"/>
                  <a:pt x="0" y="6580681"/>
                </a:cubicBezTo>
                <a:cubicBezTo>
                  <a:pt x="-21238" y="6319802"/>
                  <a:pt x="85795" y="6069307"/>
                  <a:pt x="0" y="5850824"/>
                </a:cubicBezTo>
                <a:cubicBezTo>
                  <a:pt x="-85795" y="5632341"/>
                  <a:pt x="18414" y="5494551"/>
                  <a:pt x="0" y="5318387"/>
                </a:cubicBezTo>
                <a:cubicBezTo>
                  <a:pt x="-18414" y="5142223"/>
                  <a:pt x="1282" y="4822441"/>
                  <a:pt x="0" y="4654336"/>
                </a:cubicBezTo>
                <a:cubicBezTo>
                  <a:pt x="-1282" y="4486231"/>
                  <a:pt x="55639" y="4231534"/>
                  <a:pt x="0" y="3924479"/>
                </a:cubicBezTo>
                <a:cubicBezTo>
                  <a:pt x="-55639" y="3617424"/>
                  <a:pt x="58992" y="3472373"/>
                  <a:pt x="0" y="3326235"/>
                </a:cubicBezTo>
                <a:cubicBezTo>
                  <a:pt x="-58992" y="3180097"/>
                  <a:pt x="30595" y="3088975"/>
                  <a:pt x="0" y="2925412"/>
                </a:cubicBezTo>
                <a:cubicBezTo>
                  <a:pt x="-30595" y="2761849"/>
                  <a:pt x="62570" y="2587989"/>
                  <a:pt x="0" y="2327168"/>
                </a:cubicBezTo>
                <a:cubicBezTo>
                  <a:pt x="-62570" y="2066347"/>
                  <a:pt x="14057" y="2049059"/>
                  <a:pt x="0" y="1926345"/>
                </a:cubicBezTo>
                <a:cubicBezTo>
                  <a:pt x="-14057" y="1803631"/>
                  <a:pt x="14175" y="1588573"/>
                  <a:pt x="0" y="1393908"/>
                </a:cubicBezTo>
                <a:cubicBezTo>
                  <a:pt x="-14175" y="1199243"/>
                  <a:pt x="16102" y="1001486"/>
                  <a:pt x="0" y="795664"/>
                </a:cubicBezTo>
                <a:cubicBezTo>
                  <a:pt x="-16102" y="589842"/>
                  <a:pt x="46743" y="169650"/>
                  <a:pt x="0" y="0"/>
                </a:cubicBezTo>
                <a:close/>
              </a:path>
            </a:pathLst>
          </a:custGeom>
          <a:noFill/>
          <a:ln w="6350">
            <a:solidFill>
              <a:schemeClr val="accent2">
                <a:lumMod val="40000"/>
                <a:lumOff val="60000"/>
              </a:schemeClr>
            </a:solidFill>
            <a:extLst>
              <a:ext uri="{C807C97D-BFC1-408E-A445-0C87EB9F89A2}">
                <ask:lineSketchStyleProps xmlns:ask="http://schemas.microsoft.com/office/drawing/2018/sketchyshapes" sd="4224980216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082140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fi-FI" sz="4800" i="1" dirty="0" err="1">
                <a:solidFill>
                  <a:schemeClr val="accent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Introduction</a:t>
            </a:r>
            <a:r>
              <a:rPr lang="fi-FI" sz="4800" i="1" dirty="0">
                <a:solidFill>
                  <a:schemeClr val="accent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: </a:t>
            </a:r>
            <a:r>
              <a:rPr lang="fi-FI" sz="4800" i="1" dirty="0" err="1">
                <a:solidFill>
                  <a:schemeClr val="accent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Current</a:t>
            </a:r>
            <a:r>
              <a:rPr lang="fi-FI" sz="4800" i="1" dirty="0">
                <a:solidFill>
                  <a:schemeClr val="accent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status of </a:t>
            </a:r>
            <a:r>
              <a:rPr lang="fi-FI" sz="4800" i="1" dirty="0" err="1">
                <a:solidFill>
                  <a:schemeClr val="accent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Finland’s</a:t>
            </a:r>
            <a:r>
              <a:rPr lang="fi-FI" sz="4800" i="1" dirty="0">
                <a:solidFill>
                  <a:schemeClr val="accent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fi-FI" sz="4800" i="1" dirty="0" err="1">
                <a:solidFill>
                  <a:schemeClr val="accent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language</a:t>
            </a:r>
            <a:r>
              <a:rPr lang="fi-FI" sz="4800" i="1" dirty="0">
                <a:solidFill>
                  <a:schemeClr val="accent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fi-FI" sz="4800" i="1" dirty="0" err="1">
                <a:solidFill>
                  <a:schemeClr val="accent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planning</a:t>
            </a:r>
            <a:endParaRPr lang="fi-FI" sz="4800" i="1" dirty="0">
              <a:solidFill>
                <a:schemeClr val="accent2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" name="Tekstiruutu 2">
            <a:extLst>
              <a:ext uri="{FF2B5EF4-FFF2-40B4-BE49-F238E27FC236}">
                <a16:creationId xmlns:a16="http://schemas.microsoft.com/office/drawing/2014/main" id="{C1D0FB67-C3BE-4680-B1E6-B941A27C8152}"/>
              </a:ext>
            </a:extLst>
          </p:cNvPr>
          <p:cNvSpPr txBox="1"/>
          <p:nvPr/>
        </p:nvSpPr>
        <p:spPr>
          <a:xfrm>
            <a:off x="1298713" y="2173357"/>
            <a:ext cx="9713844" cy="33855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chemeClr val="accent2">
                  <a:lumMod val="60000"/>
                  <a:lumOff val="40000"/>
                </a:schemeClr>
              </a:buClr>
              <a:buSzPct val="150000"/>
              <a:buFont typeface="Arial" panose="020B0604020202020204" pitchFamily="34" charset="0"/>
              <a:buChar char="•"/>
            </a:pP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Historically Finnish language planning has been normative, </a:t>
            </a:r>
            <a:r>
              <a:rPr lang="en-US" sz="2800" dirty="0" err="1">
                <a:latin typeface="Cambria" panose="02040503050406030204" pitchFamily="18" charset="0"/>
                <a:ea typeface="Cambria" panose="02040503050406030204" pitchFamily="18" charset="0"/>
              </a:rPr>
              <a:t>puristic</a:t>
            </a: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, and formalistic.</a:t>
            </a:r>
          </a:p>
          <a:p>
            <a:pPr marL="285750" indent="-285750">
              <a:buClr>
                <a:schemeClr val="accent2">
                  <a:lumMod val="60000"/>
                  <a:lumOff val="40000"/>
                </a:schemeClr>
              </a:buClr>
              <a:buSzPct val="150000"/>
              <a:buFont typeface="Arial" panose="020B0604020202020204" pitchFamily="34" charset="0"/>
              <a:buChar char="•"/>
            </a:pP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Around 1950s a change into a more functional, democratic and descriptive point of view.</a:t>
            </a:r>
          </a:p>
          <a:p>
            <a:pPr marL="285750" indent="-285750">
              <a:buClr>
                <a:schemeClr val="accent2">
                  <a:lumMod val="60000"/>
                  <a:lumOff val="40000"/>
                </a:schemeClr>
              </a:buClr>
              <a:buSzPct val="150000"/>
              <a:buFont typeface="Arial" panose="020B0604020202020204" pitchFamily="34" charset="0"/>
              <a:buChar char="•"/>
            </a:pP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Standardized written Finnish changes slowly, although changes have been more frequent.</a:t>
            </a:r>
          </a:p>
          <a:p>
            <a:pPr marL="285750" indent="-285750">
              <a:buClr>
                <a:schemeClr val="accent2">
                  <a:lumMod val="60000"/>
                  <a:lumOff val="40000"/>
                </a:schemeClr>
              </a:buClr>
              <a:buSzPct val="150000"/>
              <a:buFont typeface="Arial" panose="020B0604020202020204" pitchFamily="34" charset="0"/>
              <a:buChar char="•"/>
            </a:pP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Mostly orthographic changes.</a:t>
            </a:r>
          </a:p>
          <a:p>
            <a:pPr marL="285750" indent="-285750">
              <a:buClr>
                <a:srgbClr val="FFC55D"/>
              </a:buClr>
              <a:buSzPct val="150000"/>
              <a:buFont typeface="Arial" panose="020B0604020202020204" pitchFamily="34" charset="0"/>
              <a:buChar char="•"/>
            </a:pPr>
            <a:endParaRPr lang="fi-FI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4" name="Suorakulmio 3">
            <a:extLst>
              <a:ext uri="{FF2B5EF4-FFF2-40B4-BE49-F238E27FC236}">
                <a16:creationId xmlns:a16="http://schemas.microsoft.com/office/drawing/2014/main" id="{1F82A2EA-E1E5-4233-A9E1-72DCB33A7A1F}"/>
              </a:ext>
            </a:extLst>
          </p:cNvPr>
          <p:cNvSpPr/>
          <p:nvPr/>
        </p:nvSpPr>
        <p:spPr>
          <a:xfrm>
            <a:off x="209862" y="164892"/>
            <a:ext cx="11827240" cy="6580681"/>
          </a:xfrm>
          <a:custGeom>
            <a:avLst/>
            <a:gdLst>
              <a:gd name="connsiteX0" fmla="*/ 0 w 11827240"/>
              <a:gd name="connsiteY0" fmla="*/ 0 h 6580681"/>
              <a:gd name="connsiteX1" fmla="*/ 473090 w 11827240"/>
              <a:gd name="connsiteY1" fmla="*/ 0 h 6580681"/>
              <a:gd name="connsiteX2" fmla="*/ 946179 w 11827240"/>
              <a:gd name="connsiteY2" fmla="*/ 0 h 6580681"/>
              <a:gd name="connsiteX3" fmla="*/ 1655814 w 11827240"/>
              <a:gd name="connsiteY3" fmla="*/ 0 h 6580681"/>
              <a:gd name="connsiteX4" fmla="*/ 2010631 w 11827240"/>
              <a:gd name="connsiteY4" fmla="*/ 0 h 6580681"/>
              <a:gd name="connsiteX5" fmla="*/ 2720265 w 11827240"/>
              <a:gd name="connsiteY5" fmla="*/ 0 h 6580681"/>
              <a:gd name="connsiteX6" fmla="*/ 3429900 w 11827240"/>
              <a:gd name="connsiteY6" fmla="*/ 0 h 6580681"/>
              <a:gd name="connsiteX7" fmla="*/ 4021262 w 11827240"/>
              <a:gd name="connsiteY7" fmla="*/ 0 h 6580681"/>
              <a:gd name="connsiteX8" fmla="*/ 4376079 w 11827240"/>
              <a:gd name="connsiteY8" fmla="*/ 0 h 6580681"/>
              <a:gd name="connsiteX9" fmla="*/ 4849168 w 11827240"/>
              <a:gd name="connsiteY9" fmla="*/ 0 h 6580681"/>
              <a:gd name="connsiteX10" fmla="*/ 5203986 w 11827240"/>
              <a:gd name="connsiteY10" fmla="*/ 0 h 6580681"/>
              <a:gd name="connsiteX11" fmla="*/ 5677075 w 11827240"/>
              <a:gd name="connsiteY11" fmla="*/ 0 h 6580681"/>
              <a:gd name="connsiteX12" fmla="*/ 6504982 w 11827240"/>
              <a:gd name="connsiteY12" fmla="*/ 0 h 6580681"/>
              <a:gd name="connsiteX13" fmla="*/ 7214616 w 11827240"/>
              <a:gd name="connsiteY13" fmla="*/ 0 h 6580681"/>
              <a:gd name="connsiteX14" fmla="*/ 7805978 w 11827240"/>
              <a:gd name="connsiteY14" fmla="*/ 0 h 6580681"/>
              <a:gd name="connsiteX15" fmla="*/ 8042523 w 11827240"/>
              <a:gd name="connsiteY15" fmla="*/ 0 h 6580681"/>
              <a:gd name="connsiteX16" fmla="*/ 8515613 w 11827240"/>
              <a:gd name="connsiteY16" fmla="*/ 0 h 6580681"/>
              <a:gd name="connsiteX17" fmla="*/ 9225247 w 11827240"/>
              <a:gd name="connsiteY17" fmla="*/ 0 h 6580681"/>
              <a:gd name="connsiteX18" fmla="*/ 9580064 w 11827240"/>
              <a:gd name="connsiteY18" fmla="*/ 0 h 6580681"/>
              <a:gd name="connsiteX19" fmla="*/ 10171426 w 11827240"/>
              <a:gd name="connsiteY19" fmla="*/ 0 h 6580681"/>
              <a:gd name="connsiteX20" fmla="*/ 10762788 w 11827240"/>
              <a:gd name="connsiteY20" fmla="*/ 0 h 6580681"/>
              <a:gd name="connsiteX21" fmla="*/ 11117606 w 11827240"/>
              <a:gd name="connsiteY21" fmla="*/ 0 h 6580681"/>
              <a:gd name="connsiteX22" fmla="*/ 11827240 w 11827240"/>
              <a:gd name="connsiteY22" fmla="*/ 0 h 6580681"/>
              <a:gd name="connsiteX23" fmla="*/ 11827240 w 11827240"/>
              <a:gd name="connsiteY23" fmla="*/ 532437 h 6580681"/>
              <a:gd name="connsiteX24" fmla="*/ 11827240 w 11827240"/>
              <a:gd name="connsiteY24" fmla="*/ 933260 h 6580681"/>
              <a:gd name="connsiteX25" fmla="*/ 11827240 w 11827240"/>
              <a:gd name="connsiteY25" fmla="*/ 1334084 h 6580681"/>
              <a:gd name="connsiteX26" fmla="*/ 11827240 w 11827240"/>
              <a:gd name="connsiteY26" fmla="*/ 2063941 h 6580681"/>
              <a:gd name="connsiteX27" fmla="*/ 11827240 w 11827240"/>
              <a:gd name="connsiteY27" fmla="*/ 2662185 h 6580681"/>
              <a:gd name="connsiteX28" fmla="*/ 11827240 w 11827240"/>
              <a:gd name="connsiteY28" fmla="*/ 3392042 h 6580681"/>
              <a:gd name="connsiteX29" fmla="*/ 11827240 w 11827240"/>
              <a:gd name="connsiteY29" fmla="*/ 3990286 h 6580681"/>
              <a:gd name="connsiteX30" fmla="*/ 11827240 w 11827240"/>
              <a:gd name="connsiteY30" fmla="*/ 4391109 h 6580681"/>
              <a:gd name="connsiteX31" fmla="*/ 11827240 w 11827240"/>
              <a:gd name="connsiteY31" fmla="*/ 4791932 h 6580681"/>
              <a:gd name="connsiteX32" fmla="*/ 11827240 w 11827240"/>
              <a:gd name="connsiteY32" fmla="*/ 5521790 h 6580681"/>
              <a:gd name="connsiteX33" fmla="*/ 11827240 w 11827240"/>
              <a:gd name="connsiteY33" fmla="*/ 5922613 h 6580681"/>
              <a:gd name="connsiteX34" fmla="*/ 11827240 w 11827240"/>
              <a:gd name="connsiteY34" fmla="*/ 6580681 h 6580681"/>
              <a:gd name="connsiteX35" fmla="*/ 11235878 w 11827240"/>
              <a:gd name="connsiteY35" fmla="*/ 6580681 h 6580681"/>
              <a:gd name="connsiteX36" fmla="*/ 10762788 w 11827240"/>
              <a:gd name="connsiteY36" fmla="*/ 6580681 h 6580681"/>
              <a:gd name="connsiteX37" fmla="*/ 10171426 w 11827240"/>
              <a:gd name="connsiteY37" fmla="*/ 6580681 h 6580681"/>
              <a:gd name="connsiteX38" fmla="*/ 9580064 w 11827240"/>
              <a:gd name="connsiteY38" fmla="*/ 6580681 h 6580681"/>
              <a:gd name="connsiteX39" fmla="*/ 9225247 w 11827240"/>
              <a:gd name="connsiteY39" fmla="*/ 6580681 h 6580681"/>
              <a:gd name="connsiteX40" fmla="*/ 8515613 w 11827240"/>
              <a:gd name="connsiteY40" fmla="*/ 6580681 h 6580681"/>
              <a:gd name="connsiteX41" fmla="*/ 8279068 w 11827240"/>
              <a:gd name="connsiteY41" fmla="*/ 6580681 h 6580681"/>
              <a:gd name="connsiteX42" fmla="*/ 7687706 w 11827240"/>
              <a:gd name="connsiteY42" fmla="*/ 6580681 h 6580681"/>
              <a:gd name="connsiteX43" fmla="*/ 6859799 w 11827240"/>
              <a:gd name="connsiteY43" fmla="*/ 6580681 h 6580681"/>
              <a:gd name="connsiteX44" fmla="*/ 6150165 w 11827240"/>
              <a:gd name="connsiteY44" fmla="*/ 6580681 h 6580681"/>
              <a:gd name="connsiteX45" fmla="*/ 5795348 w 11827240"/>
              <a:gd name="connsiteY45" fmla="*/ 6580681 h 6580681"/>
              <a:gd name="connsiteX46" fmla="*/ 5558803 w 11827240"/>
              <a:gd name="connsiteY46" fmla="*/ 6580681 h 6580681"/>
              <a:gd name="connsiteX47" fmla="*/ 4730896 w 11827240"/>
              <a:gd name="connsiteY47" fmla="*/ 6580681 h 6580681"/>
              <a:gd name="connsiteX48" fmla="*/ 4021262 w 11827240"/>
              <a:gd name="connsiteY48" fmla="*/ 6580681 h 6580681"/>
              <a:gd name="connsiteX49" fmla="*/ 3429900 w 11827240"/>
              <a:gd name="connsiteY49" fmla="*/ 6580681 h 6580681"/>
              <a:gd name="connsiteX50" fmla="*/ 3193355 w 11827240"/>
              <a:gd name="connsiteY50" fmla="*/ 6580681 h 6580681"/>
              <a:gd name="connsiteX51" fmla="*/ 2483720 w 11827240"/>
              <a:gd name="connsiteY51" fmla="*/ 6580681 h 6580681"/>
              <a:gd name="connsiteX52" fmla="*/ 1655814 w 11827240"/>
              <a:gd name="connsiteY52" fmla="*/ 6580681 h 6580681"/>
              <a:gd name="connsiteX53" fmla="*/ 827907 w 11827240"/>
              <a:gd name="connsiteY53" fmla="*/ 6580681 h 6580681"/>
              <a:gd name="connsiteX54" fmla="*/ 0 w 11827240"/>
              <a:gd name="connsiteY54" fmla="*/ 6580681 h 6580681"/>
              <a:gd name="connsiteX55" fmla="*/ 0 w 11827240"/>
              <a:gd name="connsiteY55" fmla="*/ 5850824 h 6580681"/>
              <a:gd name="connsiteX56" fmla="*/ 0 w 11827240"/>
              <a:gd name="connsiteY56" fmla="*/ 5318387 h 6580681"/>
              <a:gd name="connsiteX57" fmla="*/ 0 w 11827240"/>
              <a:gd name="connsiteY57" fmla="*/ 4654336 h 6580681"/>
              <a:gd name="connsiteX58" fmla="*/ 0 w 11827240"/>
              <a:gd name="connsiteY58" fmla="*/ 3924479 h 6580681"/>
              <a:gd name="connsiteX59" fmla="*/ 0 w 11827240"/>
              <a:gd name="connsiteY59" fmla="*/ 3326235 h 6580681"/>
              <a:gd name="connsiteX60" fmla="*/ 0 w 11827240"/>
              <a:gd name="connsiteY60" fmla="*/ 2925412 h 6580681"/>
              <a:gd name="connsiteX61" fmla="*/ 0 w 11827240"/>
              <a:gd name="connsiteY61" fmla="*/ 2327168 h 6580681"/>
              <a:gd name="connsiteX62" fmla="*/ 0 w 11827240"/>
              <a:gd name="connsiteY62" fmla="*/ 1926345 h 6580681"/>
              <a:gd name="connsiteX63" fmla="*/ 0 w 11827240"/>
              <a:gd name="connsiteY63" fmla="*/ 1393908 h 6580681"/>
              <a:gd name="connsiteX64" fmla="*/ 0 w 11827240"/>
              <a:gd name="connsiteY64" fmla="*/ 795664 h 6580681"/>
              <a:gd name="connsiteX65" fmla="*/ 0 w 11827240"/>
              <a:gd name="connsiteY65" fmla="*/ 0 h 65806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</a:cxnLst>
            <a:rect l="l" t="t" r="r" b="b"/>
            <a:pathLst>
              <a:path w="11827240" h="6580681" extrusionOk="0">
                <a:moveTo>
                  <a:pt x="0" y="0"/>
                </a:moveTo>
                <a:cubicBezTo>
                  <a:pt x="199754" y="-4979"/>
                  <a:pt x="352304" y="48358"/>
                  <a:pt x="473090" y="0"/>
                </a:cubicBezTo>
                <a:cubicBezTo>
                  <a:pt x="593876" y="-48358"/>
                  <a:pt x="831087" y="3609"/>
                  <a:pt x="946179" y="0"/>
                </a:cubicBezTo>
                <a:cubicBezTo>
                  <a:pt x="1061271" y="-3609"/>
                  <a:pt x="1466405" y="71296"/>
                  <a:pt x="1655814" y="0"/>
                </a:cubicBezTo>
                <a:cubicBezTo>
                  <a:pt x="1845223" y="-71296"/>
                  <a:pt x="1915435" y="41339"/>
                  <a:pt x="2010631" y="0"/>
                </a:cubicBezTo>
                <a:cubicBezTo>
                  <a:pt x="2105827" y="-41339"/>
                  <a:pt x="2567231" y="54952"/>
                  <a:pt x="2720265" y="0"/>
                </a:cubicBezTo>
                <a:cubicBezTo>
                  <a:pt x="2873299" y="-54952"/>
                  <a:pt x="3285310" y="80606"/>
                  <a:pt x="3429900" y="0"/>
                </a:cubicBezTo>
                <a:cubicBezTo>
                  <a:pt x="3574490" y="-80606"/>
                  <a:pt x="3866533" y="46691"/>
                  <a:pt x="4021262" y="0"/>
                </a:cubicBezTo>
                <a:cubicBezTo>
                  <a:pt x="4175991" y="-46691"/>
                  <a:pt x="4267693" y="8944"/>
                  <a:pt x="4376079" y="0"/>
                </a:cubicBezTo>
                <a:cubicBezTo>
                  <a:pt x="4484465" y="-8944"/>
                  <a:pt x="4643932" y="18254"/>
                  <a:pt x="4849168" y="0"/>
                </a:cubicBezTo>
                <a:cubicBezTo>
                  <a:pt x="5054404" y="-18254"/>
                  <a:pt x="5083419" y="21186"/>
                  <a:pt x="5203986" y="0"/>
                </a:cubicBezTo>
                <a:cubicBezTo>
                  <a:pt x="5324553" y="-21186"/>
                  <a:pt x="5531924" y="19013"/>
                  <a:pt x="5677075" y="0"/>
                </a:cubicBezTo>
                <a:cubicBezTo>
                  <a:pt x="5822226" y="-19013"/>
                  <a:pt x="6315514" y="60657"/>
                  <a:pt x="6504982" y="0"/>
                </a:cubicBezTo>
                <a:cubicBezTo>
                  <a:pt x="6694450" y="-60657"/>
                  <a:pt x="6874283" y="55728"/>
                  <a:pt x="7214616" y="0"/>
                </a:cubicBezTo>
                <a:cubicBezTo>
                  <a:pt x="7554949" y="-55728"/>
                  <a:pt x="7527186" y="26182"/>
                  <a:pt x="7805978" y="0"/>
                </a:cubicBezTo>
                <a:cubicBezTo>
                  <a:pt x="8084770" y="-26182"/>
                  <a:pt x="7983699" y="8049"/>
                  <a:pt x="8042523" y="0"/>
                </a:cubicBezTo>
                <a:cubicBezTo>
                  <a:pt x="8101348" y="-8049"/>
                  <a:pt x="8309700" y="9551"/>
                  <a:pt x="8515613" y="0"/>
                </a:cubicBezTo>
                <a:cubicBezTo>
                  <a:pt x="8721526" y="-9551"/>
                  <a:pt x="9069685" y="10516"/>
                  <a:pt x="9225247" y="0"/>
                </a:cubicBezTo>
                <a:cubicBezTo>
                  <a:pt x="9380809" y="-10516"/>
                  <a:pt x="9450496" y="19239"/>
                  <a:pt x="9580064" y="0"/>
                </a:cubicBezTo>
                <a:cubicBezTo>
                  <a:pt x="9709632" y="-19239"/>
                  <a:pt x="10001716" y="11157"/>
                  <a:pt x="10171426" y="0"/>
                </a:cubicBezTo>
                <a:cubicBezTo>
                  <a:pt x="10341136" y="-11157"/>
                  <a:pt x="10470841" y="57692"/>
                  <a:pt x="10762788" y="0"/>
                </a:cubicBezTo>
                <a:cubicBezTo>
                  <a:pt x="11054735" y="-57692"/>
                  <a:pt x="10966629" y="33055"/>
                  <a:pt x="11117606" y="0"/>
                </a:cubicBezTo>
                <a:cubicBezTo>
                  <a:pt x="11268583" y="-33055"/>
                  <a:pt x="11677089" y="7909"/>
                  <a:pt x="11827240" y="0"/>
                </a:cubicBezTo>
                <a:cubicBezTo>
                  <a:pt x="11857497" y="262226"/>
                  <a:pt x="11821497" y="268120"/>
                  <a:pt x="11827240" y="532437"/>
                </a:cubicBezTo>
                <a:cubicBezTo>
                  <a:pt x="11832983" y="796754"/>
                  <a:pt x="11813752" y="825789"/>
                  <a:pt x="11827240" y="933260"/>
                </a:cubicBezTo>
                <a:cubicBezTo>
                  <a:pt x="11840728" y="1040731"/>
                  <a:pt x="11824552" y="1185962"/>
                  <a:pt x="11827240" y="1334084"/>
                </a:cubicBezTo>
                <a:cubicBezTo>
                  <a:pt x="11829928" y="1482206"/>
                  <a:pt x="11779987" y="1748473"/>
                  <a:pt x="11827240" y="2063941"/>
                </a:cubicBezTo>
                <a:cubicBezTo>
                  <a:pt x="11874493" y="2379409"/>
                  <a:pt x="11823965" y="2503782"/>
                  <a:pt x="11827240" y="2662185"/>
                </a:cubicBezTo>
                <a:cubicBezTo>
                  <a:pt x="11830515" y="2820588"/>
                  <a:pt x="11803900" y="3058749"/>
                  <a:pt x="11827240" y="3392042"/>
                </a:cubicBezTo>
                <a:cubicBezTo>
                  <a:pt x="11850580" y="3725335"/>
                  <a:pt x="11784232" y="3801575"/>
                  <a:pt x="11827240" y="3990286"/>
                </a:cubicBezTo>
                <a:cubicBezTo>
                  <a:pt x="11870248" y="4178997"/>
                  <a:pt x="11820490" y="4302666"/>
                  <a:pt x="11827240" y="4391109"/>
                </a:cubicBezTo>
                <a:cubicBezTo>
                  <a:pt x="11833990" y="4479552"/>
                  <a:pt x="11812160" y="4658922"/>
                  <a:pt x="11827240" y="4791932"/>
                </a:cubicBezTo>
                <a:cubicBezTo>
                  <a:pt x="11842320" y="4924942"/>
                  <a:pt x="11797245" y="5310566"/>
                  <a:pt x="11827240" y="5521790"/>
                </a:cubicBezTo>
                <a:cubicBezTo>
                  <a:pt x="11857235" y="5733014"/>
                  <a:pt x="11815711" y="5731120"/>
                  <a:pt x="11827240" y="5922613"/>
                </a:cubicBezTo>
                <a:cubicBezTo>
                  <a:pt x="11838769" y="6114106"/>
                  <a:pt x="11750988" y="6327557"/>
                  <a:pt x="11827240" y="6580681"/>
                </a:cubicBezTo>
                <a:cubicBezTo>
                  <a:pt x="11603799" y="6605903"/>
                  <a:pt x="11472644" y="6563736"/>
                  <a:pt x="11235878" y="6580681"/>
                </a:cubicBezTo>
                <a:cubicBezTo>
                  <a:pt x="10999112" y="6597626"/>
                  <a:pt x="10952421" y="6532668"/>
                  <a:pt x="10762788" y="6580681"/>
                </a:cubicBezTo>
                <a:cubicBezTo>
                  <a:pt x="10573155" y="6628694"/>
                  <a:pt x="10455218" y="6549628"/>
                  <a:pt x="10171426" y="6580681"/>
                </a:cubicBezTo>
                <a:cubicBezTo>
                  <a:pt x="9887634" y="6611734"/>
                  <a:pt x="9765121" y="6545507"/>
                  <a:pt x="9580064" y="6580681"/>
                </a:cubicBezTo>
                <a:cubicBezTo>
                  <a:pt x="9395007" y="6615855"/>
                  <a:pt x="9320719" y="6570523"/>
                  <a:pt x="9225247" y="6580681"/>
                </a:cubicBezTo>
                <a:cubicBezTo>
                  <a:pt x="9129775" y="6590839"/>
                  <a:pt x="8854260" y="6525390"/>
                  <a:pt x="8515613" y="6580681"/>
                </a:cubicBezTo>
                <a:cubicBezTo>
                  <a:pt x="8176966" y="6635972"/>
                  <a:pt x="8386547" y="6565977"/>
                  <a:pt x="8279068" y="6580681"/>
                </a:cubicBezTo>
                <a:cubicBezTo>
                  <a:pt x="8171589" y="6595385"/>
                  <a:pt x="7949718" y="6542411"/>
                  <a:pt x="7687706" y="6580681"/>
                </a:cubicBezTo>
                <a:cubicBezTo>
                  <a:pt x="7425694" y="6618951"/>
                  <a:pt x="7125912" y="6487625"/>
                  <a:pt x="6859799" y="6580681"/>
                </a:cubicBezTo>
                <a:cubicBezTo>
                  <a:pt x="6593686" y="6673737"/>
                  <a:pt x="6462221" y="6539228"/>
                  <a:pt x="6150165" y="6580681"/>
                </a:cubicBezTo>
                <a:cubicBezTo>
                  <a:pt x="5838109" y="6622134"/>
                  <a:pt x="5924619" y="6546802"/>
                  <a:pt x="5795348" y="6580681"/>
                </a:cubicBezTo>
                <a:cubicBezTo>
                  <a:pt x="5666077" y="6614560"/>
                  <a:pt x="5645231" y="6561827"/>
                  <a:pt x="5558803" y="6580681"/>
                </a:cubicBezTo>
                <a:cubicBezTo>
                  <a:pt x="5472375" y="6599535"/>
                  <a:pt x="4984912" y="6514601"/>
                  <a:pt x="4730896" y="6580681"/>
                </a:cubicBezTo>
                <a:cubicBezTo>
                  <a:pt x="4476880" y="6646761"/>
                  <a:pt x="4283375" y="6574428"/>
                  <a:pt x="4021262" y="6580681"/>
                </a:cubicBezTo>
                <a:cubicBezTo>
                  <a:pt x="3759149" y="6586934"/>
                  <a:pt x="3571030" y="6564571"/>
                  <a:pt x="3429900" y="6580681"/>
                </a:cubicBezTo>
                <a:cubicBezTo>
                  <a:pt x="3288770" y="6596791"/>
                  <a:pt x="3290163" y="6562450"/>
                  <a:pt x="3193355" y="6580681"/>
                </a:cubicBezTo>
                <a:cubicBezTo>
                  <a:pt x="3096547" y="6598912"/>
                  <a:pt x="2741237" y="6536764"/>
                  <a:pt x="2483720" y="6580681"/>
                </a:cubicBezTo>
                <a:cubicBezTo>
                  <a:pt x="2226204" y="6624598"/>
                  <a:pt x="1923615" y="6553965"/>
                  <a:pt x="1655814" y="6580681"/>
                </a:cubicBezTo>
                <a:cubicBezTo>
                  <a:pt x="1388013" y="6607397"/>
                  <a:pt x="1030272" y="6524310"/>
                  <a:pt x="827907" y="6580681"/>
                </a:cubicBezTo>
                <a:cubicBezTo>
                  <a:pt x="625542" y="6637052"/>
                  <a:pt x="273305" y="6506240"/>
                  <a:pt x="0" y="6580681"/>
                </a:cubicBezTo>
                <a:cubicBezTo>
                  <a:pt x="-21238" y="6319802"/>
                  <a:pt x="85795" y="6069307"/>
                  <a:pt x="0" y="5850824"/>
                </a:cubicBezTo>
                <a:cubicBezTo>
                  <a:pt x="-85795" y="5632341"/>
                  <a:pt x="18414" y="5494551"/>
                  <a:pt x="0" y="5318387"/>
                </a:cubicBezTo>
                <a:cubicBezTo>
                  <a:pt x="-18414" y="5142223"/>
                  <a:pt x="1282" y="4822441"/>
                  <a:pt x="0" y="4654336"/>
                </a:cubicBezTo>
                <a:cubicBezTo>
                  <a:pt x="-1282" y="4486231"/>
                  <a:pt x="55639" y="4231534"/>
                  <a:pt x="0" y="3924479"/>
                </a:cubicBezTo>
                <a:cubicBezTo>
                  <a:pt x="-55639" y="3617424"/>
                  <a:pt x="58992" y="3472373"/>
                  <a:pt x="0" y="3326235"/>
                </a:cubicBezTo>
                <a:cubicBezTo>
                  <a:pt x="-58992" y="3180097"/>
                  <a:pt x="30595" y="3088975"/>
                  <a:pt x="0" y="2925412"/>
                </a:cubicBezTo>
                <a:cubicBezTo>
                  <a:pt x="-30595" y="2761849"/>
                  <a:pt x="62570" y="2587989"/>
                  <a:pt x="0" y="2327168"/>
                </a:cubicBezTo>
                <a:cubicBezTo>
                  <a:pt x="-62570" y="2066347"/>
                  <a:pt x="14057" y="2049059"/>
                  <a:pt x="0" y="1926345"/>
                </a:cubicBezTo>
                <a:cubicBezTo>
                  <a:pt x="-14057" y="1803631"/>
                  <a:pt x="14175" y="1588573"/>
                  <a:pt x="0" y="1393908"/>
                </a:cubicBezTo>
                <a:cubicBezTo>
                  <a:pt x="-14175" y="1199243"/>
                  <a:pt x="16102" y="1001486"/>
                  <a:pt x="0" y="795664"/>
                </a:cubicBezTo>
                <a:cubicBezTo>
                  <a:pt x="-16102" y="589842"/>
                  <a:pt x="46743" y="169650"/>
                  <a:pt x="0" y="0"/>
                </a:cubicBezTo>
                <a:close/>
              </a:path>
            </a:pathLst>
          </a:custGeom>
          <a:noFill/>
          <a:ln w="6350">
            <a:solidFill>
              <a:schemeClr val="accent2">
                <a:lumMod val="40000"/>
                <a:lumOff val="60000"/>
              </a:schemeClr>
            </a:solidFill>
            <a:extLst>
              <a:ext uri="{C807C97D-BFC1-408E-A445-0C87EB9F89A2}">
                <ask:lineSketchStyleProps xmlns:ask="http://schemas.microsoft.com/office/drawing/2018/sketchyshapes" sd="4224980216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1278518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i-FI" sz="4800" i="1" dirty="0" err="1">
                <a:solidFill>
                  <a:schemeClr val="accent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Theory</a:t>
            </a:r>
            <a:r>
              <a:rPr lang="fi-FI" sz="4800" i="1" dirty="0">
                <a:solidFill>
                  <a:schemeClr val="accent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: </a:t>
            </a:r>
            <a:r>
              <a:rPr lang="fi-FI" sz="4800" i="1" dirty="0" err="1">
                <a:solidFill>
                  <a:schemeClr val="accent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The</a:t>
            </a:r>
            <a:r>
              <a:rPr lang="fi-FI" sz="4800" i="1" dirty="0">
                <a:solidFill>
                  <a:schemeClr val="accent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fi-FI" sz="4800" i="1" dirty="0" err="1">
                <a:solidFill>
                  <a:schemeClr val="accent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orthographic</a:t>
            </a:r>
            <a:r>
              <a:rPr lang="fi-FI" sz="4800" i="1" dirty="0">
                <a:solidFill>
                  <a:schemeClr val="accent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fi-FI" sz="4800" i="1" dirty="0" err="1">
                <a:solidFill>
                  <a:schemeClr val="accent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norm</a:t>
            </a:r>
            <a:r>
              <a:rPr lang="fi-FI" sz="4800" i="1" dirty="0">
                <a:solidFill>
                  <a:schemeClr val="accent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of OittA- and OttA-</a:t>
            </a:r>
            <a:r>
              <a:rPr lang="fi-FI" sz="4800" i="1" dirty="0" err="1">
                <a:solidFill>
                  <a:schemeClr val="accent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verbs</a:t>
            </a:r>
            <a:r>
              <a:rPr lang="fi-FI" sz="4800" i="1" dirty="0">
                <a:solidFill>
                  <a:schemeClr val="accent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(1/2)</a:t>
            </a:r>
          </a:p>
        </p:txBody>
      </p:sp>
      <p:sp>
        <p:nvSpPr>
          <p:cNvPr id="3" name="Tekstiruutu 2">
            <a:extLst>
              <a:ext uri="{FF2B5EF4-FFF2-40B4-BE49-F238E27FC236}">
                <a16:creationId xmlns:a16="http://schemas.microsoft.com/office/drawing/2014/main" id="{C1D0FB67-C3BE-4680-B1E6-B941A27C8152}"/>
              </a:ext>
            </a:extLst>
          </p:cNvPr>
          <p:cNvSpPr txBox="1"/>
          <p:nvPr/>
        </p:nvSpPr>
        <p:spPr>
          <a:xfrm>
            <a:off x="1298713" y="2173357"/>
            <a:ext cx="9713844" cy="32624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chemeClr val="accent2">
                  <a:lumMod val="60000"/>
                  <a:lumOff val="40000"/>
                </a:schemeClr>
              </a:buClr>
              <a:buSzPct val="150000"/>
              <a:buFont typeface="Arial" panose="020B0604020202020204" pitchFamily="34" charset="0"/>
              <a:buChar char="•"/>
            </a:pP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Applies three syllable long verbs that end in </a:t>
            </a:r>
            <a:r>
              <a:rPr lang="en-US" sz="2800" i="1" dirty="0" err="1">
                <a:latin typeface="Cambria" panose="02040503050406030204" pitchFamily="18" charset="0"/>
                <a:ea typeface="Cambria" panose="02040503050406030204" pitchFamily="18" charset="0"/>
              </a:rPr>
              <a:t>tta</a:t>
            </a: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 or </a:t>
            </a:r>
            <a:r>
              <a:rPr lang="en-US" sz="2800" i="1" dirty="0" err="1">
                <a:latin typeface="Cambria" panose="02040503050406030204" pitchFamily="18" charset="0"/>
                <a:ea typeface="Cambria" panose="02040503050406030204" pitchFamily="18" charset="0"/>
              </a:rPr>
              <a:t>ttä</a:t>
            </a: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 and have </a:t>
            </a:r>
            <a:r>
              <a:rPr lang="en-US" sz="2800" i="1" dirty="0">
                <a:latin typeface="Cambria" panose="02040503050406030204" pitchFamily="18" charset="0"/>
                <a:ea typeface="Cambria" panose="02040503050406030204" pitchFamily="18" charset="0"/>
              </a:rPr>
              <a:t>o</a:t>
            </a: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/</a:t>
            </a:r>
            <a:r>
              <a:rPr lang="en-US" sz="2800" i="1" dirty="0">
                <a:latin typeface="Cambria" panose="02040503050406030204" pitchFamily="18" charset="0"/>
                <a:ea typeface="Cambria" panose="02040503050406030204" pitchFamily="18" charset="0"/>
              </a:rPr>
              <a:t>ö</a:t>
            </a: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 or </a:t>
            </a:r>
            <a:r>
              <a:rPr lang="en-US" sz="2800" i="1" dirty="0">
                <a:latin typeface="Cambria" panose="02040503050406030204" pitchFamily="18" charset="0"/>
                <a:ea typeface="Cambria" panose="02040503050406030204" pitchFamily="18" charset="0"/>
              </a:rPr>
              <a:t>oi</a:t>
            </a: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/</a:t>
            </a:r>
            <a:r>
              <a:rPr lang="en-US" sz="2800" i="1" dirty="0" err="1">
                <a:latin typeface="Cambria" panose="02040503050406030204" pitchFamily="18" charset="0"/>
                <a:ea typeface="Cambria" panose="02040503050406030204" pitchFamily="18" charset="0"/>
              </a:rPr>
              <a:t>öi</a:t>
            </a: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 in the second syllable.</a:t>
            </a:r>
          </a:p>
          <a:p>
            <a:pPr marL="800100" lvl="1" indent="-342900">
              <a:buClr>
                <a:schemeClr val="accent2">
                  <a:lumMod val="60000"/>
                  <a:lumOff val="40000"/>
                </a:schemeClr>
              </a:buClr>
              <a:buSzPct val="150000"/>
              <a:buFont typeface="Courier New" panose="02070309020205020404" pitchFamily="49" charset="0"/>
              <a:buChar char="o"/>
            </a:pPr>
            <a:r>
              <a:rPr lang="en-US" sz="2400" i="1" dirty="0" err="1">
                <a:latin typeface="Cambria" panose="02040503050406030204" pitchFamily="18" charset="0"/>
                <a:ea typeface="Cambria" panose="02040503050406030204" pitchFamily="18" charset="0"/>
              </a:rPr>
              <a:t>kir-joit-taa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</a:rPr>
              <a:t> ‘to write’, </a:t>
            </a:r>
            <a:r>
              <a:rPr lang="en-US" sz="2400" i="1" dirty="0">
                <a:latin typeface="Cambria" panose="02040503050406030204" pitchFamily="18" charset="0"/>
                <a:ea typeface="Cambria" panose="02040503050406030204" pitchFamily="18" charset="0"/>
              </a:rPr>
              <a:t>a-</a:t>
            </a:r>
            <a:r>
              <a:rPr lang="en-US" sz="2400" i="1" dirty="0" err="1">
                <a:latin typeface="Cambria" panose="02040503050406030204" pitchFamily="18" charset="0"/>
                <a:ea typeface="Cambria" panose="02040503050406030204" pitchFamily="18" charset="0"/>
              </a:rPr>
              <a:t>loit</a:t>
            </a:r>
            <a:r>
              <a:rPr lang="en-US" sz="2400" i="1" dirty="0">
                <a:latin typeface="Cambria" panose="02040503050406030204" pitchFamily="18" charset="0"/>
                <a:ea typeface="Cambria" panose="02040503050406030204" pitchFamily="18" charset="0"/>
              </a:rPr>
              <a:t>-</a:t>
            </a:r>
            <a:r>
              <a:rPr lang="en-US" sz="2400" i="1" dirty="0" err="1">
                <a:latin typeface="Cambria" panose="02040503050406030204" pitchFamily="18" charset="0"/>
                <a:ea typeface="Cambria" panose="02040503050406030204" pitchFamily="18" charset="0"/>
              </a:rPr>
              <a:t>taa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</a:rPr>
              <a:t> ‘to start’</a:t>
            </a:r>
          </a:p>
          <a:p>
            <a:pPr marL="800100" lvl="1" indent="-342900">
              <a:buClr>
                <a:schemeClr val="accent2">
                  <a:lumMod val="60000"/>
                  <a:lumOff val="40000"/>
                </a:schemeClr>
              </a:buClr>
              <a:buSzPct val="150000"/>
              <a:buFont typeface="Courier New" panose="02070309020205020404" pitchFamily="49" charset="0"/>
              <a:buChar char="o"/>
            </a:pPr>
            <a:r>
              <a:rPr lang="en-US" sz="2400" i="1" dirty="0">
                <a:latin typeface="Cambria" panose="02040503050406030204" pitchFamily="18" charset="0"/>
                <a:ea typeface="Cambria" panose="02040503050406030204" pitchFamily="18" charset="0"/>
              </a:rPr>
              <a:t>ha-jot-</a:t>
            </a:r>
            <a:r>
              <a:rPr lang="en-US" sz="2400" i="1" dirty="0" err="1">
                <a:latin typeface="Cambria" panose="02040503050406030204" pitchFamily="18" charset="0"/>
                <a:ea typeface="Cambria" panose="02040503050406030204" pitchFamily="18" charset="0"/>
              </a:rPr>
              <a:t>taa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</a:rPr>
              <a:t> ‘to break’, </a:t>
            </a:r>
            <a:r>
              <a:rPr lang="en-US" sz="2400" i="1" dirty="0">
                <a:latin typeface="Cambria" panose="02040503050406030204" pitchFamily="18" charset="0"/>
                <a:ea typeface="Cambria" panose="02040503050406030204" pitchFamily="18" charset="0"/>
              </a:rPr>
              <a:t>o-dot-</a:t>
            </a:r>
            <a:r>
              <a:rPr lang="en-US" sz="2400" i="1" dirty="0" err="1">
                <a:latin typeface="Cambria" panose="02040503050406030204" pitchFamily="18" charset="0"/>
                <a:ea typeface="Cambria" panose="02040503050406030204" pitchFamily="18" charset="0"/>
              </a:rPr>
              <a:t>taa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</a:rPr>
              <a:t> ‘to wait’</a:t>
            </a:r>
          </a:p>
          <a:p>
            <a:pPr marL="285750" indent="-285750">
              <a:buClr>
                <a:schemeClr val="accent2">
                  <a:lumMod val="60000"/>
                  <a:lumOff val="40000"/>
                </a:schemeClr>
              </a:buClr>
              <a:buSzPct val="150000"/>
              <a:buFont typeface="Arial" panose="020B0604020202020204" pitchFamily="34" charset="0"/>
              <a:buChar char="•"/>
            </a:pP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An artificial norm. </a:t>
            </a:r>
          </a:p>
          <a:p>
            <a:pPr marL="285750" indent="-285750">
              <a:buClr>
                <a:schemeClr val="accent2">
                  <a:lumMod val="60000"/>
                  <a:lumOff val="40000"/>
                </a:schemeClr>
              </a:buClr>
              <a:buSzPct val="150000"/>
              <a:buFont typeface="Arial" panose="020B0604020202020204" pitchFamily="34" charset="0"/>
              <a:buChar char="•"/>
            </a:pP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An example of a failed language norm.</a:t>
            </a:r>
          </a:p>
          <a:p>
            <a:pPr marL="285750" indent="-285750">
              <a:buClr>
                <a:schemeClr val="accent2">
                  <a:lumMod val="60000"/>
                  <a:lumOff val="40000"/>
                </a:schemeClr>
              </a:buClr>
              <a:buSzPct val="150000"/>
              <a:buFont typeface="Arial" panose="020B0604020202020204" pitchFamily="34" charset="0"/>
              <a:buChar char="•"/>
            </a:pP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Still problems with some verbs.</a:t>
            </a:r>
          </a:p>
          <a:p>
            <a:pPr marL="285750" indent="-285750">
              <a:buClr>
                <a:srgbClr val="FFC55D"/>
              </a:buClr>
              <a:buSzPct val="150000"/>
              <a:buFont typeface="Arial" panose="020B0604020202020204" pitchFamily="34" charset="0"/>
              <a:buChar char="•"/>
            </a:pPr>
            <a:endParaRPr lang="fi-FI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4" name="Suorakulmio 3">
            <a:extLst>
              <a:ext uri="{FF2B5EF4-FFF2-40B4-BE49-F238E27FC236}">
                <a16:creationId xmlns:a16="http://schemas.microsoft.com/office/drawing/2014/main" id="{1F82A2EA-E1E5-4233-A9E1-72DCB33A7A1F}"/>
              </a:ext>
            </a:extLst>
          </p:cNvPr>
          <p:cNvSpPr/>
          <p:nvPr/>
        </p:nvSpPr>
        <p:spPr>
          <a:xfrm>
            <a:off x="209862" y="164892"/>
            <a:ext cx="11827240" cy="6580681"/>
          </a:xfrm>
          <a:custGeom>
            <a:avLst/>
            <a:gdLst>
              <a:gd name="connsiteX0" fmla="*/ 0 w 11827240"/>
              <a:gd name="connsiteY0" fmla="*/ 0 h 6580681"/>
              <a:gd name="connsiteX1" fmla="*/ 473090 w 11827240"/>
              <a:gd name="connsiteY1" fmla="*/ 0 h 6580681"/>
              <a:gd name="connsiteX2" fmla="*/ 946179 w 11827240"/>
              <a:gd name="connsiteY2" fmla="*/ 0 h 6580681"/>
              <a:gd name="connsiteX3" fmla="*/ 1655814 w 11827240"/>
              <a:gd name="connsiteY3" fmla="*/ 0 h 6580681"/>
              <a:gd name="connsiteX4" fmla="*/ 2010631 w 11827240"/>
              <a:gd name="connsiteY4" fmla="*/ 0 h 6580681"/>
              <a:gd name="connsiteX5" fmla="*/ 2720265 w 11827240"/>
              <a:gd name="connsiteY5" fmla="*/ 0 h 6580681"/>
              <a:gd name="connsiteX6" fmla="*/ 3429900 w 11827240"/>
              <a:gd name="connsiteY6" fmla="*/ 0 h 6580681"/>
              <a:gd name="connsiteX7" fmla="*/ 4021262 w 11827240"/>
              <a:gd name="connsiteY7" fmla="*/ 0 h 6580681"/>
              <a:gd name="connsiteX8" fmla="*/ 4376079 w 11827240"/>
              <a:gd name="connsiteY8" fmla="*/ 0 h 6580681"/>
              <a:gd name="connsiteX9" fmla="*/ 4849168 w 11827240"/>
              <a:gd name="connsiteY9" fmla="*/ 0 h 6580681"/>
              <a:gd name="connsiteX10" fmla="*/ 5203986 w 11827240"/>
              <a:gd name="connsiteY10" fmla="*/ 0 h 6580681"/>
              <a:gd name="connsiteX11" fmla="*/ 5677075 w 11827240"/>
              <a:gd name="connsiteY11" fmla="*/ 0 h 6580681"/>
              <a:gd name="connsiteX12" fmla="*/ 6504982 w 11827240"/>
              <a:gd name="connsiteY12" fmla="*/ 0 h 6580681"/>
              <a:gd name="connsiteX13" fmla="*/ 7214616 w 11827240"/>
              <a:gd name="connsiteY13" fmla="*/ 0 h 6580681"/>
              <a:gd name="connsiteX14" fmla="*/ 7805978 w 11827240"/>
              <a:gd name="connsiteY14" fmla="*/ 0 h 6580681"/>
              <a:gd name="connsiteX15" fmla="*/ 8042523 w 11827240"/>
              <a:gd name="connsiteY15" fmla="*/ 0 h 6580681"/>
              <a:gd name="connsiteX16" fmla="*/ 8515613 w 11827240"/>
              <a:gd name="connsiteY16" fmla="*/ 0 h 6580681"/>
              <a:gd name="connsiteX17" fmla="*/ 9225247 w 11827240"/>
              <a:gd name="connsiteY17" fmla="*/ 0 h 6580681"/>
              <a:gd name="connsiteX18" fmla="*/ 9580064 w 11827240"/>
              <a:gd name="connsiteY18" fmla="*/ 0 h 6580681"/>
              <a:gd name="connsiteX19" fmla="*/ 10171426 w 11827240"/>
              <a:gd name="connsiteY19" fmla="*/ 0 h 6580681"/>
              <a:gd name="connsiteX20" fmla="*/ 10762788 w 11827240"/>
              <a:gd name="connsiteY20" fmla="*/ 0 h 6580681"/>
              <a:gd name="connsiteX21" fmla="*/ 11117606 w 11827240"/>
              <a:gd name="connsiteY21" fmla="*/ 0 h 6580681"/>
              <a:gd name="connsiteX22" fmla="*/ 11827240 w 11827240"/>
              <a:gd name="connsiteY22" fmla="*/ 0 h 6580681"/>
              <a:gd name="connsiteX23" fmla="*/ 11827240 w 11827240"/>
              <a:gd name="connsiteY23" fmla="*/ 532437 h 6580681"/>
              <a:gd name="connsiteX24" fmla="*/ 11827240 w 11827240"/>
              <a:gd name="connsiteY24" fmla="*/ 933260 h 6580681"/>
              <a:gd name="connsiteX25" fmla="*/ 11827240 w 11827240"/>
              <a:gd name="connsiteY25" fmla="*/ 1334084 h 6580681"/>
              <a:gd name="connsiteX26" fmla="*/ 11827240 w 11827240"/>
              <a:gd name="connsiteY26" fmla="*/ 2063941 h 6580681"/>
              <a:gd name="connsiteX27" fmla="*/ 11827240 w 11827240"/>
              <a:gd name="connsiteY27" fmla="*/ 2662185 h 6580681"/>
              <a:gd name="connsiteX28" fmla="*/ 11827240 w 11827240"/>
              <a:gd name="connsiteY28" fmla="*/ 3392042 h 6580681"/>
              <a:gd name="connsiteX29" fmla="*/ 11827240 w 11827240"/>
              <a:gd name="connsiteY29" fmla="*/ 3990286 h 6580681"/>
              <a:gd name="connsiteX30" fmla="*/ 11827240 w 11827240"/>
              <a:gd name="connsiteY30" fmla="*/ 4391109 h 6580681"/>
              <a:gd name="connsiteX31" fmla="*/ 11827240 w 11827240"/>
              <a:gd name="connsiteY31" fmla="*/ 4791932 h 6580681"/>
              <a:gd name="connsiteX32" fmla="*/ 11827240 w 11827240"/>
              <a:gd name="connsiteY32" fmla="*/ 5521790 h 6580681"/>
              <a:gd name="connsiteX33" fmla="*/ 11827240 w 11827240"/>
              <a:gd name="connsiteY33" fmla="*/ 5922613 h 6580681"/>
              <a:gd name="connsiteX34" fmla="*/ 11827240 w 11827240"/>
              <a:gd name="connsiteY34" fmla="*/ 6580681 h 6580681"/>
              <a:gd name="connsiteX35" fmla="*/ 11235878 w 11827240"/>
              <a:gd name="connsiteY35" fmla="*/ 6580681 h 6580681"/>
              <a:gd name="connsiteX36" fmla="*/ 10762788 w 11827240"/>
              <a:gd name="connsiteY36" fmla="*/ 6580681 h 6580681"/>
              <a:gd name="connsiteX37" fmla="*/ 10171426 w 11827240"/>
              <a:gd name="connsiteY37" fmla="*/ 6580681 h 6580681"/>
              <a:gd name="connsiteX38" fmla="*/ 9580064 w 11827240"/>
              <a:gd name="connsiteY38" fmla="*/ 6580681 h 6580681"/>
              <a:gd name="connsiteX39" fmla="*/ 9225247 w 11827240"/>
              <a:gd name="connsiteY39" fmla="*/ 6580681 h 6580681"/>
              <a:gd name="connsiteX40" fmla="*/ 8515613 w 11827240"/>
              <a:gd name="connsiteY40" fmla="*/ 6580681 h 6580681"/>
              <a:gd name="connsiteX41" fmla="*/ 8279068 w 11827240"/>
              <a:gd name="connsiteY41" fmla="*/ 6580681 h 6580681"/>
              <a:gd name="connsiteX42" fmla="*/ 7687706 w 11827240"/>
              <a:gd name="connsiteY42" fmla="*/ 6580681 h 6580681"/>
              <a:gd name="connsiteX43" fmla="*/ 6859799 w 11827240"/>
              <a:gd name="connsiteY43" fmla="*/ 6580681 h 6580681"/>
              <a:gd name="connsiteX44" fmla="*/ 6150165 w 11827240"/>
              <a:gd name="connsiteY44" fmla="*/ 6580681 h 6580681"/>
              <a:gd name="connsiteX45" fmla="*/ 5795348 w 11827240"/>
              <a:gd name="connsiteY45" fmla="*/ 6580681 h 6580681"/>
              <a:gd name="connsiteX46" fmla="*/ 5558803 w 11827240"/>
              <a:gd name="connsiteY46" fmla="*/ 6580681 h 6580681"/>
              <a:gd name="connsiteX47" fmla="*/ 4730896 w 11827240"/>
              <a:gd name="connsiteY47" fmla="*/ 6580681 h 6580681"/>
              <a:gd name="connsiteX48" fmla="*/ 4021262 w 11827240"/>
              <a:gd name="connsiteY48" fmla="*/ 6580681 h 6580681"/>
              <a:gd name="connsiteX49" fmla="*/ 3429900 w 11827240"/>
              <a:gd name="connsiteY49" fmla="*/ 6580681 h 6580681"/>
              <a:gd name="connsiteX50" fmla="*/ 3193355 w 11827240"/>
              <a:gd name="connsiteY50" fmla="*/ 6580681 h 6580681"/>
              <a:gd name="connsiteX51" fmla="*/ 2483720 w 11827240"/>
              <a:gd name="connsiteY51" fmla="*/ 6580681 h 6580681"/>
              <a:gd name="connsiteX52" fmla="*/ 1655814 w 11827240"/>
              <a:gd name="connsiteY52" fmla="*/ 6580681 h 6580681"/>
              <a:gd name="connsiteX53" fmla="*/ 827907 w 11827240"/>
              <a:gd name="connsiteY53" fmla="*/ 6580681 h 6580681"/>
              <a:gd name="connsiteX54" fmla="*/ 0 w 11827240"/>
              <a:gd name="connsiteY54" fmla="*/ 6580681 h 6580681"/>
              <a:gd name="connsiteX55" fmla="*/ 0 w 11827240"/>
              <a:gd name="connsiteY55" fmla="*/ 5850824 h 6580681"/>
              <a:gd name="connsiteX56" fmla="*/ 0 w 11827240"/>
              <a:gd name="connsiteY56" fmla="*/ 5318387 h 6580681"/>
              <a:gd name="connsiteX57" fmla="*/ 0 w 11827240"/>
              <a:gd name="connsiteY57" fmla="*/ 4654336 h 6580681"/>
              <a:gd name="connsiteX58" fmla="*/ 0 w 11827240"/>
              <a:gd name="connsiteY58" fmla="*/ 3924479 h 6580681"/>
              <a:gd name="connsiteX59" fmla="*/ 0 w 11827240"/>
              <a:gd name="connsiteY59" fmla="*/ 3326235 h 6580681"/>
              <a:gd name="connsiteX60" fmla="*/ 0 w 11827240"/>
              <a:gd name="connsiteY60" fmla="*/ 2925412 h 6580681"/>
              <a:gd name="connsiteX61" fmla="*/ 0 w 11827240"/>
              <a:gd name="connsiteY61" fmla="*/ 2327168 h 6580681"/>
              <a:gd name="connsiteX62" fmla="*/ 0 w 11827240"/>
              <a:gd name="connsiteY62" fmla="*/ 1926345 h 6580681"/>
              <a:gd name="connsiteX63" fmla="*/ 0 w 11827240"/>
              <a:gd name="connsiteY63" fmla="*/ 1393908 h 6580681"/>
              <a:gd name="connsiteX64" fmla="*/ 0 w 11827240"/>
              <a:gd name="connsiteY64" fmla="*/ 795664 h 6580681"/>
              <a:gd name="connsiteX65" fmla="*/ 0 w 11827240"/>
              <a:gd name="connsiteY65" fmla="*/ 0 h 65806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</a:cxnLst>
            <a:rect l="l" t="t" r="r" b="b"/>
            <a:pathLst>
              <a:path w="11827240" h="6580681" extrusionOk="0">
                <a:moveTo>
                  <a:pt x="0" y="0"/>
                </a:moveTo>
                <a:cubicBezTo>
                  <a:pt x="199754" y="-4979"/>
                  <a:pt x="352304" y="48358"/>
                  <a:pt x="473090" y="0"/>
                </a:cubicBezTo>
                <a:cubicBezTo>
                  <a:pt x="593876" y="-48358"/>
                  <a:pt x="831087" y="3609"/>
                  <a:pt x="946179" y="0"/>
                </a:cubicBezTo>
                <a:cubicBezTo>
                  <a:pt x="1061271" y="-3609"/>
                  <a:pt x="1466405" y="71296"/>
                  <a:pt x="1655814" y="0"/>
                </a:cubicBezTo>
                <a:cubicBezTo>
                  <a:pt x="1845223" y="-71296"/>
                  <a:pt x="1915435" y="41339"/>
                  <a:pt x="2010631" y="0"/>
                </a:cubicBezTo>
                <a:cubicBezTo>
                  <a:pt x="2105827" y="-41339"/>
                  <a:pt x="2567231" y="54952"/>
                  <a:pt x="2720265" y="0"/>
                </a:cubicBezTo>
                <a:cubicBezTo>
                  <a:pt x="2873299" y="-54952"/>
                  <a:pt x="3285310" y="80606"/>
                  <a:pt x="3429900" y="0"/>
                </a:cubicBezTo>
                <a:cubicBezTo>
                  <a:pt x="3574490" y="-80606"/>
                  <a:pt x="3866533" y="46691"/>
                  <a:pt x="4021262" y="0"/>
                </a:cubicBezTo>
                <a:cubicBezTo>
                  <a:pt x="4175991" y="-46691"/>
                  <a:pt x="4267693" y="8944"/>
                  <a:pt x="4376079" y="0"/>
                </a:cubicBezTo>
                <a:cubicBezTo>
                  <a:pt x="4484465" y="-8944"/>
                  <a:pt x="4643932" y="18254"/>
                  <a:pt x="4849168" y="0"/>
                </a:cubicBezTo>
                <a:cubicBezTo>
                  <a:pt x="5054404" y="-18254"/>
                  <a:pt x="5083419" y="21186"/>
                  <a:pt x="5203986" y="0"/>
                </a:cubicBezTo>
                <a:cubicBezTo>
                  <a:pt x="5324553" y="-21186"/>
                  <a:pt x="5531924" y="19013"/>
                  <a:pt x="5677075" y="0"/>
                </a:cubicBezTo>
                <a:cubicBezTo>
                  <a:pt x="5822226" y="-19013"/>
                  <a:pt x="6315514" y="60657"/>
                  <a:pt x="6504982" y="0"/>
                </a:cubicBezTo>
                <a:cubicBezTo>
                  <a:pt x="6694450" y="-60657"/>
                  <a:pt x="6874283" y="55728"/>
                  <a:pt x="7214616" y="0"/>
                </a:cubicBezTo>
                <a:cubicBezTo>
                  <a:pt x="7554949" y="-55728"/>
                  <a:pt x="7527186" y="26182"/>
                  <a:pt x="7805978" y="0"/>
                </a:cubicBezTo>
                <a:cubicBezTo>
                  <a:pt x="8084770" y="-26182"/>
                  <a:pt x="7983699" y="8049"/>
                  <a:pt x="8042523" y="0"/>
                </a:cubicBezTo>
                <a:cubicBezTo>
                  <a:pt x="8101348" y="-8049"/>
                  <a:pt x="8309700" y="9551"/>
                  <a:pt x="8515613" y="0"/>
                </a:cubicBezTo>
                <a:cubicBezTo>
                  <a:pt x="8721526" y="-9551"/>
                  <a:pt x="9069685" y="10516"/>
                  <a:pt x="9225247" y="0"/>
                </a:cubicBezTo>
                <a:cubicBezTo>
                  <a:pt x="9380809" y="-10516"/>
                  <a:pt x="9450496" y="19239"/>
                  <a:pt x="9580064" y="0"/>
                </a:cubicBezTo>
                <a:cubicBezTo>
                  <a:pt x="9709632" y="-19239"/>
                  <a:pt x="10001716" y="11157"/>
                  <a:pt x="10171426" y="0"/>
                </a:cubicBezTo>
                <a:cubicBezTo>
                  <a:pt x="10341136" y="-11157"/>
                  <a:pt x="10470841" y="57692"/>
                  <a:pt x="10762788" y="0"/>
                </a:cubicBezTo>
                <a:cubicBezTo>
                  <a:pt x="11054735" y="-57692"/>
                  <a:pt x="10966629" y="33055"/>
                  <a:pt x="11117606" y="0"/>
                </a:cubicBezTo>
                <a:cubicBezTo>
                  <a:pt x="11268583" y="-33055"/>
                  <a:pt x="11677089" y="7909"/>
                  <a:pt x="11827240" y="0"/>
                </a:cubicBezTo>
                <a:cubicBezTo>
                  <a:pt x="11857497" y="262226"/>
                  <a:pt x="11821497" y="268120"/>
                  <a:pt x="11827240" y="532437"/>
                </a:cubicBezTo>
                <a:cubicBezTo>
                  <a:pt x="11832983" y="796754"/>
                  <a:pt x="11813752" y="825789"/>
                  <a:pt x="11827240" y="933260"/>
                </a:cubicBezTo>
                <a:cubicBezTo>
                  <a:pt x="11840728" y="1040731"/>
                  <a:pt x="11824552" y="1185962"/>
                  <a:pt x="11827240" y="1334084"/>
                </a:cubicBezTo>
                <a:cubicBezTo>
                  <a:pt x="11829928" y="1482206"/>
                  <a:pt x="11779987" y="1748473"/>
                  <a:pt x="11827240" y="2063941"/>
                </a:cubicBezTo>
                <a:cubicBezTo>
                  <a:pt x="11874493" y="2379409"/>
                  <a:pt x="11823965" y="2503782"/>
                  <a:pt x="11827240" y="2662185"/>
                </a:cubicBezTo>
                <a:cubicBezTo>
                  <a:pt x="11830515" y="2820588"/>
                  <a:pt x="11803900" y="3058749"/>
                  <a:pt x="11827240" y="3392042"/>
                </a:cubicBezTo>
                <a:cubicBezTo>
                  <a:pt x="11850580" y="3725335"/>
                  <a:pt x="11784232" y="3801575"/>
                  <a:pt x="11827240" y="3990286"/>
                </a:cubicBezTo>
                <a:cubicBezTo>
                  <a:pt x="11870248" y="4178997"/>
                  <a:pt x="11820490" y="4302666"/>
                  <a:pt x="11827240" y="4391109"/>
                </a:cubicBezTo>
                <a:cubicBezTo>
                  <a:pt x="11833990" y="4479552"/>
                  <a:pt x="11812160" y="4658922"/>
                  <a:pt x="11827240" y="4791932"/>
                </a:cubicBezTo>
                <a:cubicBezTo>
                  <a:pt x="11842320" y="4924942"/>
                  <a:pt x="11797245" y="5310566"/>
                  <a:pt x="11827240" y="5521790"/>
                </a:cubicBezTo>
                <a:cubicBezTo>
                  <a:pt x="11857235" y="5733014"/>
                  <a:pt x="11815711" y="5731120"/>
                  <a:pt x="11827240" y="5922613"/>
                </a:cubicBezTo>
                <a:cubicBezTo>
                  <a:pt x="11838769" y="6114106"/>
                  <a:pt x="11750988" y="6327557"/>
                  <a:pt x="11827240" y="6580681"/>
                </a:cubicBezTo>
                <a:cubicBezTo>
                  <a:pt x="11603799" y="6605903"/>
                  <a:pt x="11472644" y="6563736"/>
                  <a:pt x="11235878" y="6580681"/>
                </a:cubicBezTo>
                <a:cubicBezTo>
                  <a:pt x="10999112" y="6597626"/>
                  <a:pt x="10952421" y="6532668"/>
                  <a:pt x="10762788" y="6580681"/>
                </a:cubicBezTo>
                <a:cubicBezTo>
                  <a:pt x="10573155" y="6628694"/>
                  <a:pt x="10455218" y="6549628"/>
                  <a:pt x="10171426" y="6580681"/>
                </a:cubicBezTo>
                <a:cubicBezTo>
                  <a:pt x="9887634" y="6611734"/>
                  <a:pt x="9765121" y="6545507"/>
                  <a:pt x="9580064" y="6580681"/>
                </a:cubicBezTo>
                <a:cubicBezTo>
                  <a:pt x="9395007" y="6615855"/>
                  <a:pt x="9320719" y="6570523"/>
                  <a:pt x="9225247" y="6580681"/>
                </a:cubicBezTo>
                <a:cubicBezTo>
                  <a:pt x="9129775" y="6590839"/>
                  <a:pt x="8854260" y="6525390"/>
                  <a:pt x="8515613" y="6580681"/>
                </a:cubicBezTo>
                <a:cubicBezTo>
                  <a:pt x="8176966" y="6635972"/>
                  <a:pt x="8386547" y="6565977"/>
                  <a:pt x="8279068" y="6580681"/>
                </a:cubicBezTo>
                <a:cubicBezTo>
                  <a:pt x="8171589" y="6595385"/>
                  <a:pt x="7949718" y="6542411"/>
                  <a:pt x="7687706" y="6580681"/>
                </a:cubicBezTo>
                <a:cubicBezTo>
                  <a:pt x="7425694" y="6618951"/>
                  <a:pt x="7125912" y="6487625"/>
                  <a:pt x="6859799" y="6580681"/>
                </a:cubicBezTo>
                <a:cubicBezTo>
                  <a:pt x="6593686" y="6673737"/>
                  <a:pt x="6462221" y="6539228"/>
                  <a:pt x="6150165" y="6580681"/>
                </a:cubicBezTo>
                <a:cubicBezTo>
                  <a:pt x="5838109" y="6622134"/>
                  <a:pt x="5924619" y="6546802"/>
                  <a:pt x="5795348" y="6580681"/>
                </a:cubicBezTo>
                <a:cubicBezTo>
                  <a:pt x="5666077" y="6614560"/>
                  <a:pt x="5645231" y="6561827"/>
                  <a:pt x="5558803" y="6580681"/>
                </a:cubicBezTo>
                <a:cubicBezTo>
                  <a:pt x="5472375" y="6599535"/>
                  <a:pt x="4984912" y="6514601"/>
                  <a:pt x="4730896" y="6580681"/>
                </a:cubicBezTo>
                <a:cubicBezTo>
                  <a:pt x="4476880" y="6646761"/>
                  <a:pt x="4283375" y="6574428"/>
                  <a:pt x="4021262" y="6580681"/>
                </a:cubicBezTo>
                <a:cubicBezTo>
                  <a:pt x="3759149" y="6586934"/>
                  <a:pt x="3571030" y="6564571"/>
                  <a:pt x="3429900" y="6580681"/>
                </a:cubicBezTo>
                <a:cubicBezTo>
                  <a:pt x="3288770" y="6596791"/>
                  <a:pt x="3290163" y="6562450"/>
                  <a:pt x="3193355" y="6580681"/>
                </a:cubicBezTo>
                <a:cubicBezTo>
                  <a:pt x="3096547" y="6598912"/>
                  <a:pt x="2741237" y="6536764"/>
                  <a:pt x="2483720" y="6580681"/>
                </a:cubicBezTo>
                <a:cubicBezTo>
                  <a:pt x="2226204" y="6624598"/>
                  <a:pt x="1923615" y="6553965"/>
                  <a:pt x="1655814" y="6580681"/>
                </a:cubicBezTo>
                <a:cubicBezTo>
                  <a:pt x="1388013" y="6607397"/>
                  <a:pt x="1030272" y="6524310"/>
                  <a:pt x="827907" y="6580681"/>
                </a:cubicBezTo>
                <a:cubicBezTo>
                  <a:pt x="625542" y="6637052"/>
                  <a:pt x="273305" y="6506240"/>
                  <a:pt x="0" y="6580681"/>
                </a:cubicBezTo>
                <a:cubicBezTo>
                  <a:pt x="-21238" y="6319802"/>
                  <a:pt x="85795" y="6069307"/>
                  <a:pt x="0" y="5850824"/>
                </a:cubicBezTo>
                <a:cubicBezTo>
                  <a:pt x="-85795" y="5632341"/>
                  <a:pt x="18414" y="5494551"/>
                  <a:pt x="0" y="5318387"/>
                </a:cubicBezTo>
                <a:cubicBezTo>
                  <a:pt x="-18414" y="5142223"/>
                  <a:pt x="1282" y="4822441"/>
                  <a:pt x="0" y="4654336"/>
                </a:cubicBezTo>
                <a:cubicBezTo>
                  <a:pt x="-1282" y="4486231"/>
                  <a:pt x="55639" y="4231534"/>
                  <a:pt x="0" y="3924479"/>
                </a:cubicBezTo>
                <a:cubicBezTo>
                  <a:pt x="-55639" y="3617424"/>
                  <a:pt x="58992" y="3472373"/>
                  <a:pt x="0" y="3326235"/>
                </a:cubicBezTo>
                <a:cubicBezTo>
                  <a:pt x="-58992" y="3180097"/>
                  <a:pt x="30595" y="3088975"/>
                  <a:pt x="0" y="2925412"/>
                </a:cubicBezTo>
                <a:cubicBezTo>
                  <a:pt x="-30595" y="2761849"/>
                  <a:pt x="62570" y="2587989"/>
                  <a:pt x="0" y="2327168"/>
                </a:cubicBezTo>
                <a:cubicBezTo>
                  <a:pt x="-62570" y="2066347"/>
                  <a:pt x="14057" y="2049059"/>
                  <a:pt x="0" y="1926345"/>
                </a:cubicBezTo>
                <a:cubicBezTo>
                  <a:pt x="-14057" y="1803631"/>
                  <a:pt x="14175" y="1588573"/>
                  <a:pt x="0" y="1393908"/>
                </a:cubicBezTo>
                <a:cubicBezTo>
                  <a:pt x="-14175" y="1199243"/>
                  <a:pt x="16102" y="1001486"/>
                  <a:pt x="0" y="795664"/>
                </a:cubicBezTo>
                <a:cubicBezTo>
                  <a:pt x="-16102" y="589842"/>
                  <a:pt x="46743" y="169650"/>
                  <a:pt x="0" y="0"/>
                </a:cubicBezTo>
                <a:close/>
              </a:path>
            </a:pathLst>
          </a:custGeom>
          <a:noFill/>
          <a:ln w="6350">
            <a:solidFill>
              <a:schemeClr val="accent2">
                <a:lumMod val="40000"/>
                <a:lumOff val="60000"/>
              </a:schemeClr>
            </a:solidFill>
            <a:extLst>
              <a:ext uri="{C807C97D-BFC1-408E-A445-0C87EB9F89A2}">
                <ask:lineSketchStyleProps xmlns:ask="http://schemas.microsoft.com/office/drawing/2018/sketchyshapes" sd="4224980216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632730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800" i="1" dirty="0">
                <a:solidFill>
                  <a:schemeClr val="accent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Theory: The orthographic norm of OittA- and OttA-verbs (2/2)</a:t>
            </a:r>
          </a:p>
        </p:txBody>
      </p:sp>
      <p:sp>
        <p:nvSpPr>
          <p:cNvPr id="4" name="Suorakulmio 3">
            <a:extLst>
              <a:ext uri="{FF2B5EF4-FFF2-40B4-BE49-F238E27FC236}">
                <a16:creationId xmlns:a16="http://schemas.microsoft.com/office/drawing/2014/main" id="{1F82A2EA-E1E5-4233-A9E1-72DCB33A7A1F}"/>
              </a:ext>
            </a:extLst>
          </p:cNvPr>
          <p:cNvSpPr/>
          <p:nvPr/>
        </p:nvSpPr>
        <p:spPr>
          <a:xfrm>
            <a:off x="209862" y="164892"/>
            <a:ext cx="11827240" cy="6580681"/>
          </a:xfrm>
          <a:custGeom>
            <a:avLst/>
            <a:gdLst>
              <a:gd name="connsiteX0" fmla="*/ 0 w 11827240"/>
              <a:gd name="connsiteY0" fmla="*/ 0 h 6580681"/>
              <a:gd name="connsiteX1" fmla="*/ 473090 w 11827240"/>
              <a:gd name="connsiteY1" fmla="*/ 0 h 6580681"/>
              <a:gd name="connsiteX2" fmla="*/ 946179 w 11827240"/>
              <a:gd name="connsiteY2" fmla="*/ 0 h 6580681"/>
              <a:gd name="connsiteX3" fmla="*/ 1655814 w 11827240"/>
              <a:gd name="connsiteY3" fmla="*/ 0 h 6580681"/>
              <a:gd name="connsiteX4" fmla="*/ 2010631 w 11827240"/>
              <a:gd name="connsiteY4" fmla="*/ 0 h 6580681"/>
              <a:gd name="connsiteX5" fmla="*/ 2720265 w 11827240"/>
              <a:gd name="connsiteY5" fmla="*/ 0 h 6580681"/>
              <a:gd name="connsiteX6" fmla="*/ 3429900 w 11827240"/>
              <a:gd name="connsiteY6" fmla="*/ 0 h 6580681"/>
              <a:gd name="connsiteX7" fmla="*/ 4021262 w 11827240"/>
              <a:gd name="connsiteY7" fmla="*/ 0 h 6580681"/>
              <a:gd name="connsiteX8" fmla="*/ 4376079 w 11827240"/>
              <a:gd name="connsiteY8" fmla="*/ 0 h 6580681"/>
              <a:gd name="connsiteX9" fmla="*/ 4849168 w 11827240"/>
              <a:gd name="connsiteY9" fmla="*/ 0 h 6580681"/>
              <a:gd name="connsiteX10" fmla="*/ 5203986 w 11827240"/>
              <a:gd name="connsiteY10" fmla="*/ 0 h 6580681"/>
              <a:gd name="connsiteX11" fmla="*/ 5677075 w 11827240"/>
              <a:gd name="connsiteY11" fmla="*/ 0 h 6580681"/>
              <a:gd name="connsiteX12" fmla="*/ 6504982 w 11827240"/>
              <a:gd name="connsiteY12" fmla="*/ 0 h 6580681"/>
              <a:gd name="connsiteX13" fmla="*/ 7214616 w 11827240"/>
              <a:gd name="connsiteY13" fmla="*/ 0 h 6580681"/>
              <a:gd name="connsiteX14" fmla="*/ 7805978 w 11827240"/>
              <a:gd name="connsiteY14" fmla="*/ 0 h 6580681"/>
              <a:gd name="connsiteX15" fmla="*/ 8042523 w 11827240"/>
              <a:gd name="connsiteY15" fmla="*/ 0 h 6580681"/>
              <a:gd name="connsiteX16" fmla="*/ 8515613 w 11827240"/>
              <a:gd name="connsiteY16" fmla="*/ 0 h 6580681"/>
              <a:gd name="connsiteX17" fmla="*/ 9225247 w 11827240"/>
              <a:gd name="connsiteY17" fmla="*/ 0 h 6580681"/>
              <a:gd name="connsiteX18" fmla="*/ 9580064 w 11827240"/>
              <a:gd name="connsiteY18" fmla="*/ 0 h 6580681"/>
              <a:gd name="connsiteX19" fmla="*/ 10171426 w 11827240"/>
              <a:gd name="connsiteY19" fmla="*/ 0 h 6580681"/>
              <a:gd name="connsiteX20" fmla="*/ 10762788 w 11827240"/>
              <a:gd name="connsiteY20" fmla="*/ 0 h 6580681"/>
              <a:gd name="connsiteX21" fmla="*/ 11117606 w 11827240"/>
              <a:gd name="connsiteY21" fmla="*/ 0 h 6580681"/>
              <a:gd name="connsiteX22" fmla="*/ 11827240 w 11827240"/>
              <a:gd name="connsiteY22" fmla="*/ 0 h 6580681"/>
              <a:gd name="connsiteX23" fmla="*/ 11827240 w 11827240"/>
              <a:gd name="connsiteY23" fmla="*/ 532437 h 6580681"/>
              <a:gd name="connsiteX24" fmla="*/ 11827240 w 11827240"/>
              <a:gd name="connsiteY24" fmla="*/ 933260 h 6580681"/>
              <a:gd name="connsiteX25" fmla="*/ 11827240 w 11827240"/>
              <a:gd name="connsiteY25" fmla="*/ 1334084 h 6580681"/>
              <a:gd name="connsiteX26" fmla="*/ 11827240 w 11827240"/>
              <a:gd name="connsiteY26" fmla="*/ 2063941 h 6580681"/>
              <a:gd name="connsiteX27" fmla="*/ 11827240 w 11827240"/>
              <a:gd name="connsiteY27" fmla="*/ 2662185 h 6580681"/>
              <a:gd name="connsiteX28" fmla="*/ 11827240 w 11827240"/>
              <a:gd name="connsiteY28" fmla="*/ 3392042 h 6580681"/>
              <a:gd name="connsiteX29" fmla="*/ 11827240 w 11827240"/>
              <a:gd name="connsiteY29" fmla="*/ 3990286 h 6580681"/>
              <a:gd name="connsiteX30" fmla="*/ 11827240 w 11827240"/>
              <a:gd name="connsiteY30" fmla="*/ 4391109 h 6580681"/>
              <a:gd name="connsiteX31" fmla="*/ 11827240 w 11827240"/>
              <a:gd name="connsiteY31" fmla="*/ 4791932 h 6580681"/>
              <a:gd name="connsiteX32" fmla="*/ 11827240 w 11827240"/>
              <a:gd name="connsiteY32" fmla="*/ 5521790 h 6580681"/>
              <a:gd name="connsiteX33" fmla="*/ 11827240 w 11827240"/>
              <a:gd name="connsiteY33" fmla="*/ 5922613 h 6580681"/>
              <a:gd name="connsiteX34" fmla="*/ 11827240 w 11827240"/>
              <a:gd name="connsiteY34" fmla="*/ 6580681 h 6580681"/>
              <a:gd name="connsiteX35" fmla="*/ 11235878 w 11827240"/>
              <a:gd name="connsiteY35" fmla="*/ 6580681 h 6580681"/>
              <a:gd name="connsiteX36" fmla="*/ 10762788 w 11827240"/>
              <a:gd name="connsiteY36" fmla="*/ 6580681 h 6580681"/>
              <a:gd name="connsiteX37" fmla="*/ 10171426 w 11827240"/>
              <a:gd name="connsiteY37" fmla="*/ 6580681 h 6580681"/>
              <a:gd name="connsiteX38" fmla="*/ 9580064 w 11827240"/>
              <a:gd name="connsiteY38" fmla="*/ 6580681 h 6580681"/>
              <a:gd name="connsiteX39" fmla="*/ 9225247 w 11827240"/>
              <a:gd name="connsiteY39" fmla="*/ 6580681 h 6580681"/>
              <a:gd name="connsiteX40" fmla="*/ 8515613 w 11827240"/>
              <a:gd name="connsiteY40" fmla="*/ 6580681 h 6580681"/>
              <a:gd name="connsiteX41" fmla="*/ 8279068 w 11827240"/>
              <a:gd name="connsiteY41" fmla="*/ 6580681 h 6580681"/>
              <a:gd name="connsiteX42" fmla="*/ 7687706 w 11827240"/>
              <a:gd name="connsiteY42" fmla="*/ 6580681 h 6580681"/>
              <a:gd name="connsiteX43" fmla="*/ 6859799 w 11827240"/>
              <a:gd name="connsiteY43" fmla="*/ 6580681 h 6580681"/>
              <a:gd name="connsiteX44" fmla="*/ 6150165 w 11827240"/>
              <a:gd name="connsiteY44" fmla="*/ 6580681 h 6580681"/>
              <a:gd name="connsiteX45" fmla="*/ 5795348 w 11827240"/>
              <a:gd name="connsiteY45" fmla="*/ 6580681 h 6580681"/>
              <a:gd name="connsiteX46" fmla="*/ 5558803 w 11827240"/>
              <a:gd name="connsiteY46" fmla="*/ 6580681 h 6580681"/>
              <a:gd name="connsiteX47" fmla="*/ 4730896 w 11827240"/>
              <a:gd name="connsiteY47" fmla="*/ 6580681 h 6580681"/>
              <a:gd name="connsiteX48" fmla="*/ 4021262 w 11827240"/>
              <a:gd name="connsiteY48" fmla="*/ 6580681 h 6580681"/>
              <a:gd name="connsiteX49" fmla="*/ 3429900 w 11827240"/>
              <a:gd name="connsiteY49" fmla="*/ 6580681 h 6580681"/>
              <a:gd name="connsiteX50" fmla="*/ 3193355 w 11827240"/>
              <a:gd name="connsiteY50" fmla="*/ 6580681 h 6580681"/>
              <a:gd name="connsiteX51" fmla="*/ 2483720 w 11827240"/>
              <a:gd name="connsiteY51" fmla="*/ 6580681 h 6580681"/>
              <a:gd name="connsiteX52" fmla="*/ 1655814 w 11827240"/>
              <a:gd name="connsiteY52" fmla="*/ 6580681 h 6580681"/>
              <a:gd name="connsiteX53" fmla="*/ 827907 w 11827240"/>
              <a:gd name="connsiteY53" fmla="*/ 6580681 h 6580681"/>
              <a:gd name="connsiteX54" fmla="*/ 0 w 11827240"/>
              <a:gd name="connsiteY54" fmla="*/ 6580681 h 6580681"/>
              <a:gd name="connsiteX55" fmla="*/ 0 w 11827240"/>
              <a:gd name="connsiteY55" fmla="*/ 5850824 h 6580681"/>
              <a:gd name="connsiteX56" fmla="*/ 0 w 11827240"/>
              <a:gd name="connsiteY56" fmla="*/ 5318387 h 6580681"/>
              <a:gd name="connsiteX57" fmla="*/ 0 w 11827240"/>
              <a:gd name="connsiteY57" fmla="*/ 4654336 h 6580681"/>
              <a:gd name="connsiteX58" fmla="*/ 0 w 11827240"/>
              <a:gd name="connsiteY58" fmla="*/ 3924479 h 6580681"/>
              <a:gd name="connsiteX59" fmla="*/ 0 w 11827240"/>
              <a:gd name="connsiteY59" fmla="*/ 3326235 h 6580681"/>
              <a:gd name="connsiteX60" fmla="*/ 0 w 11827240"/>
              <a:gd name="connsiteY60" fmla="*/ 2925412 h 6580681"/>
              <a:gd name="connsiteX61" fmla="*/ 0 w 11827240"/>
              <a:gd name="connsiteY61" fmla="*/ 2327168 h 6580681"/>
              <a:gd name="connsiteX62" fmla="*/ 0 w 11827240"/>
              <a:gd name="connsiteY62" fmla="*/ 1926345 h 6580681"/>
              <a:gd name="connsiteX63" fmla="*/ 0 w 11827240"/>
              <a:gd name="connsiteY63" fmla="*/ 1393908 h 6580681"/>
              <a:gd name="connsiteX64" fmla="*/ 0 w 11827240"/>
              <a:gd name="connsiteY64" fmla="*/ 795664 h 6580681"/>
              <a:gd name="connsiteX65" fmla="*/ 0 w 11827240"/>
              <a:gd name="connsiteY65" fmla="*/ 0 h 65806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</a:cxnLst>
            <a:rect l="l" t="t" r="r" b="b"/>
            <a:pathLst>
              <a:path w="11827240" h="6580681" extrusionOk="0">
                <a:moveTo>
                  <a:pt x="0" y="0"/>
                </a:moveTo>
                <a:cubicBezTo>
                  <a:pt x="199754" y="-4979"/>
                  <a:pt x="352304" y="48358"/>
                  <a:pt x="473090" y="0"/>
                </a:cubicBezTo>
                <a:cubicBezTo>
                  <a:pt x="593876" y="-48358"/>
                  <a:pt x="831087" y="3609"/>
                  <a:pt x="946179" y="0"/>
                </a:cubicBezTo>
                <a:cubicBezTo>
                  <a:pt x="1061271" y="-3609"/>
                  <a:pt x="1466405" y="71296"/>
                  <a:pt x="1655814" y="0"/>
                </a:cubicBezTo>
                <a:cubicBezTo>
                  <a:pt x="1845223" y="-71296"/>
                  <a:pt x="1915435" y="41339"/>
                  <a:pt x="2010631" y="0"/>
                </a:cubicBezTo>
                <a:cubicBezTo>
                  <a:pt x="2105827" y="-41339"/>
                  <a:pt x="2567231" y="54952"/>
                  <a:pt x="2720265" y="0"/>
                </a:cubicBezTo>
                <a:cubicBezTo>
                  <a:pt x="2873299" y="-54952"/>
                  <a:pt x="3285310" y="80606"/>
                  <a:pt x="3429900" y="0"/>
                </a:cubicBezTo>
                <a:cubicBezTo>
                  <a:pt x="3574490" y="-80606"/>
                  <a:pt x="3866533" y="46691"/>
                  <a:pt x="4021262" y="0"/>
                </a:cubicBezTo>
                <a:cubicBezTo>
                  <a:pt x="4175991" y="-46691"/>
                  <a:pt x="4267693" y="8944"/>
                  <a:pt x="4376079" y="0"/>
                </a:cubicBezTo>
                <a:cubicBezTo>
                  <a:pt x="4484465" y="-8944"/>
                  <a:pt x="4643932" y="18254"/>
                  <a:pt x="4849168" y="0"/>
                </a:cubicBezTo>
                <a:cubicBezTo>
                  <a:pt x="5054404" y="-18254"/>
                  <a:pt x="5083419" y="21186"/>
                  <a:pt x="5203986" y="0"/>
                </a:cubicBezTo>
                <a:cubicBezTo>
                  <a:pt x="5324553" y="-21186"/>
                  <a:pt x="5531924" y="19013"/>
                  <a:pt x="5677075" y="0"/>
                </a:cubicBezTo>
                <a:cubicBezTo>
                  <a:pt x="5822226" y="-19013"/>
                  <a:pt x="6315514" y="60657"/>
                  <a:pt x="6504982" y="0"/>
                </a:cubicBezTo>
                <a:cubicBezTo>
                  <a:pt x="6694450" y="-60657"/>
                  <a:pt x="6874283" y="55728"/>
                  <a:pt x="7214616" y="0"/>
                </a:cubicBezTo>
                <a:cubicBezTo>
                  <a:pt x="7554949" y="-55728"/>
                  <a:pt x="7527186" y="26182"/>
                  <a:pt x="7805978" y="0"/>
                </a:cubicBezTo>
                <a:cubicBezTo>
                  <a:pt x="8084770" y="-26182"/>
                  <a:pt x="7983699" y="8049"/>
                  <a:pt x="8042523" y="0"/>
                </a:cubicBezTo>
                <a:cubicBezTo>
                  <a:pt x="8101348" y="-8049"/>
                  <a:pt x="8309700" y="9551"/>
                  <a:pt x="8515613" y="0"/>
                </a:cubicBezTo>
                <a:cubicBezTo>
                  <a:pt x="8721526" y="-9551"/>
                  <a:pt x="9069685" y="10516"/>
                  <a:pt x="9225247" y="0"/>
                </a:cubicBezTo>
                <a:cubicBezTo>
                  <a:pt x="9380809" y="-10516"/>
                  <a:pt x="9450496" y="19239"/>
                  <a:pt x="9580064" y="0"/>
                </a:cubicBezTo>
                <a:cubicBezTo>
                  <a:pt x="9709632" y="-19239"/>
                  <a:pt x="10001716" y="11157"/>
                  <a:pt x="10171426" y="0"/>
                </a:cubicBezTo>
                <a:cubicBezTo>
                  <a:pt x="10341136" y="-11157"/>
                  <a:pt x="10470841" y="57692"/>
                  <a:pt x="10762788" y="0"/>
                </a:cubicBezTo>
                <a:cubicBezTo>
                  <a:pt x="11054735" y="-57692"/>
                  <a:pt x="10966629" y="33055"/>
                  <a:pt x="11117606" y="0"/>
                </a:cubicBezTo>
                <a:cubicBezTo>
                  <a:pt x="11268583" y="-33055"/>
                  <a:pt x="11677089" y="7909"/>
                  <a:pt x="11827240" y="0"/>
                </a:cubicBezTo>
                <a:cubicBezTo>
                  <a:pt x="11857497" y="262226"/>
                  <a:pt x="11821497" y="268120"/>
                  <a:pt x="11827240" y="532437"/>
                </a:cubicBezTo>
                <a:cubicBezTo>
                  <a:pt x="11832983" y="796754"/>
                  <a:pt x="11813752" y="825789"/>
                  <a:pt x="11827240" y="933260"/>
                </a:cubicBezTo>
                <a:cubicBezTo>
                  <a:pt x="11840728" y="1040731"/>
                  <a:pt x="11824552" y="1185962"/>
                  <a:pt x="11827240" y="1334084"/>
                </a:cubicBezTo>
                <a:cubicBezTo>
                  <a:pt x="11829928" y="1482206"/>
                  <a:pt x="11779987" y="1748473"/>
                  <a:pt x="11827240" y="2063941"/>
                </a:cubicBezTo>
                <a:cubicBezTo>
                  <a:pt x="11874493" y="2379409"/>
                  <a:pt x="11823965" y="2503782"/>
                  <a:pt x="11827240" y="2662185"/>
                </a:cubicBezTo>
                <a:cubicBezTo>
                  <a:pt x="11830515" y="2820588"/>
                  <a:pt x="11803900" y="3058749"/>
                  <a:pt x="11827240" y="3392042"/>
                </a:cubicBezTo>
                <a:cubicBezTo>
                  <a:pt x="11850580" y="3725335"/>
                  <a:pt x="11784232" y="3801575"/>
                  <a:pt x="11827240" y="3990286"/>
                </a:cubicBezTo>
                <a:cubicBezTo>
                  <a:pt x="11870248" y="4178997"/>
                  <a:pt x="11820490" y="4302666"/>
                  <a:pt x="11827240" y="4391109"/>
                </a:cubicBezTo>
                <a:cubicBezTo>
                  <a:pt x="11833990" y="4479552"/>
                  <a:pt x="11812160" y="4658922"/>
                  <a:pt x="11827240" y="4791932"/>
                </a:cubicBezTo>
                <a:cubicBezTo>
                  <a:pt x="11842320" y="4924942"/>
                  <a:pt x="11797245" y="5310566"/>
                  <a:pt x="11827240" y="5521790"/>
                </a:cubicBezTo>
                <a:cubicBezTo>
                  <a:pt x="11857235" y="5733014"/>
                  <a:pt x="11815711" y="5731120"/>
                  <a:pt x="11827240" y="5922613"/>
                </a:cubicBezTo>
                <a:cubicBezTo>
                  <a:pt x="11838769" y="6114106"/>
                  <a:pt x="11750988" y="6327557"/>
                  <a:pt x="11827240" y="6580681"/>
                </a:cubicBezTo>
                <a:cubicBezTo>
                  <a:pt x="11603799" y="6605903"/>
                  <a:pt x="11472644" y="6563736"/>
                  <a:pt x="11235878" y="6580681"/>
                </a:cubicBezTo>
                <a:cubicBezTo>
                  <a:pt x="10999112" y="6597626"/>
                  <a:pt x="10952421" y="6532668"/>
                  <a:pt x="10762788" y="6580681"/>
                </a:cubicBezTo>
                <a:cubicBezTo>
                  <a:pt x="10573155" y="6628694"/>
                  <a:pt x="10455218" y="6549628"/>
                  <a:pt x="10171426" y="6580681"/>
                </a:cubicBezTo>
                <a:cubicBezTo>
                  <a:pt x="9887634" y="6611734"/>
                  <a:pt x="9765121" y="6545507"/>
                  <a:pt x="9580064" y="6580681"/>
                </a:cubicBezTo>
                <a:cubicBezTo>
                  <a:pt x="9395007" y="6615855"/>
                  <a:pt x="9320719" y="6570523"/>
                  <a:pt x="9225247" y="6580681"/>
                </a:cubicBezTo>
                <a:cubicBezTo>
                  <a:pt x="9129775" y="6590839"/>
                  <a:pt x="8854260" y="6525390"/>
                  <a:pt x="8515613" y="6580681"/>
                </a:cubicBezTo>
                <a:cubicBezTo>
                  <a:pt x="8176966" y="6635972"/>
                  <a:pt x="8386547" y="6565977"/>
                  <a:pt x="8279068" y="6580681"/>
                </a:cubicBezTo>
                <a:cubicBezTo>
                  <a:pt x="8171589" y="6595385"/>
                  <a:pt x="7949718" y="6542411"/>
                  <a:pt x="7687706" y="6580681"/>
                </a:cubicBezTo>
                <a:cubicBezTo>
                  <a:pt x="7425694" y="6618951"/>
                  <a:pt x="7125912" y="6487625"/>
                  <a:pt x="6859799" y="6580681"/>
                </a:cubicBezTo>
                <a:cubicBezTo>
                  <a:pt x="6593686" y="6673737"/>
                  <a:pt x="6462221" y="6539228"/>
                  <a:pt x="6150165" y="6580681"/>
                </a:cubicBezTo>
                <a:cubicBezTo>
                  <a:pt x="5838109" y="6622134"/>
                  <a:pt x="5924619" y="6546802"/>
                  <a:pt x="5795348" y="6580681"/>
                </a:cubicBezTo>
                <a:cubicBezTo>
                  <a:pt x="5666077" y="6614560"/>
                  <a:pt x="5645231" y="6561827"/>
                  <a:pt x="5558803" y="6580681"/>
                </a:cubicBezTo>
                <a:cubicBezTo>
                  <a:pt x="5472375" y="6599535"/>
                  <a:pt x="4984912" y="6514601"/>
                  <a:pt x="4730896" y="6580681"/>
                </a:cubicBezTo>
                <a:cubicBezTo>
                  <a:pt x="4476880" y="6646761"/>
                  <a:pt x="4283375" y="6574428"/>
                  <a:pt x="4021262" y="6580681"/>
                </a:cubicBezTo>
                <a:cubicBezTo>
                  <a:pt x="3759149" y="6586934"/>
                  <a:pt x="3571030" y="6564571"/>
                  <a:pt x="3429900" y="6580681"/>
                </a:cubicBezTo>
                <a:cubicBezTo>
                  <a:pt x="3288770" y="6596791"/>
                  <a:pt x="3290163" y="6562450"/>
                  <a:pt x="3193355" y="6580681"/>
                </a:cubicBezTo>
                <a:cubicBezTo>
                  <a:pt x="3096547" y="6598912"/>
                  <a:pt x="2741237" y="6536764"/>
                  <a:pt x="2483720" y="6580681"/>
                </a:cubicBezTo>
                <a:cubicBezTo>
                  <a:pt x="2226204" y="6624598"/>
                  <a:pt x="1923615" y="6553965"/>
                  <a:pt x="1655814" y="6580681"/>
                </a:cubicBezTo>
                <a:cubicBezTo>
                  <a:pt x="1388013" y="6607397"/>
                  <a:pt x="1030272" y="6524310"/>
                  <a:pt x="827907" y="6580681"/>
                </a:cubicBezTo>
                <a:cubicBezTo>
                  <a:pt x="625542" y="6637052"/>
                  <a:pt x="273305" y="6506240"/>
                  <a:pt x="0" y="6580681"/>
                </a:cubicBezTo>
                <a:cubicBezTo>
                  <a:pt x="-21238" y="6319802"/>
                  <a:pt x="85795" y="6069307"/>
                  <a:pt x="0" y="5850824"/>
                </a:cubicBezTo>
                <a:cubicBezTo>
                  <a:pt x="-85795" y="5632341"/>
                  <a:pt x="18414" y="5494551"/>
                  <a:pt x="0" y="5318387"/>
                </a:cubicBezTo>
                <a:cubicBezTo>
                  <a:pt x="-18414" y="5142223"/>
                  <a:pt x="1282" y="4822441"/>
                  <a:pt x="0" y="4654336"/>
                </a:cubicBezTo>
                <a:cubicBezTo>
                  <a:pt x="-1282" y="4486231"/>
                  <a:pt x="55639" y="4231534"/>
                  <a:pt x="0" y="3924479"/>
                </a:cubicBezTo>
                <a:cubicBezTo>
                  <a:pt x="-55639" y="3617424"/>
                  <a:pt x="58992" y="3472373"/>
                  <a:pt x="0" y="3326235"/>
                </a:cubicBezTo>
                <a:cubicBezTo>
                  <a:pt x="-58992" y="3180097"/>
                  <a:pt x="30595" y="3088975"/>
                  <a:pt x="0" y="2925412"/>
                </a:cubicBezTo>
                <a:cubicBezTo>
                  <a:pt x="-30595" y="2761849"/>
                  <a:pt x="62570" y="2587989"/>
                  <a:pt x="0" y="2327168"/>
                </a:cubicBezTo>
                <a:cubicBezTo>
                  <a:pt x="-62570" y="2066347"/>
                  <a:pt x="14057" y="2049059"/>
                  <a:pt x="0" y="1926345"/>
                </a:cubicBezTo>
                <a:cubicBezTo>
                  <a:pt x="-14057" y="1803631"/>
                  <a:pt x="14175" y="1588573"/>
                  <a:pt x="0" y="1393908"/>
                </a:cubicBezTo>
                <a:cubicBezTo>
                  <a:pt x="-14175" y="1199243"/>
                  <a:pt x="16102" y="1001486"/>
                  <a:pt x="0" y="795664"/>
                </a:cubicBezTo>
                <a:cubicBezTo>
                  <a:pt x="-16102" y="589842"/>
                  <a:pt x="46743" y="169650"/>
                  <a:pt x="0" y="0"/>
                </a:cubicBezTo>
                <a:close/>
              </a:path>
            </a:pathLst>
          </a:custGeom>
          <a:noFill/>
          <a:ln w="6350">
            <a:solidFill>
              <a:schemeClr val="accent2">
                <a:lumMod val="40000"/>
                <a:lumOff val="60000"/>
              </a:schemeClr>
            </a:solidFill>
            <a:extLst>
              <a:ext uri="{C807C97D-BFC1-408E-A445-0C87EB9F89A2}">
                <ask:lineSketchStyleProps xmlns:ask="http://schemas.microsoft.com/office/drawing/2018/sketchyshapes" sd="4224980216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graphicFrame>
        <p:nvGraphicFramePr>
          <p:cNvPr id="9" name="Taulukko 4">
            <a:extLst>
              <a:ext uri="{FF2B5EF4-FFF2-40B4-BE49-F238E27FC236}">
                <a16:creationId xmlns:a16="http://schemas.microsoft.com/office/drawing/2014/main" id="{CBF5CA8A-A2E0-4683-B44A-336D1FED6A2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8063952"/>
              </p:ext>
            </p:extLst>
          </p:nvPr>
        </p:nvGraphicFramePr>
        <p:xfrm>
          <a:off x="1078028" y="1963946"/>
          <a:ext cx="10485850" cy="1651000"/>
        </p:xfrm>
        <a:graphic>
          <a:graphicData uri="http://schemas.openxmlformats.org/drawingml/2006/table">
            <a:tbl>
              <a:tblPr firstRow="1" bandRow="1">
                <a:tableStyleId>{91EBBBCC-DAD2-459C-BE2E-F6DE35CF9A28}</a:tableStyleId>
              </a:tblPr>
              <a:tblGrid>
                <a:gridCol w="2414980">
                  <a:extLst>
                    <a:ext uri="{9D8B030D-6E8A-4147-A177-3AD203B41FA5}">
                      <a16:colId xmlns:a16="http://schemas.microsoft.com/office/drawing/2014/main" val="520479704"/>
                    </a:ext>
                  </a:extLst>
                </a:gridCol>
                <a:gridCol w="1847088">
                  <a:extLst>
                    <a:ext uri="{9D8B030D-6E8A-4147-A177-3AD203B41FA5}">
                      <a16:colId xmlns:a16="http://schemas.microsoft.com/office/drawing/2014/main" val="80427089"/>
                    </a:ext>
                  </a:extLst>
                </a:gridCol>
                <a:gridCol w="6223782">
                  <a:extLst>
                    <a:ext uri="{9D8B030D-6E8A-4147-A177-3AD203B41FA5}">
                      <a16:colId xmlns:a16="http://schemas.microsoft.com/office/drawing/2014/main" val="232334688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fi-FI" dirty="0" err="1"/>
                        <a:t>Root</a:t>
                      </a:r>
                      <a:r>
                        <a:rPr lang="fi-FI" dirty="0"/>
                        <a:t> / </a:t>
                      </a:r>
                      <a:r>
                        <a:rPr lang="fi-FI" dirty="0" err="1"/>
                        <a:t>other</a:t>
                      </a:r>
                      <a:r>
                        <a:rPr lang="fi-FI" dirty="0"/>
                        <a:t> </a:t>
                      </a:r>
                      <a:r>
                        <a:rPr lang="fi-FI" dirty="0" err="1"/>
                        <a:t>reason</a:t>
                      </a:r>
                      <a:endParaRPr lang="fi-FI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Spelling</a:t>
                      </a: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i-FI" dirty="0" err="1"/>
                        <a:t>Example</a:t>
                      </a:r>
                      <a:endParaRPr lang="fi-FI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67531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i-FI" i="0" dirty="0" err="1"/>
                        <a:t>Ends</a:t>
                      </a:r>
                      <a:r>
                        <a:rPr lang="fi-FI" i="0" dirty="0"/>
                        <a:t> in </a:t>
                      </a:r>
                      <a:r>
                        <a:rPr lang="fi-FI" i="1" dirty="0"/>
                        <a:t>a</a:t>
                      </a:r>
                      <a:r>
                        <a:rPr lang="fi-FI" dirty="0"/>
                        <a:t>-/</a:t>
                      </a:r>
                      <a:r>
                        <a:rPr lang="fi-FI" i="1" dirty="0"/>
                        <a:t>ä</a:t>
                      </a:r>
                      <a:r>
                        <a:rPr lang="fi-FI" i="0" dirty="0"/>
                        <a:t>-</a:t>
                      </a:r>
                      <a:endParaRPr lang="fi-FI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i-FI" i="0" dirty="0" err="1"/>
                        <a:t>With</a:t>
                      </a:r>
                      <a:r>
                        <a:rPr lang="fi-FI" i="0" dirty="0"/>
                        <a:t> </a:t>
                      </a:r>
                      <a:r>
                        <a:rPr lang="fi-FI" i="1" dirty="0"/>
                        <a:t>i</a:t>
                      </a:r>
                      <a:endParaRPr lang="fi-FI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i-FI" b="0" i="1" dirty="0"/>
                        <a:t>kirja</a:t>
                      </a:r>
                      <a:r>
                        <a:rPr lang="fi-FI" b="0" dirty="0"/>
                        <a:t> ’</a:t>
                      </a:r>
                      <a:r>
                        <a:rPr lang="fi-FI" b="0" dirty="0" err="1"/>
                        <a:t>book</a:t>
                      </a:r>
                      <a:r>
                        <a:rPr lang="fi-FI" b="0" dirty="0"/>
                        <a:t>’ &gt; </a:t>
                      </a:r>
                      <a:r>
                        <a:rPr lang="fi-FI" b="0" i="1" dirty="0"/>
                        <a:t>kirjoittaa </a:t>
                      </a:r>
                      <a:r>
                        <a:rPr lang="fi-FI" b="0" i="0" dirty="0"/>
                        <a:t>’to </a:t>
                      </a:r>
                      <a:r>
                        <a:rPr lang="fi-FI" b="0" i="0" dirty="0" err="1"/>
                        <a:t>write</a:t>
                      </a:r>
                      <a:r>
                        <a:rPr lang="fi-FI" b="0" i="1" dirty="0"/>
                        <a:t>’</a:t>
                      </a:r>
                      <a:r>
                        <a:rPr lang="fi-FI" b="0" dirty="0"/>
                        <a:t>, </a:t>
                      </a:r>
                      <a:r>
                        <a:rPr lang="fi-FI" b="0" i="1" dirty="0"/>
                        <a:t>terä </a:t>
                      </a:r>
                      <a:r>
                        <a:rPr lang="fi-FI" b="0" i="0" dirty="0"/>
                        <a:t>’</a:t>
                      </a:r>
                      <a:r>
                        <a:rPr lang="fi-FI" b="0" i="0" dirty="0" err="1"/>
                        <a:t>edge</a:t>
                      </a:r>
                      <a:r>
                        <a:rPr lang="fi-FI" b="0" i="1" dirty="0"/>
                        <a:t>’</a:t>
                      </a:r>
                      <a:r>
                        <a:rPr lang="fi-FI" b="0" dirty="0"/>
                        <a:t> &gt; </a:t>
                      </a:r>
                      <a:r>
                        <a:rPr lang="fi-FI" b="0" i="1" dirty="0"/>
                        <a:t>teroittaa </a:t>
                      </a:r>
                      <a:r>
                        <a:rPr lang="fi-FI" b="0" i="0" dirty="0"/>
                        <a:t>’to </a:t>
                      </a:r>
                      <a:r>
                        <a:rPr lang="fi-FI" b="0" i="0" dirty="0" err="1"/>
                        <a:t>sharpen</a:t>
                      </a:r>
                      <a:r>
                        <a:rPr lang="fi-FI" b="0" i="0" dirty="0"/>
                        <a:t>’</a:t>
                      </a:r>
                      <a:endParaRPr lang="fi-FI" b="0" i="1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5359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i-FI" i="0" dirty="0" err="1"/>
                        <a:t>Ends</a:t>
                      </a:r>
                      <a:r>
                        <a:rPr lang="fi-FI" i="0" dirty="0"/>
                        <a:t> in </a:t>
                      </a:r>
                      <a:r>
                        <a:rPr lang="fi-FI" i="1" dirty="0"/>
                        <a:t>o</a:t>
                      </a:r>
                      <a:r>
                        <a:rPr lang="fi-FI" dirty="0"/>
                        <a:t>-/</a:t>
                      </a:r>
                      <a:r>
                        <a:rPr lang="fi-FI" i="1" dirty="0"/>
                        <a:t>ö</a:t>
                      </a:r>
                      <a:r>
                        <a:rPr lang="fi-FI" dirty="0"/>
                        <a:t>-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i-FI" i="0" dirty="0" err="1"/>
                        <a:t>Without</a:t>
                      </a:r>
                      <a:r>
                        <a:rPr lang="fi-FI" i="0" dirty="0"/>
                        <a:t> </a:t>
                      </a:r>
                      <a:r>
                        <a:rPr lang="fi-FI" i="1" dirty="0"/>
                        <a:t>i</a:t>
                      </a:r>
                      <a:endParaRPr lang="fi-FI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i-FI" b="0" i="1" dirty="0"/>
                        <a:t>ehto</a:t>
                      </a:r>
                      <a:r>
                        <a:rPr lang="fi-FI" b="0" dirty="0"/>
                        <a:t> ’</a:t>
                      </a:r>
                      <a:r>
                        <a:rPr lang="fi-FI" b="0" dirty="0" err="1"/>
                        <a:t>term</a:t>
                      </a:r>
                      <a:r>
                        <a:rPr lang="fi-FI" b="0" dirty="0"/>
                        <a:t>’&gt; </a:t>
                      </a:r>
                      <a:r>
                        <a:rPr lang="fi-FI" b="0" i="1" dirty="0"/>
                        <a:t>ehdottaa ’</a:t>
                      </a:r>
                      <a:r>
                        <a:rPr lang="fi-FI" b="0" i="0" dirty="0"/>
                        <a:t>to </a:t>
                      </a:r>
                      <a:r>
                        <a:rPr lang="fi-FI" b="0" i="0" dirty="0" err="1"/>
                        <a:t>suggest</a:t>
                      </a:r>
                      <a:r>
                        <a:rPr lang="fi-FI" b="0" i="1" dirty="0"/>
                        <a:t>’</a:t>
                      </a:r>
                      <a:r>
                        <a:rPr lang="fi-FI" b="0" dirty="0"/>
                        <a:t>, </a:t>
                      </a:r>
                      <a:r>
                        <a:rPr lang="fi-FI" b="0" i="1" dirty="0"/>
                        <a:t>sähkö </a:t>
                      </a:r>
                      <a:r>
                        <a:rPr lang="fi-FI" b="0" i="0" dirty="0"/>
                        <a:t>’</a:t>
                      </a:r>
                      <a:r>
                        <a:rPr lang="fi-FI" b="0" i="0" dirty="0" err="1"/>
                        <a:t>electricity</a:t>
                      </a:r>
                      <a:r>
                        <a:rPr lang="fi-FI" b="0" i="1" dirty="0"/>
                        <a:t>’</a:t>
                      </a:r>
                      <a:r>
                        <a:rPr lang="fi-FI" b="0" dirty="0"/>
                        <a:t> &gt; </a:t>
                      </a:r>
                      <a:r>
                        <a:rPr lang="fi-FI" b="0" i="1" dirty="0"/>
                        <a:t>sähköttää</a:t>
                      </a:r>
                      <a:r>
                        <a:rPr lang="fi-FI" b="0" dirty="0"/>
                        <a:t> ’to </a:t>
                      </a:r>
                      <a:r>
                        <a:rPr lang="fi-FI" b="0" dirty="0" err="1"/>
                        <a:t>wire</a:t>
                      </a:r>
                      <a:r>
                        <a:rPr lang="fi-FI" b="0" dirty="0"/>
                        <a:t>’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543013"/>
                  </a:ext>
                </a:extLst>
              </a:tr>
            </a:tbl>
          </a:graphicData>
        </a:graphic>
      </p:graphicFrame>
      <p:graphicFrame>
        <p:nvGraphicFramePr>
          <p:cNvPr id="10" name="Taulukko 7">
            <a:extLst>
              <a:ext uri="{FF2B5EF4-FFF2-40B4-BE49-F238E27FC236}">
                <a16:creationId xmlns:a16="http://schemas.microsoft.com/office/drawing/2014/main" id="{336DEEF2-2BFF-4E57-B549-B731EBC6550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0328107"/>
              </p:ext>
            </p:extLst>
          </p:nvPr>
        </p:nvGraphicFramePr>
        <p:xfrm>
          <a:off x="1060222" y="3613746"/>
          <a:ext cx="10485850" cy="2296160"/>
        </p:xfrm>
        <a:graphic>
          <a:graphicData uri="http://schemas.openxmlformats.org/drawingml/2006/table">
            <a:tbl>
              <a:tblPr firstRow="1" bandRow="1">
                <a:tableStyleId>{91EBBBCC-DAD2-459C-BE2E-F6DE35CF9A28}</a:tableStyleId>
              </a:tblPr>
              <a:tblGrid>
                <a:gridCol w="2396692">
                  <a:extLst>
                    <a:ext uri="{9D8B030D-6E8A-4147-A177-3AD203B41FA5}">
                      <a16:colId xmlns:a16="http://schemas.microsoft.com/office/drawing/2014/main" val="3240417149"/>
                    </a:ext>
                  </a:extLst>
                </a:gridCol>
                <a:gridCol w="1901470">
                  <a:extLst>
                    <a:ext uri="{9D8B030D-6E8A-4147-A177-3AD203B41FA5}">
                      <a16:colId xmlns:a16="http://schemas.microsoft.com/office/drawing/2014/main" val="898598955"/>
                    </a:ext>
                  </a:extLst>
                </a:gridCol>
                <a:gridCol w="6187688">
                  <a:extLst>
                    <a:ext uri="{9D8B030D-6E8A-4147-A177-3AD203B41FA5}">
                      <a16:colId xmlns:a16="http://schemas.microsoft.com/office/drawing/2014/main" val="3774864640"/>
                    </a:ext>
                  </a:extLst>
                </a:gridCol>
              </a:tblGrid>
              <a:tr h="217396">
                <a:tc>
                  <a:txBody>
                    <a:bodyPr/>
                    <a:lstStyle/>
                    <a:p>
                      <a:r>
                        <a:rPr lang="fi-FI" b="0" dirty="0" err="1">
                          <a:solidFill>
                            <a:schemeClr val="tx1"/>
                          </a:solidFill>
                        </a:rPr>
                        <a:t>Two</a:t>
                      </a:r>
                      <a:r>
                        <a:rPr lang="fi-FI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fi-FI" b="0" dirty="0" err="1">
                          <a:solidFill>
                            <a:schemeClr val="tx1"/>
                          </a:solidFill>
                        </a:rPr>
                        <a:t>possible</a:t>
                      </a:r>
                      <a:r>
                        <a:rPr lang="fi-FI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fi-FI" b="0" dirty="0" err="1">
                          <a:solidFill>
                            <a:schemeClr val="tx1"/>
                          </a:solidFill>
                        </a:rPr>
                        <a:t>roots</a:t>
                      </a:r>
                      <a:endParaRPr lang="fi-FI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b="0" dirty="0" err="1">
                          <a:solidFill>
                            <a:schemeClr val="tx1"/>
                          </a:solidFill>
                        </a:rPr>
                        <a:t>Without</a:t>
                      </a:r>
                      <a:r>
                        <a:rPr lang="fi-FI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fi-FI" b="0" i="1" dirty="0">
                          <a:solidFill>
                            <a:schemeClr val="tx1"/>
                          </a:solidFill>
                        </a:rPr>
                        <a:t>i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i-FI" b="0" i="1" dirty="0" err="1">
                          <a:solidFill>
                            <a:schemeClr val="tx1"/>
                          </a:solidFill>
                        </a:rPr>
                        <a:t>hajo</a:t>
                      </a:r>
                      <a:r>
                        <a:rPr lang="fi-FI" b="0" dirty="0" err="1">
                          <a:solidFill>
                            <a:schemeClr val="tx1"/>
                          </a:solidFill>
                        </a:rPr>
                        <a:t>|</a:t>
                      </a:r>
                      <a:r>
                        <a:rPr lang="fi-FI" b="0" i="1" dirty="0" err="1">
                          <a:solidFill>
                            <a:schemeClr val="tx1"/>
                          </a:solidFill>
                        </a:rPr>
                        <a:t>ta</a:t>
                      </a:r>
                      <a:r>
                        <a:rPr lang="fi-FI" b="0" i="1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fi-FI" b="0" i="0" dirty="0">
                          <a:solidFill>
                            <a:schemeClr val="tx1"/>
                          </a:solidFill>
                        </a:rPr>
                        <a:t>’to </a:t>
                      </a:r>
                      <a:r>
                        <a:rPr lang="fi-FI" b="0" i="0" dirty="0" err="1">
                          <a:solidFill>
                            <a:schemeClr val="tx1"/>
                          </a:solidFill>
                        </a:rPr>
                        <a:t>break</a:t>
                      </a:r>
                      <a:r>
                        <a:rPr lang="fi-FI" b="0" i="1" dirty="0">
                          <a:solidFill>
                            <a:schemeClr val="tx1"/>
                          </a:solidFill>
                        </a:rPr>
                        <a:t>’</a:t>
                      </a:r>
                      <a:r>
                        <a:rPr lang="fi-FI" b="0" dirty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fi-FI" b="0" i="1" dirty="0">
                          <a:solidFill>
                            <a:schemeClr val="tx1"/>
                          </a:solidFill>
                        </a:rPr>
                        <a:t>haja- </a:t>
                      </a:r>
                      <a:r>
                        <a:rPr lang="fi-FI" b="0" i="0" dirty="0">
                          <a:solidFill>
                            <a:schemeClr val="tx1"/>
                          </a:solidFill>
                        </a:rPr>
                        <a:t>a </a:t>
                      </a:r>
                      <a:r>
                        <a:rPr lang="fi-FI" b="0" i="0" dirty="0" err="1">
                          <a:solidFill>
                            <a:schemeClr val="tx1"/>
                          </a:solidFill>
                        </a:rPr>
                        <a:t>common</a:t>
                      </a:r>
                      <a:r>
                        <a:rPr lang="fi-FI" b="0" i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fi-FI" b="0" i="0" dirty="0" err="1">
                          <a:solidFill>
                            <a:schemeClr val="tx1"/>
                          </a:solidFill>
                        </a:rPr>
                        <a:t>root</a:t>
                      </a:r>
                      <a:r>
                        <a:rPr lang="fi-FI" b="0" i="0" dirty="0">
                          <a:solidFill>
                            <a:schemeClr val="tx1"/>
                          </a:solidFill>
                        </a:rPr>
                        <a:t> in </a:t>
                      </a:r>
                      <a:r>
                        <a:rPr lang="fi-FI" b="0" i="0" dirty="0" err="1">
                          <a:solidFill>
                            <a:schemeClr val="tx1"/>
                          </a:solidFill>
                        </a:rPr>
                        <a:t>words</a:t>
                      </a:r>
                      <a:r>
                        <a:rPr lang="fi-FI" b="0" i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fi-FI" b="0" i="0" dirty="0" err="1">
                          <a:solidFill>
                            <a:schemeClr val="tx1"/>
                          </a:solidFill>
                        </a:rPr>
                        <a:t>meaning</a:t>
                      </a:r>
                      <a:r>
                        <a:rPr lang="fi-FI" b="0" i="0" dirty="0">
                          <a:solidFill>
                            <a:schemeClr val="tx1"/>
                          </a:solidFill>
                        </a:rPr>
                        <a:t> ’</a:t>
                      </a:r>
                      <a:r>
                        <a:rPr lang="fi-FI" b="0" i="0" dirty="0" err="1">
                          <a:solidFill>
                            <a:schemeClr val="tx1"/>
                          </a:solidFill>
                        </a:rPr>
                        <a:t>broken</a:t>
                      </a:r>
                      <a:r>
                        <a:rPr lang="fi-FI" b="0" i="0" dirty="0">
                          <a:solidFill>
                            <a:schemeClr val="tx1"/>
                          </a:solidFill>
                        </a:rPr>
                        <a:t>’, ’</a:t>
                      </a:r>
                      <a:r>
                        <a:rPr lang="fi-FI" b="0" i="0" dirty="0" err="1">
                          <a:solidFill>
                            <a:schemeClr val="tx1"/>
                          </a:solidFill>
                        </a:rPr>
                        <a:t>scattered</a:t>
                      </a:r>
                      <a:r>
                        <a:rPr lang="fi-FI" b="0" i="0" dirty="0">
                          <a:solidFill>
                            <a:schemeClr val="tx1"/>
                          </a:solidFill>
                        </a:rPr>
                        <a:t>’ </a:t>
                      </a:r>
                      <a:r>
                        <a:rPr lang="fi-FI" b="0" i="0" dirty="0" err="1">
                          <a:solidFill>
                            <a:schemeClr val="tx1"/>
                          </a:solidFill>
                        </a:rPr>
                        <a:t>ect</a:t>
                      </a:r>
                      <a:r>
                        <a:rPr lang="fi-FI" b="0" i="1" dirty="0">
                          <a:solidFill>
                            <a:schemeClr val="tx1"/>
                          </a:solidFill>
                        </a:rPr>
                        <a:t>.</a:t>
                      </a:r>
                      <a:r>
                        <a:rPr lang="fi-FI" b="0" dirty="0">
                          <a:solidFill>
                            <a:schemeClr val="tx1"/>
                          </a:solidFill>
                        </a:rPr>
                        <a:t>&gt; </a:t>
                      </a:r>
                      <a:r>
                        <a:rPr lang="fi-FI" b="0" i="1" dirty="0">
                          <a:solidFill>
                            <a:schemeClr val="tx1"/>
                          </a:solidFill>
                        </a:rPr>
                        <a:t>hajottaa </a:t>
                      </a:r>
                      <a:r>
                        <a:rPr lang="fi-FI" b="0" i="0" dirty="0">
                          <a:solidFill>
                            <a:schemeClr val="tx1"/>
                          </a:solidFill>
                        </a:rPr>
                        <a:t>’to </a:t>
                      </a:r>
                      <a:r>
                        <a:rPr lang="fi-FI" b="0" i="0" dirty="0" err="1">
                          <a:solidFill>
                            <a:schemeClr val="tx1"/>
                          </a:solidFill>
                        </a:rPr>
                        <a:t>break</a:t>
                      </a:r>
                      <a:r>
                        <a:rPr lang="fi-FI" b="0" i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fi-FI" b="0" i="0" dirty="0" err="1">
                          <a:solidFill>
                            <a:schemeClr val="tx1"/>
                          </a:solidFill>
                        </a:rPr>
                        <a:t>smtng</a:t>
                      </a:r>
                      <a:r>
                        <a:rPr lang="fi-FI" b="0" i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fi-FI" b="0" i="0" dirty="0" err="1">
                          <a:solidFill>
                            <a:schemeClr val="tx1"/>
                          </a:solidFill>
                        </a:rPr>
                        <a:t>intentionally</a:t>
                      </a:r>
                      <a:r>
                        <a:rPr lang="fi-FI" b="0" i="1" dirty="0">
                          <a:solidFill>
                            <a:schemeClr val="tx1"/>
                          </a:solidFill>
                        </a:rPr>
                        <a:t>’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12074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i-FI" dirty="0"/>
                        <a:t>Unknown </a:t>
                      </a:r>
                      <a:r>
                        <a:rPr lang="fi-FI" dirty="0" err="1"/>
                        <a:t>root</a:t>
                      </a:r>
                      <a:endParaRPr lang="fi-FI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8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Without</a:t>
                      </a:r>
                      <a:r>
                        <a:rPr kumimoji="0" lang="fi-FI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fi-FI" sz="18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i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i-FI" b="0" i="1" dirty="0"/>
                        <a:t>? &gt; odottaa </a:t>
                      </a:r>
                      <a:r>
                        <a:rPr lang="fi-FI" b="0" i="0" dirty="0"/>
                        <a:t>’to </a:t>
                      </a:r>
                      <a:r>
                        <a:rPr lang="fi-FI" b="0" i="0" dirty="0" err="1"/>
                        <a:t>wait</a:t>
                      </a:r>
                      <a:r>
                        <a:rPr lang="fi-FI" b="0" i="0" dirty="0"/>
                        <a:t>’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85139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i-FI" dirty="0" err="1"/>
                        <a:t>Descriptive</a:t>
                      </a:r>
                      <a:r>
                        <a:rPr lang="fi-FI" dirty="0"/>
                        <a:t> </a:t>
                      </a:r>
                      <a:r>
                        <a:rPr lang="fi-FI" dirty="0" err="1"/>
                        <a:t>verb</a:t>
                      </a:r>
                      <a:endParaRPr lang="fi-FI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8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Without</a:t>
                      </a:r>
                      <a:r>
                        <a:rPr kumimoji="0" lang="fi-FI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fi-FI" sz="18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i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i-FI" b="0" i="1" dirty="0"/>
                        <a:t>kotkottaa </a:t>
                      </a:r>
                      <a:r>
                        <a:rPr lang="fi-FI" b="0" i="0" dirty="0"/>
                        <a:t>’to </a:t>
                      </a:r>
                      <a:r>
                        <a:rPr lang="fi-FI" b="0" i="0" dirty="0" err="1"/>
                        <a:t>cackle</a:t>
                      </a:r>
                      <a:r>
                        <a:rPr lang="fi-FI" b="0" i="0" dirty="0"/>
                        <a:t>, </a:t>
                      </a:r>
                      <a:r>
                        <a:rPr lang="fi-FI" b="0" i="0" dirty="0" err="1"/>
                        <a:t>cluck</a:t>
                      </a:r>
                      <a:r>
                        <a:rPr lang="fi-FI" b="0" i="1" dirty="0"/>
                        <a:t>’</a:t>
                      </a:r>
                      <a:r>
                        <a:rPr lang="fi-FI" b="0" dirty="0"/>
                        <a:t>, </a:t>
                      </a:r>
                      <a:r>
                        <a:rPr lang="fi-FI" b="0" i="1" dirty="0" err="1"/>
                        <a:t>höhöttää</a:t>
                      </a:r>
                      <a:r>
                        <a:rPr lang="fi-FI" b="0" i="1" dirty="0"/>
                        <a:t> ’</a:t>
                      </a:r>
                      <a:r>
                        <a:rPr lang="fi-FI" b="0" i="0" dirty="0"/>
                        <a:t>to </a:t>
                      </a:r>
                      <a:r>
                        <a:rPr lang="fi-FI" b="0" i="0" dirty="0" err="1"/>
                        <a:t>laugh</a:t>
                      </a:r>
                      <a:r>
                        <a:rPr lang="fi-FI" b="0" i="0" dirty="0"/>
                        <a:t> </a:t>
                      </a:r>
                      <a:r>
                        <a:rPr lang="fi-FI" b="0" i="0" dirty="0" err="1"/>
                        <a:t>heartily</a:t>
                      </a:r>
                      <a:r>
                        <a:rPr lang="fi-FI" b="0" i="0" dirty="0"/>
                        <a:t>’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9814995"/>
                  </a:ext>
                </a:extLst>
              </a:tr>
              <a:tr h="226596">
                <a:tc>
                  <a:txBody>
                    <a:bodyPr/>
                    <a:lstStyle/>
                    <a:p>
                      <a:r>
                        <a:rPr lang="fi-FI" dirty="0"/>
                        <a:t>Style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i="0" dirty="0" err="1"/>
                        <a:t>Depends</a:t>
                      </a:r>
                      <a:endParaRPr lang="fi-FI" i="0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i-FI" dirty="0" err="1"/>
                        <a:t>Low</a:t>
                      </a:r>
                      <a:r>
                        <a:rPr lang="fi-FI" dirty="0"/>
                        <a:t> </a:t>
                      </a:r>
                      <a:r>
                        <a:rPr lang="fi-FI" dirty="0" err="1"/>
                        <a:t>style</a:t>
                      </a:r>
                      <a:r>
                        <a:rPr lang="fi-FI" dirty="0"/>
                        <a:t>&gt; </a:t>
                      </a:r>
                      <a:r>
                        <a:rPr lang="fi-FI" i="1" dirty="0"/>
                        <a:t>laiskottaa </a:t>
                      </a:r>
                      <a:r>
                        <a:rPr lang="fi-FI" i="0" dirty="0"/>
                        <a:t>’to </a:t>
                      </a:r>
                      <a:r>
                        <a:rPr lang="fi-FI" i="0" dirty="0" err="1"/>
                        <a:t>feel</a:t>
                      </a:r>
                      <a:r>
                        <a:rPr lang="fi-FI" i="0" dirty="0"/>
                        <a:t> </a:t>
                      </a:r>
                      <a:r>
                        <a:rPr lang="fi-FI" i="0" dirty="0" err="1"/>
                        <a:t>lazy</a:t>
                      </a:r>
                      <a:r>
                        <a:rPr lang="fi-FI" i="0" dirty="0"/>
                        <a:t>’,</a:t>
                      </a:r>
                      <a:r>
                        <a:rPr lang="fi-FI" dirty="0"/>
                        <a:t> </a:t>
                      </a:r>
                      <a:r>
                        <a:rPr lang="fi-FI" dirty="0" err="1"/>
                        <a:t>grand</a:t>
                      </a:r>
                      <a:r>
                        <a:rPr lang="fi-FI" dirty="0"/>
                        <a:t> </a:t>
                      </a:r>
                      <a:r>
                        <a:rPr lang="fi-FI" dirty="0" err="1"/>
                        <a:t>style</a:t>
                      </a:r>
                      <a:r>
                        <a:rPr lang="fi-FI" dirty="0"/>
                        <a:t> &gt; </a:t>
                      </a:r>
                      <a:r>
                        <a:rPr lang="fi-FI" i="1" dirty="0"/>
                        <a:t>armoittaa </a:t>
                      </a:r>
                      <a:r>
                        <a:rPr lang="fi-FI" i="0" dirty="0"/>
                        <a:t>’to </a:t>
                      </a:r>
                      <a:r>
                        <a:rPr lang="fi-FI" i="0" dirty="0" err="1"/>
                        <a:t>give</a:t>
                      </a:r>
                      <a:r>
                        <a:rPr lang="fi-FI" i="0" dirty="0"/>
                        <a:t> </a:t>
                      </a:r>
                      <a:r>
                        <a:rPr lang="fi-FI" i="0" dirty="0" err="1"/>
                        <a:t>grace</a:t>
                      </a:r>
                      <a:r>
                        <a:rPr lang="fi-FI" i="0" dirty="0"/>
                        <a:t>’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8105451"/>
                  </a:ext>
                </a:extLst>
              </a:tr>
            </a:tbl>
          </a:graphicData>
        </a:graphic>
      </p:graphicFrame>
      <p:sp>
        <p:nvSpPr>
          <p:cNvPr id="11" name="Tekstiruutu 10">
            <a:extLst>
              <a:ext uri="{FF2B5EF4-FFF2-40B4-BE49-F238E27FC236}">
                <a16:creationId xmlns:a16="http://schemas.microsoft.com/office/drawing/2014/main" id="{1AF95D2B-A620-482C-924B-60B5D2E9FFBE}"/>
              </a:ext>
            </a:extLst>
          </p:cNvPr>
          <p:cNvSpPr txBox="1"/>
          <p:nvPr/>
        </p:nvSpPr>
        <p:spPr>
          <a:xfrm>
            <a:off x="574704" y="2361208"/>
            <a:ext cx="485518" cy="1252538"/>
          </a:xfrm>
          <a:prstGeom prst="rect">
            <a:avLst/>
          </a:prstGeom>
          <a:noFill/>
        </p:spPr>
        <p:txBody>
          <a:bodyPr vert="wordArtVert" wrap="square" rtlCol="0">
            <a:spAutoFit/>
          </a:bodyPr>
          <a:lstStyle/>
          <a:p>
            <a:r>
              <a:rPr lang="fi-FI" b="1" kern="500" spc="-200" dirty="0">
                <a:solidFill>
                  <a:schemeClr val="accent2"/>
                </a:solidFill>
              </a:rPr>
              <a:t>MAIN</a:t>
            </a:r>
          </a:p>
        </p:txBody>
      </p:sp>
      <p:sp>
        <p:nvSpPr>
          <p:cNvPr id="12" name="Tekstiruutu 11">
            <a:extLst>
              <a:ext uri="{FF2B5EF4-FFF2-40B4-BE49-F238E27FC236}">
                <a16:creationId xmlns:a16="http://schemas.microsoft.com/office/drawing/2014/main" id="{70CDC42D-5653-4B15-A772-828075FA0ABC}"/>
              </a:ext>
            </a:extLst>
          </p:cNvPr>
          <p:cNvSpPr txBox="1"/>
          <p:nvPr/>
        </p:nvSpPr>
        <p:spPr>
          <a:xfrm>
            <a:off x="574704" y="3703773"/>
            <a:ext cx="485518" cy="2325021"/>
          </a:xfrm>
          <a:prstGeom prst="rect">
            <a:avLst/>
          </a:prstGeom>
          <a:noFill/>
        </p:spPr>
        <p:txBody>
          <a:bodyPr vert="wordArtVert" wrap="square" rtlCol="0">
            <a:spAutoFit/>
          </a:bodyPr>
          <a:lstStyle/>
          <a:p>
            <a:r>
              <a:rPr lang="fi-FI" b="1" kern="500" spc="300" dirty="0">
                <a:solidFill>
                  <a:schemeClr val="accent2"/>
                </a:solidFill>
              </a:rPr>
              <a:t>EXTRA</a:t>
            </a:r>
          </a:p>
        </p:txBody>
      </p:sp>
    </p:spTree>
    <p:extLst>
      <p:ext uri="{BB962C8B-B14F-4D97-AF65-F5344CB8AC3E}">
        <p14:creationId xmlns:p14="http://schemas.microsoft.com/office/powerpoint/2010/main" val="38331867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sz="4800" i="1" dirty="0" err="1">
                <a:solidFill>
                  <a:schemeClr val="accent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Theory</a:t>
            </a:r>
            <a:r>
              <a:rPr lang="fi-FI" sz="4800" i="1" dirty="0">
                <a:solidFill>
                  <a:schemeClr val="accent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: Language </a:t>
            </a:r>
            <a:r>
              <a:rPr lang="fi-FI" sz="4800" i="1" dirty="0" err="1">
                <a:solidFill>
                  <a:schemeClr val="accent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views</a:t>
            </a:r>
            <a:endParaRPr lang="fi-FI" sz="4800" i="1" dirty="0">
              <a:solidFill>
                <a:schemeClr val="accent2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" name="Tekstiruutu 2">
            <a:extLst>
              <a:ext uri="{FF2B5EF4-FFF2-40B4-BE49-F238E27FC236}">
                <a16:creationId xmlns:a16="http://schemas.microsoft.com/office/drawing/2014/main" id="{C1D0FB67-C3BE-4680-B1E6-B941A27C8152}"/>
              </a:ext>
            </a:extLst>
          </p:cNvPr>
          <p:cNvSpPr txBox="1"/>
          <p:nvPr/>
        </p:nvSpPr>
        <p:spPr>
          <a:xfrm>
            <a:off x="1298713" y="2173357"/>
            <a:ext cx="9713844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chemeClr val="accent2">
                  <a:lumMod val="60000"/>
                  <a:lumOff val="40000"/>
                </a:schemeClr>
              </a:buClr>
              <a:buSzPct val="150000"/>
              <a:buFont typeface="Arial" panose="020B0604020202020204" pitchFamily="34" charset="0"/>
              <a:buChar char="•"/>
            </a:pP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In Finnish </a:t>
            </a:r>
            <a:r>
              <a:rPr lang="en-US" sz="2800" i="1" dirty="0" err="1">
                <a:latin typeface="Cambria" panose="02040503050406030204" pitchFamily="18" charset="0"/>
                <a:ea typeface="Cambria" panose="02040503050406030204" pitchFamily="18" charset="0"/>
              </a:rPr>
              <a:t>kielikäsitys</a:t>
            </a: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 ‘understanding of language’, in international, English research </a:t>
            </a:r>
            <a:r>
              <a:rPr lang="en-US" sz="2800" i="1" dirty="0">
                <a:latin typeface="Cambria" panose="02040503050406030204" pitchFamily="18" charset="0"/>
                <a:ea typeface="Cambria" panose="02040503050406030204" pitchFamily="18" charset="0"/>
              </a:rPr>
              <a:t>theory of language </a:t>
            </a: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and </a:t>
            </a:r>
            <a:r>
              <a:rPr lang="en-US" sz="2800" i="1" dirty="0">
                <a:latin typeface="Cambria" panose="02040503050406030204" pitchFamily="18" charset="0"/>
                <a:ea typeface="Cambria" panose="02040503050406030204" pitchFamily="18" charset="0"/>
              </a:rPr>
              <a:t>language views </a:t>
            </a: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(= LVs).</a:t>
            </a:r>
          </a:p>
          <a:p>
            <a:pPr marL="285750" indent="-285750">
              <a:buClr>
                <a:schemeClr val="accent2">
                  <a:lumMod val="60000"/>
                  <a:lumOff val="40000"/>
                </a:schemeClr>
              </a:buClr>
              <a:buSzPct val="150000"/>
              <a:buFont typeface="Arial" panose="020B0604020202020204" pitchFamily="34" charset="0"/>
              <a:buChar char="•"/>
            </a:pP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A collective and social, shared view of the concept of language, but also shaped by the individual’s experience. Can be implicit or explicit.</a:t>
            </a:r>
          </a:p>
          <a:p>
            <a:pPr marL="285750" indent="-285750">
              <a:buClr>
                <a:schemeClr val="accent2">
                  <a:lumMod val="60000"/>
                  <a:lumOff val="40000"/>
                </a:schemeClr>
              </a:buClr>
              <a:buSzPct val="150000"/>
              <a:buFont typeface="Arial" panose="020B0604020202020204" pitchFamily="34" charset="0"/>
              <a:buChar char="•"/>
            </a:pP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Established LVs.</a:t>
            </a:r>
          </a:p>
          <a:p>
            <a:pPr marL="285750" indent="-285750">
              <a:buClr>
                <a:schemeClr val="accent2">
                  <a:lumMod val="60000"/>
                  <a:lumOff val="40000"/>
                </a:schemeClr>
              </a:buClr>
              <a:buSzPct val="150000"/>
              <a:buFont typeface="Arial" panose="020B0604020202020204" pitchFamily="34" charset="0"/>
              <a:buChar char="•"/>
            </a:pP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LVs are strongly  present in conscious language planning, and therefore in norms. </a:t>
            </a:r>
            <a:endParaRPr lang="fi-FI" sz="28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4" name="Suorakulmio 3">
            <a:extLst>
              <a:ext uri="{FF2B5EF4-FFF2-40B4-BE49-F238E27FC236}">
                <a16:creationId xmlns:a16="http://schemas.microsoft.com/office/drawing/2014/main" id="{1F82A2EA-E1E5-4233-A9E1-72DCB33A7A1F}"/>
              </a:ext>
            </a:extLst>
          </p:cNvPr>
          <p:cNvSpPr/>
          <p:nvPr/>
        </p:nvSpPr>
        <p:spPr>
          <a:xfrm>
            <a:off x="0" y="138659"/>
            <a:ext cx="11827240" cy="6580681"/>
          </a:xfrm>
          <a:custGeom>
            <a:avLst/>
            <a:gdLst>
              <a:gd name="connsiteX0" fmla="*/ 0 w 11827240"/>
              <a:gd name="connsiteY0" fmla="*/ 0 h 6580681"/>
              <a:gd name="connsiteX1" fmla="*/ 473090 w 11827240"/>
              <a:gd name="connsiteY1" fmla="*/ 0 h 6580681"/>
              <a:gd name="connsiteX2" fmla="*/ 946179 w 11827240"/>
              <a:gd name="connsiteY2" fmla="*/ 0 h 6580681"/>
              <a:gd name="connsiteX3" fmla="*/ 1655814 w 11827240"/>
              <a:gd name="connsiteY3" fmla="*/ 0 h 6580681"/>
              <a:gd name="connsiteX4" fmla="*/ 2010631 w 11827240"/>
              <a:gd name="connsiteY4" fmla="*/ 0 h 6580681"/>
              <a:gd name="connsiteX5" fmla="*/ 2720265 w 11827240"/>
              <a:gd name="connsiteY5" fmla="*/ 0 h 6580681"/>
              <a:gd name="connsiteX6" fmla="*/ 3429900 w 11827240"/>
              <a:gd name="connsiteY6" fmla="*/ 0 h 6580681"/>
              <a:gd name="connsiteX7" fmla="*/ 4021262 w 11827240"/>
              <a:gd name="connsiteY7" fmla="*/ 0 h 6580681"/>
              <a:gd name="connsiteX8" fmla="*/ 4376079 w 11827240"/>
              <a:gd name="connsiteY8" fmla="*/ 0 h 6580681"/>
              <a:gd name="connsiteX9" fmla="*/ 4849168 w 11827240"/>
              <a:gd name="connsiteY9" fmla="*/ 0 h 6580681"/>
              <a:gd name="connsiteX10" fmla="*/ 5203986 w 11827240"/>
              <a:gd name="connsiteY10" fmla="*/ 0 h 6580681"/>
              <a:gd name="connsiteX11" fmla="*/ 5677075 w 11827240"/>
              <a:gd name="connsiteY11" fmla="*/ 0 h 6580681"/>
              <a:gd name="connsiteX12" fmla="*/ 6504982 w 11827240"/>
              <a:gd name="connsiteY12" fmla="*/ 0 h 6580681"/>
              <a:gd name="connsiteX13" fmla="*/ 7214616 w 11827240"/>
              <a:gd name="connsiteY13" fmla="*/ 0 h 6580681"/>
              <a:gd name="connsiteX14" fmla="*/ 7805978 w 11827240"/>
              <a:gd name="connsiteY14" fmla="*/ 0 h 6580681"/>
              <a:gd name="connsiteX15" fmla="*/ 8042523 w 11827240"/>
              <a:gd name="connsiteY15" fmla="*/ 0 h 6580681"/>
              <a:gd name="connsiteX16" fmla="*/ 8515613 w 11827240"/>
              <a:gd name="connsiteY16" fmla="*/ 0 h 6580681"/>
              <a:gd name="connsiteX17" fmla="*/ 9225247 w 11827240"/>
              <a:gd name="connsiteY17" fmla="*/ 0 h 6580681"/>
              <a:gd name="connsiteX18" fmla="*/ 9580064 w 11827240"/>
              <a:gd name="connsiteY18" fmla="*/ 0 h 6580681"/>
              <a:gd name="connsiteX19" fmla="*/ 10171426 w 11827240"/>
              <a:gd name="connsiteY19" fmla="*/ 0 h 6580681"/>
              <a:gd name="connsiteX20" fmla="*/ 10762788 w 11827240"/>
              <a:gd name="connsiteY20" fmla="*/ 0 h 6580681"/>
              <a:gd name="connsiteX21" fmla="*/ 11117606 w 11827240"/>
              <a:gd name="connsiteY21" fmla="*/ 0 h 6580681"/>
              <a:gd name="connsiteX22" fmla="*/ 11827240 w 11827240"/>
              <a:gd name="connsiteY22" fmla="*/ 0 h 6580681"/>
              <a:gd name="connsiteX23" fmla="*/ 11827240 w 11827240"/>
              <a:gd name="connsiteY23" fmla="*/ 532437 h 6580681"/>
              <a:gd name="connsiteX24" fmla="*/ 11827240 w 11827240"/>
              <a:gd name="connsiteY24" fmla="*/ 933260 h 6580681"/>
              <a:gd name="connsiteX25" fmla="*/ 11827240 w 11827240"/>
              <a:gd name="connsiteY25" fmla="*/ 1334084 h 6580681"/>
              <a:gd name="connsiteX26" fmla="*/ 11827240 w 11827240"/>
              <a:gd name="connsiteY26" fmla="*/ 2063941 h 6580681"/>
              <a:gd name="connsiteX27" fmla="*/ 11827240 w 11827240"/>
              <a:gd name="connsiteY27" fmla="*/ 2662185 h 6580681"/>
              <a:gd name="connsiteX28" fmla="*/ 11827240 w 11827240"/>
              <a:gd name="connsiteY28" fmla="*/ 3392042 h 6580681"/>
              <a:gd name="connsiteX29" fmla="*/ 11827240 w 11827240"/>
              <a:gd name="connsiteY29" fmla="*/ 3990286 h 6580681"/>
              <a:gd name="connsiteX30" fmla="*/ 11827240 w 11827240"/>
              <a:gd name="connsiteY30" fmla="*/ 4391109 h 6580681"/>
              <a:gd name="connsiteX31" fmla="*/ 11827240 w 11827240"/>
              <a:gd name="connsiteY31" fmla="*/ 4791932 h 6580681"/>
              <a:gd name="connsiteX32" fmla="*/ 11827240 w 11827240"/>
              <a:gd name="connsiteY32" fmla="*/ 5521790 h 6580681"/>
              <a:gd name="connsiteX33" fmla="*/ 11827240 w 11827240"/>
              <a:gd name="connsiteY33" fmla="*/ 5922613 h 6580681"/>
              <a:gd name="connsiteX34" fmla="*/ 11827240 w 11827240"/>
              <a:gd name="connsiteY34" fmla="*/ 6580681 h 6580681"/>
              <a:gd name="connsiteX35" fmla="*/ 11235878 w 11827240"/>
              <a:gd name="connsiteY35" fmla="*/ 6580681 h 6580681"/>
              <a:gd name="connsiteX36" fmla="*/ 10762788 w 11827240"/>
              <a:gd name="connsiteY36" fmla="*/ 6580681 h 6580681"/>
              <a:gd name="connsiteX37" fmla="*/ 10171426 w 11827240"/>
              <a:gd name="connsiteY37" fmla="*/ 6580681 h 6580681"/>
              <a:gd name="connsiteX38" fmla="*/ 9580064 w 11827240"/>
              <a:gd name="connsiteY38" fmla="*/ 6580681 h 6580681"/>
              <a:gd name="connsiteX39" fmla="*/ 9225247 w 11827240"/>
              <a:gd name="connsiteY39" fmla="*/ 6580681 h 6580681"/>
              <a:gd name="connsiteX40" fmla="*/ 8515613 w 11827240"/>
              <a:gd name="connsiteY40" fmla="*/ 6580681 h 6580681"/>
              <a:gd name="connsiteX41" fmla="*/ 8279068 w 11827240"/>
              <a:gd name="connsiteY41" fmla="*/ 6580681 h 6580681"/>
              <a:gd name="connsiteX42" fmla="*/ 7687706 w 11827240"/>
              <a:gd name="connsiteY42" fmla="*/ 6580681 h 6580681"/>
              <a:gd name="connsiteX43" fmla="*/ 6859799 w 11827240"/>
              <a:gd name="connsiteY43" fmla="*/ 6580681 h 6580681"/>
              <a:gd name="connsiteX44" fmla="*/ 6150165 w 11827240"/>
              <a:gd name="connsiteY44" fmla="*/ 6580681 h 6580681"/>
              <a:gd name="connsiteX45" fmla="*/ 5795348 w 11827240"/>
              <a:gd name="connsiteY45" fmla="*/ 6580681 h 6580681"/>
              <a:gd name="connsiteX46" fmla="*/ 5558803 w 11827240"/>
              <a:gd name="connsiteY46" fmla="*/ 6580681 h 6580681"/>
              <a:gd name="connsiteX47" fmla="*/ 4730896 w 11827240"/>
              <a:gd name="connsiteY47" fmla="*/ 6580681 h 6580681"/>
              <a:gd name="connsiteX48" fmla="*/ 4021262 w 11827240"/>
              <a:gd name="connsiteY48" fmla="*/ 6580681 h 6580681"/>
              <a:gd name="connsiteX49" fmla="*/ 3429900 w 11827240"/>
              <a:gd name="connsiteY49" fmla="*/ 6580681 h 6580681"/>
              <a:gd name="connsiteX50" fmla="*/ 3193355 w 11827240"/>
              <a:gd name="connsiteY50" fmla="*/ 6580681 h 6580681"/>
              <a:gd name="connsiteX51" fmla="*/ 2483720 w 11827240"/>
              <a:gd name="connsiteY51" fmla="*/ 6580681 h 6580681"/>
              <a:gd name="connsiteX52" fmla="*/ 1655814 w 11827240"/>
              <a:gd name="connsiteY52" fmla="*/ 6580681 h 6580681"/>
              <a:gd name="connsiteX53" fmla="*/ 827907 w 11827240"/>
              <a:gd name="connsiteY53" fmla="*/ 6580681 h 6580681"/>
              <a:gd name="connsiteX54" fmla="*/ 0 w 11827240"/>
              <a:gd name="connsiteY54" fmla="*/ 6580681 h 6580681"/>
              <a:gd name="connsiteX55" fmla="*/ 0 w 11827240"/>
              <a:gd name="connsiteY55" fmla="*/ 5850824 h 6580681"/>
              <a:gd name="connsiteX56" fmla="*/ 0 w 11827240"/>
              <a:gd name="connsiteY56" fmla="*/ 5318387 h 6580681"/>
              <a:gd name="connsiteX57" fmla="*/ 0 w 11827240"/>
              <a:gd name="connsiteY57" fmla="*/ 4654336 h 6580681"/>
              <a:gd name="connsiteX58" fmla="*/ 0 w 11827240"/>
              <a:gd name="connsiteY58" fmla="*/ 3924479 h 6580681"/>
              <a:gd name="connsiteX59" fmla="*/ 0 w 11827240"/>
              <a:gd name="connsiteY59" fmla="*/ 3326235 h 6580681"/>
              <a:gd name="connsiteX60" fmla="*/ 0 w 11827240"/>
              <a:gd name="connsiteY60" fmla="*/ 2925412 h 6580681"/>
              <a:gd name="connsiteX61" fmla="*/ 0 w 11827240"/>
              <a:gd name="connsiteY61" fmla="*/ 2327168 h 6580681"/>
              <a:gd name="connsiteX62" fmla="*/ 0 w 11827240"/>
              <a:gd name="connsiteY62" fmla="*/ 1926345 h 6580681"/>
              <a:gd name="connsiteX63" fmla="*/ 0 w 11827240"/>
              <a:gd name="connsiteY63" fmla="*/ 1393908 h 6580681"/>
              <a:gd name="connsiteX64" fmla="*/ 0 w 11827240"/>
              <a:gd name="connsiteY64" fmla="*/ 795664 h 6580681"/>
              <a:gd name="connsiteX65" fmla="*/ 0 w 11827240"/>
              <a:gd name="connsiteY65" fmla="*/ 0 h 65806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</a:cxnLst>
            <a:rect l="l" t="t" r="r" b="b"/>
            <a:pathLst>
              <a:path w="11827240" h="6580681" extrusionOk="0">
                <a:moveTo>
                  <a:pt x="0" y="0"/>
                </a:moveTo>
                <a:cubicBezTo>
                  <a:pt x="199754" y="-4979"/>
                  <a:pt x="352304" y="48358"/>
                  <a:pt x="473090" y="0"/>
                </a:cubicBezTo>
                <a:cubicBezTo>
                  <a:pt x="593876" y="-48358"/>
                  <a:pt x="831087" y="3609"/>
                  <a:pt x="946179" y="0"/>
                </a:cubicBezTo>
                <a:cubicBezTo>
                  <a:pt x="1061271" y="-3609"/>
                  <a:pt x="1466405" y="71296"/>
                  <a:pt x="1655814" y="0"/>
                </a:cubicBezTo>
                <a:cubicBezTo>
                  <a:pt x="1845223" y="-71296"/>
                  <a:pt x="1915435" y="41339"/>
                  <a:pt x="2010631" y="0"/>
                </a:cubicBezTo>
                <a:cubicBezTo>
                  <a:pt x="2105827" y="-41339"/>
                  <a:pt x="2567231" y="54952"/>
                  <a:pt x="2720265" y="0"/>
                </a:cubicBezTo>
                <a:cubicBezTo>
                  <a:pt x="2873299" y="-54952"/>
                  <a:pt x="3285310" y="80606"/>
                  <a:pt x="3429900" y="0"/>
                </a:cubicBezTo>
                <a:cubicBezTo>
                  <a:pt x="3574490" y="-80606"/>
                  <a:pt x="3866533" y="46691"/>
                  <a:pt x="4021262" y="0"/>
                </a:cubicBezTo>
                <a:cubicBezTo>
                  <a:pt x="4175991" y="-46691"/>
                  <a:pt x="4267693" y="8944"/>
                  <a:pt x="4376079" y="0"/>
                </a:cubicBezTo>
                <a:cubicBezTo>
                  <a:pt x="4484465" y="-8944"/>
                  <a:pt x="4643932" y="18254"/>
                  <a:pt x="4849168" y="0"/>
                </a:cubicBezTo>
                <a:cubicBezTo>
                  <a:pt x="5054404" y="-18254"/>
                  <a:pt x="5083419" y="21186"/>
                  <a:pt x="5203986" y="0"/>
                </a:cubicBezTo>
                <a:cubicBezTo>
                  <a:pt x="5324553" y="-21186"/>
                  <a:pt x="5531924" y="19013"/>
                  <a:pt x="5677075" y="0"/>
                </a:cubicBezTo>
                <a:cubicBezTo>
                  <a:pt x="5822226" y="-19013"/>
                  <a:pt x="6315514" y="60657"/>
                  <a:pt x="6504982" y="0"/>
                </a:cubicBezTo>
                <a:cubicBezTo>
                  <a:pt x="6694450" y="-60657"/>
                  <a:pt x="6874283" y="55728"/>
                  <a:pt x="7214616" y="0"/>
                </a:cubicBezTo>
                <a:cubicBezTo>
                  <a:pt x="7554949" y="-55728"/>
                  <a:pt x="7527186" y="26182"/>
                  <a:pt x="7805978" y="0"/>
                </a:cubicBezTo>
                <a:cubicBezTo>
                  <a:pt x="8084770" y="-26182"/>
                  <a:pt x="7983699" y="8049"/>
                  <a:pt x="8042523" y="0"/>
                </a:cubicBezTo>
                <a:cubicBezTo>
                  <a:pt x="8101348" y="-8049"/>
                  <a:pt x="8309700" y="9551"/>
                  <a:pt x="8515613" y="0"/>
                </a:cubicBezTo>
                <a:cubicBezTo>
                  <a:pt x="8721526" y="-9551"/>
                  <a:pt x="9069685" y="10516"/>
                  <a:pt x="9225247" y="0"/>
                </a:cubicBezTo>
                <a:cubicBezTo>
                  <a:pt x="9380809" y="-10516"/>
                  <a:pt x="9450496" y="19239"/>
                  <a:pt x="9580064" y="0"/>
                </a:cubicBezTo>
                <a:cubicBezTo>
                  <a:pt x="9709632" y="-19239"/>
                  <a:pt x="10001716" y="11157"/>
                  <a:pt x="10171426" y="0"/>
                </a:cubicBezTo>
                <a:cubicBezTo>
                  <a:pt x="10341136" y="-11157"/>
                  <a:pt x="10470841" y="57692"/>
                  <a:pt x="10762788" y="0"/>
                </a:cubicBezTo>
                <a:cubicBezTo>
                  <a:pt x="11054735" y="-57692"/>
                  <a:pt x="10966629" y="33055"/>
                  <a:pt x="11117606" y="0"/>
                </a:cubicBezTo>
                <a:cubicBezTo>
                  <a:pt x="11268583" y="-33055"/>
                  <a:pt x="11677089" y="7909"/>
                  <a:pt x="11827240" y="0"/>
                </a:cubicBezTo>
                <a:cubicBezTo>
                  <a:pt x="11857497" y="262226"/>
                  <a:pt x="11821497" y="268120"/>
                  <a:pt x="11827240" y="532437"/>
                </a:cubicBezTo>
                <a:cubicBezTo>
                  <a:pt x="11832983" y="796754"/>
                  <a:pt x="11813752" y="825789"/>
                  <a:pt x="11827240" y="933260"/>
                </a:cubicBezTo>
                <a:cubicBezTo>
                  <a:pt x="11840728" y="1040731"/>
                  <a:pt x="11824552" y="1185962"/>
                  <a:pt x="11827240" y="1334084"/>
                </a:cubicBezTo>
                <a:cubicBezTo>
                  <a:pt x="11829928" y="1482206"/>
                  <a:pt x="11779987" y="1748473"/>
                  <a:pt x="11827240" y="2063941"/>
                </a:cubicBezTo>
                <a:cubicBezTo>
                  <a:pt x="11874493" y="2379409"/>
                  <a:pt x="11823965" y="2503782"/>
                  <a:pt x="11827240" y="2662185"/>
                </a:cubicBezTo>
                <a:cubicBezTo>
                  <a:pt x="11830515" y="2820588"/>
                  <a:pt x="11803900" y="3058749"/>
                  <a:pt x="11827240" y="3392042"/>
                </a:cubicBezTo>
                <a:cubicBezTo>
                  <a:pt x="11850580" y="3725335"/>
                  <a:pt x="11784232" y="3801575"/>
                  <a:pt x="11827240" y="3990286"/>
                </a:cubicBezTo>
                <a:cubicBezTo>
                  <a:pt x="11870248" y="4178997"/>
                  <a:pt x="11820490" y="4302666"/>
                  <a:pt x="11827240" y="4391109"/>
                </a:cubicBezTo>
                <a:cubicBezTo>
                  <a:pt x="11833990" y="4479552"/>
                  <a:pt x="11812160" y="4658922"/>
                  <a:pt x="11827240" y="4791932"/>
                </a:cubicBezTo>
                <a:cubicBezTo>
                  <a:pt x="11842320" y="4924942"/>
                  <a:pt x="11797245" y="5310566"/>
                  <a:pt x="11827240" y="5521790"/>
                </a:cubicBezTo>
                <a:cubicBezTo>
                  <a:pt x="11857235" y="5733014"/>
                  <a:pt x="11815711" y="5731120"/>
                  <a:pt x="11827240" y="5922613"/>
                </a:cubicBezTo>
                <a:cubicBezTo>
                  <a:pt x="11838769" y="6114106"/>
                  <a:pt x="11750988" y="6327557"/>
                  <a:pt x="11827240" y="6580681"/>
                </a:cubicBezTo>
                <a:cubicBezTo>
                  <a:pt x="11603799" y="6605903"/>
                  <a:pt x="11472644" y="6563736"/>
                  <a:pt x="11235878" y="6580681"/>
                </a:cubicBezTo>
                <a:cubicBezTo>
                  <a:pt x="10999112" y="6597626"/>
                  <a:pt x="10952421" y="6532668"/>
                  <a:pt x="10762788" y="6580681"/>
                </a:cubicBezTo>
                <a:cubicBezTo>
                  <a:pt x="10573155" y="6628694"/>
                  <a:pt x="10455218" y="6549628"/>
                  <a:pt x="10171426" y="6580681"/>
                </a:cubicBezTo>
                <a:cubicBezTo>
                  <a:pt x="9887634" y="6611734"/>
                  <a:pt x="9765121" y="6545507"/>
                  <a:pt x="9580064" y="6580681"/>
                </a:cubicBezTo>
                <a:cubicBezTo>
                  <a:pt x="9395007" y="6615855"/>
                  <a:pt x="9320719" y="6570523"/>
                  <a:pt x="9225247" y="6580681"/>
                </a:cubicBezTo>
                <a:cubicBezTo>
                  <a:pt x="9129775" y="6590839"/>
                  <a:pt x="8854260" y="6525390"/>
                  <a:pt x="8515613" y="6580681"/>
                </a:cubicBezTo>
                <a:cubicBezTo>
                  <a:pt x="8176966" y="6635972"/>
                  <a:pt x="8386547" y="6565977"/>
                  <a:pt x="8279068" y="6580681"/>
                </a:cubicBezTo>
                <a:cubicBezTo>
                  <a:pt x="8171589" y="6595385"/>
                  <a:pt x="7949718" y="6542411"/>
                  <a:pt x="7687706" y="6580681"/>
                </a:cubicBezTo>
                <a:cubicBezTo>
                  <a:pt x="7425694" y="6618951"/>
                  <a:pt x="7125912" y="6487625"/>
                  <a:pt x="6859799" y="6580681"/>
                </a:cubicBezTo>
                <a:cubicBezTo>
                  <a:pt x="6593686" y="6673737"/>
                  <a:pt x="6462221" y="6539228"/>
                  <a:pt x="6150165" y="6580681"/>
                </a:cubicBezTo>
                <a:cubicBezTo>
                  <a:pt x="5838109" y="6622134"/>
                  <a:pt x="5924619" y="6546802"/>
                  <a:pt x="5795348" y="6580681"/>
                </a:cubicBezTo>
                <a:cubicBezTo>
                  <a:pt x="5666077" y="6614560"/>
                  <a:pt x="5645231" y="6561827"/>
                  <a:pt x="5558803" y="6580681"/>
                </a:cubicBezTo>
                <a:cubicBezTo>
                  <a:pt x="5472375" y="6599535"/>
                  <a:pt x="4984912" y="6514601"/>
                  <a:pt x="4730896" y="6580681"/>
                </a:cubicBezTo>
                <a:cubicBezTo>
                  <a:pt x="4476880" y="6646761"/>
                  <a:pt x="4283375" y="6574428"/>
                  <a:pt x="4021262" y="6580681"/>
                </a:cubicBezTo>
                <a:cubicBezTo>
                  <a:pt x="3759149" y="6586934"/>
                  <a:pt x="3571030" y="6564571"/>
                  <a:pt x="3429900" y="6580681"/>
                </a:cubicBezTo>
                <a:cubicBezTo>
                  <a:pt x="3288770" y="6596791"/>
                  <a:pt x="3290163" y="6562450"/>
                  <a:pt x="3193355" y="6580681"/>
                </a:cubicBezTo>
                <a:cubicBezTo>
                  <a:pt x="3096547" y="6598912"/>
                  <a:pt x="2741237" y="6536764"/>
                  <a:pt x="2483720" y="6580681"/>
                </a:cubicBezTo>
                <a:cubicBezTo>
                  <a:pt x="2226204" y="6624598"/>
                  <a:pt x="1923615" y="6553965"/>
                  <a:pt x="1655814" y="6580681"/>
                </a:cubicBezTo>
                <a:cubicBezTo>
                  <a:pt x="1388013" y="6607397"/>
                  <a:pt x="1030272" y="6524310"/>
                  <a:pt x="827907" y="6580681"/>
                </a:cubicBezTo>
                <a:cubicBezTo>
                  <a:pt x="625542" y="6637052"/>
                  <a:pt x="273305" y="6506240"/>
                  <a:pt x="0" y="6580681"/>
                </a:cubicBezTo>
                <a:cubicBezTo>
                  <a:pt x="-21238" y="6319802"/>
                  <a:pt x="85795" y="6069307"/>
                  <a:pt x="0" y="5850824"/>
                </a:cubicBezTo>
                <a:cubicBezTo>
                  <a:pt x="-85795" y="5632341"/>
                  <a:pt x="18414" y="5494551"/>
                  <a:pt x="0" y="5318387"/>
                </a:cubicBezTo>
                <a:cubicBezTo>
                  <a:pt x="-18414" y="5142223"/>
                  <a:pt x="1282" y="4822441"/>
                  <a:pt x="0" y="4654336"/>
                </a:cubicBezTo>
                <a:cubicBezTo>
                  <a:pt x="-1282" y="4486231"/>
                  <a:pt x="55639" y="4231534"/>
                  <a:pt x="0" y="3924479"/>
                </a:cubicBezTo>
                <a:cubicBezTo>
                  <a:pt x="-55639" y="3617424"/>
                  <a:pt x="58992" y="3472373"/>
                  <a:pt x="0" y="3326235"/>
                </a:cubicBezTo>
                <a:cubicBezTo>
                  <a:pt x="-58992" y="3180097"/>
                  <a:pt x="30595" y="3088975"/>
                  <a:pt x="0" y="2925412"/>
                </a:cubicBezTo>
                <a:cubicBezTo>
                  <a:pt x="-30595" y="2761849"/>
                  <a:pt x="62570" y="2587989"/>
                  <a:pt x="0" y="2327168"/>
                </a:cubicBezTo>
                <a:cubicBezTo>
                  <a:pt x="-62570" y="2066347"/>
                  <a:pt x="14057" y="2049059"/>
                  <a:pt x="0" y="1926345"/>
                </a:cubicBezTo>
                <a:cubicBezTo>
                  <a:pt x="-14057" y="1803631"/>
                  <a:pt x="14175" y="1588573"/>
                  <a:pt x="0" y="1393908"/>
                </a:cubicBezTo>
                <a:cubicBezTo>
                  <a:pt x="-14175" y="1199243"/>
                  <a:pt x="16102" y="1001486"/>
                  <a:pt x="0" y="795664"/>
                </a:cubicBezTo>
                <a:cubicBezTo>
                  <a:pt x="-16102" y="589842"/>
                  <a:pt x="46743" y="169650"/>
                  <a:pt x="0" y="0"/>
                </a:cubicBezTo>
                <a:close/>
              </a:path>
            </a:pathLst>
          </a:custGeom>
          <a:noFill/>
          <a:ln w="6350">
            <a:solidFill>
              <a:schemeClr val="accent2">
                <a:lumMod val="40000"/>
                <a:lumOff val="60000"/>
              </a:schemeClr>
            </a:solidFill>
            <a:extLst>
              <a:ext uri="{C807C97D-BFC1-408E-A445-0C87EB9F89A2}">
                <ask:lineSketchStyleProps xmlns:ask="http://schemas.microsoft.com/office/drawing/2018/sketchyshapes" sd="4224980216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241423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i-FI" sz="4800" i="1" dirty="0" err="1">
                <a:solidFill>
                  <a:schemeClr val="accent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Research</a:t>
            </a:r>
            <a:r>
              <a:rPr lang="fi-FI" sz="4800" i="1" dirty="0">
                <a:solidFill>
                  <a:schemeClr val="accent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fi-FI" sz="4800" i="1" dirty="0" err="1">
                <a:solidFill>
                  <a:schemeClr val="accent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material</a:t>
            </a:r>
            <a:r>
              <a:rPr lang="fi-FI" sz="4800" i="1" dirty="0">
                <a:solidFill>
                  <a:schemeClr val="accent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and </a:t>
            </a:r>
            <a:r>
              <a:rPr lang="fi-FI" sz="4800" i="1" dirty="0" err="1">
                <a:solidFill>
                  <a:schemeClr val="accent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method</a:t>
            </a:r>
            <a:r>
              <a:rPr lang="fi-FI" sz="4800" i="1" dirty="0">
                <a:solidFill>
                  <a:schemeClr val="accent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(1/2)</a:t>
            </a:r>
          </a:p>
        </p:txBody>
      </p:sp>
      <p:sp>
        <p:nvSpPr>
          <p:cNvPr id="3" name="Tekstiruutu 2">
            <a:extLst>
              <a:ext uri="{FF2B5EF4-FFF2-40B4-BE49-F238E27FC236}">
                <a16:creationId xmlns:a16="http://schemas.microsoft.com/office/drawing/2014/main" id="{C1D0FB67-C3BE-4680-B1E6-B941A27C8152}"/>
              </a:ext>
            </a:extLst>
          </p:cNvPr>
          <p:cNvSpPr txBox="1"/>
          <p:nvPr/>
        </p:nvSpPr>
        <p:spPr>
          <a:xfrm>
            <a:off x="1298713" y="2173357"/>
            <a:ext cx="9713844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chemeClr val="accent2">
                  <a:lumMod val="60000"/>
                  <a:lumOff val="40000"/>
                </a:schemeClr>
              </a:buClr>
              <a:buSzPct val="150000"/>
              <a:buFont typeface="Arial" panose="020B0604020202020204" pitchFamily="34" charset="0"/>
              <a:buChar char="•"/>
            </a:pP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A survey for language professionals, about proof reading habits, opinions on current language planning and the orthographic norm of </a:t>
            </a:r>
            <a:r>
              <a:rPr lang="en-US" sz="2800" i="1" dirty="0">
                <a:latin typeface="Cambria" panose="02040503050406030204" pitchFamily="18" charset="0"/>
                <a:ea typeface="Cambria" panose="02040503050406030204" pitchFamily="18" charset="0"/>
              </a:rPr>
              <a:t>OittA-</a:t>
            </a: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 and </a:t>
            </a:r>
            <a:r>
              <a:rPr lang="en-US" sz="2800" i="1" dirty="0">
                <a:latin typeface="Cambria" panose="02040503050406030204" pitchFamily="18" charset="0"/>
                <a:ea typeface="Cambria" panose="02040503050406030204" pitchFamily="18" charset="0"/>
              </a:rPr>
              <a:t>OttA</a:t>
            </a: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-verbs.</a:t>
            </a:r>
          </a:p>
          <a:p>
            <a:pPr marL="285750" indent="-285750">
              <a:buClr>
                <a:schemeClr val="accent2">
                  <a:lumMod val="60000"/>
                  <a:lumOff val="40000"/>
                </a:schemeClr>
              </a:buClr>
              <a:buSzPct val="150000"/>
              <a:buFont typeface="Arial" panose="020B0604020202020204" pitchFamily="34" charset="0"/>
              <a:buChar char="•"/>
            </a:pP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335 participants, mostly teachers, lecturers and translators. </a:t>
            </a:r>
          </a:p>
          <a:p>
            <a:pPr marL="285750" indent="-285750">
              <a:buClr>
                <a:schemeClr val="accent2">
                  <a:lumMod val="60000"/>
                  <a:lumOff val="40000"/>
                </a:schemeClr>
              </a:buClr>
              <a:buSzPct val="150000"/>
              <a:buFont typeface="Arial" panose="020B0604020202020204" pitchFamily="34" charset="0"/>
              <a:buChar char="•"/>
            </a:pP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 Revealed that majority do not support changing the norm, why?</a:t>
            </a:r>
          </a:p>
          <a:p>
            <a:pPr marL="285750" indent="-285750">
              <a:buClr>
                <a:srgbClr val="FFC55D"/>
              </a:buClr>
              <a:buSzPct val="150000"/>
              <a:buFont typeface="Arial" panose="020B0604020202020204" pitchFamily="34" charset="0"/>
              <a:buChar char="•"/>
            </a:pPr>
            <a:endParaRPr lang="fi-FI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4" name="Suorakulmio 3">
            <a:extLst>
              <a:ext uri="{FF2B5EF4-FFF2-40B4-BE49-F238E27FC236}">
                <a16:creationId xmlns:a16="http://schemas.microsoft.com/office/drawing/2014/main" id="{6460B1E7-E9D4-46F0-AC24-3D1CD1FD927F}"/>
              </a:ext>
            </a:extLst>
          </p:cNvPr>
          <p:cNvSpPr/>
          <p:nvPr/>
        </p:nvSpPr>
        <p:spPr>
          <a:xfrm>
            <a:off x="209862" y="164892"/>
            <a:ext cx="11827240" cy="6580681"/>
          </a:xfrm>
          <a:custGeom>
            <a:avLst/>
            <a:gdLst>
              <a:gd name="connsiteX0" fmla="*/ 0 w 11827240"/>
              <a:gd name="connsiteY0" fmla="*/ 0 h 6580681"/>
              <a:gd name="connsiteX1" fmla="*/ 473090 w 11827240"/>
              <a:gd name="connsiteY1" fmla="*/ 0 h 6580681"/>
              <a:gd name="connsiteX2" fmla="*/ 946179 w 11827240"/>
              <a:gd name="connsiteY2" fmla="*/ 0 h 6580681"/>
              <a:gd name="connsiteX3" fmla="*/ 1655814 w 11827240"/>
              <a:gd name="connsiteY3" fmla="*/ 0 h 6580681"/>
              <a:gd name="connsiteX4" fmla="*/ 2010631 w 11827240"/>
              <a:gd name="connsiteY4" fmla="*/ 0 h 6580681"/>
              <a:gd name="connsiteX5" fmla="*/ 2720265 w 11827240"/>
              <a:gd name="connsiteY5" fmla="*/ 0 h 6580681"/>
              <a:gd name="connsiteX6" fmla="*/ 3429900 w 11827240"/>
              <a:gd name="connsiteY6" fmla="*/ 0 h 6580681"/>
              <a:gd name="connsiteX7" fmla="*/ 4021262 w 11827240"/>
              <a:gd name="connsiteY7" fmla="*/ 0 h 6580681"/>
              <a:gd name="connsiteX8" fmla="*/ 4376079 w 11827240"/>
              <a:gd name="connsiteY8" fmla="*/ 0 h 6580681"/>
              <a:gd name="connsiteX9" fmla="*/ 4849168 w 11827240"/>
              <a:gd name="connsiteY9" fmla="*/ 0 h 6580681"/>
              <a:gd name="connsiteX10" fmla="*/ 5203986 w 11827240"/>
              <a:gd name="connsiteY10" fmla="*/ 0 h 6580681"/>
              <a:gd name="connsiteX11" fmla="*/ 5677075 w 11827240"/>
              <a:gd name="connsiteY11" fmla="*/ 0 h 6580681"/>
              <a:gd name="connsiteX12" fmla="*/ 6504982 w 11827240"/>
              <a:gd name="connsiteY12" fmla="*/ 0 h 6580681"/>
              <a:gd name="connsiteX13" fmla="*/ 7214616 w 11827240"/>
              <a:gd name="connsiteY13" fmla="*/ 0 h 6580681"/>
              <a:gd name="connsiteX14" fmla="*/ 7805978 w 11827240"/>
              <a:gd name="connsiteY14" fmla="*/ 0 h 6580681"/>
              <a:gd name="connsiteX15" fmla="*/ 8042523 w 11827240"/>
              <a:gd name="connsiteY15" fmla="*/ 0 h 6580681"/>
              <a:gd name="connsiteX16" fmla="*/ 8515613 w 11827240"/>
              <a:gd name="connsiteY16" fmla="*/ 0 h 6580681"/>
              <a:gd name="connsiteX17" fmla="*/ 9225247 w 11827240"/>
              <a:gd name="connsiteY17" fmla="*/ 0 h 6580681"/>
              <a:gd name="connsiteX18" fmla="*/ 9580064 w 11827240"/>
              <a:gd name="connsiteY18" fmla="*/ 0 h 6580681"/>
              <a:gd name="connsiteX19" fmla="*/ 10171426 w 11827240"/>
              <a:gd name="connsiteY19" fmla="*/ 0 h 6580681"/>
              <a:gd name="connsiteX20" fmla="*/ 10762788 w 11827240"/>
              <a:gd name="connsiteY20" fmla="*/ 0 h 6580681"/>
              <a:gd name="connsiteX21" fmla="*/ 11117606 w 11827240"/>
              <a:gd name="connsiteY21" fmla="*/ 0 h 6580681"/>
              <a:gd name="connsiteX22" fmla="*/ 11827240 w 11827240"/>
              <a:gd name="connsiteY22" fmla="*/ 0 h 6580681"/>
              <a:gd name="connsiteX23" fmla="*/ 11827240 w 11827240"/>
              <a:gd name="connsiteY23" fmla="*/ 532437 h 6580681"/>
              <a:gd name="connsiteX24" fmla="*/ 11827240 w 11827240"/>
              <a:gd name="connsiteY24" fmla="*/ 933260 h 6580681"/>
              <a:gd name="connsiteX25" fmla="*/ 11827240 w 11827240"/>
              <a:gd name="connsiteY25" fmla="*/ 1334084 h 6580681"/>
              <a:gd name="connsiteX26" fmla="*/ 11827240 w 11827240"/>
              <a:gd name="connsiteY26" fmla="*/ 2063941 h 6580681"/>
              <a:gd name="connsiteX27" fmla="*/ 11827240 w 11827240"/>
              <a:gd name="connsiteY27" fmla="*/ 2662185 h 6580681"/>
              <a:gd name="connsiteX28" fmla="*/ 11827240 w 11827240"/>
              <a:gd name="connsiteY28" fmla="*/ 3392042 h 6580681"/>
              <a:gd name="connsiteX29" fmla="*/ 11827240 w 11827240"/>
              <a:gd name="connsiteY29" fmla="*/ 3990286 h 6580681"/>
              <a:gd name="connsiteX30" fmla="*/ 11827240 w 11827240"/>
              <a:gd name="connsiteY30" fmla="*/ 4391109 h 6580681"/>
              <a:gd name="connsiteX31" fmla="*/ 11827240 w 11827240"/>
              <a:gd name="connsiteY31" fmla="*/ 4791932 h 6580681"/>
              <a:gd name="connsiteX32" fmla="*/ 11827240 w 11827240"/>
              <a:gd name="connsiteY32" fmla="*/ 5521790 h 6580681"/>
              <a:gd name="connsiteX33" fmla="*/ 11827240 w 11827240"/>
              <a:gd name="connsiteY33" fmla="*/ 5922613 h 6580681"/>
              <a:gd name="connsiteX34" fmla="*/ 11827240 w 11827240"/>
              <a:gd name="connsiteY34" fmla="*/ 6580681 h 6580681"/>
              <a:gd name="connsiteX35" fmla="*/ 11235878 w 11827240"/>
              <a:gd name="connsiteY35" fmla="*/ 6580681 h 6580681"/>
              <a:gd name="connsiteX36" fmla="*/ 10762788 w 11827240"/>
              <a:gd name="connsiteY36" fmla="*/ 6580681 h 6580681"/>
              <a:gd name="connsiteX37" fmla="*/ 10171426 w 11827240"/>
              <a:gd name="connsiteY37" fmla="*/ 6580681 h 6580681"/>
              <a:gd name="connsiteX38" fmla="*/ 9580064 w 11827240"/>
              <a:gd name="connsiteY38" fmla="*/ 6580681 h 6580681"/>
              <a:gd name="connsiteX39" fmla="*/ 9225247 w 11827240"/>
              <a:gd name="connsiteY39" fmla="*/ 6580681 h 6580681"/>
              <a:gd name="connsiteX40" fmla="*/ 8515613 w 11827240"/>
              <a:gd name="connsiteY40" fmla="*/ 6580681 h 6580681"/>
              <a:gd name="connsiteX41" fmla="*/ 8279068 w 11827240"/>
              <a:gd name="connsiteY41" fmla="*/ 6580681 h 6580681"/>
              <a:gd name="connsiteX42" fmla="*/ 7687706 w 11827240"/>
              <a:gd name="connsiteY42" fmla="*/ 6580681 h 6580681"/>
              <a:gd name="connsiteX43" fmla="*/ 6859799 w 11827240"/>
              <a:gd name="connsiteY43" fmla="*/ 6580681 h 6580681"/>
              <a:gd name="connsiteX44" fmla="*/ 6150165 w 11827240"/>
              <a:gd name="connsiteY44" fmla="*/ 6580681 h 6580681"/>
              <a:gd name="connsiteX45" fmla="*/ 5795348 w 11827240"/>
              <a:gd name="connsiteY45" fmla="*/ 6580681 h 6580681"/>
              <a:gd name="connsiteX46" fmla="*/ 5558803 w 11827240"/>
              <a:gd name="connsiteY46" fmla="*/ 6580681 h 6580681"/>
              <a:gd name="connsiteX47" fmla="*/ 4730896 w 11827240"/>
              <a:gd name="connsiteY47" fmla="*/ 6580681 h 6580681"/>
              <a:gd name="connsiteX48" fmla="*/ 4021262 w 11827240"/>
              <a:gd name="connsiteY48" fmla="*/ 6580681 h 6580681"/>
              <a:gd name="connsiteX49" fmla="*/ 3429900 w 11827240"/>
              <a:gd name="connsiteY49" fmla="*/ 6580681 h 6580681"/>
              <a:gd name="connsiteX50" fmla="*/ 3193355 w 11827240"/>
              <a:gd name="connsiteY50" fmla="*/ 6580681 h 6580681"/>
              <a:gd name="connsiteX51" fmla="*/ 2483720 w 11827240"/>
              <a:gd name="connsiteY51" fmla="*/ 6580681 h 6580681"/>
              <a:gd name="connsiteX52" fmla="*/ 1655814 w 11827240"/>
              <a:gd name="connsiteY52" fmla="*/ 6580681 h 6580681"/>
              <a:gd name="connsiteX53" fmla="*/ 827907 w 11827240"/>
              <a:gd name="connsiteY53" fmla="*/ 6580681 h 6580681"/>
              <a:gd name="connsiteX54" fmla="*/ 0 w 11827240"/>
              <a:gd name="connsiteY54" fmla="*/ 6580681 h 6580681"/>
              <a:gd name="connsiteX55" fmla="*/ 0 w 11827240"/>
              <a:gd name="connsiteY55" fmla="*/ 5850824 h 6580681"/>
              <a:gd name="connsiteX56" fmla="*/ 0 w 11827240"/>
              <a:gd name="connsiteY56" fmla="*/ 5318387 h 6580681"/>
              <a:gd name="connsiteX57" fmla="*/ 0 w 11827240"/>
              <a:gd name="connsiteY57" fmla="*/ 4654336 h 6580681"/>
              <a:gd name="connsiteX58" fmla="*/ 0 w 11827240"/>
              <a:gd name="connsiteY58" fmla="*/ 3924479 h 6580681"/>
              <a:gd name="connsiteX59" fmla="*/ 0 w 11827240"/>
              <a:gd name="connsiteY59" fmla="*/ 3326235 h 6580681"/>
              <a:gd name="connsiteX60" fmla="*/ 0 w 11827240"/>
              <a:gd name="connsiteY60" fmla="*/ 2925412 h 6580681"/>
              <a:gd name="connsiteX61" fmla="*/ 0 w 11827240"/>
              <a:gd name="connsiteY61" fmla="*/ 2327168 h 6580681"/>
              <a:gd name="connsiteX62" fmla="*/ 0 w 11827240"/>
              <a:gd name="connsiteY62" fmla="*/ 1926345 h 6580681"/>
              <a:gd name="connsiteX63" fmla="*/ 0 w 11827240"/>
              <a:gd name="connsiteY63" fmla="*/ 1393908 h 6580681"/>
              <a:gd name="connsiteX64" fmla="*/ 0 w 11827240"/>
              <a:gd name="connsiteY64" fmla="*/ 795664 h 6580681"/>
              <a:gd name="connsiteX65" fmla="*/ 0 w 11827240"/>
              <a:gd name="connsiteY65" fmla="*/ 0 h 65806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</a:cxnLst>
            <a:rect l="l" t="t" r="r" b="b"/>
            <a:pathLst>
              <a:path w="11827240" h="6580681" extrusionOk="0">
                <a:moveTo>
                  <a:pt x="0" y="0"/>
                </a:moveTo>
                <a:cubicBezTo>
                  <a:pt x="199754" y="-4979"/>
                  <a:pt x="352304" y="48358"/>
                  <a:pt x="473090" y="0"/>
                </a:cubicBezTo>
                <a:cubicBezTo>
                  <a:pt x="593876" y="-48358"/>
                  <a:pt x="831087" y="3609"/>
                  <a:pt x="946179" y="0"/>
                </a:cubicBezTo>
                <a:cubicBezTo>
                  <a:pt x="1061271" y="-3609"/>
                  <a:pt x="1466405" y="71296"/>
                  <a:pt x="1655814" y="0"/>
                </a:cubicBezTo>
                <a:cubicBezTo>
                  <a:pt x="1845223" y="-71296"/>
                  <a:pt x="1915435" y="41339"/>
                  <a:pt x="2010631" y="0"/>
                </a:cubicBezTo>
                <a:cubicBezTo>
                  <a:pt x="2105827" y="-41339"/>
                  <a:pt x="2567231" y="54952"/>
                  <a:pt x="2720265" y="0"/>
                </a:cubicBezTo>
                <a:cubicBezTo>
                  <a:pt x="2873299" y="-54952"/>
                  <a:pt x="3285310" y="80606"/>
                  <a:pt x="3429900" y="0"/>
                </a:cubicBezTo>
                <a:cubicBezTo>
                  <a:pt x="3574490" y="-80606"/>
                  <a:pt x="3866533" y="46691"/>
                  <a:pt x="4021262" y="0"/>
                </a:cubicBezTo>
                <a:cubicBezTo>
                  <a:pt x="4175991" y="-46691"/>
                  <a:pt x="4267693" y="8944"/>
                  <a:pt x="4376079" y="0"/>
                </a:cubicBezTo>
                <a:cubicBezTo>
                  <a:pt x="4484465" y="-8944"/>
                  <a:pt x="4643932" y="18254"/>
                  <a:pt x="4849168" y="0"/>
                </a:cubicBezTo>
                <a:cubicBezTo>
                  <a:pt x="5054404" y="-18254"/>
                  <a:pt x="5083419" y="21186"/>
                  <a:pt x="5203986" y="0"/>
                </a:cubicBezTo>
                <a:cubicBezTo>
                  <a:pt x="5324553" y="-21186"/>
                  <a:pt x="5531924" y="19013"/>
                  <a:pt x="5677075" y="0"/>
                </a:cubicBezTo>
                <a:cubicBezTo>
                  <a:pt x="5822226" y="-19013"/>
                  <a:pt x="6315514" y="60657"/>
                  <a:pt x="6504982" y="0"/>
                </a:cubicBezTo>
                <a:cubicBezTo>
                  <a:pt x="6694450" y="-60657"/>
                  <a:pt x="6874283" y="55728"/>
                  <a:pt x="7214616" y="0"/>
                </a:cubicBezTo>
                <a:cubicBezTo>
                  <a:pt x="7554949" y="-55728"/>
                  <a:pt x="7527186" y="26182"/>
                  <a:pt x="7805978" y="0"/>
                </a:cubicBezTo>
                <a:cubicBezTo>
                  <a:pt x="8084770" y="-26182"/>
                  <a:pt x="7983699" y="8049"/>
                  <a:pt x="8042523" y="0"/>
                </a:cubicBezTo>
                <a:cubicBezTo>
                  <a:pt x="8101348" y="-8049"/>
                  <a:pt x="8309700" y="9551"/>
                  <a:pt x="8515613" y="0"/>
                </a:cubicBezTo>
                <a:cubicBezTo>
                  <a:pt x="8721526" y="-9551"/>
                  <a:pt x="9069685" y="10516"/>
                  <a:pt x="9225247" y="0"/>
                </a:cubicBezTo>
                <a:cubicBezTo>
                  <a:pt x="9380809" y="-10516"/>
                  <a:pt x="9450496" y="19239"/>
                  <a:pt x="9580064" y="0"/>
                </a:cubicBezTo>
                <a:cubicBezTo>
                  <a:pt x="9709632" y="-19239"/>
                  <a:pt x="10001716" y="11157"/>
                  <a:pt x="10171426" y="0"/>
                </a:cubicBezTo>
                <a:cubicBezTo>
                  <a:pt x="10341136" y="-11157"/>
                  <a:pt x="10470841" y="57692"/>
                  <a:pt x="10762788" y="0"/>
                </a:cubicBezTo>
                <a:cubicBezTo>
                  <a:pt x="11054735" y="-57692"/>
                  <a:pt x="10966629" y="33055"/>
                  <a:pt x="11117606" y="0"/>
                </a:cubicBezTo>
                <a:cubicBezTo>
                  <a:pt x="11268583" y="-33055"/>
                  <a:pt x="11677089" y="7909"/>
                  <a:pt x="11827240" y="0"/>
                </a:cubicBezTo>
                <a:cubicBezTo>
                  <a:pt x="11857497" y="262226"/>
                  <a:pt x="11821497" y="268120"/>
                  <a:pt x="11827240" y="532437"/>
                </a:cubicBezTo>
                <a:cubicBezTo>
                  <a:pt x="11832983" y="796754"/>
                  <a:pt x="11813752" y="825789"/>
                  <a:pt x="11827240" y="933260"/>
                </a:cubicBezTo>
                <a:cubicBezTo>
                  <a:pt x="11840728" y="1040731"/>
                  <a:pt x="11824552" y="1185962"/>
                  <a:pt x="11827240" y="1334084"/>
                </a:cubicBezTo>
                <a:cubicBezTo>
                  <a:pt x="11829928" y="1482206"/>
                  <a:pt x="11779987" y="1748473"/>
                  <a:pt x="11827240" y="2063941"/>
                </a:cubicBezTo>
                <a:cubicBezTo>
                  <a:pt x="11874493" y="2379409"/>
                  <a:pt x="11823965" y="2503782"/>
                  <a:pt x="11827240" y="2662185"/>
                </a:cubicBezTo>
                <a:cubicBezTo>
                  <a:pt x="11830515" y="2820588"/>
                  <a:pt x="11803900" y="3058749"/>
                  <a:pt x="11827240" y="3392042"/>
                </a:cubicBezTo>
                <a:cubicBezTo>
                  <a:pt x="11850580" y="3725335"/>
                  <a:pt x="11784232" y="3801575"/>
                  <a:pt x="11827240" y="3990286"/>
                </a:cubicBezTo>
                <a:cubicBezTo>
                  <a:pt x="11870248" y="4178997"/>
                  <a:pt x="11820490" y="4302666"/>
                  <a:pt x="11827240" y="4391109"/>
                </a:cubicBezTo>
                <a:cubicBezTo>
                  <a:pt x="11833990" y="4479552"/>
                  <a:pt x="11812160" y="4658922"/>
                  <a:pt x="11827240" y="4791932"/>
                </a:cubicBezTo>
                <a:cubicBezTo>
                  <a:pt x="11842320" y="4924942"/>
                  <a:pt x="11797245" y="5310566"/>
                  <a:pt x="11827240" y="5521790"/>
                </a:cubicBezTo>
                <a:cubicBezTo>
                  <a:pt x="11857235" y="5733014"/>
                  <a:pt x="11815711" y="5731120"/>
                  <a:pt x="11827240" y="5922613"/>
                </a:cubicBezTo>
                <a:cubicBezTo>
                  <a:pt x="11838769" y="6114106"/>
                  <a:pt x="11750988" y="6327557"/>
                  <a:pt x="11827240" y="6580681"/>
                </a:cubicBezTo>
                <a:cubicBezTo>
                  <a:pt x="11603799" y="6605903"/>
                  <a:pt x="11472644" y="6563736"/>
                  <a:pt x="11235878" y="6580681"/>
                </a:cubicBezTo>
                <a:cubicBezTo>
                  <a:pt x="10999112" y="6597626"/>
                  <a:pt x="10952421" y="6532668"/>
                  <a:pt x="10762788" y="6580681"/>
                </a:cubicBezTo>
                <a:cubicBezTo>
                  <a:pt x="10573155" y="6628694"/>
                  <a:pt x="10455218" y="6549628"/>
                  <a:pt x="10171426" y="6580681"/>
                </a:cubicBezTo>
                <a:cubicBezTo>
                  <a:pt x="9887634" y="6611734"/>
                  <a:pt x="9765121" y="6545507"/>
                  <a:pt x="9580064" y="6580681"/>
                </a:cubicBezTo>
                <a:cubicBezTo>
                  <a:pt x="9395007" y="6615855"/>
                  <a:pt x="9320719" y="6570523"/>
                  <a:pt x="9225247" y="6580681"/>
                </a:cubicBezTo>
                <a:cubicBezTo>
                  <a:pt x="9129775" y="6590839"/>
                  <a:pt x="8854260" y="6525390"/>
                  <a:pt x="8515613" y="6580681"/>
                </a:cubicBezTo>
                <a:cubicBezTo>
                  <a:pt x="8176966" y="6635972"/>
                  <a:pt x="8386547" y="6565977"/>
                  <a:pt x="8279068" y="6580681"/>
                </a:cubicBezTo>
                <a:cubicBezTo>
                  <a:pt x="8171589" y="6595385"/>
                  <a:pt x="7949718" y="6542411"/>
                  <a:pt x="7687706" y="6580681"/>
                </a:cubicBezTo>
                <a:cubicBezTo>
                  <a:pt x="7425694" y="6618951"/>
                  <a:pt x="7125912" y="6487625"/>
                  <a:pt x="6859799" y="6580681"/>
                </a:cubicBezTo>
                <a:cubicBezTo>
                  <a:pt x="6593686" y="6673737"/>
                  <a:pt x="6462221" y="6539228"/>
                  <a:pt x="6150165" y="6580681"/>
                </a:cubicBezTo>
                <a:cubicBezTo>
                  <a:pt x="5838109" y="6622134"/>
                  <a:pt x="5924619" y="6546802"/>
                  <a:pt x="5795348" y="6580681"/>
                </a:cubicBezTo>
                <a:cubicBezTo>
                  <a:pt x="5666077" y="6614560"/>
                  <a:pt x="5645231" y="6561827"/>
                  <a:pt x="5558803" y="6580681"/>
                </a:cubicBezTo>
                <a:cubicBezTo>
                  <a:pt x="5472375" y="6599535"/>
                  <a:pt x="4984912" y="6514601"/>
                  <a:pt x="4730896" y="6580681"/>
                </a:cubicBezTo>
                <a:cubicBezTo>
                  <a:pt x="4476880" y="6646761"/>
                  <a:pt x="4283375" y="6574428"/>
                  <a:pt x="4021262" y="6580681"/>
                </a:cubicBezTo>
                <a:cubicBezTo>
                  <a:pt x="3759149" y="6586934"/>
                  <a:pt x="3571030" y="6564571"/>
                  <a:pt x="3429900" y="6580681"/>
                </a:cubicBezTo>
                <a:cubicBezTo>
                  <a:pt x="3288770" y="6596791"/>
                  <a:pt x="3290163" y="6562450"/>
                  <a:pt x="3193355" y="6580681"/>
                </a:cubicBezTo>
                <a:cubicBezTo>
                  <a:pt x="3096547" y="6598912"/>
                  <a:pt x="2741237" y="6536764"/>
                  <a:pt x="2483720" y="6580681"/>
                </a:cubicBezTo>
                <a:cubicBezTo>
                  <a:pt x="2226204" y="6624598"/>
                  <a:pt x="1923615" y="6553965"/>
                  <a:pt x="1655814" y="6580681"/>
                </a:cubicBezTo>
                <a:cubicBezTo>
                  <a:pt x="1388013" y="6607397"/>
                  <a:pt x="1030272" y="6524310"/>
                  <a:pt x="827907" y="6580681"/>
                </a:cubicBezTo>
                <a:cubicBezTo>
                  <a:pt x="625542" y="6637052"/>
                  <a:pt x="273305" y="6506240"/>
                  <a:pt x="0" y="6580681"/>
                </a:cubicBezTo>
                <a:cubicBezTo>
                  <a:pt x="-21238" y="6319802"/>
                  <a:pt x="85795" y="6069307"/>
                  <a:pt x="0" y="5850824"/>
                </a:cubicBezTo>
                <a:cubicBezTo>
                  <a:pt x="-85795" y="5632341"/>
                  <a:pt x="18414" y="5494551"/>
                  <a:pt x="0" y="5318387"/>
                </a:cubicBezTo>
                <a:cubicBezTo>
                  <a:pt x="-18414" y="5142223"/>
                  <a:pt x="1282" y="4822441"/>
                  <a:pt x="0" y="4654336"/>
                </a:cubicBezTo>
                <a:cubicBezTo>
                  <a:pt x="-1282" y="4486231"/>
                  <a:pt x="55639" y="4231534"/>
                  <a:pt x="0" y="3924479"/>
                </a:cubicBezTo>
                <a:cubicBezTo>
                  <a:pt x="-55639" y="3617424"/>
                  <a:pt x="58992" y="3472373"/>
                  <a:pt x="0" y="3326235"/>
                </a:cubicBezTo>
                <a:cubicBezTo>
                  <a:pt x="-58992" y="3180097"/>
                  <a:pt x="30595" y="3088975"/>
                  <a:pt x="0" y="2925412"/>
                </a:cubicBezTo>
                <a:cubicBezTo>
                  <a:pt x="-30595" y="2761849"/>
                  <a:pt x="62570" y="2587989"/>
                  <a:pt x="0" y="2327168"/>
                </a:cubicBezTo>
                <a:cubicBezTo>
                  <a:pt x="-62570" y="2066347"/>
                  <a:pt x="14057" y="2049059"/>
                  <a:pt x="0" y="1926345"/>
                </a:cubicBezTo>
                <a:cubicBezTo>
                  <a:pt x="-14057" y="1803631"/>
                  <a:pt x="14175" y="1588573"/>
                  <a:pt x="0" y="1393908"/>
                </a:cubicBezTo>
                <a:cubicBezTo>
                  <a:pt x="-14175" y="1199243"/>
                  <a:pt x="16102" y="1001486"/>
                  <a:pt x="0" y="795664"/>
                </a:cubicBezTo>
                <a:cubicBezTo>
                  <a:pt x="-16102" y="589842"/>
                  <a:pt x="46743" y="169650"/>
                  <a:pt x="0" y="0"/>
                </a:cubicBezTo>
                <a:close/>
              </a:path>
            </a:pathLst>
          </a:custGeom>
          <a:noFill/>
          <a:ln w="6350">
            <a:solidFill>
              <a:schemeClr val="accent2">
                <a:lumMod val="40000"/>
                <a:lumOff val="60000"/>
              </a:schemeClr>
            </a:solidFill>
            <a:extLst>
              <a:ext uri="{C807C97D-BFC1-408E-A445-0C87EB9F89A2}">
                <ask:lineSketchStyleProps xmlns:ask="http://schemas.microsoft.com/office/drawing/2018/sketchyshapes" sd="4224980216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02377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i-FI" sz="4800" i="1" dirty="0" err="1">
                <a:solidFill>
                  <a:schemeClr val="accent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Research</a:t>
            </a:r>
            <a:r>
              <a:rPr lang="fi-FI" sz="4800" i="1" dirty="0">
                <a:solidFill>
                  <a:schemeClr val="accent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fi-FI" sz="4800" i="1" dirty="0" err="1">
                <a:solidFill>
                  <a:schemeClr val="accent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material</a:t>
            </a:r>
            <a:r>
              <a:rPr lang="fi-FI" sz="4800" i="1" dirty="0">
                <a:solidFill>
                  <a:schemeClr val="accent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and </a:t>
            </a:r>
            <a:r>
              <a:rPr lang="fi-FI" sz="4800" i="1" dirty="0" err="1">
                <a:solidFill>
                  <a:schemeClr val="accent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method</a:t>
            </a:r>
            <a:r>
              <a:rPr lang="fi-FI" sz="4800" i="1" dirty="0">
                <a:solidFill>
                  <a:schemeClr val="accent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(2/2)</a:t>
            </a:r>
          </a:p>
        </p:txBody>
      </p:sp>
      <p:sp>
        <p:nvSpPr>
          <p:cNvPr id="3" name="Tekstiruutu 2">
            <a:extLst>
              <a:ext uri="{FF2B5EF4-FFF2-40B4-BE49-F238E27FC236}">
                <a16:creationId xmlns:a16="http://schemas.microsoft.com/office/drawing/2014/main" id="{C1D0FB67-C3BE-4680-B1E6-B941A27C8152}"/>
              </a:ext>
            </a:extLst>
          </p:cNvPr>
          <p:cNvSpPr txBox="1"/>
          <p:nvPr/>
        </p:nvSpPr>
        <p:spPr>
          <a:xfrm>
            <a:off x="1298713" y="2173357"/>
            <a:ext cx="9713844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chemeClr val="accent2">
                  <a:lumMod val="60000"/>
                  <a:lumOff val="40000"/>
                </a:schemeClr>
              </a:buClr>
              <a:buSzPct val="150000"/>
              <a:buFont typeface="Arial" panose="020B0604020202020204" pitchFamily="34" charset="0"/>
              <a:buChar char="•"/>
            </a:pP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Study of metalanguage.</a:t>
            </a:r>
          </a:p>
          <a:p>
            <a:pPr marL="285750" indent="-285750">
              <a:buClr>
                <a:schemeClr val="accent2">
                  <a:lumMod val="60000"/>
                  <a:lumOff val="40000"/>
                </a:schemeClr>
              </a:buClr>
              <a:buSzPct val="150000"/>
              <a:buFont typeface="Arial" panose="020B0604020202020204" pitchFamily="34" charset="0"/>
              <a:buChar char="•"/>
            </a:pPr>
            <a:r>
              <a:rPr lang="en-US" sz="2800" i="1" dirty="0">
                <a:latin typeface="Cambria" panose="02040503050406030204" pitchFamily="18" charset="0"/>
                <a:ea typeface="Cambria" panose="02040503050406030204" pitchFamily="18" charset="0"/>
              </a:rPr>
              <a:t>Metalanguage 2</a:t>
            </a: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 contains latent cultural beliefs, values ​​and perceptions of language shared by language users and the language community</a:t>
            </a:r>
            <a:r>
              <a:rPr lang="fi-FI" sz="2800" dirty="0">
                <a:latin typeface="Cambria" panose="02040503050406030204" pitchFamily="18" charset="0"/>
                <a:ea typeface="Cambria" panose="02040503050406030204" pitchFamily="18" charset="0"/>
              </a:rPr>
              <a:t> (</a:t>
            </a:r>
            <a:r>
              <a:rPr lang="pl-PL" sz="2800" dirty="0">
                <a:latin typeface="Cambria" panose="02040503050406030204" pitchFamily="18" charset="0"/>
                <a:ea typeface="Cambria" panose="02040503050406030204" pitchFamily="18" charset="0"/>
              </a:rPr>
              <a:t>Niedzielski &amp; Preston 2010</a:t>
            </a:r>
            <a:r>
              <a:rPr lang="fi-FI" sz="2800" dirty="0">
                <a:latin typeface="Cambria" panose="02040503050406030204" pitchFamily="18" charset="0"/>
                <a:ea typeface="Cambria" panose="02040503050406030204" pitchFamily="18" charset="0"/>
              </a:rPr>
              <a:t>).</a:t>
            </a:r>
          </a:p>
          <a:p>
            <a:pPr marL="285750" indent="-285750">
              <a:buClr>
                <a:schemeClr val="accent2">
                  <a:lumMod val="60000"/>
                  <a:lumOff val="40000"/>
                </a:schemeClr>
              </a:buClr>
              <a:buSzPct val="150000"/>
              <a:buFont typeface="Arial" panose="020B0604020202020204" pitchFamily="34" charset="0"/>
              <a:buChar char="•"/>
            </a:pP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Revealed through theory-based content analysis.</a:t>
            </a:r>
          </a:p>
          <a:p>
            <a:pPr marL="285750" indent="-285750">
              <a:buClr>
                <a:schemeClr val="accent2">
                  <a:lumMod val="60000"/>
                  <a:lumOff val="40000"/>
                </a:schemeClr>
              </a:buClr>
              <a:buSzPct val="150000"/>
              <a:buFont typeface="Arial" panose="020B0604020202020204" pitchFamily="34" charset="0"/>
              <a:buChar char="•"/>
            </a:pP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Focus on answers given to one open-ended question: “Official language planning has not interfered with the orthographic norm since the 1950s. Do you think the norm should be addressed? Why / why not?”</a:t>
            </a:r>
          </a:p>
          <a:p>
            <a:pPr marL="285750" indent="-285750">
              <a:buClr>
                <a:schemeClr val="accent2">
                  <a:lumMod val="60000"/>
                  <a:lumOff val="40000"/>
                </a:schemeClr>
              </a:buClr>
              <a:buSzPct val="150000"/>
              <a:buFont typeface="Arial" panose="020B0604020202020204" pitchFamily="34" charset="0"/>
              <a:buChar char="•"/>
            </a:pPr>
            <a:endParaRPr lang="en-US" sz="20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4" name="Suorakulmio 3">
            <a:extLst>
              <a:ext uri="{FF2B5EF4-FFF2-40B4-BE49-F238E27FC236}">
                <a16:creationId xmlns:a16="http://schemas.microsoft.com/office/drawing/2014/main" id="{6460B1E7-E9D4-46F0-AC24-3D1CD1FD927F}"/>
              </a:ext>
            </a:extLst>
          </p:cNvPr>
          <p:cNvSpPr/>
          <p:nvPr/>
        </p:nvSpPr>
        <p:spPr>
          <a:xfrm>
            <a:off x="209862" y="164892"/>
            <a:ext cx="11827240" cy="6580681"/>
          </a:xfrm>
          <a:custGeom>
            <a:avLst/>
            <a:gdLst>
              <a:gd name="connsiteX0" fmla="*/ 0 w 11827240"/>
              <a:gd name="connsiteY0" fmla="*/ 0 h 6580681"/>
              <a:gd name="connsiteX1" fmla="*/ 473090 w 11827240"/>
              <a:gd name="connsiteY1" fmla="*/ 0 h 6580681"/>
              <a:gd name="connsiteX2" fmla="*/ 946179 w 11827240"/>
              <a:gd name="connsiteY2" fmla="*/ 0 h 6580681"/>
              <a:gd name="connsiteX3" fmla="*/ 1655814 w 11827240"/>
              <a:gd name="connsiteY3" fmla="*/ 0 h 6580681"/>
              <a:gd name="connsiteX4" fmla="*/ 2010631 w 11827240"/>
              <a:gd name="connsiteY4" fmla="*/ 0 h 6580681"/>
              <a:gd name="connsiteX5" fmla="*/ 2720265 w 11827240"/>
              <a:gd name="connsiteY5" fmla="*/ 0 h 6580681"/>
              <a:gd name="connsiteX6" fmla="*/ 3429900 w 11827240"/>
              <a:gd name="connsiteY6" fmla="*/ 0 h 6580681"/>
              <a:gd name="connsiteX7" fmla="*/ 4021262 w 11827240"/>
              <a:gd name="connsiteY7" fmla="*/ 0 h 6580681"/>
              <a:gd name="connsiteX8" fmla="*/ 4376079 w 11827240"/>
              <a:gd name="connsiteY8" fmla="*/ 0 h 6580681"/>
              <a:gd name="connsiteX9" fmla="*/ 4849168 w 11827240"/>
              <a:gd name="connsiteY9" fmla="*/ 0 h 6580681"/>
              <a:gd name="connsiteX10" fmla="*/ 5203986 w 11827240"/>
              <a:gd name="connsiteY10" fmla="*/ 0 h 6580681"/>
              <a:gd name="connsiteX11" fmla="*/ 5677075 w 11827240"/>
              <a:gd name="connsiteY11" fmla="*/ 0 h 6580681"/>
              <a:gd name="connsiteX12" fmla="*/ 6504982 w 11827240"/>
              <a:gd name="connsiteY12" fmla="*/ 0 h 6580681"/>
              <a:gd name="connsiteX13" fmla="*/ 7214616 w 11827240"/>
              <a:gd name="connsiteY13" fmla="*/ 0 h 6580681"/>
              <a:gd name="connsiteX14" fmla="*/ 7805978 w 11827240"/>
              <a:gd name="connsiteY14" fmla="*/ 0 h 6580681"/>
              <a:gd name="connsiteX15" fmla="*/ 8042523 w 11827240"/>
              <a:gd name="connsiteY15" fmla="*/ 0 h 6580681"/>
              <a:gd name="connsiteX16" fmla="*/ 8515613 w 11827240"/>
              <a:gd name="connsiteY16" fmla="*/ 0 h 6580681"/>
              <a:gd name="connsiteX17" fmla="*/ 9225247 w 11827240"/>
              <a:gd name="connsiteY17" fmla="*/ 0 h 6580681"/>
              <a:gd name="connsiteX18" fmla="*/ 9580064 w 11827240"/>
              <a:gd name="connsiteY18" fmla="*/ 0 h 6580681"/>
              <a:gd name="connsiteX19" fmla="*/ 10171426 w 11827240"/>
              <a:gd name="connsiteY19" fmla="*/ 0 h 6580681"/>
              <a:gd name="connsiteX20" fmla="*/ 10762788 w 11827240"/>
              <a:gd name="connsiteY20" fmla="*/ 0 h 6580681"/>
              <a:gd name="connsiteX21" fmla="*/ 11117606 w 11827240"/>
              <a:gd name="connsiteY21" fmla="*/ 0 h 6580681"/>
              <a:gd name="connsiteX22" fmla="*/ 11827240 w 11827240"/>
              <a:gd name="connsiteY22" fmla="*/ 0 h 6580681"/>
              <a:gd name="connsiteX23" fmla="*/ 11827240 w 11827240"/>
              <a:gd name="connsiteY23" fmla="*/ 532437 h 6580681"/>
              <a:gd name="connsiteX24" fmla="*/ 11827240 w 11827240"/>
              <a:gd name="connsiteY24" fmla="*/ 933260 h 6580681"/>
              <a:gd name="connsiteX25" fmla="*/ 11827240 w 11827240"/>
              <a:gd name="connsiteY25" fmla="*/ 1334084 h 6580681"/>
              <a:gd name="connsiteX26" fmla="*/ 11827240 w 11827240"/>
              <a:gd name="connsiteY26" fmla="*/ 2063941 h 6580681"/>
              <a:gd name="connsiteX27" fmla="*/ 11827240 w 11827240"/>
              <a:gd name="connsiteY27" fmla="*/ 2662185 h 6580681"/>
              <a:gd name="connsiteX28" fmla="*/ 11827240 w 11827240"/>
              <a:gd name="connsiteY28" fmla="*/ 3392042 h 6580681"/>
              <a:gd name="connsiteX29" fmla="*/ 11827240 w 11827240"/>
              <a:gd name="connsiteY29" fmla="*/ 3990286 h 6580681"/>
              <a:gd name="connsiteX30" fmla="*/ 11827240 w 11827240"/>
              <a:gd name="connsiteY30" fmla="*/ 4391109 h 6580681"/>
              <a:gd name="connsiteX31" fmla="*/ 11827240 w 11827240"/>
              <a:gd name="connsiteY31" fmla="*/ 4791932 h 6580681"/>
              <a:gd name="connsiteX32" fmla="*/ 11827240 w 11827240"/>
              <a:gd name="connsiteY32" fmla="*/ 5521790 h 6580681"/>
              <a:gd name="connsiteX33" fmla="*/ 11827240 w 11827240"/>
              <a:gd name="connsiteY33" fmla="*/ 5922613 h 6580681"/>
              <a:gd name="connsiteX34" fmla="*/ 11827240 w 11827240"/>
              <a:gd name="connsiteY34" fmla="*/ 6580681 h 6580681"/>
              <a:gd name="connsiteX35" fmla="*/ 11235878 w 11827240"/>
              <a:gd name="connsiteY35" fmla="*/ 6580681 h 6580681"/>
              <a:gd name="connsiteX36" fmla="*/ 10762788 w 11827240"/>
              <a:gd name="connsiteY36" fmla="*/ 6580681 h 6580681"/>
              <a:gd name="connsiteX37" fmla="*/ 10171426 w 11827240"/>
              <a:gd name="connsiteY37" fmla="*/ 6580681 h 6580681"/>
              <a:gd name="connsiteX38" fmla="*/ 9580064 w 11827240"/>
              <a:gd name="connsiteY38" fmla="*/ 6580681 h 6580681"/>
              <a:gd name="connsiteX39" fmla="*/ 9225247 w 11827240"/>
              <a:gd name="connsiteY39" fmla="*/ 6580681 h 6580681"/>
              <a:gd name="connsiteX40" fmla="*/ 8515613 w 11827240"/>
              <a:gd name="connsiteY40" fmla="*/ 6580681 h 6580681"/>
              <a:gd name="connsiteX41" fmla="*/ 8279068 w 11827240"/>
              <a:gd name="connsiteY41" fmla="*/ 6580681 h 6580681"/>
              <a:gd name="connsiteX42" fmla="*/ 7687706 w 11827240"/>
              <a:gd name="connsiteY42" fmla="*/ 6580681 h 6580681"/>
              <a:gd name="connsiteX43" fmla="*/ 6859799 w 11827240"/>
              <a:gd name="connsiteY43" fmla="*/ 6580681 h 6580681"/>
              <a:gd name="connsiteX44" fmla="*/ 6150165 w 11827240"/>
              <a:gd name="connsiteY44" fmla="*/ 6580681 h 6580681"/>
              <a:gd name="connsiteX45" fmla="*/ 5795348 w 11827240"/>
              <a:gd name="connsiteY45" fmla="*/ 6580681 h 6580681"/>
              <a:gd name="connsiteX46" fmla="*/ 5558803 w 11827240"/>
              <a:gd name="connsiteY46" fmla="*/ 6580681 h 6580681"/>
              <a:gd name="connsiteX47" fmla="*/ 4730896 w 11827240"/>
              <a:gd name="connsiteY47" fmla="*/ 6580681 h 6580681"/>
              <a:gd name="connsiteX48" fmla="*/ 4021262 w 11827240"/>
              <a:gd name="connsiteY48" fmla="*/ 6580681 h 6580681"/>
              <a:gd name="connsiteX49" fmla="*/ 3429900 w 11827240"/>
              <a:gd name="connsiteY49" fmla="*/ 6580681 h 6580681"/>
              <a:gd name="connsiteX50" fmla="*/ 3193355 w 11827240"/>
              <a:gd name="connsiteY50" fmla="*/ 6580681 h 6580681"/>
              <a:gd name="connsiteX51" fmla="*/ 2483720 w 11827240"/>
              <a:gd name="connsiteY51" fmla="*/ 6580681 h 6580681"/>
              <a:gd name="connsiteX52" fmla="*/ 1655814 w 11827240"/>
              <a:gd name="connsiteY52" fmla="*/ 6580681 h 6580681"/>
              <a:gd name="connsiteX53" fmla="*/ 827907 w 11827240"/>
              <a:gd name="connsiteY53" fmla="*/ 6580681 h 6580681"/>
              <a:gd name="connsiteX54" fmla="*/ 0 w 11827240"/>
              <a:gd name="connsiteY54" fmla="*/ 6580681 h 6580681"/>
              <a:gd name="connsiteX55" fmla="*/ 0 w 11827240"/>
              <a:gd name="connsiteY55" fmla="*/ 5850824 h 6580681"/>
              <a:gd name="connsiteX56" fmla="*/ 0 w 11827240"/>
              <a:gd name="connsiteY56" fmla="*/ 5318387 h 6580681"/>
              <a:gd name="connsiteX57" fmla="*/ 0 w 11827240"/>
              <a:gd name="connsiteY57" fmla="*/ 4654336 h 6580681"/>
              <a:gd name="connsiteX58" fmla="*/ 0 w 11827240"/>
              <a:gd name="connsiteY58" fmla="*/ 3924479 h 6580681"/>
              <a:gd name="connsiteX59" fmla="*/ 0 w 11827240"/>
              <a:gd name="connsiteY59" fmla="*/ 3326235 h 6580681"/>
              <a:gd name="connsiteX60" fmla="*/ 0 w 11827240"/>
              <a:gd name="connsiteY60" fmla="*/ 2925412 h 6580681"/>
              <a:gd name="connsiteX61" fmla="*/ 0 w 11827240"/>
              <a:gd name="connsiteY61" fmla="*/ 2327168 h 6580681"/>
              <a:gd name="connsiteX62" fmla="*/ 0 w 11827240"/>
              <a:gd name="connsiteY62" fmla="*/ 1926345 h 6580681"/>
              <a:gd name="connsiteX63" fmla="*/ 0 w 11827240"/>
              <a:gd name="connsiteY63" fmla="*/ 1393908 h 6580681"/>
              <a:gd name="connsiteX64" fmla="*/ 0 w 11827240"/>
              <a:gd name="connsiteY64" fmla="*/ 795664 h 6580681"/>
              <a:gd name="connsiteX65" fmla="*/ 0 w 11827240"/>
              <a:gd name="connsiteY65" fmla="*/ 0 h 65806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</a:cxnLst>
            <a:rect l="l" t="t" r="r" b="b"/>
            <a:pathLst>
              <a:path w="11827240" h="6580681" extrusionOk="0">
                <a:moveTo>
                  <a:pt x="0" y="0"/>
                </a:moveTo>
                <a:cubicBezTo>
                  <a:pt x="199754" y="-4979"/>
                  <a:pt x="352304" y="48358"/>
                  <a:pt x="473090" y="0"/>
                </a:cubicBezTo>
                <a:cubicBezTo>
                  <a:pt x="593876" y="-48358"/>
                  <a:pt x="831087" y="3609"/>
                  <a:pt x="946179" y="0"/>
                </a:cubicBezTo>
                <a:cubicBezTo>
                  <a:pt x="1061271" y="-3609"/>
                  <a:pt x="1466405" y="71296"/>
                  <a:pt x="1655814" y="0"/>
                </a:cubicBezTo>
                <a:cubicBezTo>
                  <a:pt x="1845223" y="-71296"/>
                  <a:pt x="1915435" y="41339"/>
                  <a:pt x="2010631" y="0"/>
                </a:cubicBezTo>
                <a:cubicBezTo>
                  <a:pt x="2105827" y="-41339"/>
                  <a:pt x="2567231" y="54952"/>
                  <a:pt x="2720265" y="0"/>
                </a:cubicBezTo>
                <a:cubicBezTo>
                  <a:pt x="2873299" y="-54952"/>
                  <a:pt x="3285310" y="80606"/>
                  <a:pt x="3429900" y="0"/>
                </a:cubicBezTo>
                <a:cubicBezTo>
                  <a:pt x="3574490" y="-80606"/>
                  <a:pt x="3866533" y="46691"/>
                  <a:pt x="4021262" y="0"/>
                </a:cubicBezTo>
                <a:cubicBezTo>
                  <a:pt x="4175991" y="-46691"/>
                  <a:pt x="4267693" y="8944"/>
                  <a:pt x="4376079" y="0"/>
                </a:cubicBezTo>
                <a:cubicBezTo>
                  <a:pt x="4484465" y="-8944"/>
                  <a:pt x="4643932" y="18254"/>
                  <a:pt x="4849168" y="0"/>
                </a:cubicBezTo>
                <a:cubicBezTo>
                  <a:pt x="5054404" y="-18254"/>
                  <a:pt x="5083419" y="21186"/>
                  <a:pt x="5203986" y="0"/>
                </a:cubicBezTo>
                <a:cubicBezTo>
                  <a:pt x="5324553" y="-21186"/>
                  <a:pt x="5531924" y="19013"/>
                  <a:pt x="5677075" y="0"/>
                </a:cubicBezTo>
                <a:cubicBezTo>
                  <a:pt x="5822226" y="-19013"/>
                  <a:pt x="6315514" y="60657"/>
                  <a:pt x="6504982" y="0"/>
                </a:cubicBezTo>
                <a:cubicBezTo>
                  <a:pt x="6694450" y="-60657"/>
                  <a:pt x="6874283" y="55728"/>
                  <a:pt x="7214616" y="0"/>
                </a:cubicBezTo>
                <a:cubicBezTo>
                  <a:pt x="7554949" y="-55728"/>
                  <a:pt x="7527186" y="26182"/>
                  <a:pt x="7805978" y="0"/>
                </a:cubicBezTo>
                <a:cubicBezTo>
                  <a:pt x="8084770" y="-26182"/>
                  <a:pt x="7983699" y="8049"/>
                  <a:pt x="8042523" y="0"/>
                </a:cubicBezTo>
                <a:cubicBezTo>
                  <a:pt x="8101348" y="-8049"/>
                  <a:pt x="8309700" y="9551"/>
                  <a:pt x="8515613" y="0"/>
                </a:cubicBezTo>
                <a:cubicBezTo>
                  <a:pt x="8721526" y="-9551"/>
                  <a:pt x="9069685" y="10516"/>
                  <a:pt x="9225247" y="0"/>
                </a:cubicBezTo>
                <a:cubicBezTo>
                  <a:pt x="9380809" y="-10516"/>
                  <a:pt x="9450496" y="19239"/>
                  <a:pt x="9580064" y="0"/>
                </a:cubicBezTo>
                <a:cubicBezTo>
                  <a:pt x="9709632" y="-19239"/>
                  <a:pt x="10001716" y="11157"/>
                  <a:pt x="10171426" y="0"/>
                </a:cubicBezTo>
                <a:cubicBezTo>
                  <a:pt x="10341136" y="-11157"/>
                  <a:pt x="10470841" y="57692"/>
                  <a:pt x="10762788" y="0"/>
                </a:cubicBezTo>
                <a:cubicBezTo>
                  <a:pt x="11054735" y="-57692"/>
                  <a:pt x="10966629" y="33055"/>
                  <a:pt x="11117606" y="0"/>
                </a:cubicBezTo>
                <a:cubicBezTo>
                  <a:pt x="11268583" y="-33055"/>
                  <a:pt x="11677089" y="7909"/>
                  <a:pt x="11827240" y="0"/>
                </a:cubicBezTo>
                <a:cubicBezTo>
                  <a:pt x="11857497" y="262226"/>
                  <a:pt x="11821497" y="268120"/>
                  <a:pt x="11827240" y="532437"/>
                </a:cubicBezTo>
                <a:cubicBezTo>
                  <a:pt x="11832983" y="796754"/>
                  <a:pt x="11813752" y="825789"/>
                  <a:pt x="11827240" y="933260"/>
                </a:cubicBezTo>
                <a:cubicBezTo>
                  <a:pt x="11840728" y="1040731"/>
                  <a:pt x="11824552" y="1185962"/>
                  <a:pt x="11827240" y="1334084"/>
                </a:cubicBezTo>
                <a:cubicBezTo>
                  <a:pt x="11829928" y="1482206"/>
                  <a:pt x="11779987" y="1748473"/>
                  <a:pt x="11827240" y="2063941"/>
                </a:cubicBezTo>
                <a:cubicBezTo>
                  <a:pt x="11874493" y="2379409"/>
                  <a:pt x="11823965" y="2503782"/>
                  <a:pt x="11827240" y="2662185"/>
                </a:cubicBezTo>
                <a:cubicBezTo>
                  <a:pt x="11830515" y="2820588"/>
                  <a:pt x="11803900" y="3058749"/>
                  <a:pt x="11827240" y="3392042"/>
                </a:cubicBezTo>
                <a:cubicBezTo>
                  <a:pt x="11850580" y="3725335"/>
                  <a:pt x="11784232" y="3801575"/>
                  <a:pt x="11827240" y="3990286"/>
                </a:cubicBezTo>
                <a:cubicBezTo>
                  <a:pt x="11870248" y="4178997"/>
                  <a:pt x="11820490" y="4302666"/>
                  <a:pt x="11827240" y="4391109"/>
                </a:cubicBezTo>
                <a:cubicBezTo>
                  <a:pt x="11833990" y="4479552"/>
                  <a:pt x="11812160" y="4658922"/>
                  <a:pt x="11827240" y="4791932"/>
                </a:cubicBezTo>
                <a:cubicBezTo>
                  <a:pt x="11842320" y="4924942"/>
                  <a:pt x="11797245" y="5310566"/>
                  <a:pt x="11827240" y="5521790"/>
                </a:cubicBezTo>
                <a:cubicBezTo>
                  <a:pt x="11857235" y="5733014"/>
                  <a:pt x="11815711" y="5731120"/>
                  <a:pt x="11827240" y="5922613"/>
                </a:cubicBezTo>
                <a:cubicBezTo>
                  <a:pt x="11838769" y="6114106"/>
                  <a:pt x="11750988" y="6327557"/>
                  <a:pt x="11827240" y="6580681"/>
                </a:cubicBezTo>
                <a:cubicBezTo>
                  <a:pt x="11603799" y="6605903"/>
                  <a:pt x="11472644" y="6563736"/>
                  <a:pt x="11235878" y="6580681"/>
                </a:cubicBezTo>
                <a:cubicBezTo>
                  <a:pt x="10999112" y="6597626"/>
                  <a:pt x="10952421" y="6532668"/>
                  <a:pt x="10762788" y="6580681"/>
                </a:cubicBezTo>
                <a:cubicBezTo>
                  <a:pt x="10573155" y="6628694"/>
                  <a:pt x="10455218" y="6549628"/>
                  <a:pt x="10171426" y="6580681"/>
                </a:cubicBezTo>
                <a:cubicBezTo>
                  <a:pt x="9887634" y="6611734"/>
                  <a:pt x="9765121" y="6545507"/>
                  <a:pt x="9580064" y="6580681"/>
                </a:cubicBezTo>
                <a:cubicBezTo>
                  <a:pt x="9395007" y="6615855"/>
                  <a:pt x="9320719" y="6570523"/>
                  <a:pt x="9225247" y="6580681"/>
                </a:cubicBezTo>
                <a:cubicBezTo>
                  <a:pt x="9129775" y="6590839"/>
                  <a:pt x="8854260" y="6525390"/>
                  <a:pt x="8515613" y="6580681"/>
                </a:cubicBezTo>
                <a:cubicBezTo>
                  <a:pt x="8176966" y="6635972"/>
                  <a:pt x="8386547" y="6565977"/>
                  <a:pt x="8279068" y="6580681"/>
                </a:cubicBezTo>
                <a:cubicBezTo>
                  <a:pt x="8171589" y="6595385"/>
                  <a:pt x="7949718" y="6542411"/>
                  <a:pt x="7687706" y="6580681"/>
                </a:cubicBezTo>
                <a:cubicBezTo>
                  <a:pt x="7425694" y="6618951"/>
                  <a:pt x="7125912" y="6487625"/>
                  <a:pt x="6859799" y="6580681"/>
                </a:cubicBezTo>
                <a:cubicBezTo>
                  <a:pt x="6593686" y="6673737"/>
                  <a:pt x="6462221" y="6539228"/>
                  <a:pt x="6150165" y="6580681"/>
                </a:cubicBezTo>
                <a:cubicBezTo>
                  <a:pt x="5838109" y="6622134"/>
                  <a:pt x="5924619" y="6546802"/>
                  <a:pt x="5795348" y="6580681"/>
                </a:cubicBezTo>
                <a:cubicBezTo>
                  <a:pt x="5666077" y="6614560"/>
                  <a:pt x="5645231" y="6561827"/>
                  <a:pt x="5558803" y="6580681"/>
                </a:cubicBezTo>
                <a:cubicBezTo>
                  <a:pt x="5472375" y="6599535"/>
                  <a:pt x="4984912" y="6514601"/>
                  <a:pt x="4730896" y="6580681"/>
                </a:cubicBezTo>
                <a:cubicBezTo>
                  <a:pt x="4476880" y="6646761"/>
                  <a:pt x="4283375" y="6574428"/>
                  <a:pt x="4021262" y="6580681"/>
                </a:cubicBezTo>
                <a:cubicBezTo>
                  <a:pt x="3759149" y="6586934"/>
                  <a:pt x="3571030" y="6564571"/>
                  <a:pt x="3429900" y="6580681"/>
                </a:cubicBezTo>
                <a:cubicBezTo>
                  <a:pt x="3288770" y="6596791"/>
                  <a:pt x="3290163" y="6562450"/>
                  <a:pt x="3193355" y="6580681"/>
                </a:cubicBezTo>
                <a:cubicBezTo>
                  <a:pt x="3096547" y="6598912"/>
                  <a:pt x="2741237" y="6536764"/>
                  <a:pt x="2483720" y="6580681"/>
                </a:cubicBezTo>
                <a:cubicBezTo>
                  <a:pt x="2226204" y="6624598"/>
                  <a:pt x="1923615" y="6553965"/>
                  <a:pt x="1655814" y="6580681"/>
                </a:cubicBezTo>
                <a:cubicBezTo>
                  <a:pt x="1388013" y="6607397"/>
                  <a:pt x="1030272" y="6524310"/>
                  <a:pt x="827907" y="6580681"/>
                </a:cubicBezTo>
                <a:cubicBezTo>
                  <a:pt x="625542" y="6637052"/>
                  <a:pt x="273305" y="6506240"/>
                  <a:pt x="0" y="6580681"/>
                </a:cubicBezTo>
                <a:cubicBezTo>
                  <a:pt x="-21238" y="6319802"/>
                  <a:pt x="85795" y="6069307"/>
                  <a:pt x="0" y="5850824"/>
                </a:cubicBezTo>
                <a:cubicBezTo>
                  <a:pt x="-85795" y="5632341"/>
                  <a:pt x="18414" y="5494551"/>
                  <a:pt x="0" y="5318387"/>
                </a:cubicBezTo>
                <a:cubicBezTo>
                  <a:pt x="-18414" y="5142223"/>
                  <a:pt x="1282" y="4822441"/>
                  <a:pt x="0" y="4654336"/>
                </a:cubicBezTo>
                <a:cubicBezTo>
                  <a:pt x="-1282" y="4486231"/>
                  <a:pt x="55639" y="4231534"/>
                  <a:pt x="0" y="3924479"/>
                </a:cubicBezTo>
                <a:cubicBezTo>
                  <a:pt x="-55639" y="3617424"/>
                  <a:pt x="58992" y="3472373"/>
                  <a:pt x="0" y="3326235"/>
                </a:cubicBezTo>
                <a:cubicBezTo>
                  <a:pt x="-58992" y="3180097"/>
                  <a:pt x="30595" y="3088975"/>
                  <a:pt x="0" y="2925412"/>
                </a:cubicBezTo>
                <a:cubicBezTo>
                  <a:pt x="-30595" y="2761849"/>
                  <a:pt x="62570" y="2587989"/>
                  <a:pt x="0" y="2327168"/>
                </a:cubicBezTo>
                <a:cubicBezTo>
                  <a:pt x="-62570" y="2066347"/>
                  <a:pt x="14057" y="2049059"/>
                  <a:pt x="0" y="1926345"/>
                </a:cubicBezTo>
                <a:cubicBezTo>
                  <a:pt x="-14057" y="1803631"/>
                  <a:pt x="14175" y="1588573"/>
                  <a:pt x="0" y="1393908"/>
                </a:cubicBezTo>
                <a:cubicBezTo>
                  <a:pt x="-14175" y="1199243"/>
                  <a:pt x="16102" y="1001486"/>
                  <a:pt x="0" y="795664"/>
                </a:cubicBezTo>
                <a:cubicBezTo>
                  <a:pt x="-16102" y="589842"/>
                  <a:pt x="46743" y="169650"/>
                  <a:pt x="0" y="0"/>
                </a:cubicBezTo>
                <a:close/>
              </a:path>
            </a:pathLst>
          </a:custGeom>
          <a:noFill/>
          <a:ln w="6350">
            <a:solidFill>
              <a:schemeClr val="accent2">
                <a:lumMod val="40000"/>
                <a:lumOff val="60000"/>
              </a:schemeClr>
            </a:solidFill>
            <a:extLst>
              <a:ext uri="{C807C97D-BFC1-408E-A445-0C87EB9F89A2}">
                <ask:lineSketchStyleProps xmlns:ask="http://schemas.microsoft.com/office/drawing/2018/sketchyshapes" sd="4224980216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991598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UTU-2018">
      <a:dk1>
        <a:sysClr val="windowText" lastClr="000000"/>
      </a:dk1>
      <a:lt1>
        <a:sysClr val="window" lastClr="FFFFFF"/>
      </a:lt1>
      <a:dk2>
        <a:srgbClr val="000000"/>
      </a:dk2>
      <a:lt2>
        <a:srgbClr val="FFFFFF"/>
      </a:lt2>
      <a:accent1>
        <a:srgbClr val="78C8D2"/>
      </a:accent1>
      <a:accent2>
        <a:srgbClr val="9063CD"/>
      </a:accent2>
      <a:accent3>
        <a:srgbClr val="ADCB00"/>
      </a:accent3>
      <a:accent4>
        <a:srgbClr val="F8485E"/>
      </a:accent4>
      <a:accent5>
        <a:srgbClr val="868686"/>
      </a:accent5>
      <a:accent6>
        <a:srgbClr val="D9D9D9"/>
      </a:accent6>
      <a:hlink>
        <a:srgbClr val="9063CD"/>
      </a:hlink>
      <a:folHlink>
        <a:srgbClr val="9063CD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Asiakirja" ma:contentTypeID="0x010100A407D4FD17612942B689264A64C80E05" ma:contentTypeVersion="1" ma:contentTypeDescription="Luo uusi asiakirja." ma:contentTypeScope="" ma:versionID="0480f80a69f636fdb437def8970b05bc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fd992add4e3bc107ac41e75fb37a5a16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Ajoituksen alkamispäivämäärä" ma:description="Ajoituksen alkamispäivämäärä on julkaisuominaisuuden luoma sivustosarake. Sillä määritetään päivämäärä ja kellonaika, jolloin vierailijat näkevät sivuston ensimmäisen kerran." ma:hidden="true" ma:internalName="PublishingStartDate">
      <xsd:simpleType>
        <xsd:restriction base="dms:Unknown"/>
      </xsd:simpleType>
    </xsd:element>
    <xsd:element name="PublishingExpirationDate" ma:index="9" nillable="true" ma:displayName="Ajoituksen päättymispäivämäärä" ma:description="Ajoituksen päättymispäivämäärä on julkaisuominaisuuden luoma sivustosarake. Sillä määritetään päivämäärä ja kellonaika, jolloin vierailijat eivät enää näe tätä sivustoa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DD425F4-6F88-4EF6-B6D4-CBA8937CC1BB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</ds:schemaRefs>
</ds:datastoreItem>
</file>

<file path=customXml/itemProps2.xml><?xml version="1.0" encoding="utf-8"?>
<ds:datastoreItem xmlns:ds="http://schemas.openxmlformats.org/officeDocument/2006/customXml" ds:itemID="{BCDF4772-F6E9-4CDC-A377-AA1F66B5AA2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0E279BB5-4AFF-46DF-8449-888BC8E5C31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1596</TotalTime>
  <Words>1611</Words>
  <Application>Microsoft Office PowerPoint</Application>
  <PresentationFormat>Laajakuva</PresentationFormat>
  <Paragraphs>147</Paragraphs>
  <Slides>21</Slides>
  <Notes>20</Notes>
  <HiddenSlides>0</HiddenSlides>
  <MMClips>0</MMClips>
  <ScaleCrop>false</ScaleCrop>
  <HeadingPairs>
    <vt:vector size="6" baseType="variant">
      <vt:variant>
        <vt:lpstr>Käytetyt fontit</vt:lpstr>
      </vt:variant>
      <vt:variant>
        <vt:i4>6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21</vt:i4>
      </vt:variant>
    </vt:vector>
  </HeadingPairs>
  <TitlesOfParts>
    <vt:vector size="28" baseType="lpstr">
      <vt:lpstr>Arial</vt:lpstr>
      <vt:lpstr>Calibri</vt:lpstr>
      <vt:lpstr>Cambria</vt:lpstr>
      <vt:lpstr>Courier New</vt:lpstr>
      <vt:lpstr>Times</vt:lpstr>
      <vt:lpstr>Times New Roman</vt:lpstr>
      <vt:lpstr>Office Theme</vt:lpstr>
      <vt:lpstr>PowerPoint-esitys</vt:lpstr>
      <vt:lpstr>Content</vt:lpstr>
      <vt:lpstr>Introduction: the research problem</vt:lpstr>
      <vt:lpstr>Introduction: Current status of Finland’s language planning</vt:lpstr>
      <vt:lpstr>Theory: The orthographic norm of OittA- and OttA-verbs (1/2)</vt:lpstr>
      <vt:lpstr>Theory: The orthographic norm of OittA- and OttA-verbs (2/2)</vt:lpstr>
      <vt:lpstr>Theory: Language views</vt:lpstr>
      <vt:lpstr>Research material and method (1/2)</vt:lpstr>
      <vt:lpstr>Research material and method (2/2)</vt:lpstr>
      <vt:lpstr>Analysis</vt:lpstr>
      <vt:lpstr>Written language is not spoken</vt:lpstr>
      <vt:lpstr>Nuanced, beautiful and living language</vt:lpstr>
      <vt:lpstr>Language is rules</vt:lpstr>
      <vt:lpstr>Internal norm, internal language</vt:lpstr>
      <vt:lpstr>Language change feels strange</vt:lpstr>
      <vt:lpstr>Language change is harmful</vt:lpstr>
      <vt:lpstr>Usable language</vt:lpstr>
      <vt:lpstr>In conclusion</vt:lpstr>
      <vt:lpstr>PowerPoint-esitys</vt:lpstr>
      <vt:lpstr>Sources (1/2)</vt:lpstr>
      <vt:lpstr>Sources (2/2)</vt:lpstr>
    </vt:vector>
  </TitlesOfParts>
  <Company>University of Turku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UTU PowerPoint template 2018</dc:title>
  <dc:creator>Hennilyydia</dc:creator>
  <cp:lastModifiedBy>Henni Pajunen</cp:lastModifiedBy>
  <cp:revision>49</cp:revision>
  <dcterms:created xsi:type="dcterms:W3CDTF">2018-08-30T06:12:36Z</dcterms:created>
  <dcterms:modified xsi:type="dcterms:W3CDTF">2021-11-18T13:36:32Z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0x010100A407D4FD17612942B689264A64C80E05</vt:lpwstr>
  </property>
</Properties>
</file>