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2000" cy="6858000"/>
  <p:notesSz cx="7559675" cy="10691813"/>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96" y="5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t-EE"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t-EE"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t-EE"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t-EE"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t-EE"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t-EE"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t-EE"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t-E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t-EE" sz="3200" b="0" strike="noStrike" spc="-1">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t-E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t-EE" sz="3200" b="0" strike="noStrike" spc="-1">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t-E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t-EE" sz="3200" b="0" strike="noStrike" spc="-1">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t-EE" sz="3200" b="0" strike="noStrike" spc="-1">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t-EE" sz="3200" b="0" strike="noStrike" spc="-1">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t-EE" sz="3200" b="0" strike="noStrike" spc="-1">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t-EE" sz="3200" b="0" strike="noStrike" spc="-1">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t-EE" sz="3200" b="0" strike="noStrike" spc="-1">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t-EE" sz="3200" b="0" strike="noStrike" spc="-1">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t-EE" sz="3200" b="0" strike="noStrike" spc="-1">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79" name="PlaceHolder 2"/>
          <p:cNvSpPr>
            <a:spLocks noGrp="1"/>
          </p:cNvSpPr>
          <p:nvPr>
            <p:ph type="subTitle"/>
          </p:nvPr>
        </p:nvSpPr>
        <p:spPr>
          <a:xfrm>
            <a:off x="609480" y="1604520"/>
            <a:ext cx="10972440" cy="3977280"/>
          </a:xfrm>
          <a:prstGeom prst="rect">
            <a:avLst/>
          </a:prstGeom>
        </p:spPr>
        <p:txBody>
          <a:bodyPr lIns="0" tIns="0" rIns="0" bIns="0" anchor="ctr">
            <a:spAutoFit/>
          </a:bodyPr>
          <a:lstStyle/>
          <a:p>
            <a:pPr algn="ctr"/>
            <a:endParaRPr lang="et-E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8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8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t-EE" sz="3200" b="0" strike="noStrike" spc="-1">
              <a:latin typeface="Arial"/>
            </a:endParaRPr>
          </a:p>
        </p:txBody>
      </p:sp>
      <p:sp>
        <p:nvSpPr>
          <p:cNvPr id="8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t-E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8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8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t-EE" sz="3200" b="0" strike="noStrike" spc="-1">
              <a:latin typeface="Arial"/>
            </a:endParaRPr>
          </a:p>
        </p:txBody>
      </p:sp>
      <p:sp>
        <p:nvSpPr>
          <p:cNvPr id="9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9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t-EE" sz="3200" b="0" strike="noStrike" spc="-1">
              <a:latin typeface="Arial"/>
            </a:endParaRPr>
          </a:p>
        </p:txBody>
      </p:sp>
      <p:sp>
        <p:nvSpPr>
          <p:cNvPr id="9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9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9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9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9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10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t-EE" sz="3200" b="0" strike="noStrike" spc="-1">
              <a:latin typeface="Arial"/>
            </a:endParaRPr>
          </a:p>
        </p:txBody>
      </p:sp>
      <p:sp>
        <p:nvSpPr>
          <p:cNvPr id="10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10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10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10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t-EE" sz="3200" b="0" strike="noStrike" spc="-1">
              <a:latin typeface="Arial"/>
            </a:endParaRPr>
          </a:p>
        </p:txBody>
      </p:sp>
      <p:sp>
        <p:nvSpPr>
          <p:cNvPr id="10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10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t-EE" sz="3200" b="0" strike="noStrike" spc="-1">
              <a:latin typeface="Arial"/>
            </a:endParaRPr>
          </a:p>
        </p:txBody>
      </p:sp>
      <p:sp>
        <p:nvSpPr>
          <p:cNvPr id="10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t-EE" sz="3200" b="0" strike="noStrike" spc="-1">
              <a:latin typeface="Arial"/>
            </a:endParaRPr>
          </a:p>
        </p:txBody>
      </p:sp>
      <p:sp>
        <p:nvSpPr>
          <p:cNvPr id="11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t-EE" sz="3200" b="0" strike="noStrike" spc="-1">
              <a:latin typeface="Arial"/>
            </a:endParaRPr>
          </a:p>
        </p:txBody>
      </p:sp>
      <p:sp>
        <p:nvSpPr>
          <p:cNvPr id="11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t-EE" sz="3200" b="0" strike="noStrike" spc="-1">
              <a:latin typeface="Arial"/>
            </a:endParaRPr>
          </a:p>
        </p:txBody>
      </p:sp>
      <p:sp>
        <p:nvSpPr>
          <p:cNvPr id="11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t-EE" sz="3200" b="0" strike="noStrike" spc="-1">
              <a:latin typeface="Arial"/>
            </a:endParaRPr>
          </a:p>
        </p:txBody>
      </p:sp>
      <p:sp>
        <p:nvSpPr>
          <p:cNvPr id="11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t-EE"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spAutoFit/>
          </a:bodyPr>
          <a:lstStyle/>
          <a:p>
            <a:pPr algn="ctr"/>
            <a:endParaRPr lang="et-E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t-EE"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t-EE"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spAutoFit/>
          </a:bodyPr>
          <a:lstStyle/>
          <a:p>
            <a:pPr algn="ctr"/>
            <a:endParaRPr lang="et-EE"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t-EE"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t-EE"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t-E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240"/>
            <a:ext cx="10972080" cy="1145160"/>
          </a:xfrm>
          <a:prstGeom prst="rect">
            <a:avLst/>
          </a:prstGeom>
        </p:spPr>
        <p:txBody>
          <a:bodyPr lIns="0" tIns="0" rIns="0" bIns="0" anchor="ctr">
            <a:spAutoFit/>
          </a:bodyPr>
          <a:lstStyle/>
          <a:p>
            <a:r>
              <a:rPr lang="et-EE" sz="1800" b="0" strike="noStrike" spc="-1">
                <a:latin typeface="Arial"/>
              </a:rPr>
              <a:t>Klõpsa tiitli tekstivormingu redigeerimiseks</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3200" b="0" strike="noStrike" spc="-1">
                <a:latin typeface="Arial"/>
              </a:rPr>
              <a:t>Klõpsa liigenduse tekstivormingu redigeerimiseks</a:t>
            </a:r>
          </a:p>
          <a:p>
            <a:pPr marL="864000" lvl="1" indent="-324000">
              <a:spcBef>
                <a:spcPts val="1134"/>
              </a:spcBef>
              <a:buClr>
                <a:srgbClr val="000000"/>
              </a:buClr>
              <a:buSzPct val="75000"/>
              <a:buFont typeface="Symbol" charset="2"/>
              <a:buChar char=""/>
            </a:pPr>
            <a:r>
              <a:rPr lang="et-EE" sz="2800" b="0" strike="noStrike" spc="-1">
                <a:latin typeface="Arial"/>
              </a:rPr>
              <a:t>Teine liigendustase</a:t>
            </a:r>
          </a:p>
          <a:p>
            <a:pPr marL="1296000" lvl="2" indent="-288000">
              <a:spcBef>
                <a:spcPts val="850"/>
              </a:spcBef>
              <a:buClr>
                <a:srgbClr val="000000"/>
              </a:buClr>
              <a:buSzPct val="45000"/>
              <a:buFont typeface="Wingdings" charset="2"/>
              <a:buChar char=""/>
            </a:pPr>
            <a:r>
              <a:rPr lang="et-EE" sz="2400" b="0" strike="noStrike" spc="-1">
                <a:latin typeface="Arial"/>
              </a:rPr>
              <a:t>Kolmas liigendustase</a:t>
            </a:r>
          </a:p>
          <a:p>
            <a:pPr marL="1728000" lvl="3" indent="-216000">
              <a:spcBef>
                <a:spcPts val="567"/>
              </a:spcBef>
              <a:buClr>
                <a:srgbClr val="000000"/>
              </a:buClr>
              <a:buSzPct val="75000"/>
              <a:buFont typeface="Symbol" charset="2"/>
              <a:buChar char=""/>
            </a:pPr>
            <a:r>
              <a:rPr lang="et-EE" sz="2000" b="0" strike="noStrike" spc="-1">
                <a:latin typeface="Arial"/>
              </a:rPr>
              <a:t>Neljas liigendustase</a:t>
            </a:r>
          </a:p>
          <a:p>
            <a:pPr marL="2160000" lvl="4" indent="-216000">
              <a:spcBef>
                <a:spcPts val="283"/>
              </a:spcBef>
              <a:buClr>
                <a:srgbClr val="000000"/>
              </a:buClr>
              <a:buSzPct val="45000"/>
              <a:buFont typeface="Wingdings" charset="2"/>
              <a:buChar char=""/>
            </a:pPr>
            <a:r>
              <a:rPr lang="et-EE" sz="2000" b="0" strike="noStrike" spc="-1">
                <a:latin typeface="Arial"/>
              </a:rPr>
              <a:t>Viies liigendustase</a:t>
            </a:r>
          </a:p>
          <a:p>
            <a:pPr marL="2592000" lvl="5" indent="-216000">
              <a:spcBef>
                <a:spcPts val="283"/>
              </a:spcBef>
              <a:buClr>
                <a:srgbClr val="000000"/>
              </a:buClr>
              <a:buSzPct val="45000"/>
              <a:buFont typeface="Wingdings" charset="2"/>
              <a:buChar char=""/>
            </a:pPr>
            <a:r>
              <a:rPr lang="et-EE" sz="2000" b="0" strike="noStrike" spc="-1">
                <a:latin typeface="Arial"/>
              </a:rPr>
              <a:t>Kuues liigendustase</a:t>
            </a:r>
          </a:p>
          <a:p>
            <a:pPr marL="3024000" lvl="6" indent="-216000">
              <a:spcBef>
                <a:spcPts val="283"/>
              </a:spcBef>
              <a:buClr>
                <a:srgbClr val="000000"/>
              </a:buClr>
              <a:buSzPct val="45000"/>
              <a:buFont typeface="Wingdings" charset="2"/>
              <a:buChar char=""/>
            </a:pPr>
            <a:r>
              <a:rPr lang="et-EE" sz="2000" b="0" strike="noStrike" spc="-1">
                <a:latin typeface="Arial"/>
              </a:rPr>
              <a:t>Seitsmes liigendustase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t-EE" sz="4400" b="0" strike="noStrike" spc="-1">
                <a:latin typeface="Arial"/>
              </a:rPr>
              <a:t>Klõpsa tiitli tekstivormingu redigeerimiseks</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3200" b="0" strike="noStrike" spc="-1">
                <a:latin typeface="Arial"/>
              </a:rPr>
              <a:t>Klõpsa liigenduse tekstivormingu redigeerimiseks</a:t>
            </a:r>
          </a:p>
          <a:p>
            <a:pPr marL="864000" lvl="1" indent="-324000">
              <a:spcBef>
                <a:spcPts val="1134"/>
              </a:spcBef>
              <a:buClr>
                <a:srgbClr val="000000"/>
              </a:buClr>
              <a:buSzPct val="75000"/>
              <a:buFont typeface="Symbol" charset="2"/>
              <a:buChar char=""/>
            </a:pPr>
            <a:r>
              <a:rPr lang="et-EE" sz="2800" b="0" strike="noStrike" spc="-1">
                <a:latin typeface="Arial"/>
              </a:rPr>
              <a:t>Teine liigendustase</a:t>
            </a:r>
          </a:p>
          <a:p>
            <a:pPr marL="1296000" lvl="2" indent="-288000">
              <a:spcBef>
                <a:spcPts val="850"/>
              </a:spcBef>
              <a:buClr>
                <a:srgbClr val="000000"/>
              </a:buClr>
              <a:buSzPct val="45000"/>
              <a:buFont typeface="Wingdings" charset="2"/>
              <a:buChar char=""/>
            </a:pPr>
            <a:r>
              <a:rPr lang="et-EE" sz="2400" b="0" strike="noStrike" spc="-1">
                <a:latin typeface="Arial"/>
              </a:rPr>
              <a:t>Kolmas liigendustase</a:t>
            </a:r>
          </a:p>
          <a:p>
            <a:pPr marL="1728000" lvl="3" indent="-216000">
              <a:spcBef>
                <a:spcPts val="567"/>
              </a:spcBef>
              <a:buClr>
                <a:srgbClr val="000000"/>
              </a:buClr>
              <a:buSzPct val="75000"/>
              <a:buFont typeface="Symbol" charset="2"/>
              <a:buChar char=""/>
            </a:pPr>
            <a:r>
              <a:rPr lang="et-EE" sz="2000" b="0" strike="noStrike" spc="-1">
                <a:latin typeface="Arial"/>
              </a:rPr>
              <a:t>Neljas liigendustase</a:t>
            </a:r>
          </a:p>
          <a:p>
            <a:pPr marL="2160000" lvl="4" indent="-216000">
              <a:spcBef>
                <a:spcPts val="283"/>
              </a:spcBef>
              <a:buClr>
                <a:srgbClr val="000000"/>
              </a:buClr>
              <a:buSzPct val="45000"/>
              <a:buFont typeface="Wingdings" charset="2"/>
              <a:buChar char=""/>
            </a:pPr>
            <a:r>
              <a:rPr lang="et-EE" sz="2000" b="0" strike="noStrike" spc="-1">
                <a:latin typeface="Arial"/>
              </a:rPr>
              <a:t>Viies liigendustase</a:t>
            </a:r>
          </a:p>
          <a:p>
            <a:pPr marL="2592000" lvl="5" indent="-216000">
              <a:spcBef>
                <a:spcPts val="283"/>
              </a:spcBef>
              <a:buClr>
                <a:srgbClr val="000000"/>
              </a:buClr>
              <a:buSzPct val="45000"/>
              <a:buFont typeface="Wingdings" charset="2"/>
              <a:buChar char=""/>
            </a:pPr>
            <a:r>
              <a:rPr lang="et-EE" sz="2000" b="0" strike="noStrike" spc="-1">
                <a:latin typeface="Arial"/>
              </a:rPr>
              <a:t>Kuues liigendustase</a:t>
            </a:r>
          </a:p>
          <a:p>
            <a:pPr marL="3024000" lvl="6" indent="-216000">
              <a:spcBef>
                <a:spcPts val="283"/>
              </a:spcBef>
              <a:buClr>
                <a:srgbClr val="000000"/>
              </a:buClr>
              <a:buSzPct val="45000"/>
              <a:buFont typeface="Wingdings" charset="2"/>
              <a:buChar char=""/>
            </a:pPr>
            <a:r>
              <a:rPr lang="et-EE" sz="2000" b="0" strike="noStrike" spc="-1">
                <a:latin typeface="Arial"/>
              </a:rPr>
              <a:t>Seitsmes liigendustase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t-EE" sz="4400" b="0" strike="noStrike" spc="-1">
                <a:latin typeface="Arial"/>
              </a:rPr>
              <a:t>Klõpsa tiitli tekstivormingu redigeerimiseks</a:t>
            </a:r>
          </a:p>
        </p:txBody>
      </p:sp>
      <p:sp>
        <p:nvSpPr>
          <p:cNvPr id="7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t-EE" sz="3200" b="0" strike="noStrike" spc="-1">
                <a:latin typeface="Arial"/>
              </a:rPr>
              <a:t>Klõpsa liigenduse tekstivormingu redigeerimiseks</a:t>
            </a:r>
          </a:p>
          <a:p>
            <a:pPr marL="864000" lvl="1" indent="-324000">
              <a:spcBef>
                <a:spcPts val="1134"/>
              </a:spcBef>
              <a:buClr>
                <a:srgbClr val="000000"/>
              </a:buClr>
              <a:buSzPct val="75000"/>
              <a:buFont typeface="Symbol" charset="2"/>
              <a:buChar char=""/>
            </a:pPr>
            <a:r>
              <a:rPr lang="et-EE" sz="2800" b="0" strike="noStrike" spc="-1">
                <a:latin typeface="Arial"/>
              </a:rPr>
              <a:t>Teine liigendustase</a:t>
            </a:r>
          </a:p>
          <a:p>
            <a:pPr marL="1296000" lvl="2" indent="-288000">
              <a:spcBef>
                <a:spcPts val="850"/>
              </a:spcBef>
              <a:buClr>
                <a:srgbClr val="000000"/>
              </a:buClr>
              <a:buSzPct val="45000"/>
              <a:buFont typeface="Wingdings" charset="2"/>
              <a:buChar char=""/>
            </a:pPr>
            <a:r>
              <a:rPr lang="et-EE" sz="2400" b="0" strike="noStrike" spc="-1">
                <a:latin typeface="Arial"/>
              </a:rPr>
              <a:t>Kolmas liigendustase</a:t>
            </a:r>
          </a:p>
          <a:p>
            <a:pPr marL="1728000" lvl="3" indent="-216000">
              <a:spcBef>
                <a:spcPts val="567"/>
              </a:spcBef>
              <a:buClr>
                <a:srgbClr val="000000"/>
              </a:buClr>
              <a:buSzPct val="75000"/>
              <a:buFont typeface="Symbol" charset="2"/>
              <a:buChar char=""/>
            </a:pPr>
            <a:r>
              <a:rPr lang="et-EE" sz="2000" b="0" strike="noStrike" spc="-1">
                <a:latin typeface="Arial"/>
              </a:rPr>
              <a:t>Neljas liigendustase</a:t>
            </a:r>
          </a:p>
          <a:p>
            <a:pPr marL="2160000" lvl="4" indent="-216000">
              <a:spcBef>
                <a:spcPts val="283"/>
              </a:spcBef>
              <a:buClr>
                <a:srgbClr val="000000"/>
              </a:buClr>
              <a:buSzPct val="45000"/>
              <a:buFont typeface="Wingdings" charset="2"/>
              <a:buChar char=""/>
            </a:pPr>
            <a:r>
              <a:rPr lang="et-EE" sz="2000" b="0" strike="noStrike" spc="-1">
                <a:latin typeface="Arial"/>
              </a:rPr>
              <a:t>Viies liigendustase</a:t>
            </a:r>
          </a:p>
          <a:p>
            <a:pPr marL="2592000" lvl="5" indent="-216000">
              <a:spcBef>
                <a:spcPts val="283"/>
              </a:spcBef>
              <a:buClr>
                <a:srgbClr val="000000"/>
              </a:buClr>
              <a:buSzPct val="45000"/>
              <a:buFont typeface="Wingdings" charset="2"/>
              <a:buChar char=""/>
            </a:pPr>
            <a:r>
              <a:rPr lang="et-EE" sz="2000" b="0" strike="noStrike" spc="-1">
                <a:latin typeface="Arial"/>
              </a:rPr>
              <a:t>Kuues liigendustase</a:t>
            </a:r>
          </a:p>
          <a:p>
            <a:pPr marL="3024000" lvl="6" indent="-216000">
              <a:spcBef>
                <a:spcPts val="283"/>
              </a:spcBef>
              <a:buClr>
                <a:srgbClr val="000000"/>
              </a:buClr>
              <a:buSzPct val="45000"/>
              <a:buFont typeface="Wingdings" charset="2"/>
              <a:buChar char=""/>
            </a:pPr>
            <a:r>
              <a:rPr lang="et-EE" sz="2000" b="0" strike="noStrike" spc="-1">
                <a:latin typeface="Arial"/>
              </a:rPr>
              <a:t>Seitsmes liigendustase</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ustomShape 1"/>
          <p:cNvSpPr/>
          <p:nvPr/>
        </p:nvSpPr>
        <p:spPr>
          <a:xfrm>
            <a:off x="2782800" y="5445000"/>
            <a:ext cx="183600" cy="456480"/>
          </a:xfrm>
          <a:prstGeom prst="rect">
            <a:avLst/>
          </a:prstGeom>
          <a:noFill/>
          <a:ln>
            <a:noFill/>
          </a:ln>
        </p:spPr>
        <p:style>
          <a:lnRef idx="0">
            <a:scrgbClr r="0" g="0" b="0"/>
          </a:lnRef>
          <a:fillRef idx="0">
            <a:scrgbClr r="0" g="0" b="0"/>
          </a:fillRef>
          <a:effectRef idx="0">
            <a:scrgbClr r="0" g="0" b="0"/>
          </a:effectRef>
          <a:fontRef idx="minor"/>
        </p:style>
      </p:sp>
      <p:sp>
        <p:nvSpPr>
          <p:cNvPr id="115" name="CustomShape 2"/>
          <p:cNvSpPr/>
          <p:nvPr/>
        </p:nvSpPr>
        <p:spPr>
          <a:xfrm>
            <a:off x="1523880" y="243720"/>
            <a:ext cx="183960" cy="460800"/>
          </a:xfrm>
          <a:prstGeom prst="rect">
            <a:avLst/>
          </a:prstGeom>
          <a:noFill/>
          <a:ln>
            <a:noFill/>
          </a:ln>
        </p:spPr>
        <p:style>
          <a:lnRef idx="0">
            <a:scrgbClr r="0" g="0" b="0"/>
          </a:lnRef>
          <a:fillRef idx="0">
            <a:scrgbClr r="0" g="0" b="0"/>
          </a:fillRef>
          <a:effectRef idx="0">
            <a:scrgbClr r="0" g="0" b="0"/>
          </a:effectRef>
          <a:fontRef idx="minor"/>
        </p:style>
      </p:sp>
      <p:sp>
        <p:nvSpPr>
          <p:cNvPr id="116" name="CustomShape 3"/>
          <p:cNvSpPr/>
          <p:nvPr/>
        </p:nvSpPr>
        <p:spPr>
          <a:xfrm>
            <a:off x="2880000" y="1893960"/>
            <a:ext cx="8712000" cy="204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3600" b="1" strike="noStrike" spc="-1">
                <a:solidFill>
                  <a:srgbClr val="000000"/>
                </a:solidFill>
                <a:latin typeface="Arial"/>
                <a:ea typeface="DejaVu Sans"/>
              </a:rPr>
              <a:t>Vormelid ja väänsõnad rahvalikes koroonateemalistes ühiskõnelustes</a:t>
            </a:r>
            <a:endParaRPr lang="et-EE" sz="3600" b="0" strike="noStrike" spc="-1">
              <a:latin typeface="Times New Roman"/>
              <a:ea typeface="Times New Roman"/>
            </a:endParaRPr>
          </a:p>
          <a:p>
            <a:pPr algn="ctr">
              <a:lnSpc>
                <a:spcPct val="100000"/>
              </a:lnSpc>
            </a:pPr>
            <a:r>
              <a:rPr lang="et-EE" sz="3600" b="1" strike="noStrike" spc="-1">
                <a:solidFill>
                  <a:srgbClr val="000000"/>
                </a:solidFill>
                <a:latin typeface="Arial"/>
                <a:ea typeface="DejaVu Sans"/>
              </a:rPr>
              <a:t>Mare Kalda</a:t>
            </a:r>
            <a:endParaRPr lang="et-EE" sz="3600" b="0" strike="noStrike" spc="-1">
              <a:latin typeface="Times New Roman"/>
              <a:ea typeface="Times New Roman"/>
            </a:endParaRPr>
          </a:p>
          <a:p>
            <a:pPr algn="ctr">
              <a:lnSpc>
                <a:spcPct val="100000"/>
              </a:lnSpc>
            </a:pPr>
            <a:r>
              <a:rPr lang="et-EE" sz="2000" b="1" strike="noStrike" spc="-1">
                <a:solidFill>
                  <a:srgbClr val="000000"/>
                </a:solidFill>
                <a:latin typeface="Arial"/>
                <a:ea typeface="DejaVu Sans"/>
              </a:rPr>
              <a:t>Eesti Kirjandusmuuseum</a:t>
            </a:r>
            <a:endParaRPr lang="et-EE" sz="2000" b="0" strike="noStrike" spc="-1">
              <a:latin typeface="Times New Roman"/>
              <a:ea typeface="Times New Roman"/>
            </a:endParaRPr>
          </a:p>
        </p:txBody>
      </p:sp>
      <p:sp>
        <p:nvSpPr>
          <p:cNvPr id="117" name="CustomShape 4"/>
          <p:cNvSpPr/>
          <p:nvPr/>
        </p:nvSpPr>
        <p:spPr>
          <a:xfrm>
            <a:off x="1631880" y="6308640"/>
            <a:ext cx="190440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BA4867FA-DAD5-4953-B60F-FE74520D6FD9}" type="datetime1">
              <a:rPr lang="et-EE" sz="1400" b="0" strike="noStrike" spc="-1">
                <a:solidFill>
                  <a:srgbClr val="8B8B8B"/>
                </a:solidFill>
                <a:latin typeface="Times New Roman"/>
              </a:rPr>
              <a:t>19.11.2021</a:t>
            </a:fld>
            <a:endParaRPr lang="et-EE" sz="1400" b="0" strike="noStrike" spc="-1">
              <a:latin typeface="Arial"/>
            </a:endParaRPr>
          </a:p>
        </p:txBody>
      </p:sp>
      <p:pic>
        <p:nvPicPr>
          <p:cNvPr id="118" name="Picture 1"/>
          <p:cNvPicPr/>
          <p:nvPr/>
        </p:nvPicPr>
        <p:blipFill>
          <a:blip r:embed="rId2"/>
          <a:stretch/>
        </p:blipFill>
        <p:spPr>
          <a:xfrm>
            <a:off x="1080000" y="5760000"/>
            <a:ext cx="1656000" cy="957600"/>
          </a:xfrm>
          <a:prstGeom prst="rect">
            <a:avLst/>
          </a:prstGeom>
          <a:ln>
            <a:noFill/>
          </a:ln>
        </p:spPr>
      </p:pic>
      <p:pic>
        <p:nvPicPr>
          <p:cNvPr id="119" name="Pilt 4"/>
          <p:cNvPicPr/>
          <p:nvPr/>
        </p:nvPicPr>
        <p:blipFill>
          <a:blip r:embed="rId3"/>
          <a:stretch/>
        </p:blipFill>
        <p:spPr>
          <a:xfrm>
            <a:off x="3199320" y="5855760"/>
            <a:ext cx="4841280" cy="696240"/>
          </a:xfrm>
          <a:prstGeom prst="rect">
            <a:avLst/>
          </a:prstGeom>
          <a:ln>
            <a:noFill/>
          </a:ln>
        </p:spPr>
      </p:pic>
      <p:pic>
        <p:nvPicPr>
          <p:cNvPr id="120" name="Pilt 5"/>
          <p:cNvPicPr/>
          <p:nvPr/>
        </p:nvPicPr>
        <p:blipFill>
          <a:blip r:embed="rId4"/>
          <a:stretch/>
        </p:blipFill>
        <p:spPr>
          <a:xfrm>
            <a:off x="8496000" y="5976000"/>
            <a:ext cx="2160000" cy="624960"/>
          </a:xfrm>
          <a:prstGeom prst="rect">
            <a:avLst/>
          </a:prstGeom>
          <a:ln>
            <a:noFill/>
          </a:ln>
        </p:spPr>
      </p:pic>
      <p:sp>
        <p:nvSpPr>
          <p:cNvPr id="121" name="TextShape 5"/>
          <p:cNvSpPr txBox="1"/>
          <p:nvPr/>
        </p:nvSpPr>
        <p:spPr>
          <a:xfrm>
            <a:off x="2592000" y="4329000"/>
            <a:ext cx="9288000" cy="940320"/>
          </a:xfrm>
          <a:prstGeom prst="rect">
            <a:avLst/>
          </a:prstGeom>
          <a:noFill/>
          <a:ln>
            <a:noFill/>
          </a:ln>
        </p:spPr>
        <p:txBody>
          <a:bodyPr lIns="90000" tIns="45000" rIns="90000" bIns="45000">
            <a:spAutoFit/>
          </a:bodyPr>
          <a:lstStyle/>
          <a:p>
            <a:r>
              <a:rPr lang="et-EE" sz="2000" b="1" strike="noStrike" spc="-1">
                <a:latin typeface="Arial"/>
              </a:rPr>
              <a:t>Koroonakommunikatsiooni keel </a:t>
            </a:r>
          </a:p>
          <a:p>
            <a:r>
              <a:rPr lang="et-EE" sz="2000" b="1" strike="noStrike" spc="-1">
                <a:latin typeface="Arial"/>
              </a:rPr>
              <a:t>XVII muutuva keele päev</a:t>
            </a:r>
          </a:p>
          <a:p>
            <a:r>
              <a:rPr lang="et-EE" sz="2000" b="1" strike="noStrike" spc="-1">
                <a:latin typeface="Arial"/>
              </a:rPr>
              <a:t>19. novembril 2021 Tallinna Ülikoolis (Zoomi keskkonnas)</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Pilt 148"/>
          <p:cNvPicPr/>
          <p:nvPr/>
        </p:nvPicPr>
        <p:blipFill>
          <a:blip r:embed="rId2"/>
          <a:stretch/>
        </p:blipFill>
        <p:spPr>
          <a:xfrm>
            <a:off x="2859120" y="162360"/>
            <a:ext cx="3188880" cy="6461640"/>
          </a:xfrm>
          <a:prstGeom prst="rect">
            <a:avLst/>
          </a:prstGeom>
          <a:ln>
            <a:noFill/>
          </a:ln>
        </p:spPr>
      </p:pic>
      <p:sp>
        <p:nvSpPr>
          <p:cNvPr id="150" name="TextShape 1"/>
          <p:cNvSpPr txBox="1"/>
          <p:nvPr/>
        </p:nvSpPr>
        <p:spPr>
          <a:xfrm>
            <a:off x="6696000" y="5256000"/>
            <a:ext cx="4680000" cy="657000"/>
          </a:xfrm>
          <a:prstGeom prst="rect">
            <a:avLst/>
          </a:prstGeom>
          <a:noFill/>
          <a:ln>
            <a:noFill/>
          </a:ln>
        </p:spPr>
        <p:txBody>
          <a:bodyPr lIns="90000" tIns="45000" rIns="90000" bIns="45000">
            <a:spAutoFit/>
          </a:bodyPr>
          <a:lstStyle/>
          <a:p>
            <a:r>
              <a:rPr lang="et-EE" sz="2000" b="0" strike="noStrike" spc="-1">
                <a:latin typeface="Arial"/>
              </a:rPr>
              <a:t>August 2021. rahvalik peasuuna- ja meediakriitika</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576000" y="132522"/>
            <a:ext cx="11232000" cy="1475873"/>
          </a:xfrm>
          <a:prstGeom prst="rect">
            <a:avLst/>
          </a:prstGeom>
          <a:noFill/>
          <a:ln>
            <a:noFill/>
          </a:ln>
        </p:spPr>
        <p:txBody>
          <a:bodyPr wrap="square" lIns="90000" tIns="45000" rIns="90000" bIns="45000">
            <a:spAutoFit/>
          </a:bodyPr>
          <a:lstStyle/>
          <a:p>
            <a:r>
              <a:rPr lang="et-EE" sz="1800" b="1" strike="noStrike" spc="-1" dirty="0">
                <a:latin typeface="Arial"/>
              </a:rPr>
              <a:t>Kroon- ehk pärgviirus </a:t>
            </a:r>
          </a:p>
          <a:p>
            <a:r>
              <a:rPr lang="et-EE" sz="1800" b="0" u="sng" strike="noStrike" spc="-1" dirty="0" err="1">
                <a:uFillTx/>
                <a:latin typeface="Arial"/>
              </a:rPr>
              <a:t>Valdar</a:t>
            </a:r>
            <a:r>
              <a:rPr lang="et-EE" sz="1800" b="0" u="sng" strike="noStrike" spc="-1" dirty="0">
                <a:uFillTx/>
                <a:latin typeface="Arial"/>
              </a:rPr>
              <a:t> Parve</a:t>
            </a:r>
            <a:r>
              <a:rPr lang="et-EE" sz="1800" b="0" strike="noStrike" spc="-1" dirty="0">
                <a:latin typeface="Arial"/>
              </a:rPr>
              <a:t>, </a:t>
            </a:r>
            <a:r>
              <a:rPr lang="et-EE" sz="1800" b="0" i="1" strike="noStrike" spc="-1" dirty="0">
                <a:latin typeface="Arial"/>
              </a:rPr>
              <a:t>Sirp</a:t>
            </a:r>
            <a:r>
              <a:rPr lang="et-EE" sz="1800" b="0" strike="noStrike" spc="-1" dirty="0">
                <a:latin typeface="Arial"/>
              </a:rPr>
              <a:t> 13. märts 2020. Koroona – nakkus emakeelde. Mis häda pärast tuua keelde kuningliku peakatte </a:t>
            </a:r>
            <a:r>
              <a:rPr lang="et-EE" sz="1800" b="0" strike="noStrike" spc="-1" dirty="0" err="1">
                <a:latin typeface="Arial"/>
              </a:rPr>
              <a:t>läänemeresoomelikule</a:t>
            </a:r>
            <a:r>
              <a:rPr lang="et-EE" sz="1800" b="0" strike="noStrike" spc="-1" dirty="0">
                <a:latin typeface="Arial"/>
              </a:rPr>
              <a:t> hääldusele võõras pseudoladinakeelne tõlge?  „</a:t>
            </a:r>
            <a:r>
              <a:rPr lang="et-EE" sz="1800" b="0" strike="noStrike" spc="-1" dirty="0" err="1">
                <a:latin typeface="Arial"/>
              </a:rPr>
              <a:t>ingliskeelestab</a:t>
            </a:r>
            <a:r>
              <a:rPr lang="et-EE" sz="1800" b="0" strike="noStrike" spc="-1" dirty="0">
                <a:latin typeface="Arial"/>
              </a:rPr>
              <a:t> eesti keelt”</a:t>
            </a:r>
          </a:p>
          <a:p>
            <a:r>
              <a:rPr lang="et-EE" sz="1800" b="0" strike="noStrike" spc="-1" dirty="0">
                <a:latin typeface="Arial"/>
              </a:rPr>
              <a:t>Koroonaviirus</a:t>
            </a:r>
          </a:p>
          <a:p>
            <a:r>
              <a:rPr lang="et-EE" sz="1800" b="0" strike="noStrike" spc="-1" dirty="0" err="1">
                <a:latin typeface="Arial"/>
              </a:rPr>
              <a:t>Korontsik</a:t>
            </a:r>
            <a:r>
              <a:rPr lang="et-EE" sz="1800" b="0" strike="noStrike" spc="-1" dirty="0">
                <a:latin typeface="Arial"/>
              </a:rPr>
              <a:t>, </a:t>
            </a:r>
            <a:r>
              <a:rPr lang="et-EE" sz="1800" b="0" strike="noStrike" spc="-1" dirty="0" err="1">
                <a:latin typeface="Arial"/>
              </a:rPr>
              <a:t>karoova</a:t>
            </a:r>
            <a:r>
              <a:rPr lang="et-EE" sz="1800" b="0" strike="noStrike" spc="-1" dirty="0">
                <a:latin typeface="Arial"/>
              </a:rPr>
              <a:t>, </a:t>
            </a:r>
            <a:r>
              <a:rPr lang="et-EE" sz="1800" b="0" strike="noStrike" spc="-1" dirty="0" err="1">
                <a:latin typeface="Arial"/>
              </a:rPr>
              <a:t>koro</a:t>
            </a:r>
            <a:r>
              <a:rPr lang="et-EE" sz="1800" b="0" strike="noStrike" spc="-1" dirty="0">
                <a:latin typeface="Arial"/>
              </a:rPr>
              <a:t>(o)va</a:t>
            </a:r>
          </a:p>
        </p:txBody>
      </p:sp>
      <p:sp>
        <p:nvSpPr>
          <p:cNvPr id="152" name="TextShape 2"/>
          <p:cNvSpPr txBox="1"/>
          <p:nvPr/>
        </p:nvSpPr>
        <p:spPr>
          <a:xfrm>
            <a:off x="212035" y="1608394"/>
            <a:ext cx="11883965" cy="4439605"/>
          </a:xfrm>
          <a:prstGeom prst="rect">
            <a:avLst/>
          </a:prstGeom>
          <a:noFill/>
          <a:ln>
            <a:noFill/>
          </a:ln>
        </p:spPr>
        <p:txBody>
          <a:bodyPr wrap="square" lIns="90000" tIns="45000" rIns="90000" bIns="45000">
            <a:spAutoFit/>
          </a:bodyPr>
          <a:lstStyle/>
          <a:p>
            <a:r>
              <a:rPr lang="et-EE" sz="1600" b="0" u="sng" strike="noStrike" spc="-1" dirty="0">
                <a:solidFill>
                  <a:srgbClr val="1C1E21"/>
                </a:solidFill>
                <a:uFillTx/>
                <a:latin typeface="Arial"/>
              </a:rPr>
              <a:t>A.E</a:t>
            </a:r>
            <a:r>
              <a:rPr lang="et-EE" sz="1600" b="0" strike="noStrike" spc="-1" dirty="0">
                <a:solidFill>
                  <a:srgbClr val="1C1E21"/>
                </a:solidFill>
                <a:latin typeface="Arial"/>
              </a:rPr>
              <a:t>.: Varsti </a:t>
            </a:r>
            <a:r>
              <a:rPr lang="et-EE" sz="1600" b="0" strike="noStrike" spc="-1" dirty="0" err="1">
                <a:solidFill>
                  <a:srgbClr val="1C1E21"/>
                </a:solidFill>
                <a:highlight>
                  <a:srgbClr val="FFFF00"/>
                </a:highlight>
                <a:latin typeface="Arial"/>
              </a:rPr>
              <a:t>korontsik</a:t>
            </a:r>
            <a:r>
              <a:rPr lang="et-EE" sz="1600" b="0" strike="noStrike" spc="-1" dirty="0">
                <a:solidFill>
                  <a:srgbClr val="1C1E21"/>
                </a:solidFill>
                <a:latin typeface="Arial"/>
              </a:rPr>
              <a:t> meil juba 2 aastat, keegi ümberringi ikka positiivne, kaitsemaski koguaeg ei kanna, minul endal </a:t>
            </a:r>
            <a:r>
              <a:rPr lang="et-EE" sz="1600" b="0" strike="noStrike" spc="-1" dirty="0" err="1">
                <a:solidFill>
                  <a:srgbClr val="1C1E21"/>
                </a:solidFill>
                <a:latin typeface="Arial"/>
              </a:rPr>
              <a:t>autoimmuunhaigus</a:t>
            </a:r>
            <a:r>
              <a:rPr lang="et-EE" sz="1600" b="0" strike="noStrike" spc="-1" dirty="0">
                <a:solidFill>
                  <a:srgbClr val="1C1E21"/>
                </a:solidFill>
                <a:latin typeface="Arial"/>
              </a:rPr>
              <a:t> (mingist tugevast immuunsusest ei tasu jahuma hakata nagu paljud süstitud targad kõrgharitud "mittelamemaalased" mulle mu kommentaaridele tavaliselt vastanud on ehkki ometi olen eelnevalt kommentaaris ära maininud ka selle </a:t>
            </a:r>
            <a:r>
              <a:rPr lang="et-EE" sz="1600" b="0" strike="noStrike" spc="-1" dirty="0" err="1">
                <a:solidFill>
                  <a:srgbClr val="1C1E21"/>
                </a:solidFill>
                <a:latin typeface="Arial"/>
              </a:rPr>
              <a:t>autoimmuunhaiguse</a:t>
            </a:r>
            <a:r>
              <a:rPr lang="et-EE" sz="1600" b="0" strike="noStrike" spc="-1" dirty="0">
                <a:solidFill>
                  <a:srgbClr val="1C1E21"/>
                </a:solidFill>
                <a:latin typeface="Arial"/>
              </a:rPr>
              <a:t>) ja ma mõtlen, et kuhu minul see </a:t>
            </a:r>
            <a:r>
              <a:rPr lang="et-EE" sz="1600" b="0" strike="noStrike" spc="-1" dirty="0" err="1">
                <a:solidFill>
                  <a:srgbClr val="1C1E21"/>
                </a:solidFill>
                <a:latin typeface="Arial"/>
              </a:rPr>
              <a:t>ülinakkav</a:t>
            </a:r>
            <a:r>
              <a:rPr lang="et-EE" sz="1600" b="0" strike="noStrike" spc="-1" dirty="0">
                <a:solidFill>
                  <a:srgbClr val="1C1E21"/>
                </a:solidFill>
                <a:latin typeface="Arial"/>
              </a:rPr>
              <a:t> üliraske Covid-19 jääb !? Peaksin kõigi nende "meedia" hirmujuttude järgi juba ammu voolikute küljes haiglas hinge vaakuma ! [---]</a:t>
            </a:r>
            <a:endParaRPr lang="et-EE" sz="1600" b="0" strike="noStrike" spc="-1" dirty="0">
              <a:latin typeface="Arial"/>
            </a:endParaRPr>
          </a:p>
          <a:p>
            <a:r>
              <a:rPr lang="et-EE" sz="1600" b="1" u="sng" strike="noStrike" spc="-1" dirty="0">
                <a:solidFill>
                  <a:srgbClr val="1C1E21"/>
                </a:solidFill>
                <a:uFillTx/>
                <a:latin typeface="Arial"/>
                <a:ea typeface="Times New Roman"/>
              </a:rPr>
              <a:t>O.S</a:t>
            </a:r>
            <a:r>
              <a:rPr lang="et-EE" sz="1600" b="1" strike="noStrike" spc="-1" dirty="0">
                <a:solidFill>
                  <a:srgbClr val="1C1E21"/>
                </a:solidFill>
                <a:latin typeface="Arial"/>
                <a:ea typeface="Times New Roman"/>
              </a:rPr>
              <a:t>. </a:t>
            </a:r>
            <a:r>
              <a:rPr lang="et-EE" sz="1600" b="0" strike="noStrike" spc="-1" dirty="0">
                <a:solidFill>
                  <a:srgbClr val="1C1E21"/>
                </a:solidFill>
                <a:latin typeface="Arial"/>
              </a:rPr>
              <a:t>Kas need ametid on nõus mürki võtma kui pikas perspektiivis mõni vaktsiin (neid ju palju) peaks midagi ära rikkuma näit. Inimese oma </a:t>
            </a:r>
            <a:r>
              <a:rPr lang="et-EE" sz="1600" b="0" strike="noStrike" spc="-1" dirty="0" err="1">
                <a:solidFill>
                  <a:srgbClr val="1C1E21"/>
                </a:solidFill>
                <a:latin typeface="Arial"/>
              </a:rPr>
              <a:t>imuunsüsteemi</a:t>
            </a:r>
            <a:r>
              <a:rPr lang="et-EE" sz="1600" b="0" strike="noStrike" spc="-1" dirty="0">
                <a:solidFill>
                  <a:srgbClr val="1C1E21"/>
                </a:solidFill>
                <a:latin typeface="Arial"/>
              </a:rPr>
              <a:t>...ei. Siis ei vastuta mitte keegi...me ei tea tulevikku ja vaktsineerimine jääb riskiks .Iga ühe oma otsustada ja õigus elule...pole vaja siin midagi peale suruda ja ähvardada. 8</a:t>
            </a:r>
            <a:endParaRPr lang="et-EE" sz="1600" b="0" strike="noStrike" spc="-1" dirty="0">
              <a:latin typeface="Arial"/>
            </a:endParaRPr>
          </a:p>
          <a:p>
            <a:r>
              <a:rPr lang="et-EE" sz="1600" b="1" u="sng" strike="noStrike" spc="-1" dirty="0">
                <a:solidFill>
                  <a:srgbClr val="1C1E21"/>
                </a:solidFill>
                <a:uFillTx/>
                <a:latin typeface="Arial"/>
              </a:rPr>
              <a:t>K.K</a:t>
            </a:r>
            <a:r>
              <a:rPr lang="et-EE" sz="1600" b="1" strike="noStrike" spc="-1" dirty="0">
                <a:solidFill>
                  <a:srgbClr val="1C1E21"/>
                </a:solidFill>
                <a:latin typeface="Arial"/>
              </a:rPr>
              <a:t>. </a:t>
            </a:r>
            <a:r>
              <a:rPr lang="et-EE" sz="1600" b="0" strike="noStrike" spc="-1" dirty="0">
                <a:solidFill>
                  <a:srgbClr val="1C1E21"/>
                </a:solidFill>
                <a:latin typeface="Arial"/>
              </a:rPr>
              <a:t>Loll jutt. On ka </a:t>
            </a:r>
            <a:r>
              <a:rPr lang="et-EE" sz="1600" b="1" strike="noStrike" spc="-1" dirty="0">
                <a:solidFill>
                  <a:srgbClr val="1C1E21"/>
                </a:solidFill>
                <a:highlight>
                  <a:srgbClr val="FFFF00"/>
                </a:highlight>
                <a:latin typeface="Arial"/>
              </a:rPr>
              <a:t>kolmas valik</a:t>
            </a:r>
            <a:r>
              <a:rPr lang="et-EE" sz="1600" b="0" strike="noStrike" spc="-1" dirty="0">
                <a:solidFill>
                  <a:srgbClr val="1C1E21"/>
                </a:solidFill>
                <a:latin typeface="Arial"/>
              </a:rPr>
              <a:t>. Mitte selle hüsteeriaga kaasa minek. Ja enda ellujäämine kindlustada. </a:t>
            </a:r>
            <a:r>
              <a:rPr lang="et-EE" sz="1600" b="0" strike="noStrike" spc="-1" dirty="0">
                <a:solidFill>
                  <a:srgbClr val="CE181E"/>
                </a:solidFill>
                <a:latin typeface="Arial"/>
              </a:rPr>
              <a:t>209 MEELDIMIST</a:t>
            </a:r>
            <a:endParaRPr lang="et-EE" sz="1600" b="0" strike="noStrike" spc="-1" dirty="0">
              <a:latin typeface="Arial"/>
            </a:endParaRPr>
          </a:p>
          <a:p>
            <a:r>
              <a:rPr lang="et-EE" sz="1600" b="0" u="sng" strike="noStrike" spc="-1" dirty="0">
                <a:solidFill>
                  <a:srgbClr val="1C1E21"/>
                </a:solidFill>
                <a:uFillTx/>
                <a:latin typeface="Arial"/>
              </a:rPr>
              <a:t>K.K K.R-</a:t>
            </a:r>
            <a:r>
              <a:rPr lang="et-EE" sz="1600" b="0" u="sng" strike="noStrike" spc="-1" dirty="0" err="1">
                <a:solidFill>
                  <a:srgbClr val="1C1E21"/>
                </a:solidFill>
                <a:uFillTx/>
                <a:latin typeface="Arial"/>
              </a:rPr>
              <a:t>ile</a:t>
            </a:r>
            <a:r>
              <a:rPr lang="et-EE" sz="1600" b="0" strike="noStrike" spc="-1" dirty="0">
                <a:solidFill>
                  <a:srgbClr val="1C1E21"/>
                </a:solidFill>
                <a:latin typeface="Arial"/>
              </a:rPr>
              <a:t>: Ära usu igasugu paska mida sulle aetakse. Ma ei ole selle </a:t>
            </a:r>
            <a:r>
              <a:rPr lang="et-EE" sz="1600" b="0" strike="noStrike" spc="-1" dirty="0" err="1">
                <a:solidFill>
                  <a:srgbClr val="1C1E21"/>
                </a:solidFill>
                <a:highlight>
                  <a:srgbClr val="FFFF00"/>
                </a:highlight>
                <a:latin typeface="Arial"/>
              </a:rPr>
              <a:t>korova</a:t>
            </a:r>
            <a:r>
              <a:rPr lang="et-EE" sz="1600" b="0" strike="noStrike" spc="-1" dirty="0">
                <a:solidFill>
                  <a:srgbClr val="1C1E21"/>
                </a:solidFill>
                <a:latin typeface="Arial"/>
              </a:rPr>
              <a:t> eitaja , aga mingi nohu pärast ma ennast mürgitada ka ei lase. Võiksite ikka </a:t>
            </a:r>
            <a:r>
              <a:rPr lang="et-EE" sz="1600" b="1" strike="noStrike" spc="-1" dirty="0">
                <a:solidFill>
                  <a:srgbClr val="1C1E21"/>
                </a:solidFill>
                <a:highlight>
                  <a:srgbClr val="FFFF00"/>
                </a:highlight>
                <a:latin typeface="Arial"/>
              </a:rPr>
              <a:t>oma peaga mõelda </a:t>
            </a:r>
            <a:r>
              <a:rPr lang="et-EE" sz="1600" b="0" strike="noStrike" spc="-1" dirty="0">
                <a:solidFill>
                  <a:srgbClr val="1C1E21"/>
                </a:solidFill>
                <a:latin typeface="Arial"/>
              </a:rPr>
              <a:t>mitte mingi </a:t>
            </a:r>
            <a:r>
              <a:rPr lang="et-EE" sz="1600" b="0" strike="noStrike" spc="-1" dirty="0">
                <a:solidFill>
                  <a:srgbClr val="1C1E21"/>
                </a:solidFill>
                <a:highlight>
                  <a:srgbClr val="FFFF00"/>
                </a:highlight>
                <a:latin typeface="Arial"/>
              </a:rPr>
              <a:t>klouni KAKA </a:t>
            </a:r>
            <a:r>
              <a:rPr lang="et-EE" sz="1600" b="0" strike="noStrike" spc="-1" dirty="0">
                <a:solidFill>
                  <a:srgbClr val="1C1E21"/>
                </a:solidFill>
                <a:latin typeface="Arial"/>
              </a:rPr>
              <a:t>järgi joosta</a:t>
            </a:r>
            <a:endParaRPr lang="et-EE" sz="1600" b="0" strike="noStrike" spc="-1" dirty="0">
              <a:latin typeface="Arial"/>
            </a:endParaRPr>
          </a:p>
          <a:p>
            <a:r>
              <a:rPr lang="et-EE" sz="1600" b="1" u="sng" strike="noStrike" spc="-1" dirty="0">
                <a:solidFill>
                  <a:srgbClr val="1C1E21"/>
                </a:solidFill>
                <a:uFillTx/>
                <a:latin typeface="Arial"/>
              </a:rPr>
              <a:t>K.R. K.K-</a:t>
            </a:r>
            <a:r>
              <a:rPr lang="et-EE" sz="1600" b="1" u="sng" strike="noStrike" spc="-1" dirty="0" err="1">
                <a:solidFill>
                  <a:srgbClr val="1C1E21"/>
                </a:solidFill>
                <a:uFillTx/>
                <a:latin typeface="Arial"/>
              </a:rPr>
              <a:t>le</a:t>
            </a:r>
            <a:r>
              <a:rPr lang="et-EE" sz="1600" b="1" strike="noStrike" spc="-1" dirty="0">
                <a:solidFill>
                  <a:srgbClr val="1C1E21"/>
                </a:solidFill>
                <a:latin typeface="Arial"/>
              </a:rPr>
              <a:t> Se</a:t>
            </a:r>
            <a:r>
              <a:rPr lang="et-EE" sz="1600" b="0" strike="noStrike" spc="-1" dirty="0">
                <a:solidFill>
                  <a:srgbClr val="1C1E21"/>
                </a:solidFill>
                <a:latin typeface="Arial"/>
              </a:rPr>
              <a:t>e pole ju vastus minu küsimusele. Lisaks nohule tekitab koroona ka kopsu-, maksa- ning südamekahjustust, diabeeti, neuroloogilisi probleeme jne. Kuidas siis ikkagi neid vältida?4 </a:t>
            </a:r>
            <a:endParaRPr lang="et-EE" sz="1600" b="0" strike="noStrike" spc="-1" dirty="0">
              <a:latin typeface="Arial"/>
            </a:endParaRPr>
          </a:p>
          <a:p>
            <a:r>
              <a:rPr lang="et-EE" sz="1600" b="0" u="sng" strike="noStrike" spc="-1" dirty="0">
                <a:solidFill>
                  <a:srgbClr val="1C1E21"/>
                </a:solidFill>
                <a:uFillTx/>
                <a:latin typeface="Arial"/>
              </a:rPr>
              <a:t>N.R. K.R-</a:t>
            </a:r>
            <a:r>
              <a:rPr lang="et-EE" sz="1600" b="0" u="sng" strike="noStrike" spc="-1" dirty="0" err="1">
                <a:solidFill>
                  <a:srgbClr val="1C1E21"/>
                </a:solidFill>
                <a:uFillTx/>
                <a:latin typeface="Arial"/>
              </a:rPr>
              <a:t>le</a:t>
            </a:r>
            <a:r>
              <a:rPr lang="et-EE" sz="1600" b="0" strike="noStrike" spc="-1" dirty="0">
                <a:solidFill>
                  <a:srgbClr val="1C1E21"/>
                </a:solidFill>
                <a:latin typeface="Arial"/>
              </a:rPr>
              <a:t>:</a:t>
            </a:r>
            <a:r>
              <a:rPr lang="et-EE" sz="1600" b="0" strike="noStrike" spc="-1" dirty="0">
                <a:solidFill>
                  <a:srgbClr val="050505"/>
                </a:solidFill>
                <a:latin typeface="Arial"/>
              </a:rPr>
              <a:t> Sellist imeviirust mis nii paljusid asju suudaks tekitada, POLE olemas! Ja kui oleks olemas siis ei oleks surnute keskmine vanus mistahes riigis 80 aastat! Need ülesütlevad neerud ja tromboosid ei tule mitte külmetusviirusest vaid hunnikust mürgist mis inimestele haiglates sisse pumbatakse + pikalt lamamine. Pikalt lamamine toob alati endaga kaasa tromboosiohu, pea üldse mingit viirust olemagi [N.R. postitab ravimi infolehe, kus juttu, et pärsib immuunsüsteemi].</a:t>
            </a:r>
            <a:endParaRPr lang="et-EE" sz="1600" b="0" strike="noStrike" spc="-1" dirty="0">
              <a:latin typeface="Arial"/>
            </a:endParaRPr>
          </a:p>
        </p:txBody>
      </p:sp>
      <p:sp>
        <p:nvSpPr>
          <p:cNvPr id="153" name="TextShape 3"/>
          <p:cNvSpPr txBox="1"/>
          <p:nvPr/>
        </p:nvSpPr>
        <p:spPr>
          <a:xfrm>
            <a:off x="1855304" y="6048000"/>
            <a:ext cx="10168696" cy="644877"/>
          </a:xfrm>
          <a:prstGeom prst="rect">
            <a:avLst/>
          </a:prstGeom>
          <a:noFill/>
          <a:ln>
            <a:noFill/>
          </a:ln>
        </p:spPr>
        <p:txBody>
          <a:bodyPr wrap="square" lIns="90000" tIns="45000" rIns="90000" bIns="45000">
            <a:spAutoFit/>
          </a:bodyPr>
          <a:lstStyle/>
          <a:p>
            <a:pPr>
              <a:lnSpc>
                <a:spcPct val="100000"/>
              </a:lnSpc>
            </a:pPr>
            <a:r>
              <a:rPr lang="et-EE" sz="1800" b="0" strike="noStrike" spc="-1" dirty="0">
                <a:latin typeface="Arial"/>
              </a:rPr>
              <a:t>15. nov. forte.delfi.ee, Ravimiamet: koroona või vaktsiini kõrvaltoimed – Eestis on täna alles vaid 2 valikut. </a:t>
            </a:r>
            <a:r>
              <a:rPr lang="et-EE" sz="1800" b="1" strike="noStrike" spc="-1" dirty="0">
                <a:latin typeface="Arial"/>
              </a:rPr>
              <a:t>Valikuid rohkem ei ole, hoiatab Ravimiamet</a:t>
            </a:r>
            <a:r>
              <a:rPr lang="et-EE" sz="1800" b="0" strike="noStrike" spc="-1" dirty="0">
                <a:latin typeface="Arial"/>
              </a:rPr>
              <a:t> 249 </a:t>
            </a:r>
            <a:r>
              <a:rPr lang="et-EE" sz="1800" b="0" strike="noStrike" spc="-1" dirty="0" err="1">
                <a:latin typeface="Arial"/>
              </a:rPr>
              <a:t>reakts</a:t>
            </a:r>
            <a:r>
              <a:rPr lang="et-EE" sz="1800" b="0" strike="noStrike" spc="-1" dirty="0">
                <a:latin typeface="Arial"/>
              </a:rPr>
              <a:t>, 264 kommentaari</a:t>
            </a:r>
            <a:endParaRPr lang="et-EE" sz="1800" b="0" strike="noStrike" spc="-1" dirty="0">
              <a:latin typeface="Arial"/>
              <a:ea typeface="Times New Roman"/>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Shape 1"/>
          <p:cNvSpPr txBox="1"/>
          <p:nvPr/>
        </p:nvSpPr>
        <p:spPr>
          <a:xfrm>
            <a:off x="720000" y="504000"/>
            <a:ext cx="11088000" cy="921876"/>
          </a:xfrm>
          <a:prstGeom prst="rect">
            <a:avLst/>
          </a:prstGeom>
          <a:noFill/>
          <a:ln>
            <a:noFill/>
          </a:ln>
        </p:spPr>
        <p:txBody>
          <a:bodyPr lIns="90000" tIns="45000" rIns="90000" bIns="45000">
            <a:spAutoFit/>
          </a:bodyPr>
          <a:lstStyle/>
          <a:p>
            <a:r>
              <a:rPr lang="et-EE" sz="1800" b="0" strike="noStrike" spc="-1" dirty="0">
                <a:latin typeface="Arial"/>
              </a:rPr>
              <a:t>Vaktsineerima </a:t>
            </a:r>
            <a:r>
              <a:rPr lang="et-EE" sz="1800" b="0" strike="noStrike" spc="-1" dirty="0" err="1">
                <a:latin typeface="Arial"/>
              </a:rPr>
              <a:t>vaxima</a:t>
            </a:r>
            <a:r>
              <a:rPr lang="et-EE" sz="1800" b="0" strike="noStrike" spc="-1" dirty="0">
                <a:latin typeface="Arial"/>
              </a:rPr>
              <a:t> </a:t>
            </a:r>
            <a:r>
              <a:rPr lang="et-EE" sz="1800" b="0" strike="noStrike" spc="-1" dirty="0" err="1">
                <a:latin typeface="Arial"/>
              </a:rPr>
              <a:t>fakksima</a:t>
            </a:r>
            <a:endParaRPr lang="et-EE" sz="1800" b="0" strike="noStrike" spc="-1" dirty="0">
              <a:latin typeface="Arial"/>
            </a:endParaRPr>
          </a:p>
          <a:p>
            <a:r>
              <a:rPr lang="et-EE" sz="1800" b="0" strike="noStrike" spc="-1" dirty="0">
                <a:latin typeface="Arial"/>
              </a:rPr>
              <a:t>Vaktsineerimata inimene </a:t>
            </a:r>
            <a:r>
              <a:rPr lang="et-EE" sz="1800" b="0" strike="noStrike" spc="-1" dirty="0" err="1">
                <a:latin typeface="Arial"/>
              </a:rPr>
              <a:t>antivaxxer</a:t>
            </a:r>
            <a:endParaRPr lang="et-EE" sz="1800" b="0" strike="noStrike" spc="-1" dirty="0">
              <a:latin typeface="Arial"/>
            </a:endParaRPr>
          </a:p>
          <a:p>
            <a:r>
              <a:rPr lang="et-EE" sz="1800" b="0" strike="noStrike" spc="-1" dirty="0">
                <a:latin typeface="Arial"/>
              </a:rPr>
              <a:t>Vaktsiin </a:t>
            </a:r>
            <a:r>
              <a:rPr lang="et-EE" sz="1800" b="0" strike="noStrike" spc="-1" dirty="0" err="1">
                <a:latin typeface="Arial"/>
              </a:rPr>
              <a:t>vax</a:t>
            </a:r>
            <a:r>
              <a:rPr lang="et-EE" sz="1800" b="0" strike="noStrike" spc="-1" dirty="0">
                <a:latin typeface="Arial"/>
              </a:rPr>
              <a:t> faks</a:t>
            </a:r>
          </a:p>
        </p:txBody>
      </p:sp>
      <p:pic>
        <p:nvPicPr>
          <p:cNvPr id="155" name="Pilt 154"/>
          <p:cNvPicPr/>
          <p:nvPr/>
        </p:nvPicPr>
        <p:blipFill>
          <a:blip r:embed="rId2"/>
          <a:stretch/>
        </p:blipFill>
        <p:spPr>
          <a:xfrm>
            <a:off x="432000" y="1564200"/>
            <a:ext cx="4643640" cy="3403800"/>
          </a:xfrm>
          <a:prstGeom prst="rect">
            <a:avLst/>
          </a:prstGeom>
          <a:ln>
            <a:noFill/>
          </a:ln>
        </p:spPr>
      </p:pic>
      <p:sp>
        <p:nvSpPr>
          <p:cNvPr id="156" name="TextShape 2"/>
          <p:cNvSpPr txBox="1"/>
          <p:nvPr/>
        </p:nvSpPr>
        <p:spPr>
          <a:xfrm>
            <a:off x="5616000" y="1512000"/>
            <a:ext cx="6192000" cy="3168645"/>
          </a:xfrm>
          <a:prstGeom prst="rect">
            <a:avLst/>
          </a:prstGeom>
          <a:noFill/>
          <a:ln>
            <a:noFill/>
          </a:ln>
        </p:spPr>
        <p:txBody>
          <a:bodyPr lIns="90000" tIns="45000" rIns="90000" bIns="45000">
            <a:spAutoFit/>
          </a:bodyPr>
          <a:lstStyle/>
          <a:p>
            <a:pPr>
              <a:lnSpc>
                <a:spcPct val="100000"/>
              </a:lnSpc>
            </a:pPr>
            <a:r>
              <a:rPr lang="et-EE" sz="2000" b="0" strike="noStrike" spc="-1" dirty="0">
                <a:latin typeface="Arial"/>
                <a:ea typeface="Times New Roman"/>
              </a:rPr>
              <a:t>16. nov. </a:t>
            </a:r>
            <a:r>
              <a:rPr lang="et-EE" sz="2000" b="0" u="sng" strike="noStrike" spc="-1" dirty="0">
                <a:uFillTx/>
                <a:latin typeface="Arial"/>
                <a:ea typeface="Times New Roman"/>
              </a:rPr>
              <a:t>M K.</a:t>
            </a:r>
            <a:r>
              <a:rPr lang="et-EE" sz="2000" b="0" strike="noStrike" spc="-1" dirty="0">
                <a:uFillTx/>
                <a:latin typeface="Arial"/>
                <a:ea typeface="Times New Roman"/>
              </a:rPr>
              <a:t>  </a:t>
            </a:r>
            <a:r>
              <a:rPr lang="et-EE" sz="2000" b="0" u="sng" strike="noStrike" spc="-1" dirty="0">
                <a:uFillTx/>
                <a:latin typeface="Arial"/>
                <a:ea typeface="Times New Roman"/>
              </a:rPr>
              <a:t>A-le</a:t>
            </a:r>
            <a:r>
              <a:rPr lang="et-EE" sz="2000" b="0" strike="noStrike" spc="-1" dirty="0">
                <a:latin typeface="Arial"/>
                <a:ea typeface="Times New Roman"/>
              </a:rPr>
              <a:t> s</a:t>
            </a:r>
            <a:r>
              <a:rPr lang="et-EE" sz="2000" b="0" strike="noStrike" spc="-1" dirty="0">
                <a:solidFill>
                  <a:srgbClr val="1C1E21"/>
                </a:solidFill>
                <a:latin typeface="Arial"/>
                <a:ea typeface="Microsoft YaHei"/>
              </a:rPr>
              <a:t>est eraldi riigid pidid ära </a:t>
            </a:r>
            <a:r>
              <a:rPr lang="et-EE" sz="2000" b="0" strike="noStrike" spc="-1" dirty="0" err="1">
                <a:solidFill>
                  <a:srgbClr val="1C1E21"/>
                </a:solidFill>
                <a:latin typeface="Arial"/>
                <a:ea typeface="Microsoft YaHei"/>
              </a:rPr>
              <a:t>kaduma,tahetakse</a:t>
            </a:r>
            <a:r>
              <a:rPr lang="et-EE" sz="2000" b="0" strike="noStrike" spc="-1" dirty="0">
                <a:solidFill>
                  <a:srgbClr val="1C1E21"/>
                </a:solidFill>
                <a:latin typeface="Arial"/>
                <a:ea typeface="Microsoft YaHei"/>
              </a:rPr>
              <a:t> teha ühtne maailm, sellepärast ka </a:t>
            </a:r>
            <a:r>
              <a:rPr lang="et-EE" sz="2000" b="0" strike="noStrike" spc="-1" dirty="0" err="1">
                <a:solidFill>
                  <a:srgbClr val="1C1E21"/>
                </a:solidFill>
                <a:highlight>
                  <a:srgbClr val="FFFF00"/>
                </a:highlight>
                <a:latin typeface="Arial"/>
                <a:ea typeface="Microsoft YaHei"/>
              </a:rPr>
              <a:t>sundvaximine</a:t>
            </a:r>
            <a:r>
              <a:rPr lang="et-EE" sz="2000" b="0" strike="noStrike" spc="-1" dirty="0">
                <a:solidFill>
                  <a:srgbClr val="1C1E21"/>
                </a:solidFill>
                <a:latin typeface="Arial"/>
                <a:ea typeface="Microsoft YaHei"/>
              </a:rPr>
              <a:t>, et inimestest täpne ülevaade. Ja inimesi liiga palju. Kui kasse, koeri saab </a:t>
            </a:r>
            <a:r>
              <a:rPr lang="et-EE" sz="2000" b="0" strike="noStrike" spc="-1" dirty="0" err="1">
                <a:solidFill>
                  <a:srgbClr val="1C1E21"/>
                </a:solidFill>
                <a:latin typeface="Arial"/>
                <a:ea typeface="Microsoft YaHei"/>
              </a:rPr>
              <a:t>kiibistada</a:t>
            </a:r>
            <a:r>
              <a:rPr lang="et-EE" sz="2000" b="0" strike="noStrike" spc="-1" dirty="0">
                <a:solidFill>
                  <a:srgbClr val="1C1E21"/>
                </a:solidFill>
                <a:latin typeface="Arial"/>
                <a:ea typeface="Microsoft YaHei"/>
              </a:rPr>
              <a:t>, miks mitte siis inimesi. Miks on kohustus vähemalt 1 süstki teha. Midagi seal </a:t>
            </a:r>
            <a:r>
              <a:rPr lang="et-EE" sz="2000" b="0" strike="noStrike" spc="-1" dirty="0" err="1">
                <a:solidFill>
                  <a:srgbClr val="1C1E21"/>
                </a:solidFill>
                <a:highlight>
                  <a:srgbClr val="FFFF00"/>
                </a:highlight>
                <a:latin typeface="Arial"/>
                <a:ea typeface="Microsoft YaHei"/>
              </a:rPr>
              <a:t>vaxis</a:t>
            </a:r>
            <a:r>
              <a:rPr lang="et-EE" sz="2000" b="0" strike="noStrike" spc="-1" dirty="0">
                <a:solidFill>
                  <a:srgbClr val="1C1E21"/>
                </a:solidFill>
                <a:latin typeface="Arial"/>
                <a:ea typeface="Microsoft YaHei"/>
              </a:rPr>
              <a:t> valesti on, inimestel enam oma mõtlemist ei olegi, nagu robotid, mis kästakse või soovitatakse, seda usinalt täidavad. Ja üleüldse miks ei ole </a:t>
            </a:r>
            <a:r>
              <a:rPr lang="et-EE" sz="2000" b="0" strike="noStrike" spc="-1" dirty="0" err="1">
                <a:solidFill>
                  <a:srgbClr val="1C1E21"/>
                </a:solidFill>
                <a:latin typeface="Arial"/>
                <a:ea typeface="Microsoft YaHei"/>
              </a:rPr>
              <a:t>lutsarist</a:t>
            </a:r>
            <a:r>
              <a:rPr lang="et-EE" sz="2000" b="0" strike="noStrike" spc="-1" dirty="0">
                <a:solidFill>
                  <a:srgbClr val="1C1E21"/>
                </a:solidFill>
                <a:latin typeface="Arial"/>
                <a:ea typeface="Microsoft YaHei"/>
              </a:rPr>
              <a:t> pikka aega kuulda olnud, muidu ikka iga päev mingi uue jutuga platsis. 9</a:t>
            </a:r>
            <a:endParaRPr lang="et-EE" sz="2000" b="0" strike="noStrike" spc="-1" dirty="0">
              <a:latin typeface="Arial"/>
            </a:endParaRPr>
          </a:p>
        </p:txBody>
      </p:sp>
      <p:sp>
        <p:nvSpPr>
          <p:cNvPr id="157" name="TextShape 3"/>
          <p:cNvSpPr txBox="1"/>
          <p:nvPr/>
        </p:nvSpPr>
        <p:spPr>
          <a:xfrm>
            <a:off x="5328000" y="4968000"/>
            <a:ext cx="6696000" cy="1321985"/>
          </a:xfrm>
          <a:prstGeom prst="rect">
            <a:avLst/>
          </a:prstGeom>
          <a:noFill/>
          <a:ln>
            <a:noFill/>
          </a:ln>
        </p:spPr>
        <p:txBody>
          <a:bodyPr lIns="90000" tIns="45000" rIns="90000" bIns="45000">
            <a:spAutoFit/>
          </a:bodyPr>
          <a:lstStyle/>
          <a:p>
            <a:r>
              <a:rPr lang="et-EE" sz="2000" b="0" u="sng" strike="noStrike" spc="-1" dirty="0">
                <a:uFillTx/>
                <a:latin typeface="Arial"/>
                <a:ea typeface=""/>
              </a:rPr>
              <a:t>R.V. K.R-</a:t>
            </a:r>
            <a:r>
              <a:rPr lang="et-EE" sz="2000" b="0" u="sng" strike="noStrike" spc="-1" dirty="0" err="1">
                <a:uFillTx/>
                <a:latin typeface="Arial"/>
                <a:ea typeface=""/>
              </a:rPr>
              <a:t>le</a:t>
            </a:r>
            <a:r>
              <a:rPr lang="et-EE" sz="2000" b="0" strike="noStrike" spc="-1" dirty="0">
                <a:latin typeface="Arial"/>
                <a:ea typeface=""/>
              </a:rPr>
              <a:t> </a:t>
            </a:r>
            <a:r>
              <a:rPr lang="et-EE" sz="2000" b="0" strike="noStrike" spc="-1" dirty="0">
                <a:solidFill>
                  <a:srgbClr val="1C1E21"/>
                </a:solidFill>
                <a:latin typeface="Arial"/>
                <a:ea typeface=""/>
              </a:rPr>
              <a:t>tundub, et sul on ikka selle mõistusega peale </a:t>
            </a:r>
            <a:r>
              <a:rPr lang="et-EE" sz="2000" b="0" strike="noStrike" spc="-1" dirty="0" err="1">
                <a:solidFill>
                  <a:srgbClr val="1C1E21"/>
                </a:solidFill>
                <a:highlight>
                  <a:srgbClr val="FFFF00"/>
                </a:highlight>
                <a:latin typeface="Arial"/>
                <a:ea typeface=""/>
              </a:rPr>
              <a:t>fakksimist</a:t>
            </a:r>
            <a:r>
              <a:rPr lang="et-EE" sz="2000" b="0" strike="noStrike" spc="-1" dirty="0">
                <a:solidFill>
                  <a:srgbClr val="1C1E21"/>
                </a:solidFill>
                <a:latin typeface="Arial"/>
                <a:ea typeface=""/>
              </a:rPr>
              <a:t> pisut pahad lood ... igal sajal juhul on minu loomulikul teel saadud immuunsus tugevam kui sinu tundmatu vedelik, mille on heakskiitnud valitsus  7</a:t>
            </a:r>
            <a:endParaRPr lang="et-EE" sz="2000" b="0" strike="noStrike" spc="-1" dirty="0">
              <a:latin typeface="Arial"/>
            </a:endParaRPr>
          </a:p>
        </p:txBody>
      </p:sp>
      <p:sp>
        <p:nvSpPr>
          <p:cNvPr id="2" name="TextBox 1">
            <a:extLst>
              <a:ext uri="{FF2B5EF4-FFF2-40B4-BE49-F238E27FC236}">
                <a16:creationId xmlns:a16="http://schemas.microsoft.com/office/drawing/2014/main" id="{3D51AC74-F946-424F-9439-095453B0A07C}"/>
              </a:ext>
            </a:extLst>
          </p:cNvPr>
          <p:cNvSpPr txBox="1"/>
          <p:nvPr/>
        </p:nvSpPr>
        <p:spPr>
          <a:xfrm>
            <a:off x="432000" y="5314122"/>
            <a:ext cx="3954470" cy="400110"/>
          </a:xfrm>
          <a:prstGeom prst="rect">
            <a:avLst/>
          </a:prstGeom>
          <a:noFill/>
        </p:spPr>
        <p:txBody>
          <a:bodyPr wrap="square" rtlCol="0">
            <a:spAutoFit/>
          </a:bodyPr>
          <a:lstStyle/>
          <a:p>
            <a:r>
              <a:rPr lang="et-EE" sz="2000" i="1" dirty="0" err="1"/>
              <a:t>Vahhiiniusklike</a:t>
            </a:r>
            <a:r>
              <a:rPr lang="et-EE" sz="2000" i="1" dirty="0"/>
              <a:t> silmakesed</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576000" y="504000"/>
            <a:ext cx="11016000" cy="4276640"/>
          </a:xfrm>
          <a:prstGeom prst="rect">
            <a:avLst/>
          </a:prstGeom>
          <a:noFill/>
          <a:ln>
            <a:noFill/>
          </a:ln>
        </p:spPr>
        <p:txBody>
          <a:bodyPr lIns="90000" tIns="45000" rIns="90000" bIns="45000">
            <a:spAutoFit/>
          </a:bodyPr>
          <a:lstStyle/>
          <a:p>
            <a:pPr>
              <a:lnSpc>
                <a:spcPct val="100000"/>
              </a:lnSpc>
            </a:pPr>
            <a:r>
              <a:rPr lang="et-EE" sz="2000" b="0" strike="noStrike" spc="-1" dirty="0">
                <a:latin typeface="Arial"/>
                <a:ea typeface="Times New Roman"/>
              </a:rPr>
              <a:t>R.V. K.P-</a:t>
            </a:r>
            <a:r>
              <a:rPr lang="et-EE" sz="2000" b="0" strike="noStrike" spc="-1" dirty="0" err="1">
                <a:latin typeface="Arial"/>
                <a:ea typeface="Times New Roman"/>
              </a:rPr>
              <a:t>le</a:t>
            </a:r>
            <a:r>
              <a:rPr lang="et-EE" sz="2000" b="0" strike="noStrike" spc="-1" dirty="0">
                <a:latin typeface="Arial"/>
                <a:ea typeface="Times New Roman"/>
              </a:rPr>
              <a:t> </a:t>
            </a:r>
            <a:r>
              <a:rPr lang="et-EE" sz="2400" b="0" strike="noStrike" spc="-1" dirty="0" err="1">
                <a:solidFill>
                  <a:srgbClr val="1C1E21"/>
                </a:solidFill>
                <a:highlight>
                  <a:srgbClr val="FFFF00"/>
                </a:highlight>
                <a:latin typeface="Arial"/>
                <a:ea typeface="Times New Roman"/>
              </a:rPr>
              <a:t>fakksitud</a:t>
            </a:r>
            <a:r>
              <a:rPr lang="et-EE" sz="2400" b="0" strike="noStrike" spc="-1" dirty="0">
                <a:solidFill>
                  <a:srgbClr val="1C1E21"/>
                </a:solidFill>
                <a:latin typeface="Arial"/>
                <a:ea typeface="Times New Roman"/>
              </a:rPr>
              <a:t>  ju nakatuvad ja surevad ... ehk siis </a:t>
            </a:r>
            <a:r>
              <a:rPr lang="et-EE" sz="2400" b="0" strike="noStrike" spc="-1" dirty="0" err="1">
                <a:solidFill>
                  <a:srgbClr val="1C1E21"/>
                </a:solidFill>
                <a:highlight>
                  <a:srgbClr val="FFFF00"/>
                </a:highlight>
                <a:latin typeface="Arial"/>
                <a:ea typeface="Times New Roman"/>
              </a:rPr>
              <a:t>fakks</a:t>
            </a:r>
            <a:r>
              <a:rPr lang="et-EE" sz="2400" b="0" strike="noStrike" spc="-1" dirty="0">
                <a:solidFill>
                  <a:srgbClr val="1C1E21"/>
                </a:solidFill>
                <a:latin typeface="Arial"/>
                <a:ea typeface="Times New Roman"/>
              </a:rPr>
              <a:t> ei kaitse - milleks siis seda teha????</a:t>
            </a:r>
            <a:r>
              <a:rPr lang="et-EE" sz="2000" b="0" strike="noStrike" spc="-1" dirty="0">
                <a:solidFill>
                  <a:srgbClr val="1C1E21"/>
                </a:solidFill>
                <a:latin typeface="Arial"/>
                <a:ea typeface="Microsoft YaHei"/>
              </a:rPr>
              <a:t>1</a:t>
            </a:r>
            <a:endParaRPr lang="et-EE" sz="2000" b="0" strike="noStrike" spc="-1" dirty="0">
              <a:latin typeface="Arial"/>
            </a:endParaRPr>
          </a:p>
          <a:p>
            <a:pPr>
              <a:lnSpc>
                <a:spcPct val="100000"/>
              </a:lnSpc>
            </a:pPr>
            <a:r>
              <a:rPr lang="et-EE" sz="2000" b="0" strike="noStrike" spc="-1" dirty="0">
                <a:solidFill>
                  <a:srgbClr val="1C1E21"/>
                </a:solidFill>
                <a:latin typeface="Arial"/>
                <a:ea typeface="Microsoft YaHei"/>
              </a:rPr>
              <a:t>[---]</a:t>
            </a:r>
            <a:endParaRPr lang="et-EE" sz="2000" b="0" strike="noStrike" spc="-1" dirty="0">
              <a:latin typeface="Arial"/>
            </a:endParaRPr>
          </a:p>
          <a:p>
            <a:r>
              <a:rPr lang="et-EE" sz="2000" b="0" u="sng" strike="noStrike" spc="-1" dirty="0">
                <a:solidFill>
                  <a:srgbClr val="1C1E21"/>
                </a:solidFill>
                <a:uFillTx/>
                <a:latin typeface="Arial"/>
                <a:ea typeface="Microsoft YaHei"/>
              </a:rPr>
              <a:t>R.V. L.-H.S-</a:t>
            </a:r>
            <a:r>
              <a:rPr lang="et-EE" sz="2000" b="0" u="sng" strike="noStrike" spc="-1" dirty="0" err="1">
                <a:solidFill>
                  <a:srgbClr val="1C1E21"/>
                </a:solidFill>
                <a:uFillTx/>
                <a:latin typeface="Arial"/>
                <a:ea typeface="Microsoft YaHei"/>
              </a:rPr>
              <a:t>le</a:t>
            </a:r>
            <a:r>
              <a:rPr lang="et-EE" sz="2000" b="0" strike="noStrike" spc="-1" dirty="0">
                <a:solidFill>
                  <a:srgbClr val="1C1E21"/>
                </a:solidFill>
                <a:latin typeface="Arial"/>
                <a:ea typeface="Microsoft YaHei"/>
              </a:rPr>
              <a:t> </a:t>
            </a:r>
            <a:r>
              <a:rPr lang="et-EE" sz="2400" b="0" strike="noStrike" spc="-1" dirty="0">
                <a:solidFill>
                  <a:srgbClr val="1C1E21"/>
                </a:solidFill>
                <a:latin typeface="Arial"/>
                <a:ea typeface="Microsoft YaHei"/>
              </a:rPr>
              <a:t>ka sinu ajudele on </a:t>
            </a:r>
            <a:r>
              <a:rPr lang="et-EE" sz="2400" b="0" strike="noStrike" spc="-1" dirty="0" err="1">
                <a:solidFill>
                  <a:srgbClr val="1C1E21"/>
                </a:solidFill>
                <a:highlight>
                  <a:srgbClr val="FFFF00"/>
                </a:highlight>
                <a:latin typeface="Arial"/>
                <a:ea typeface="Microsoft YaHei"/>
              </a:rPr>
              <a:t>fakktsiin</a:t>
            </a:r>
            <a:r>
              <a:rPr lang="et-EE" sz="2400" b="0" strike="noStrike" spc="-1" dirty="0">
                <a:solidFill>
                  <a:srgbClr val="1C1E21"/>
                </a:solidFill>
                <a:latin typeface="Arial"/>
                <a:ea typeface="Microsoft YaHei"/>
              </a:rPr>
              <a:t> mõjuma hakanud... pane veel üks sutsakas </a:t>
            </a:r>
            <a:r>
              <a:rPr lang="et-EE" sz="2000" b="0" strike="noStrike" spc="-1" dirty="0">
                <a:solidFill>
                  <a:srgbClr val="1C1E21"/>
                </a:solidFill>
                <a:latin typeface="Arial"/>
                <a:ea typeface="Microsoft YaHei"/>
              </a:rPr>
              <a:t>1</a:t>
            </a:r>
            <a:endParaRPr lang="et-EE" sz="2000" b="0" strike="noStrike" spc="-1" dirty="0">
              <a:latin typeface="Arial"/>
            </a:endParaRPr>
          </a:p>
          <a:p>
            <a:r>
              <a:rPr lang="et-EE" sz="2000" b="0" strike="noStrike" spc="-1" dirty="0">
                <a:solidFill>
                  <a:srgbClr val="1C1E21"/>
                </a:solidFill>
                <a:latin typeface="Arial"/>
                <a:ea typeface="Microsoft YaHei"/>
              </a:rPr>
              <a:t>(Kasutaja nimega) </a:t>
            </a:r>
            <a:r>
              <a:rPr lang="et-EE" sz="2000" b="0" u="sng" strike="noStrike" spc="-1" dirty="0">
                <a:solidFill>
                  <a:srgbClr val="1C1E21"/>
                </a:solidFill>
                <a:uFillTx/>
                <a:latin typeface="Arial"/>
                <a:ea typeface="Microsoft YaHei"/>
              </a:rPr>
              <a:t>Minu Arvamus L-H.S-</a:t>
            </a:r>
            <a:r>
              <a:rPr lang="et-EE" sz="2000" b="0" u="sng" strike="noStrike" spc="-1" dirty="0" err="1">
                <a:solidFill>
                  <a:srgbClr val="1C1E21"/>
                </a:solidFill>
                <a:uFillTx/>
                <a:latin typeface="Arial"/>
                <a:ea typeface="Microsoft YaHei"/>
              </a:rPr>
              <a:t>le</a:t>
            </a:r>
            <a:r>
              <a:rPr lang="et-EE" sz="2000" b="0" strike="noStrike" spc="-1" dirty="0">
                <a:solidFill>
                  <a:srgbClr val="1C1E21"/>
                </a:solidFill>
                <a:latin typeface="Arial"/>
                <a:ea typeface="Microsoft YaHei"/>
              </a:rPr>
              <a:t> </a:t>
            </a:r>
            <a:r>
              <a:rPr lang="et-EE" sz="2000" b="0" strike="noStrike" spc="-1" dirty="0" err="1">
                <a:solidFill>
                  <a:srgbClr val="1C1E21"/>
                </a:solidFill>
                <a:latin typeface="Arial"/>
                <a:ea typeface="Microsoft YaHei"/>
              </a:rPr>
              <a:t>kõikke</a:t>
            </a:r>
            <a:r>
              <a:rPr lang="et-EE" sz="2000" b="0" strike="noStrike" spc="-1" dirty="0">
                <a:solidFill>
                  <a:srgbClr val="1C1E21"/>
                </a:solidFill>
                <a:latin typeface="Arial"/>
                <a:ea typeface="Microsoft YaHei"/>
              </a:rPr>
              <a:t> </a:t>
            </a:r>
            <a:r>
              <a:rPr lang="et-EE" sz="2000" b="0" strike="noStrike" spc="-1" dirty="0" err="1">
                <a:solidFill>
                  <a:srgbClr val="1C1E21"/>
                </a:solidFill>
                <a:latin typeface="Arial"/>
                <a:ea typeface="Microsoft YaHei"/>
              </a:rPr>
              <a:t>kõikke</a:t>
            </a:r>
            <a:r>
              <a:rPr lang="et-EE" sz="2000" b="0" strike="noStrike" spc="-1" dirty="0">
                <a:solidFill>
                  <a:srgbClr val="1C1E21"/>
                </a:solidFill>
                <a:latin typeface="Arial"/>
                <a:ea typeface="Microsoft YaHei"/>
              </a:rPr>
              <a:t>! </a:t>
            </a:r>
            <a:r>
              <a:rPr lang="et-EE" sz="2000" b="0" strike="noStrike" spc="-1" dirty="0" err="1">
                <a:solidFill>
                  <a:srgbClr val="1C1E21"/>
                </a:solidFill>
                <a:latin typeface="Arial"/>
                <a:ea typeface="Microsoft YaHei"/>
              </a:rPr>
              <a:t>Elaku</a:t>
            </a:r>
            <a:r>
              <a:rPr lang="et-EE" sz="2000" b="0" strike="noStrike" spc="-1" dirty="0">
                <a:solidFill>
                  <a:srgbClr val="1C1E21"/>
                </a:solidFill>
                <a:latin typeface="Arial"/>
                <a:ea typeface="Microsoft YaHei"/>
              </a:rPr>
              <a:t> </a:t>
            </a:r>
            <a:r>
              <a:rPr lang="et-EE" sz="2000" b="0" strike="noStrike" spc="-1" dirty="0" err="1">
                <a:solidFill>
                  <a:srgbClr val="1C1E21"/>
                </a:solidFill>
                <a:latin typeface="Arial"/>
                <a:ea typeface="Microsoft YaHei"/>
              </a:rPr>
              <a:t>vaksiini</a:t>
            </a:r>
            <a:r>
              <a:rPr lang="et-EE" sz="2000" b="0" strike="noStrike" spc="-1" dirty="0">
                <a:solidFill>
                  <a:srgbClr val="1C1E21"/>
                </a:solidFill>
                <a:latin typeface="Arial"/>
                <a:ea typeface="Microsoft YaHei"/>
              </a:rPr>
              <a:t> toosid!2</a:t>
            </a:r>
            <a:endParaRPr lang="et-EE" sz="2000" b="0" strike="noStrike" spc="-1" dirty="0">
              <a:latin typeface="Arial"/>
            </a:endParaRPr>
          </a:p>
          <a:p>
            <a:r>
              <a:rPr lang="et-EE" sz="2400" b="0" u="sng" strike="noStrike" spc="-1" dirty="0">
                <a:solidFill>
                  <a:srgbClr val="1C1E21"/>
                </a:solidFill>
                <a:uFillTx/>
                <a:latin typeface="Arial"/>
                <a:ea typeface="Microsoft YaHei"/>
              </a:rPr>
              <a:t>A.R. R.V-</a:t>
            </a:r>
            <a:r>
              <a:rPr lang="et-EE" sz="2400" b="0" u="sng" strike="noStrike" spc="-1" dirty="0" err="1">
                <a:solidFill>
                  <a:srgbClr val="1C1E21"/>
                </a:solidFill>
                <a:uFillTx/>
                <a:latin typeface="Arial"/>
                <a:ea typeface="Microsoft YaHei"/>
              </a:rPr>
              <a:t>le</a:t>
            </a:r>
            <a:r>
              <a:rPr lang="et-EE" sz="2400" b="0" strike="noStrike" spc="-1" dirty="0">
                <a:solidFill>
                  <a:srgbClr val="1C1E21"/>
                </a:solidFill>
                <a:latin typeface="Arial"/>
                <a:ea typeface="Microsoft YaHei"/>
              </a:rPr>
              <a:t> Ise ei oska kirjutadagi, aga sõimab endast targemat inimest</a:t>
            </a:r>
            <a:r>
              <a:rPr lang="et-EE" sz="2000" b="0" strike="noStrike" spc="-1" dirty="0">
                <a:solidFill>
                  <a:srgbClr val="1C1E21"/>
                </a:solidFill>
                <a:latin typeface="Arial"/>
                <a:ea typeface="Microsoft YaHei"/>
              </a:rPr>
              <a:t>. 2</a:t>
            </a:r>
            <a:endParaRPr lang="et-EE" sz="2000" b="0" strike="noStrike" spc="-1" dirty="0">
              <a:latin typeface="Arial"/>
            </a:endParaRPr>
          </a:p>
          <a:p>
            <a:r>
              <a:rPr lang="et-EE" sz="2000" b="0" u="sng" strike="noStrike" spc="-1" dirty="0">
                <a:solidFill>
                  <a:srgbClr val="1C1E21"/>
                </a:solidFill>
                <a:uFillTx/>
                <a:latin typeface="Arial"/>
                <a:ea typeface="Microsoft YaHei"/>
              </a:rPr>
              <a:t>E.K. L-H.S-</a:t>
            </a:r>
            <a:r>
              <a:rPr lang="et-EE" sz="2000" b="0" u="sng" strike="noStrike" spc="-1" dirty="0" err="1">
                <a:solidFill>
                  <a:srgbClr val="1C1E21"/>
                </a:solidFill>
                <a:uFillTx/>
                <a:latin typeface="Arial"/>
                <a:ea typeface="Microsoft YaHei"/>
              </a:rPr>
              <a:t>le</a:t>
            </a:r>
            <a:r>
              <a:rPr lang="et-EE" sz="2000" b="0" strike="noStrike" spc="-1" dirty="0">
                <a:solidFill>
                  <a:srgbClr val="1C1E21"/>
                </a:solidFill>
                <a:latin typeface="Arial"/>
                <a:ea typeface="Microsoft YaHei"/>
              </a:rPr>
              <a:t> ja kuna nad nagunii ei usu, et </a:t>
            </a:r>
            <a:r>
              <a:rPr lang="et-EE" sz="2000" b="0" strike="noStrike" spc="-1" dirty="0" err="1">
                <a:solidFill>
                  <a:srgbClr val="1C1E21"/>
                </a:solidFill>
                <a:latin typeface="Arial"/>
                <a:ea typeface="Microsoft YaHei"/>
              </a:rPr>
              <a:t>covid</a:t>
            </a:r>
            <a:r>
              <a:rPr lang="et-EE" sz="2000" b="0" strike="noStrike" spc="-1" dirty="0">
                <a:solidFill>
                  <a:srgbClr val="1C1E21"/>
                </a:solidFill>
                <a:latin typeface="Arial"/>
                <a:ea typeface="Microsoft YaHei"/>
              </a:rPr>
              <a:t> üldse olemas on, siis neil ei ole ka ohtu nakatuda2</a:t>
            </a:r>
            <a:endParaRPr lang="et-EE" sz="2000" b="0" strike="noStrike" spc="-1" dirty="0">
              <a:latin typeface="Arial"/>
            </a:endParaRPr>
          </a:p>
          <a:p>
            <a:r>
              <a:rPr lang="et-EE" sz="2000" b="1" u="sng" strike="noStrike" spc="-1" dirty="0">
                <a:solidFill>
                  <a:srgbClr val="1C1E21"/>
                </a:solidFill>
                <a:uFillTx/>
                <a:latin typeface="Arial"/>
                <a:ea typeface="Microsoft YaHei"/>
              </a:rPr>
              <a:t>A.E. A.R-</a:t>
            </a:r>
            <a:r>
              <a:rPr lang="et-EE" sz="2000" b="1" u="sng" strike="noStrike" spc="-1" dirty="0" err="1">
                <a:solidFill>
                  <a:srgbClr val="1C1E21"/>
                </a:solidFill>
                <a:uFillTx/>
                <a:latin typeface="Arial"/>
                <a:ea typeface="Microsoft YaHei"/>
              </a:rPr>
              <a:t>le</a:t>
            </a:r>
            <a:r>
              <a:rPr lang="et-EE" sz="2000" b="1" strike="noStrike" spc="-1" dirty="0">
                <a:solidFill>
                  <a:srgbClr val="1C1E21"/>
                </a:solidFill>
                <a:latin typeface="Arial"/>
                <a:ea typeface="Microsoft YaHei"/>
              </a:rPr>
              <a:t> </a:t>
            </a:r>
            <a:r>
              <a:rPr lang="et-EE" sz="2400" b="0" strike="noStrike" spc="-1" dirty="0">
                <a:solidFill>
                  <a:srgbClr val="1C1E21"/>
                </a:solidFill>
                <a:latin typeface="Arial"/>
                <a:ea typeface="Microsoft YaHei"/>
              </a:rPr>
              <a:t>teie süstitud aruraasuke loomulikult ei saa aru, et see sõna on </a:t>
            </a:r>
            <a:r>
              <a:rPr lang="et-EE" sz="2400" b="0" strike="noStrike" spc="-1" dirty="0" err="1">
                <a:solidFill>
                  <a:srgbClr val="1C1E21"/>
                </a:solidFill>
                <a:latin typeface="Arial"/>
                <a:ea typeface="Microsoft YaHei"/>
              </a:rPr>
              <a:t>R-l</a:t>
            </a:r>
            <a:r>
              <a:rPr lang="et-EE" sz="2400" b="0" strike="noStrike" spc="-1" dirty="0">
                <a:solidFill>
                  <a:srgbClr val="1C1E21"/>
                </a:solidFill>
                <a:latin typeface="Arial"/>
                <a:ea typeface="Microsoft YaHei"/>
              </a:rPr>
              <a:t> </a:t>
            </a:r>
            <a:r>
              <a:rPr lang="et-EE" sz="2400" b="0" strike="noStrike" spc="-1" dirty="0" err="1">
                <a:solidFill>
                  <a:srgbClr val="1C1E21"/>
                </a:solidFill>
                <a:latin typeface="Arial"/>
                <a:ea typeface="Microsoft YaHei"/>
              </a:rPr>
              <a:t>suht</a:t>
            </a:r>
            <a:r>
              <a:rPr lang="et-EE" sz="2400" b="0" strike="noStrike" spc="-1" dirty="0">
                <a:solidFill>
                  <a:srgbClr val="1C1E21"/>
                </a:solidFill>
                <a:latin typeface="Arial"/>
                <a:ea typeface="Microsoft YaHei"/>
              </a:rPr>
              <a:t> sihilikult sedasi kirjutatud ? Te kindlasti teate, mida tähendab väljend "</a:t>
            </a:r>
            <a:r>
              <a:rPr lang="et-EE" sz="2400" b="0" strike="noStrike" spc="-1" dirty="0" err="1">
                <a:solidFill>
                  <a:srgbClr val="1C1E21"/>
                </a:solidFill>
                <a:latin typeface="Arial"/>
                <a:ea typeface="Microsoft YaHei"/>
              </a:rPr>
              <a:t>fa</a:t>
            </a:r>
            <a:r>
              <a:rPr lang="et-EE" sz="2400" b="0" strike="noStrike" spc="-1" dirty="0">
                <a:solidFill>
                  <a:srgbClr val="1C1E21"/>
                </a:solidFill>
                <a:latin typeface="Arial"/>
                <a:ea typeface="Microsoft YaHei"/>
              </a:rPr>
              <a:t>*k"? Nüüd siis teate R. arvamust sellest "vaktsiinist" </a:t>
            </a:r>
            <a:r>
              <a:rPr lang="et-EE" sz="2000" b="0" strike="noStrike" spc="-1" dirty="0">
                <a:solidFill>
                  <a:srgbClr val="1C1E21"/>
                </a:solidFill>
                <a:latin typeface="Arial"/>
                <a:ea typeface="Microsoft YaHei"/>
              </a:rPr>
              <a:t>!1</a:t>
            </a:r>
            <a:endParaRPr lang="et-EE"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720000" y="864000"/>
            <a:ext cx="11016000" cy="5600079"/>
          </a:xfrm>
          <a:prstGeom prst="rect">
            <a:avLst/>
          </a:prstGeom>
          <a:noFill/>
          <a:ln>
            <a:noFill/>
          </a:ln>
        </p:spPr>
        <p:txBody>
          <a:bodyPr lIns="90000" tIns="45000" rIns="90000" bIns="45000">
            <a:spAutoFit/>
          </a:bodyPr>
          <a:lstStyle/>
          <a:p>
            <a:r>
              <a:rPr lang="et-EE" sz="2000" b="0" strike="noStrike" spc="-1" dirty="0">
                <a:latin typeface="Arial"/>
              </a:rPr>
              <a:t>Põhimõtteliselt iga meediaväljaande järjekordse uudise peale tekib kommentaaride rida, kus oma väiteid esitavad ametliku suuna pooldajad ja selles kahtlejad või selle vastased</a:t>
            </a:r>
          </a:p>
          <a:p>
            <a:endParaRPr lang="et-EE" sz="2000" b="0" strike="noStrike" spc="-1" dirty="0">
              <a:latin typeface="Arial"/>
            </a:endParaRPr>
          </a:p>
          <a:p>
            <a:r>
              <a:rPr lang="et-EE" sz="2000" b="0" strike="noStrike" spc="-1" dirty="0">
                <a:latin typeface="Arial"/>
              </a:rPr>
              <a:t>Emotsionaalseimad kommenteerijad osalevad korduvalt</a:t>
            </a:r>
          </a:p>
          <a:p>
            <a:endParaRPr lang="et-EE" sz="2000" b="0" strike="noStrike" spc="-1" dirty="0">
              <a:latin typeface="Arial"/>
            </a:endParaRPr>
          </a:p>
          <a:p>
            <a:r>
              <a:rPr lang="et-EE" sz="2000" b="0" strike="noStrike" spc="-1" dirty="0">
                <a:latin typeface="Arial"/>
              </a:rPr>
              <a:t>Kommentaarides valitakse pool (usun teadust/usun oma immuunsüsteemi). Otsitakse kolmandat võimalust</a:t>
            </a:r>
          </a:p>
          <a:p>
            <a:endParaRPr lang="et-EE" sz="2000" b="0" strike="noStrike" spc="-1" dirty="0">
              <a:latin typeface="Arial"/>
            </a:endParaRPr>
          </a:p>
          <a:p>
            <a:r>
              <a:rPr lang="et-EE" sz="2000" b="0" strike="noStrike" spc="-1" dirty="0">
                <a:latin typeface="Arial"/>
              </a:rPr>
              <a:t>Koroonakommunikatsioonis hädavajalikud mõisted ’vaktsiin’, ’koroona’, ’nakkusohutuse tõend’ jne tehakse omamoodi ümber – sellega väljendatakse suhtumist</a:t>
            </a:r>
          </a:p>
          <a:p>
            <a:r>
              <a:rPr lang="et-EE" sz="2000" b="0" strike="noStrike" spc="-1" dirty="0">
                <a:latin typeface="Arial"/>
              </a:rPr>
              <a:t>Sõnakasutus illustreerib poole valikut </a:t>
            </a:r>
          </a:p>
          <a:p>
            <a:r>
              <a:rPr lang="et-EE" sz="2000" spc="-1" dirty="0">
                <a:latin typeface="Arial"/>
              </a:rPr>
              <a:t>	</a:t>
            </a:r>
            <a:r>
              <a:rPr lang="et-EE" sz="2000" b="0" strike="noStrike" spc="-1">
                <a:latin typeface="Arial"/>
              </a:rPr>
              <a:t>vaktsiinides </a:t>
            </a:r>
            <a:r>
              <a:rPr lang="et-EE" sz="2000" b="0" strike="noStrike" spc="-1" dirty="0">
                <a:latin typeface="Arial"/>
              </a:rPr>
              <a:t>kahtlejaist saavad </a:t>
            </a:r>
            <a:r>
              <a:rPr lang="et-EE" sz="2000" b="0" strike="noStrike" spc="-1" dirty="0" err="1">
                <a:latin typeface="Arial"/>
              </a:rPr>
              <a:t>antivaxxerid</a:t>
            </a:r>
            <a:r>
              <a:rPr lang="et-EE" sz="2000" b="0" strike="noStrike" spc="-1" dirty="0">
                <a:latin typeface="Arial"/>
              </a:rPr>
              <a:t>, lamemaalased, EKRE pooldajad</a:t>
            </a:r>
          </a:p>
          <a:p>
            <a:r>
              <a:rPr lang="et-EE" sz="2000" b="0" strike="noStrike" spc="-1" dirty="0">
                <a:latin typeface="Arial"/>
              </a:rPr>
              <a:t>	vaktsineerimise pooldajad tituleeritakse lammasteks </a:t>
            </a:r>
          </a:p>
          <a:p>
            <a:r>
              <a:rPr lang="et-EE" sz="2000" b="0" strike="noStrike" spc="-1" dirty="0">
                <a:latin typeface="Arial"/>
              </a:rPr>
              <a:t>Sotsiaalmeedia on kõrvalejäetute võimalus oma häält kuuldavaks teha (täpsemalt: näidata)</a:t>
            </a:r>
          </a:p>
          <a:p>
            <a:r>
              <a:rPr lang="et-EE" sz="2000" b="0" strike="noStrike" spc="-1" dirty="0">
                <a:latin typeface="Arial"/>
              </a:rPr>
              <a:t>Ollakse valmis vaidlustama või pilkama peaaegu kõike, mis tuleb ametlikest nõuannetest ja määrustest </a:t>
            </a:r>
          </a:p>
          <a:p>
            <a:r>
              <a:rPr lang="et-EE" sz="2000" b="0" strike="noStrike" spc="-1" dirty="0">
                <a:latin typeface="Arial"/>
              </a:rPr>
              <a:t>„Kõik, mida antakse ülevalt” ongi vaja läbi rääkida. Kas „ülevalt antavas” on mingi häire?</a:t>
            </a:r>
          </a:p>
          <a:p>
            <a:r>
              <a:rPr lang="et-EE" sz="1800" b="0" strike="noStrike" spc="-1" dirty="0">
                <a:latin typeface="Arial"/>
              </a:rPr>
              <a:t>	</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Pilt 159"/>
          <p:cNvPicPr/>
          <p:nvPr/>
        </p:nvPicPr>
        <p:blipFill>
          <a:blip r:embed="rId2"/>
          <a:stretch/>
        </p:blipFill>
        <p:spPr>
          <a:xfrm>
            <a:off x="3071520" y="18360"/>
            <a:ext cx="6121080" cy="6857640"/>
          </a:xfrm>
          <a:prstGeom prst="rect">
            <a:avLst/>
          </a:prstGeom>
          <a:ln>
            <a:noFill/>
          </a:ln>
        </p:spPr>
      </p:pic>
      <p:sp>
        <p:nvSpPr>
          <p:cNvPr id="161" name="TextShape 1"/>
          <p:cNvSpPr txBox="1"/>
          <p:nvPr/>
        </p:nvSpPr>
        <p:spPr>
          <a:xfrm>
            <a:off x="9192600" y="3744000"/>
            <a:ext cx="2903400" cy="1882080"/>
          </a:xfrm>
          <a:prstGeom prst="rect">
            <a:avLst/>
          </a:prstGeom>
          <a:noFill/>
          <a:ln>
            <a:noFill/>
          </a:ln>
        </p:spPr>
        <p:txBody>
          <a:bodyPr lIns="90000" tIns="45000" rIns="90000" bIns="45000">
            <a:spAutoFit/>
          </a:bodyPr>
          <a:lstStyle/>
          <a:p>
            <a:r>
              <a:rPr lang="et-EE" sz="1800" b="0" strike="noStrike" spc="-1">
                <a:latin typeface="Arial"/>
                <a:ea typeface="Microsoft YaHei"/>
              </a:rPr>
              <a:t> </a:t>
            </a:r>
            <a:r>
              <a:rPr lang="et-EE" sz="1800" b="0" strike="noStrike" spc="-1">
                <a:latin typeface="Arial"/>
              </a:rPr>
              <a:t>Carmen Lee #HateIsAVirus: Talking about COVID-19 ‘Hate’. </a:t>
            </a:r>
            <a:r>
              <a:rPr lang="et-EE" sz="1800" b="0" i="1" strike="noStrike" spc="-1">
                <a:latin typeface="Arial"/>
              </a:rPr>
              <a:t>Viral Discourse. Elements in Applied Linguistics.</a:t>
            </a:r>
            <a:r>
              <a:rPr lang="et-EE" sz="1800" b="0" strike="noStrike" spc="-1">
                <a:latin typeface="Arial"/>
              </a:rPr>
              <a:t> Cambridge 2021, lk 61-68</a:t>
            </a:r>
          </a:p>
          <a:p>
            <a:endParaRPr lang="et-EE" sz="1800" b="0" strike="noStrike" spc="-1">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Pilt 161"/>
          <p:cNvPicPr/>
          <p:nvPr/>
        </p:nvPicPr>
        <p:blipFill>
          <a:blip r:embed="rId2"/>
          <a:stretch/>
        </p:blipFill>
        <p:spPr>
          <a:xfrm>
            <a:off x="1274400" y="713880"/>
            <a:ext cx="9715320" cy="546696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251791" y="504000"/>
            <a:ext cx="11700209" cy="5923304"/>
          </a:xfrm>
          <a:prstGeom prst="rect">
            <a:avLst/>
          </a:prstGeom>
          <a:noFill/>
          <a:ln>
            <a:noFill/>
          </a:ln>
        </p:spPr>
        <p:txBody>
          <a:bodyPr wrap="square" lIns="90000" tIns="45000" rIns="90000" bIns="45000">
            <a:spAutoFit/>
          </a:bodyPr>
          <a:lstStyle/>
          <a:p>
            <a:r>
              <a:rPr lang="et-EE" sz="2200" b="0" u="sng" strike="noStrike" spc="-1" dirty="0">
                <a:highlight>
                  <a:srgbClr val="FFFF00"/>
                </a:highlight>
                <a:uFillTx/>
                <a:latin typeface="Arial"/>
              </a:rPr>
              <a:t>VORMEL</a:t>
            </a:r>
            <a:r>
              <a:rPr lang="et-EE" sz="2200" b="0" strike="noStrike" spc="-1" dirty="0">
                <a:uFillTx/>
                <a:latin typeface="Arial"/>
              </a:rPr>
              <a:t> </a:t>
            </a:r>
            <a:r>
              <a:rPr lang="et-EE" sz="2200" b="0" u="sng" strike="noStrike" spc="-1" dirty="0">
                <a:uFillTx/>
                <a:latin typeface="Arial"/>
              </a:rPr>
              <a:t>ÕS</a:t>
            </a:r>
            <a:r>
              <a:rPr lang="et-EE" sz="2200" b="0" strike="noStrike" spc="-1" dirty="0">
                <a:latin typeface="Arial"/>
              </a:rPr>
              <a:t>: valem, kinnislause</a:t>
            </a:r>
          </a:p>
          <a:p>
            <a:r>
              <a:rPr lang="et-EE" sz="2200" b="0" u="sng" strike="noStrike" spc="-1" dirty="0">
                <a:solidFill>
                  <a:srgbClr val="333333"/>
                </a:solidFill>
                <a:uFillTx/>
                <a:latin typeface="Arial"/>
                <a:ea typeface="Times New Roman"/>
              </a:rPr>
              <a:t>Seletav sõnaraamat</a:t>
            </a:r>
            <a:r>
              <a:rPr lang="et-EE" sz="2200" b="0" strike="noStrike" spc="-1" dirty="0">
                <a:solidFill>
                  <a:srgbClr val="333333"/>
                </a:solidFill>
                <a:latin typeface="Arial"/>
                <a:ea typeface="Times New Roman"/>
              </a:rPr>
              <a:t> ja </a:t>
            </a:r>
            <a:r>
              <a:rPr lang="et-EE" sz="2200" b="0" u="sng" strike="noStrike" spc="-1" dirty="0">
                <a:solidFill>
                  <a:srgbClr val="333333"/>
                </a:solidFill>
                <a:uFillTx/>
                <a:latin typeface="Arial"/>
                <a:ea typeface="Times New Roman"/>
              </a:rPr>
              <a:t>VS leksikon</a:t>
            </a:r>
            <a:r>
              <a:rPr lang="et-EE" sz="2200" b="0" strike="noStrike" spc="-1" dirty="0">
                <a:solidFill>
                  <a:srgbClr val="333333"/>
                </a:solidFill>
                <a:latin typeface="Arial"/>
                <a:ea typeface="Times New Roman"/>
              </a:rPr>
              <a:t>:</a:t>
            </a:r>
            <a:r>
              <a:rPr lang="et-EE" sz="2200" b="0" strike="noStrike" spc="-1" dirty="0">
                <a:solidFill>
                  <a:srgbClr val="000000"/>
                </a:solidFill>
                <a:latin typeface="Arial"/>
                <a:ea typeface="Times New Roman"/>
              </a:rPr>
              <a:t> teat. suhtlussituatsioonis, rituaalis vm. kasutatav kinnistunud väljend v. ütlus.</a:t>
            </a:r>
            <a:endParaRPr lang="et-EE" sz="2200" b="0" strike="noStrike" spc="-1" dirty="0">
              <a:latin typeface="Arial"/>
            </a:endParaRPr>
          </a:p>
          <a:p>
            <a:r>
              <a:rPr lang="et-EE" sz="2200" b="0" i="1" strike="noStrike" spc="-1" dirty="0">
                <a:solidFill>
                  <a:srgbClr val="000000"/>
                </a:solidFill>
                <a:latin typeface="Arial"/>
                <a:ea typeface="Times New Roman"/>
              </a:rPr>
              <a:t>	Maagilised vormelid. Sakramendi, palvete vormelid. Liturgiline vormel.</a:t>
            </a:r>
            <a:endParaRPr lang="et-EE" sz="2200" b="0" strike="noStrike" spc="-1" dirty="0">
              <a:latin typeface="Arial"/>
            </a:endParaRPr>
          </a:p>
          <a:p>
            <a:r>
              <a:rPr lang="et-EE" sz="2200" b="0" i="1" strike="noStrike" spc="-1" dirty="0">
                <a:solidFill>
                  <a:srgbClr val="000000"/>
                </a:solidFill>
                <a:latin typeface="Arial"/>
                <a:ea typeface="Times New Roman"/>
              </a:rPr>
              <a:t>	</a:t>
            </a:r>
            <a:r>
              <a:rPr lang="et-EE" sz="2200" b="0" strike="noStrike" spc="-1" dirty="0" err="1">
                <a:solidFill>
                  <a:srgbClr val="000000"/>
                </a:solidFill>
                <a:latin typeface="Arial"/>
                <a:ea typeface="Times New Roman"/>
              </a:rPr>
              <a:t>folkl</a:t>
            </a:r>
            <a:r>
              <a:rPr lang="et-EE" sz="2200" b="0" strike="noStrike" spc="-1" dirty="0">
                <a:solidFill>
                  <a:srgbClr val="000000"/>
                </a:solidFill>
                <a:latin typeface="Arial"/>
                <a:ea typeface="Times New Roman"/>
              </a:rPr>
              <a:t> lause, värss v. lause-, värsirühm, mis kordub eri teostes samas funktsioonis. </a:t>
            </a:r>
            <a:r>
              <a:rPr lang="et-EE" sz="2200" b="0" i="1" strike="noStrike" spc="-1" dirty="0">
                <a:solidFill>
                  <a:srgbClr val="000000"/>
                </a:solidFill>
                <a:latin typeface="Arial"/>
                <a:ea typeface="Times New Roman"/>
              </a:rPr>
              <a:t>Stereotüüpsed vormelid. </a:t>
            </a:r>
            <a:r>
              <a:rPr lang="et-EE" sz="2200" b="0" i="1" strike="noStrike" spc="-1" dirty="0" err="1">
                <a:solidFill>
                  <a:srgbClr val="000000"/>
                </a:solidFill>
                <a:latin typeface="Arial"/>
                <a:ea typeface="Times New Roman"/>
              </a:rPr>
              <a:t>Mj</a:t>
            </a:r>
            <a:r>
              <a:rPr lang="et-EE" sz="2200" b="0" i="1" strike="noStrike" spc="-1" dirty="0">
                <a:solidFill>
                  <a:srgbClr val="000000"/>
                </a:solidFill>
                <a:latin typeface="Arial"/>
                <a:ea typeface="Times New Roman"/>
              </a:rPr>
              <a:t> lõpuvormel „ja kui nad surnud ei ole, elavad nad veel praegugi”.</a:t>
            </a:r>
            <a:r>
              <a:rPr lang="et-EE" sz="2200" b="0" strike="noStrike" spc="-1" dirty="0">
                <a:solidFill>
                  <a:srgbClr val="333333"/>
                </a:solidFill>
                <a:latin typeface="Arial"/>
                <a:ea typeface="Times New Roman"/>
              </a:rPr>
              <a:t> </a:t>
            </a:r>
            <a:endParaRPr lang="et-EE" sz="2200" b="0" strike="noStrike" spc="-1" dirty="0">
              <a:latin typeface="Arial"/>
            </a:endParaRPr>
          </a:p>
          <a:p>
            <a:r>
              <a:rPr lang="et-EE" sz="2200" b="0" u="sng" strike="noStrike" spc="-1" dirty="0">
                <a:solidFill>
                  <a:srgbClr val="333333"/>
                </a:solidFill>
                <a:uFillTx/>
                <a:latin typeface="Arial"/>
                <a:ea typeface="Times New Roman"/>
              </a:rPr>
              <a:t>Eesti keele käsiraamat</a:t>
            </a:r>
            <a:r>
              <a:rPr lang="et-EE" sz="2200" b="0" strike="noStrike" spc="-1" dirty="0">
                <a:solidFill>
                  <a:srgbClr val="333333"/>
                </a:solidFill>
                <a:latin typeface="Arial"/>
                <a:ea typeface="Times New Roman"/>
              </a:rPr>
              <a:t>: ’vormel’ hüüdsõnade </a:t>
            </a:r>
            <a:r>
              <a:rPr lang="et-EE" sz="2200" b="0" strike="noStrike" spc="-1" dirty="0" err="1">
                <a:solidFill>
                  <a:srgbClr val="333333"/>
                </a:solidFill>
                <a:latin typeface="Arial"/>
                <a:ea typeface="Times New Roman"/>
              </a:rPr>
              <a:t>ptk</a:t>
            </a:r>
            <a:r>
              <a:rPr lang="et-EE" sz="2200" b="0" strike="noStrike" spc="-1" dirty="0">
                <a:solidFill>
                  <a:srgbClr val="333333"/>
                </a:solidFill>
                <a:latin typeface="Arial"/>
                <a:ea typeface="Times New Roman"/>
              </a:rPr>
              <a:t> (tahteavaldusi väljendavad hüüdsõnad väljendavad kõneleja soovi kedagi tegevusele õhutada, kasut. käskivate vormelitena, nt </a:t>
            </a:r>
            <a:r>
              <a:rPr lang="et-EE" sz="2200" b="0" i="1" strike="noStrike" spc="-1" dirty="0">
                <a:solidFill>
                  <a:srgbClr val="333333"/>
                </a:solidFill>
                <a:latin typeface="Arial"/>
                <a:ea typeface="Times New Roman"/>
              </a:rPr>
              <a:t>äss, nõõ, kõtt, säh, marss, kuss</a:t>
            </a:r>
            <a:r>
              <a:rPr lang="et-EE" sz="2200" b="0" strike="noStrike" spc="-1" dirty="0">
                <a:solidFill>
                  <a:srgbClr val="333333"/>
                </a:solidFill>
                <a:latin typeface="Arial"/>
                <a:ea typeface="Times New Roman"/>
              </a:rPr>
              <a:t>). Ja lauseehituse </a:t>
            </a:r>
            <a:r>
              <a:rPr lang="et-EE" sz="2200" b="0" strike="noStrike" spc="-1" dirty="0" err="1">
                <a:solidFill>
                  <a:srgbClr val="333333"/>
                </a:solidFill>
                <a:latin typeface="Arial"/>
                <a:ea typeface="Times New Roman"/>
              </a:rPr>
              <a:t>ptk-s</a:t>
            </a:r>
            <a:r>
              <a:rPr lang="et-EE" sz="2200" b="0" strike="noStrike" spc="-1" dirty="0">
                <a:solidFill>
                  <a:srgbClr val="333333"/>
                </a:solidFill>
                <a:latin typeface="Arial"/>
                <a:ea typeface="Times New Roman"/>
              </a:rPr>
              <a:t> (</a:t>
            </a:r>
            <a:r>
              <a:rPr lang="et-EE" sz="2200" b="0" strike="noStrike" spc="-1" dirty="0">
                <a:solidFill>
                  <a:srgbClr val="000000"/>
                </a:solidFill>
                <a:latin typeface="Arial"/>
                <a:ea typeface="Times New Roman"/>
              </a:rPr>
              <a:t>Paljud </a:t>
            </a:r>
            <a:r>
              <a:rPr lang="et-EE" sz="2200" b="0" strike="noStrike" spc="-1" dirty="0" err="1">
                <a:solidFill>
                  <a:srgbClr val="000000"/>
                </a:solidFill>
                <a:latin typeface="Arial"/>
                <a:ea typeface="Times New Roman"/>
              </a:rPr>
              <a:t>vaeglaused</a:t>
            </a:r>
            <a:r>
              <a:rPr lang="et-EE" sz="2200" b="0" strike="noStrike" spc="-1" dirty="0">
                <a:solidFill>
                  <a:srgbClr val="000000"/>
                </a:solidFill>
                <a:latin typeface="Arial"/>
                <a:ea typeface="Times New Roman"/>
              </a:rPr>
              <a:t> on kinnistunud kindlaid suhtlusülesandeid (tervitus, hüvastijätt, õnnesoov jms) täitvateks </a:t>
            </a:r>
            <a:r>
              <a:rPr lang="et-EE" sz="2200" b="1" strike="noStrike" spc="-1" dirty="0">
                <a:solidFill>
                  <a:srgbClr val="000000"/>
                </a:solidFill>
                <a:latin typeface="Arial"/>
                <a:ea typeface="Times New Roman"/>
              </a:rPr>
              <a:t>vormeliteks</a:t>
            </a:r>
            <a:r>
              <a:rPr lang="et-EE" sz="2200" b="0" strike="noStrike" spc="-1" dirty="0">
                <a:solidFill>
                  <a:srgbClr val="000000"/>
                </a:solidFill>
                <a:latin typeface="Arial"/>
                <a:ea typeface="Times New Roman"/>
              </a:rPr>
              <a:t> ehk </a:t>
            </a:r>
            <a:r>
              <a:rPr lang="et-EE" sz="2200" b="1" strike="noStrike" spc="-1" dirty="0">
                <a:solidFill>
                  <a:srgbClr val="000000"/>
                </a:solidFill>
                <a:latin typeface="Arial"/>
                <a:ea typeface="Times New Roman"/>
              </a:rPr>
              <a:t>vormellauseteks</a:t>
            </a:r>
            <a:r>
              <a:rPr lang="et-EE" sz="2200" b="0" strike="noStrike" spc="-1" dirty="0">
                <a:solidFill>
                  <a:srgbClr val="000000"/>
                </a:solidFill>
                <a:latin typeface="Arial"/>
                <a:ea typeface="Times New Roman"/>
              </a:rPr>
              <a:t>, nt </a:t>
            </a:r>
            <a:r>
              <a:rPr lang="et-EE" sz="2200" b="0" i="1" strike="noStrike" spc="-1" dirty="0">
                <a:solidFill>
                  <a:srgbClr val="000000"/>
                </a:solidFill>
                <a:latin typeface="Arial"/>
                <a:ea typeface="Times New Roman"/>
              </a:rPr>
              <a:t>Jõudu tööle!</a:t>
            </a:r>
            <a:r>
              <a:rPr lang="et-EE" sz="2200" b="0" strike="noStrike" spc="-1" dirty="0">
                <a:solidFill>
                  <a:srgbClr val="000000"/>
                </a:solidFill>
                <a:latin typeface="Arial"/>
                <a:ea typeface="Times New Roman"/>
              </a:rPr>
              <a:t> - </a:t>
            </a:r>
            <a:r>
              <a:rPr lang="et-EE" sz="2200" b="0" i="1" strike="noStrike" spc="-1" dirty="0">
                <a:solidFill>
                  <a:srgbClr val="000000"/>
                </a:solidFill>
                <a:latin typeface="Arial"/>
                <a:ea typeface="Times New Roman"/>
              </a:rPr>
              <a:t>Jõudu tarvis! Jätku leivale! Tere! Head aega! Aitüma! Palju õnne sünnipäevaks! Oh sa pagan! Seis!</a:t>
            </a:r>
            <a:r>
              <a:rPr lang="et-EE" sz="2200" b="0" strike="noStrike" spc="-1" dirty="0">
                <a:solidFill>
                  <a:srgbClr val="333333"/>
                </a:solidFill>
                <a:latin typeface="Arial"/>
                <a:ea typeface="Times New Roman"/>
              </a:rPr>
              <a:t> )</a:t>
            </a:r>
            <a:endParaRPr lang="et-EE" sz="2200" b="0" strike="noStrike" spc="-1" dirty="0">
              <a:latin typeface="Arial"/>
            </a:endParaRPr>
          </a:p>
          <a:p>
            <a:endParaRPr lang="et-EE" sz="2200" b="0" strike="noStrike" spc="-1" dirty="0">
              <a:latin typeface="Arial"/>
            </a:endParaRPr>
          </a:p>
          <a:p>
            <a:r>
              <a:rPr lang="et-EE" sz="2200" b="0" strike="noStrike" spc="-1" dirty="0">
                <a:solidFill>
                  <a:srgbClr val="333333"/>
                </a:solidFill>
                <a:latin typeface="Arial"/>
                <a:ea typeface="Times New Roman"/>
              </a:rPr>
              <a:t>SÕNAVEEB EKI ühendsõnastik 1. nagu ÕS</a:t>
            </a:r>
            <a:endParaRPr lang="et-EE" sz="2200" b="0" strike="noStrike" spc="-1" dirty="0">
              <a:latin typeface="Arial"/>
            </a:endParaRPr>
          </a:p>
          <a:p>
            <a:r>
              <a:rPr lang="et-EE" sz="2200" b="0" strike="noStrike" spc="-1" dirty="0">
                <a:solidFill>
                  <a:srgbClr val="333333"/>
                </a:solidFill>
                <a:latin typeface="Arial"/>
                <a:ea typeface="Times New Roman"/>
              </a:rPr>
              <a:t>1.1. </a:t>
            </a:r>
            <a:r>
              <a:rPr lang="et-EE" sz="2200" b="1" strike="noStrike" spc="-1" dirty="0">
                <a:solidFill>
                  <a:srgbClr val="0E1013"/>
                </a:solidFill>
                <a:latin typeface="Arial"/>
                <a:ea typeface="Times New Roman"/>
              </a:rPr>
              <a:t>rahvaluules lause, värss või lause-, värsirühm, mis kordub eri teostes samas funktsioonis</a:t>
            </a:r>
            <a:r>
              <a:rPr lang="et-EE" sz="2200" b="0" strike="noStrike" spc="-1" dirty="0">
                <a:solidFill>
                  <a:srgbClr val="333333"/>
                </a:solidFill>
                <a:latin typeface="Arial"/>
                <a:ea typeface="Times New Roman"/>
              </a:rPr>
              <a:t> </a:t>
            </a:r>
            <a:endParaRPr lang="et-EE" sz="22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238538" y="185530"/>
            <a:ext cx="11641461" cy="6215633"/>
          </a:xfrm>
          <a:prstGeom prst="rect">
            <a:avLst/>
          </a:prstGeom>
          <a:noFill/>
          <a:ln>
            <a:noFill/>
          </a:ln>
        </p:spPr>
        <p:txBody>
          <a:bodyPr wrap="square" lIns="90000" tIns="45000" rIns="90000" bIns="45000">
            <a:spAutoFit/>
          </a:bodyPr>
          <a:lstStyle/>
          <a:p>
            <a:r>
              <a:rPr lang="et-EE" sz="2000" b="0" strike="noStrike" spc="-1" dirty="0">
                <a:solidFill>
                  <a:srgbClr val="333333"/>
                </a:solidFill>
                <a:latin typeface="Arial"/>
                <a:ea typeface="Times New Roman"/>
              </a:rPr>
              <a:t>Arvo </a:t>
            </a:r>
            <a:r>
              <a:rPr lang="et-EE" sz="2000" b="1" strike="noStrike" spc="-1" dirty="0" err="1">
                <a:solidFill>
                  <a:srgbClr val="333333"/>
                </a:solidFill>
                <a:latin typeface="Arial"/>
                <a:ea typeface="Times New Roman"/>
              </a:rPr>
              <a:t>Krikmann</a:t>
            </a:r>
            <a:r>
              <a:rPr lang="et-EE" sz="2000" b="0" strike="noStrike" spc="-1" dirty="0">
                <a:solidFill>
                  <a:srgbClr val="333333"/>
                </a:solidFill>
                <a:latin typeface="Arial"/>
                <a:ea typeface="Times New Roman"/>
              </a:rPr>
              <a:t> „Sissevaateid folkloori lühivormidesse” e-loengud https://www.folklore.ee/~kriku/LEX/LOENG2.HTM</a:t>
            </a:r>
            <a:endParaRPr lang="et-EE" sz="2000" b="0" strike="noStrike" spc="-1" dirty="0">
              <a:latin typeface="Arial"/>
            </a:endParaRPr>
          </a:p>
          <a:p>
            <a:r>
              <a:rPr lang="et-EE" sz="2000" b="0" strike="noStrike" spc="-1" dirty="0">
                <a:solidFill>
                  <a:srgbClr val="333333"/>
                </a:solidFill>
                <a:latin typeface="Arial"/>
                <a:ea typeface="Times New Roman"/>
              </a:rPr>
              <a:t>	Vormel – püsiväljendid, põhimõtteliselt ka vanasõnad on vormelid (vormilt vormel, sisult vanasõna)</a:t>
            </a:r>
            <a:endParaRPr lang="et-EE" sz="2000" b="0" strike="noStrike" spc="-1" dirty="0">
              <a:latin typeface="Arial"/>
            </a:endParaRPr>
          </a:p>
          <a:p>
            <a:r>
              <a:rPr lang="et-EE" sz="2000" b="0" strike="noStrike" spc="-1" dirty="0">
                <a:solidFill>
                  <a:srgbClr val="333333"/>
                </a:solidFill>
                <a:latin typeface="Arial"/>
                <a:ea typeface="Times New Roman"/>
              </a:rPr>
              <a:t>+ olukorrad, kus teise folkloorižanrisse kuuluv väljend läheb muistendist,  naljandist, looduhäälendist, </a:t>
            </a:r>
            <a:r>
              <a:rPr lang="et-EE" sz="2000" b="0" strike="noStrike" spc="-1" dirty="0" err="1">
                <a:solidFill>
                  <a:srgbClr val="333333"/>
                </a:solidFill>
                <a:latin typeface="Arial"/>
                <a:ea typeface="Times New Roman"/>
              </a:rPr>
              <a:t>mj-st</a:t>
            </a:r>
            <a:r>
              <a:rPr lang="et-EE" sz="2000" b="0" strike="noStrike" spc="-1" dirty="0">
                <a:solidFill>
                  <a:srgbClr val="333333"/>
                </a:solidFill>
                <a:latin typeface="Arial"/>
                <a:ea typeface="Times New Roman"/>
              </a:rPr>
              <a:t> – välja käibesse lühikese ütlusena kusagil mujal (tavavestluses, vanasõna või kõnekäänuna)</a:t>
            </a:r>
            <a:endParaRPr lang="et-EE" sz="2000" b="0" strike="noStrike" spc="-1" dirty="0">
              <a:latin typeface="Arial"/>
            </a:endParaRPr>
          </a:p>
          <a:p>
            <a:r>
              <a:rPr lang="et-EE" sz="2000" b="0" strike="noStrike" spc="-1" dirty="0">
                <a:solidFill>
                  <a:srgbClr val="333333"/>
                </a:solidFill>
                <a:latin typeface="Arial"/>
                <a:ea typeface="Times New Roman"/>
              </a:rPr>
              <a:t>Vanasõnaparoodiaid vaatles Arvo </a:t>
            </a:r>
            <a:r>
              <a:rPr lang="et-EE" sz="2000" b="0" strike="noStrike" spc="-1" dirty="0" err="1">
                <a:solidFill>
                  <a:srgbClr val="333333"/>
                </a:solidFill>
                <a:latin typeface="Arial"/>
                <a:ea typeface="Times New Roman"/>
              </a:rPr>
              <a:t>Krikmann</a:t>
            </a:r>
            <a:r>
              <a:rPr lang="et-EE" sz="2000" b="0" strike="noStrike" spc="-1" dirty="0">
                <a:solidFill>
                  <a:srgbClr val="333333"/>
                </a:solidFill>
                <a:latin typeface="Arial"/>
                <a:ea typeface="Times New Roman"/>
              </a:rPr>
              <a:t> juba 1985</a:t>
            </a:r>
            <a:endParaRPr lang="et-EE" sz="2000" b="0" strike="noStrike" spc="-1" dirty="0">
              <a:latin typeface="Arial"/>
            </a:endParaRPr>
          </a:p>
          <a:p>
            <a:r>
              <a:rPr lang="et-EE" sz="2000" b="0" strike="noStrike" spc="-1" dirty="0" err="1">
                <a:solidFill>
                  <a:srgbClr val="333333"/>
                </a:solidFill>
                <a:latin typeface="Arial"/>
                <a:ea typeface="Times New Roman"/>
              </a:rPr>
              <a:t>Krikmann</a:t>
            </a:r>
            <a:r>
              <a:rPr lang="et-EE" sz="2000" b="0" strike="noStrike" spc="-1" dirty="0">
                <a:solidFill>
                  <a:srgbClr val="333333"/>
                </a:solidFill>
                <a:latin typeface="Arial"/>
                <a:ea typeface="Times New Roman"/>
              </a:rPr>
              <a:t>, Arvo 1985. Vanasõnaparoodiatest. – Keel ja Kirjandus 8, 474–483</a:t>
            </a:r>
            <a:endParaRPr lang="et-EE" sz="2000" b="0" strike="noStrike" spc="-1" dirty="0">
              <a:latin typeface="Arial"/>
            </a:endParaRPr>
          </a:p>
          <a:p>
            <a:endParaRPr lang="et-EE" sz="2000" b="0" strike="noStrike" spc="-1" dirty="0">
              <a:latin typeface="Arial"/>
            </a:endParaRPr>
          </a:p>
          <a:p>
            <a:r>
              <a:rPr lang="et-EE" sz="2000" b="0" strike="noStrike" spc="-1" dirty="0">
                <a:solidFill>
                  <a:srgbClr val="4D4D4D"/>
                </a:solidFill>
                <a:latin typeface="Arial"/>
                <a:ea typeface="Times New Roman"/>
              </a:rPr>
              <a:t>Liisi </a:t>
            </a:r>
            <a:r>
              <a:rPr lang="et-EE" sz="2000" b="1" strike="noStrike" spc="-1" dirty="0">
                <a:solidFill>
                  <a:srgbClr val="4D4D4D"/>
                </a:solidFill>
                <a:latin typeface="Arial"/>
                <a:ea typeface="Times New Roman"/>
              </a:rPr>
              <a:t>Laineste</a:t>
            </a:r>
            <a:r>
              <a:rPr lang="et-EE" sz="2000" b="0" strike="noStrike" spc="-1" dirty="0">
                <a:solidFill>
                  <a:srgbClr val="4D4D4D"/>
                </a:solidFill>
                <a:latin typeface="Arial"/>
                <a:ea typeface="Times New Roman"/>
              </a:rPr>
              <a:t>; Piret </a:t>
            </a:r>
            <a:r>
              <a:rPr lang="et-EE" sz="2000" b="1" strike="noStrike" spc="-1" dirty="0">
                <a:solidFill>
                  <a:srgbClr val="4D4D4D"/>
                </a:solidFill>
                <a:latin typeface="Arial"/>
                <a:ea typeface="Times New Roman"/>
              </a:rPr>
              <a:t>Voolaid</a:t>
            </a:r>
            <a:r>
              <a:rPr lang="et-EE" sz="2000" b="0" strike="noStrike" spc="-1" dirty="0">
                <a:solidFill>
                  <a:srgbClr val="4D4D4D"/>
                </a:solidFill>
                <a:latin typeface="Arial"/>
                <a:ea typeface="Times New Roman"/>
              </a:rPr>
              <a:t>  (2020). Tabust saab kommunikatsioon: dopinguteemaline huumor kultuuride dialoogis. Mäetagused, 77, 31−60</a:t>
            </a:r>
            <a:r>
              <a:rPr lang="et-EE" sz="2000" b="0" strike="noStrike" spc="-1" dirty="0">
                <a:solidFill>
                  <a:srgbClr val="333333"/>
                </a:solidFill>
                <a:latin typeface="Arial"/>
                <a:ea typeface="Times New Roman"/>
              </a:rPr>
              <a:t> </a:t>
            </a:r>
            <a:endParaRPr lang="et-EE" sz="2000" b="0" strike="noStrike" spc="-1" dirty="0">
              <a:latin typeface="Arial"/>
            </a:endParaRPr>
          </a:p>
          <a:p>
            <a:r>
              <a:rPr lang="et-EE" sz="2000" b="0" strike="noStrike" spc="-1" dirty="0">
                <a:solidFill>
                  <a:srgbClr val="333333"/>
                </a:solidFill>
                <a:latin typeface="Arial"/>
                <a:ea typeface="Times New Roman"/>
              </a:rPr>
              <a:t>	näiteid tuntud vs, reklaam- jm lausete, laulude jne parodeerimisest dopinguskandaali tingimustes (</a:t>
            </a:r>
            <a:r>
              <a:rPr lang="et-EE" sz="2000" b="0" i="1" strike="noStrike" spc="-1" dirty="0">
                <a:solidFill>
                  <a:srgbClr val="333333"/>
                </a:solidFill>
                <a:latin typeface="Arial"/>
                <a:ea typeface="Times New Roman"/>
              </a:rPr>
              <a:t>Veri on, veri jääb, veri olema peab;</a:t>
            </a:r>
            <a:r>
              <a:rPr lang="et-EE" sz="2000" b="0" strike="noStrike" spc="-1" dirty="0">
                <a:solidFill>
                  <a:srgbClr val="333333"/>
                </a:solidFill>
                <a:latin typeface="Arial"/>
                <a:ea typeface="Times New Roman"/>
              </a:rPr>
              <a:t> </a:t>
            </a:r>
            <a:r>
              <a:rPr lang="et-EE" sz="2000" b="0" i="1" strike="noStrike" spc="-1" dirty="0">
                <a:solidFill>
                  <a:srgbClr val="333333"/>
                </a:solidFill>
                <a:latin typeface="Arial"/>
                <a:ea typeface="Times New Roman"/>
              </a:rPr>
              <a:t>Kui pea ei võta siis võtavad jalad – kui jalad ei võta siis tuleb verd võtta</a:t>
            </a:r>
            <a:r>
              <a:rPr lang="et-EE" sz="2000" b="0" strike="noStrike" spc="-1" dirty="0">
                <a:solidFill>
                  <a:srgbClr val="333333"/>
                </a:solidFill>
                <a:latin typeface="Arial"/>
                <a:ea typeface="Times New Roman"/>
              </a:rPr>
              <a:t> – meemina)</a:t>
            </a:r>
            <a:endParaRPr lang="et-EE" sz="2000" b="0" strike="noStrike" spc="-1" dirty="0">
              <a:latin typeface="Arial"/>
            </a:endParaRPr>
          </a:p>
          <a:p>
            <a:br>
              <a:rPr dirty="0"/>
            </a:br>
            <a:r>
              <a:rPr lang="et-EE" sz="2000" b="0" strike="noStrike" spc="-1" dirty="0">
                <a:solidFill>
                  <a:srgbClr val="333333"/>
                </a:solidFill>
                <a:latin typeface="Arial"/>
                <a:ea typeface="Times New Roman"/>
              </a:rPr>
              <a:t>Piret </a:t>
            </a:r>
            <a:r>
              <a:rPr lang="et-EE" sz="2000" b="1" strike="noStrike" spc="-1" dirty="0">
                <a:solidFill>
                  <a:srgbClr val="4D4D4D"/>
                </a:solidFill>
                <a:latin typeface="Arial"/>
                <a:ea typeface="Times New Roman"/>
              </a:rPr>
              <a:t>Voolaid</a:t>
            </a:r>
            <a:r>
              <a:rPr lang="et-EE" sz="2000" b="0" strike="noStrike" spc="-1" dirty="0">
                <a:solidFill>
                  <a:srgbClr val="4D4D4D"/>
                </a:solidFill>
                <a:latin typeface="Arial"/>
                <a:ea typeface="Times New Roman"/>
              </a:rPr>
              <a:t>, Parem üks nädal liiga kaua kui üks päev liiga vähe ehk Vanasõnad kui sõnumi edastamise võimsad vahendid ametlikus ja rohujuuretasandi kriisisuhtluses. </a:t>
            </a:r>
            <a:r>
              <a:rPr lang="et-EE" sz="2000" b="0" i="1" strike="noStrike" spc="-1" dirty="0">
                <a:solidFill>
                  <a:srgbClr val="4D4D4D"/>
                </a:solidFill>
                <a:latin typeface="Arial"/>
                <a:ea typeface="Times New Roman"/>
              </a:rPr>
              <a:t>Sirp</a:t>
            </a:r>
            <a:r>
              <a:rPr lang="et-EE" sz="2000" b="0" strike="noStrike" spc="-1" dirty="0">
                <a:solidFill>
                  <a:srgbClr val="4D4D4D"/>
                </a:solidFill>
                <a:latin typeface="Arial"/>
                <a:ea typeface="Times New Roman"/>
              </a:rPr>
              <a:t>, 8. mai 2020, lk 18−19</a:t>
            </a:r>
            <a:r>
              <a:rPr lang="et-EE" sz="2000" b="0" strike="noStrike" spc="-1" dirty="0">
                <a:solidFill>
                  <a:srgbClr val="333333"/>
                </a:solidFill>
                <a:latin typeface="Arial"/>
                <a:ea typeface="Times New Roman"/>
              </a:rPr>
              <a:t> </a:t>
            </a:r>
            <a:endParaRPr lang="et-EE" sz="2000" b="0" strike="noStrike" spc="-1" dirty="0">
              <a:latin typeface="Arial"/>
            </a:endParaRPr>
          </a:p>
          <a:p>
            <a:endParaRPr lang="et-EE" sz="2000" b="0" strike="noStrike" spc="-1" dirty="0">
              <a:latin typeface="Arial"/>
            </a:endParaRPr>
          </a:p>
          <a:p>
            <a:endParaRPr lang="et-EE" sz="2000" b="0" strike="noStrike" spc="-1" dirty="0">
              <a:latin typeface="Aria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CustomShape 1"/>
          <p:cNvSpPr/>
          <p:nvPr/>
        </p:nvSpPr>
        <p:spPr>
          <a:xfrm>
            <a:off x="6081840" y="3149640"/>
            <a:ext cx="183600" cy="369000"/>
          </a:xfrm>
          <a:prstGeom prst="rect">
            <a:avLst/>
          </a:prstGeom>
          <a:noFill/>
          <a:ln>
            <a:noFill/>
          </a:ln>
        </p:spPr>
        <p:style>
          <a:lnRef idx="0">
            <a:scrgbClr r="0" g="0" b="0"/>
          </a:lnRef>
          <a:fillRef idx="0">
            <a:scrgbClr r="0" g="0" b="0"/>
          </a:fillRef>
          <a:effectRef idx="0">
            <a:scrgbClr r="0" g="0" b="0"/>
          </a:effectRef>
          <a:fontRef idx="minor"/>
        </p:style>
      </p:sp>
      <p:sp>
        <p:nvSpPr>
          <p:cNvPr id="125" name="CustomShape 2"/>
          <p:cNvSpPr/>
          <p:nvPr/>
        </p:nvSpPr>
        <p:spPr>
          <a:xfrm>
            <a:off x="1654200" y="985680"/>
            <a:ext cx="8781480" cy="432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spcAft>
                <a:spcPts val="451"/>
              </a:spcAft>
            </a:pPr>
            <a:r>
              <a:rPr lang="et-EE" sz="2250" b="1" strike="noStrike" spc="-1">
                <a:solidFill>
                  <a:srgbClr val="000000"/>
                </a:solidFill>
                <a:latin typeface="Arial"/>
                <a:ea typeface="Times New Roman"/>
              </a:rPr>
              <a:t>Vanasõnad ametlikes kriisiinstruktsioonides ja teadaannetes</a:t>
            </a:r>
            <a:endParaRPr lang="et-EE" sz="2250" b="0" strike="noStrike" spc="-1">
              <a:latin typeface="Arial"/>
            </a:endParaRPr>
          </a:p>
        </p:txBody>
      </p:sp>
      <p:sp>
        <p:nvSpPr>
          <p:cNvPr id="126" name="CustomShape 3"/>
          <p:cNvSpPr/>
          <p:nvPr/>
        </p:nvSpPr>
        <p:spPr>
          <a:xfrm>
            <a:off x="1628640" y="3149640"/>
            <a:ext cx="5233320" cy="3106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2200" b="0" strike="noStrike" spc="-1">
                <a:solidFill>
                  <a:srgbClr val="FF0000"/>
                </a:solidFill>
                <a:latin typeface="Arial"/>
                <a:ea typeface="DejaVu Sans"/>
              </a:rPr>
              <a:t>Parem üks nädal liiga kaua, kui üks päev liiga vähe </a:t>
            </a:r>
            <a:endParaRPr lang="et-EE" sz="2200" b="0" strike="noStrike" spc="-1">
              <a:latin typeface="Arial"/>
            </a:endParaRPr>
          </a:p>
          <a:p>
            <a:pPr>
              <a:lnSpc>
                <a:spcPct val="100000"/>
              </a:lnSpc>
            </a:pPr>
            <a:endParaRPr lang="et-EE" sz="2200" b="0" strike="noStrike" spc="-1">
              <a:latin typeface="Arial"/>
            </a:endParaRPr>
          </a:p>
          <a:p>
            <a:pPr>
              <a:lnSpc>
                <a:spcPct val="100000"/>
              </a:lnSpc>
            </a:pPr>
            <a:r>
              <a:rPr lang="et-EE" sz="2200" b="0" strike="noStrike" spc="-1">
                <a:solidFill>
                  <a:srgbClr val="000000"/>
                </a:solidFill>
                <a:latin typeface="Arial"/>
                <a:ea typeface="DejaVu Sans"/>
              </a:rPr>
              <a:t>23. aprillil 2020 toimunud rutiinsel kriisiolukorra pressikonverentsil nentis peaminister Jüri Ratas selle vanasõnaga, et ilmselt tuleb eriolukorda minimaalselt kahe nädala võrra pikendada.</a:t>
            </a:r>
            <a:endParaRPr lang="et-EE" sz="2200" b="0" strike="noStrike" spc="-1">
              <a:latin typeface="Arial"/>
            </a:endParaRPr>
          </a:p>
        </p:txBody>
      </p:sp>
      <p:pic>
        <p:nvPicPr>
          <p:cNvPr id="127" name="Pilt 7"/>
          <p:cNvPicPr/>
          <p:nvPr/>
        </p:nvPicPr>
        <p:blipFill>
          <a:blip r:embed="rId2"/>
          <a:stretch/>
        </p:blipFill>
        <p:spPr>
          <a:xfrm>
            <a:off x="7034040" y="1873080"/>
            <a:ext cx="4176000" cy="4152240"/>
          </a:xfrm>
          <a:prstGeom prst="rect">
            <a:avLst/>
          </a:prstGeom>
          <a:ln>
            <a:noFill/>
          </a:ln>
        </p:spPr>
      </p:pic>
      <p:sp>
        <p:nvSpPr>
          <p:cNvPr id="128" name="CustomShape 4"/>
          <p:cNvSpPr/>
          <p:nvPr/>
        </p:nvSpPr>
        <p:spPr>
          <a:xfrm>
            <a:off x="1557360" y="1873080"/>
            <a:ext cx="4946040" cy="1004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Aft>
                <a:spcPts val="451"/>
              </a:spcAft>
            </a:pPr>
            <a:r>
              <a:rPr lang="et-EE" sz="2000" b="0" strike="noStrike" spc="-1">
                <a:solidFill>
                  <a:srgbClr val="000000"/>
                </a:solidFill>
                <a:latin typeface="Arial"/>
                <a:ea typeface="DejaVu Sans"/>
              </a:rPr>
              <a:t>Varasema vanasõnamaterjali põhjal </a:t>
            </a:r>
            <a:r>
              <a:rPr lang="et-EE" sz="2000" b="1" strike="noStrike" spc="-1">
                <a:solidFill>
                  <a:srgbClr val="000000"/>
                </a:solidFill>
                <a:latin typeface="Arial"/>
                <a:ea typeface="DejaVu Sans"/>
              </a:rPr>
              <a:t>loodi </a:t>
            </a:r>
            <a:r>
              <a:rPr lang="et-EE" sz="2000" b="0" strike="noStrike" spc="-1">
                <a:solidFill>
                  <a:srgbClr val="000000"/>
                </a:solidFill>
                <a:latin typeface="Arial"/>
                <a:ea typeface="DejaVu Sans"/>
              </a:rPr>
              <a:t>vanade ja väärikate kõrvale </a:t>
            </a:r>
            <a:r>
              <a:rPr lang="et-EE" sz="2000" b="1" strike="noStrike" spc="-1">
                <a:solidFill>
                  <a:srgbClr val="000000"/>
                </a:solidFill>
                <a:latin typeface="Arial"/>
                <a:ea typeface="DejaVu Sans"/>
              </a:rPr>
              <a:t>pidevalt uusi konstruktsioone. </a:t>
            </a:r>
            <a:endParaRPr lang="et-EE" sz="2000" b="0" strike="noStrike" spc="-1">
              <a:latin typeface="Arial"/>
            </a:endParaRPr>
          </a:p>
        </p:txBody>
      </p:sp>
      <p:pic>
        <p:nvPicPr>
          <p:cNvPr id="129" name="Pilt 128"/>
          <p:cNvPicPr/>
          <p:nvPr/>
        </p:nvPicPr>
        <p:blipFill>
          <a:blip r:embed="rId3"/>
          <a:stretch/>
        </p:blipFill>
        <p:spPr>
          <a:xfrm>
            <a:off x="397800" y="397080"/>
            <a:ext cx="1114200" cy="16189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 name="Pilt 129"/>
          <p:cNvPicPr/>
          <p:nvPr/>
        </p:nvPicPr>
        <p:blipFill>
          <a:blip r:embed="rId2"/>
          <a:stretch/>
        </p:blipFill>
        <p:spPr>
          <a:xfrm>
            <a:off x="2232000" y="334440"/>
            <a:ext cx="6984000" cy="6265080"/>
          </a:xfrm>
          <a:prstGeom prst="rect">
            <a:avLst/>
          </a:prstGeom>
          <a:ln>
            <a:noFill/>
          </a:ln>
        </p:spPr>
      </p:pic>
      <p:pic>
        <p:nvPicPr>
          <p:cNvPr id="131" name="Pilt 130"/>
          <p:cNvPicPr/>
          <p:nvPr/>
        </p:nvPicPr>
        <p:blipFill>
          <a:blip r:embed="rId3"/>
          <a:stretch/>
        </p:blipFill>
        <p:spPr>
          <a:xfrm>
            <a:off x="1549800" y="541080"/>
            <a:ext cx="1114200" cy="1618920"/>
          </a:xfrm>
          <a:prstGeom prst="rect">
            <a:avLst/>
          </a:prstGeom>
          <a:ln>
            <a:noFill/>
          </a:ln>
        </p:spPr>
      </p:pic>
      <p:pic>
        <p:nvPicPr>
          <p:cNvPr id="132" name="Pilt 7"/>
          <p:cNvPicPr/>
          <p:nvPr/>
        </p:nvPicPr>
        <p:blipFill>
          <a:blip r:embed="rId4"/>
          <a:stretch/>
        </p:blipFill>
        <p:spPr>
          <a:xfrm>
            <a:off x="9457560" y="2304000"/>
            <a:ext cx="2565720" cy="1944000"/>
          </a:xfrm>
          <a:prstGeom prst="rect">
            <a:avLst/>
          </a:prstGeom>
          <a:ln>
            <a:noFill/>
          </a:ln>
        </p:spPr>
      </p:pic>
      <p:sp>
        <p:nvSpPr>
          <p:cNvPr id="133" name="TextShape 1"/>
          <p:cNvSpPr txBox="1"/>
          <p:nvPr/>
        </p:nvSpPr>
        <p:spPr>
          <a:xfrm>
            <a:off x="9504000" y="4320000"/>
            <a:ext cx="2520000" cy="940320"/>
          </a:xfrm>
          <a:prstGeom prst="rect">
            <a:avLst/>
          </a:prstGeom>
          <a:noFill/>
          <a:ln>
            <a:noFill/>
          </a:ln>
        </p:spPr>
        <p:txBody>
          <a:bodyPr lIns="90000" tIns="45000" rIns="90000" bIns="45000">
            <a:spAutoFit/>
          </a:bodyPr>
          <a:lstStyle/>
          <a:p>
            <a:r>
              <a:rPr lang="et-EE" sz="2000" b="0" strike="noStrike" spc="-1">
                <a:latin typeface="Arial"/>
              </a:rPr>
              <a:t>Tartu kriisist väljumise strateegia näide 2020</a:t>
            </a: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1631880" y="549360"/>
            <a:ext cx="8795520" cy="992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fontScale="88500" lnSpcReduction="20000"/>
          </a:bodyPr>
          <a:lstStyle/>
          <a:p>
            <a:pPr>
              <a:lnSpc>
                <a:spcPct val="90000"/>
              </a:lnSpc>
            </a:pPr>
            <a:r>
              <a:rPr lang="et-EE" sz="3600" b="1" strike="noStrike" spc="-1">
                <a:solidFill>
                  <a:srgbClr val="000033"/>
                </a:solidFill>
                <a:latin typeface="Arial"/>
              </a:rPr>
              <a:t>Vanasõnad kui sõnumi edastamise vahendid ametlikus ja rohujuuretasandi kriisisuhtluses</a:t>
            </a:r>
            <a:endParaRPr lang="et-EE" sz="3600" b="0" strike="noStrike" spc="-1">
              <a:solidFill>
                <a:srgbClr val="000033"/>
              </a:solidFill>
              <a:latin typeface="Arial"/>
            </a:endParaRPr>
          </a:p>
        </p:txBody>
      </p:sp>
      <p:pic>
        <p:nvPicPr>
          <p:cNvPr id="135" name="Sisu kohatäide 6"/>
          <p:cNvPicPr/>
          <p:nvPr/>
        </p:nvPicPr>
        <p:blipFill>
          <a:blip r:embed="rId2"/>
          <a:stretch/>
        </p:blipFill>
        <p:spPr>
          <a:xfrm>
            <a:off x="1631880" y="2349360"/>
            <a:ext cx="5690520" cy="3074400"/>
          </a:xfrm>
          <a:prstGeom prst="rect">
            <a:avLst/>
          </a:prstGeom>
          <a:ln>
            <a:noFill/>
          </a:ln>
        </p:spPr>
      </p:pic>
      <p:pic>
        <p:nvPicPr>
          <p:cNvPr id="136" name="Pilt 8"/>
          <p:cNvPicPr/>
          <p:nvPr/>
        </p:nvPicPr>
        <p:blipFill>
          <a:blip r:embed="rId3"/>
          <a:stretch/>
        </p:blipFill>
        <p:spPr>
          <a:xfrm>
            <a:off x="7497720" y="2349360"/>
            <a:ext cx="2963160" cy="316800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1"/>
          <p:cNvSpPr/>
          <p:nvPr/>
        </p:nvSpPr>
        <p:spPr>
          <a:xfrm>
            <a:off x="1703520" y="6237360"/>
            <a:ext cx="1904400"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D9D8D886-89D9-4FFA-BDA0-AE48B2F5010D}" type="datetime1">
              <a:rPr lang="et-EE" sz="1400" b="0" strike="noStrike" spc="-1">
                <a:solidFill>
                  <a:srgbClr val="8B8B8B"/>
                </a:solidFill>
                <a:latin typeface="Times New Roman"/>
              </a:rPr>
              <a:t>19.11.2021</a:t>
            </a:fld>
            <a:endParaRPr lang="et-EE" sz="1400" b="0" strike="noStrike" spc="-1">
              <a:latin typeface="Arial"/>
            </a:endParaRPr>
          </a:p>
        </p:txBody>
      </p:sp>
      <p:sp>
        <p:nvSpPr>
          <p:cNvPr id="138" name="CustomShape 2"/>
          <p:cNvSpPr/>
          <p:nvPr/>
        </p:nvSpPr>
        <p:spPr>
          <a:xfrm>
            <a:off x="1390680" y="64440"/>
            <a:ext cx="9790920" cy="470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t-EE" sz="2500" b="1" strike="noStrike" spc="-1">
                <a:solidFill>
                  <a:srgbClr val="000000"/>
                </a:solidFill>
                <a:latin typeface="Arial"/>
                <a:ea typeface="DejaVu Sans"/>
              </a:rPr>
              <a:t>Päevakajalisi näiteid lühifolkloori kasutamisest pandeemia ajal</a:t>
            </a:r>
            <a:endParaRPr lang="et-EE" sz="2500" b="0" strike="noStrike" spc="-1">
              <a:latin typeface="Arial"/>
            </a:endParaRPr>
          </a:p>
        </p:txBody>
      </p:sp>
      <p:pic>
        <p:nvPicPr>
          <p:cNvPr id="139" name="Pilt 2"/>
          <p:cNvPicPr/>
          <p:nvPr/>
        </p:nvPicPr>
        <p:blipFill>
          <a:blip r:embed="rId2"/>
          <a:stretch/>
        </p:blipFill>
        <p:spPr>
          <a:xfrm>
            <a:off x="1200240" y="1193760"/>
            <a:ext cx="7504920" cy="4037760"/>
          </a:xfrm>
          <a:prstGeom prst="rect">
            <a:avLst/>
          </a:prstGeom>
          <a:ln>
            <a:noFill/>
          </a:ln>
        </p:spPr>
      </p:pic>
      <p:pic>
        <p:nvPicPr>
          <p:cNvPr id="140" name="Pilt 8"/>
          <p:cNvPicPr/>
          <p:nvPr/>
        </p:nvPicPr>
        <p:blipFill>
          <a:blip r:embed="rId3"/>
          <a:stretch/>
        </p:blipFill>
        <p:spPr>
          <a:xfrm>
            <a:off x="7534440" y="556560"/>
            <a:ext cx="3837960" cy="2674080"/>
          </a:xfrm>
          <a:prstGeom prst="rect">
            <a:avLst/>
          </a:prstGeom>
          <a:ln>
            <a:noFill/>
          </a:ln>
        </p:spPr>
      </p:pic>
      <p:sp>
        <p:nvSpPr>
          <p:cNvPr id="141" name="CustomShape 3"/>
          <p:cNvSpPr/>
          <p:nvPr/>
        </p:nvSpPr>
        <p:spPr>
          <a:xfrm>
            <a:off x="8930160" y="4032000"/>
            <a:ext cx="2552040" cy="11872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et-EE" sz="1800" b="0" strike="noStrike" spc="-1">
                <a:solidFill>
                  <a:srgbClr val="000000"/>
                </a:solidFill>
                <a:latin typeface="Calibri"/>
                <a:ea typeface="DejaVu Sans"/>
              </a:rPr>
              <a:t>Veebruar 2021</a:t>
            </a:r>
            <a:endParaRPr lang="et-EE" sz="1800" b="0" strike="noStrike" spc="-1">
              <a:latin typeface="Arial"/>
            </a:endParaRPr>
          </a:p>
          <a:p>
            <a:pPr>
              <a:lnSpc>
                <a:spcPct val="100000"/>
              </a:lnSpc>
            </a:pPr>
            <a:r>
              <a:rPr lang="et-EE" sz="1800" b="0" strike="noStrike" spc="-1">
                <a:solidFill>
                  <a:srgbClr val="000000"/>
                </a:solidFill>
                <a:latin typeface="Calibri"/>
                <a:ea typeface="DejaVu Sans"/>
              </a:rPr>
              <a:t>Fotod: Piret Voolaid</a:t>
            </a:r>
            <a:endParaRPr lang="et-EE" sz="1800" b="0" strike="noStrike" spc="-1">
              <a:latin typeface="Arial"/>
            </a:endParaRPr>
          </a:p>
          <a:p>
            <a:pPr>
              <a:lnSpc>
                <a:spcPct val="100000"/>
              </a:lnSpc>
            </a:pPr>
            <a:r>
              <a:rPr lang="et-EE" sz="1800" b="0" strike="noStrike" spc="-1">
                <a:solidFill>
                  <a:srgbClr val="000000"/>
                </a:solidFill>
                <a:latin typeface="Calibri"/>
                <a:ea typeface="DejaVu Sans"/>
              </a:rPr>
              <a:t>Grafiti andmebaas</a:t>
            </a:r>
            <a:endParaRPr lang="et-EE" sz="1800" b="0" strike="noStrike" spc="-1">
              <a:latin typeface="Arial"/>
            </a:endParaRPr>
          </a:p>
          <a:p>
            <a:pPr>
              <a:lnSpc>
                <a:spcPct val="100000"/>
              </a:lnSpc>
            </a:pPr>
            <a:r>
              <a:rPr lang="et-EE" sz="1800" b="0" strike="noStrike" spc="-1">
                <a:solidFill>
                  <a:srgbClr val="000000"/>
                </a:solidFill>
                <a:latin typeface="Calibri"/>
                <a:ea typeface="DejaVu Sans"/>
              </a:rPr>
              <a:t>www.folkloore.ee/Graffiti</a:t>
            </a:r>
            <a:endParaRPr lang="et-EE" sz="1800" b="0" strike="noStrike" spc="-1">
              <a:latin typeface="Arial"/>
            </a:endParaRPr>
          </a:p>
        </p:txBody>
      </p:sp>
      <p:pic>
        <p:nvPicPr>
          <p:cNvPr id="142" name="Pilt 141"/>
          <p:cNvPicPr/>
          <p:nvPr/>
        </p:nvPicPr>
        <p:blipFill>
          <a:blip r:embed="rId4"/>
          <a:stretch/>
        </p:blipFill>
        <p:spPr>
          <a:xfrm>
            <a:off x="181800" y="144000"/>
            <a:ext cx="1114200" cy="1618920"/>
          </a:xfrm>
          <a:prstGeom prst="rect">
            <a:avLst/>
          </a:prstGeom>
          <a:ln>
            <a:noFill/>
          </a:ln>
        </p:spPr>
      </p:pic>
      <p:sp>
        <p:nvSpPr>
          <p:cNvPr id="143" name="TextShape 4"/>
          <p:cNvSpPr txBox="1"/>
          <p:nvPr/>
        </p:nvSpPr>
        <p:spPr>
          <a:xfrm>
            <a:off x="864000" y="5472000"/>
            <a:ext cx="7488000" cy="373680"/>
          </a:xfrm>
          <a:prstGeom prst="rect">
            <a:avLst/>
          </a:prstGeom>
          <a:noFill/>
          <a:ln>
            <a:noFill/>
          </a:ln>
        </p:spPr>
        <p:txBody>
          <a:bodyPr lIns="90000" tIns="45000" rIns="90000" bIns="45000">
            <a:spAutoFit/>
          </a:bodyPr>
          <a:lstStyle/>
          <a:p>
            <a:r>
              <a:rPr lang="et-EE" sz="2000" b="0" strike="noStrike" spc="-1">
                <a:latin typeface="Arial"/>
              </a:rPr>
              <a:t>Üle kivide ja kändude &gt; ÜLE COVIDI JA KÄNDUDE</a:t>
            </a: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 name="Pilt 143"/>
          <p:cNvPicPr/>
          <p:nvPr/>
        </p:nvPicPr>
        <p:blipFill>
          <a:blip r:embed="rId2"/>
          <a:stretch/>
        </p:blipFill>
        <p:spPr>
          <a:xfrm>
            <a:off x="2621880" y="18360"/>
            <a:ext cx="7020720" cy="685764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159026" y="1"/>
            <a:ext cx="6608974" cy="6738853"/>
          </a:xfrm>
          <a:prstGeom prst="rect">
            <a:avLst/>
          </a:prstGeom>
          <a:noFill/>
          <a:ln>
            <a:noFill/>
          </a:ln>
        </p:spPr>
        <p:txBody>
          <a:bodyPr wrap="square" lIns="90000" tIns="45000" rIns="90000" bIns="45000">
            <a:spAutoFit/>
          </a:bodyPr>
          <a:lstStyle/>
          <a:p>
            <a:r>
              <a:rPr lang="et-EE" sz="1800" b="0" strike="noStrike" spc="-1" dirty="0">
                <a:latin typeface="Arial"/>
              </a:rPr>
              <a:t>VÄIDE: vaktsiinid ei ole tõhusad, sest vaktsineeritud nakatuvad ja kannavad viirust edasi.</a:t>
            </a:r>
          </a:p>
          <a:p>
            <a:r>
              <a:rPr lang="et-EE" sz="1800" b="0" strike="noStrike" spc="-1" dirty="0">
                <a:latin typeface="Arial"/>
              </a:rPr>
              <a:t>TEGELIKKUS: Teadusnõukoja liikme ja TÜ </a:t>
            </a:r>
            <a:r>
              <a:rPr lang="et-EE" sz="1800" b="0" strike="noStrike" spc="-1" dirty="0" err="1">
                <a:latin typeface="Arial"/>
              </a:rPr>
              <a:t>matem</a:t>
            </a:r>
            <a:r>
              <a:rPr lang="et-EE" sz="1800" b="0" strike="noStrike" spc="-1" dirty="0">
                <a:latin typeface="Arial"/>
              </a:rPr>
              <a:t>. statistika professori Krista </a:t>
            </a:r>
            <a:r>
              <a:rPr lang="et-EE" sz="1800" b="0" strike="noStrike" spc="-1" dirty="0" err="1">
                <a:latin typeface="Arial"/>
              </a:rPr>
              <a:t>Fischeri</a:t>
            </a:r>
            <a:r>
              <a:rPr lang="et-EE" sz="1800" b="0" strike="noStrike" spc="-1" dirty="0">
                <a:latin typeface="Arial"/>
              </a:rPr>
              <a:t> juuli ja aug. nakatumisnäitajate põhjal tehtud arvutuste kohaselt on vaktsineeritud inimesel 4x väiksem tõenäosus koroonaviirusesse nakatuda kui vaktsineerimata inimesel.</a:t>
            </a:r>
          </a:p>
          <a:p>
            <a:r>
              <a:rPr lang="et-EE" sz="1800" b="0" strike="noStrike" spc="-1" dirty="0">
                <a:latin typeface="Arial"/>
              </a:rPr>
              <a:t>Vaktsineerimise üks peamistest eesmärkidest on kaitsta raske haigestumise eest – vaktsineerimata inimesel on enam kui 8 korda suurem tõenäosus </a:t>
            </a:r>
            <a:r>
              <a:rPr lang="et-EE" sz="1800" b="0" strike="noStrike" spc="-1" dirty="0" err="1">
                <a:latin typeface="Arial"/>
              </a:rPr>
              <a:t>COVIDisse</a:t>
            </a:r>
            <a:r>
              <a:rPr lang="et-EE" sz="1800" b="0" strike="noStrike" spc="-1" dirty="0">
                <a:latin typeface="Arial"/>
              </a:rPr>
              <a:t> nakatudes haigust raskelt põdeda. Seega lisaks haiguse raskuse ja kestuse vähendamisele aitab vaktsineerimine takistada ka viiruse edasi kandumist.</a:t>
            </a:r>
          </a:p>
          <a:p>
            <a:r>
              <a:rPr lang="et-EE" sz="1800" b="0" strike="noStrike" spc="-1" dirty="0">
                <a:latin typeface="Arial"/>
              </a:rPr>
              <a:t>Kes on pärast haiguse läbipõdemist end ka vaktsineerinud, on 20x väiksem tõenäosus uuesti nakatuda.</a:t>
            </a:r>
          </a:p>
          <a:p>
            <a:r>
              <a:rPr lang="et-EE" sz="1800" b="0" strike="noStrike" spc="-1" dirty="0">
                <a:latin typeface="Arial"/>
              </a:rPr>
              <a:t>---haiguse läbipõdemine on seotud oluliste riskidega. Nt vajab keskmiselt 7% haigestunuid haiglaravi, haiglapatsientide suremus on 14%, ellujäänutest tekivad paljudel aga püsivad tervisekahjustused.</a:t>
            </a:r>
          </a:p>
          <a:p>
            <a:r>
              <a:rPr lang="et-EE" sz="1800" b="0" strike="noStrike" spc="-1" dirty="0">
                <a:latin typeface="Arial"/>
              </a:rPr>
              <a:t>21.IX seisuga oli 1 doosiga vaktsineeritud 749 256 inimest, (täiskasvanud elanikkonna hõlmatus 66,2%). 21.IX  haiglaravil COVID-19 tõttu 154 inimest, </a:t>
            </a:r>
            <a:r>
              <a:rPr lang="et-EE" sz="1800" b="0" strike="noStrike" spc="-1" dirty="0" err="1">
                <a:latin typeface="Arial"/>
              </a:rPr>
              <a:t>v-mata</a:t>
            </a:r>
            <a:r>
              <a:rPr lang="et-EE" sz="1800" b="0" strike="noStrike" spc="-1" dirty="0">
                <a:latin typeface="Arial"/>
              </a:rPr>
              <a:t> 110. Ehk Eesti täiskasvanutest oli </a:t>
            </a:r>
            <a:r>
              <a:rPr lang="et-EE" sz="1800" b="0" strike="noStrike" spc="-1" dirty="0" err="1">
                <a:latin typeface="Arial"/>
              </a:rPr>
              <a:t>v-mata</a:t>
            </a:r>
            <a:r>
              <a:rPr lang="et-EE" sz="1800" b="0" strike="noStrike" spc="-1" dirty="0">
                <a:latin typeface="Arial"/>
              </a:rPr>
              <a:t> kolmandik, aga ometi moodustasid </a:t>
            </a:r>
            <a:r>
              <a:rPr lang="et-EE" sz="1800" b="0" strike="noStrike" spc="-1" dirty="0" err="1">
                <a:latin typeface="Arial"/>
              </a:rPr>
              <a:t>v-mata</a:t>
            </a:r>
            <a:r>
              <a:rPr lang="et-EE" sz="1800" b="0" strike="noStrike" spc="-1" dirty="0">
                <a:latin typeface="Arial"/>
              </a:rPr>
              <a:t> inimesed haiglas olevatest ligi kolmveerandi.</a:t>
            </a:r>
          </a:p>
        </p:txBody>
      </p:sp>
      <p:sp>
        <p:nvSpPr>
          <p:cNvPr id="147" name="TextShape 3"/>
          <p:cNvSpPr txBox="1"/>
          <p:nvPr/>
        </p:nvSpPr>
        <p:spPr>
          <a:xfrm>
            <a:off x="7488000" y="648000"/>
            <a:ext cx="4392000" cy="5721480"/>
          </a:xfrm>
          <a:prstGeom prst="rect">
            <a:avLst/>
          </a:prstGeom>
          <a:noFill/>
          <a:ln>
            <a:noFill/>
          </a:ln>
        </p:spPr>
        <p:txBody>
          <a:bodyPr lIns="90000" tIns="45000" rIns="90000" bIns="45000">
            <a:spAutoFit/>
          </a:bodyPr>
          <a:lstStyle/>
          <a:p>
            <a:r>
              <a:rPr lang="et-EE" sz="1800" b="0" strike="noStrike" spc="-1">
                <a:latin typeface="Arial"/>
              </a:rPr>
              <a:t>M.C.</a:t>
            </a:r>
          </a:p>
          <a:p>
            <a:r>
              <a:rPr lang="et-EE" sz="1800" b="0" strike="noStrike" spc="-1">
                <a:latin typeface="Arial"/>
              </a:rPr>
              <a:t>31.okt. </a:t>
            </a:r>
          </a:p>
          <a:p>
            <a:r>
              <a:rPr lang="et-EE" sz="1800" b="0" strike="noStrike" spc="-1">
                <a:latin typeface="Arial"/>
              </a:rPr>
              <a:t>Margus Lepa - Valetamise kronoloogia...</a:t>
            </a:r>
          </a:p>
          <a:p>
            <a:r>
              <a:rPr lang="et-EE" sz="1800" b="0" strike="noStrike" spc="-1">
                <a:latin typeface="Arial"/>
              </a:rPr>
              <a:t>      1. Vaxitud ei nakatu.</a:t>
            </a:r>
          </a:p>
          <a:p>
            <a:r>
              <a:rPr lang="et-EE" sz="1800" b="0" strike="noStrike" spc="-1">
                <a:latin typeface="Arial"/>
              </a:rPr>
              <a:t>      2. Vaxitud nakatuvad, aga ei haigestu. </a:t>
            </a:r>
          </a:p>
          <a:p>
            <a:r>
              <a:rPr lang="et-EE" sz="1800" b="0" strike="noStrike" spc="-1">
                <a:latin typeface="Arial"/>
              </a:rPr>
              <a:t>      3. Vaxitud haigestuvad, aga kergelt. </a:t>
            </a:r>
          </a:p>
          <a:p>
            <a:r>
              <a:rPr lang="et-EE" sz="1800" b="0" strike="noStrike" spc="-1">
                <a:latin typeface="Arial"/>
              </a:rPr>
              <a:t>      4. Vaxitud haigestuvad raskelt, aga intensiivi ei sattu.</a:t>
            </a:r>
          </a:p>
          <a:p>
            <a:r>
              <a:rPr lang="et-EE" sz="1800" b="0" strike="noStrike" spc="-1">
                <a:latin typeface="Arial"/>
              </a:rPr>
              <a:t>      5. Vaxitud küll satuvad intensiivi, aga ei sure.</a:t>
            </a:r>
          </a:p>
          <a:p>
            <a:r>
              <a:rPr lang="et-EE" sz="1800" b="0" strike="noStrike" spc="-1">
                <a:latin typeface="Arial"/>
              </a:rPr>
              <a:t>      6. Vaxitud küll surevad, aga kerget surma.</a:t>
            </a:r>
          </a:p>
          <a:p>
            <a:r>
              <a:rPr lang="et-EE" sz="1800" b="0" strike="noStrike" spc="-1">
                <a:latin typeface="Arial"/>
              </a:rPr>
              <a:t>      7. Vaxitud surevad küll piinarikkalt, aga puhta südamega .</a:t>
            </a:r>
          </a:p>
          <a:p>
            <a:r>
              <a:rPr lang="et-EE" sz="1800" b="0" strike="noStrike" spc="-1">
                <a:latin typeface="Arial"/>
              </a:rPr>
              <a:t>      8. Vaxitud lähevad edasi paradiisi, aga teised kärvavad niisama!</a:t>
            </a:r>
          </a:p>
          <a:p>
            <a:r>
              <a:rPr lang="et-EE" sz="1800" b="0" strike="noStrike" spc="-1">
                <a:latin typeface="Arial"/>
              </a:rPr>
              <a:t>         😂😂🤣😂🤣😂🤣😂🤣😂🤣</a:t>
            </a:r>
          </a:p>
          <a:p>
            <a:r>
              <a:rPr lang="et-EE" sz="1800" b="0" strike="noStrike" spc="-1">
                <a:latin typeface="Arial"/>
              </a:rPr>
              <a:t>1 kommentaar</a:t>
            </a:r>
          </a:p>
          <a:p>
            <a:r>
              <a:rPr lang="et-EE" sz="1800" b="0" strike="noStrike" spc="-1">
                <a:latin typeface="Arial"/>
              </a:rPr>
              <a:t>J.R.</a:t>
            </a:r>
          </a:p>
          <a:p>
            <a:r>
              <a:rPr lang="et-EE" sz="1800" b="0" strike="noStrike" spc="-1">
                <a:latin typeface="Arial"/>
              </a:rPr>
              <a:t>Paradiisiga kyll täppi pantud 😂</a:t>
            </a:r>
          </a:p>
          <a:p>
            <a:r>
              <a:rPr lang="et-EE" sz="1800" b="0" strike="noStrike" spc="-1">
                <a:latin typeface="Arial"/>
              </a:rPr>
              <a:t>26 reaktsiooni, 54 jagamist</a:t>
            </a:r>
          </a:p>
        </p:txBody>
      </p:sp>
      <p:pic>
        <p:nvPicPr>
          <p:cNvPr id="148" name="Pilt 147"/>
          <p:cNvPicPr/>
          <p:nvPr/>
        </p:nvPicPr>
        <p:blipFill>
          <a:blip r:embed="rId2"/>
          <a:stretch/>
        </p:blipFill>
        <p:spPr>
          <a:xfrm>
            <a:off x="8333640" y="504000"/>
            <a:ext cx="954360" cy="636120"/>
          </a:xfrm>
          <a:prstGeom prst="rect">
            <a:avLst/>
          </a:prstGeom>
          <a:ln>
            <a:noFill/>
          </a:ln>
        </p:spPr>
      </p:pic>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1703</Words>
  <Application>Microsoft Office PowerPoint</Application>
  <PresentationFormat>Laiekraan</PresentationFormat>
  <Paragraphs>100</Paragraphs>
  <Slides>16</Slides>
  <Notes>0</Notes>
  <HiddenSlides>0</HiddenSlides>
  <MMClips>0</MMClips>
  <ScaleCrop>false</ScaleCrop>
  <HeadingPairs>
    <vt:vector size="6" baseType="variant">
      <vt:variant>
        <vt:lpstr>Kasutatud fondid</vt:lpstr>
      </vt:variant>
      <vt:variant>
        <vt:i4>5</vt:i4>
      </vt:variant>
      <vt:variant>
        <vt:lpstr>Kujundus</vt:lpstr>
      </vt:variant>
      <vt:variant>
        <vt:i4>3</vt:i4>
      </vt:variant>
      <vt:variant>
        <vt:lpstr>Slaidipealkirjad</vt:lpstr>
      </vt:variant>
      <vt:variant>
        <vt:i4>16</vt:i4>
      </vt:variant>
    </vt:vector>
  </HeadingPairs>
  <TitlesOfParts>
    <vt:vector size="24" baseType="lpstr">
      <vt:lpstr>Arial</vt:lpstr>
      <vt:lpstr>Calibri</vt:lpstr>
      <vt:lpstr>Symbol</vt:lpstr>
      <vt:lpstr>Times New Roman</vt:lpstr>
      <vt:lpstr>Wingdings</vt:lpstr>
      <vt:lpstr>Office Theme</vt:lpstr>
      <vt:lpstr>Office Theme</vt:lpstr>
      <vt:lpstr>Office Theme</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subject/>
  <dc:creator>Piret Voolaid</dc:creator>
  <dc:description/>
  <cp:lastModifiedBy>Mare Kalda</cp:lastModifiedBy>
  <cp:revision>35</cp:revision>
  <dcterms:created xsi:type="dcterms:W3CDTF">2021-11-09T11:35:41Z</dcterms:created>
  <dcterms:modified xsi:type="dcterms:W3CDTF">2021-11-19T08:38:53Z</dcterms:modified>
  <dc:language>et-EE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ntentTypeId">
    <vt:lpwstr>0x01010083ABDEFC48BE9F4781373D3CE28513EB</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Laiekraan</vt:lpwstr>
  </property>
  <property fmtid="{D5CDD505-2E9C-101B-9397-08002B2CF9AE}" pid="10" name="ScaleCrop">
    <vt:bool>false</vt:bool>
  </property>
  <property fmtid="{D5CDD505-2E9C-101B-9397-08002B2CF9AE}" pid="11" name="ShareDoc">
    <vt:bool>false</vt:bool>
  </property>
  <property fmtid="{D5CDD505-2E9C-101B-9397-08002B2CF9AE}" pid="12" name="Slides">
    <vt:i4>7</vt:i4>
  </property>
</Properties>
</file>