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73" r:id="rId2"/>
    <p:sldId id="257" r:id="rId3"/>
    <p:sldId id="283" r:id="rId4"/>
    <p:sldId id="271" r:id="rId5"/>
    <p:sldId id="280" r:id="rId6"/>
    <p:sldId id="281" r:id="rId7"/>
    <p:sldId id="284" r:id="rId8"/>
    <p:sldId id="262" r:id="rId9"/>
    <p:sldId id="263" r:id="rId10"/>
    <p:sldId id="264" r:id="rId11"/>
    <p:sldId id="258" r:id="rId12"/>
    <p:sldId id="265" r:id="rId13"/>
    <p:sldId id="272" r:id="rId14"/>
    <p:sldId id="260" r:id="rId15"/>
    <p:sldId id="275" r:id="rId16"/>
    <p:sldId id="266" r:id="rId17"/>
    <p:sldId id="267" r:id="rId18"/>
    <p:sldId id="269" r:id="rId19"/>
    <p:sldId id="270" r:id="rId20"/>
    <p:sldId id="279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2"/>
          </p:nvPr>
        </p:nvSpPr>
        <p:spPr>
          <a:xfrm>
            <a:off x="0" y="-6624636"/>
            <a:ext cx="0" cy="1463833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510563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3086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8441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000" b="0" i="0" u="none" strike="noStrike" cap="none"/>
              <a:t>NB! ka nendesse ainetesse, mis algavad sügissemestri II perioodis tuleb registreeruda praegu.</a:t>
            </a:r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7830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40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871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8139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81600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54241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8477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778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290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39346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306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5946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9240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143125" y="695325"/>
            <a:ext cx="2571749" cy="342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-US" sz="1000" b="0" i="0" u="none" strike="noStrike" cap="none"/>
              <a:t>NB! ka nendesse ainetesse, mis algavad sügissemestri II perioodis tuleb registreeruda praegu.</a:t>
            </a:r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3549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833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1781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1351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4" cy="41132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-9758363" y="-6624638"/>
            <a:ext cx="19516726" cy="146383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22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39725" marR="0" lvl="0" indent="-187325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39775" marR="0" lvl="1" indent="-155575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39725" marR="0" lvl="0" indent="-187325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39775" marR="0" lvl="1" indent="-155575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143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69225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41132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39725" marR="0" lvl="0" indent="-161925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39775" marR="0" lvl="1" indent="-130175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646612" y="1981200"/>
            <a:ext cx="3808412" cy="41132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39725" marR="0" lvl="0" indent="-161925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39775" marR="0" lvl="1" indent="-130175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69225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69225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39725" marR="0" lvl="0" indent="-136525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39775" marR="0" lvl="1" indent="-104775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69225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69225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39725" marR="0" lvl="0" indent="-136525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39775" marR="0" lvl="1" indent="-104775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Char char="»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4" cy="4540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lu.ee/ht/oppeinfooppeinfo/korduma-kippuvad-kusimused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lu.ee/ht/oppenoustamine#oppenoustajad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oppeosakond@tlu.ee" TargetMode="External"/><Relationship Id="rId4" Type="http://schemas.openxmlformats.org/officeDocument/2006/relationships/hyperlink" Target="https://www.tlu.ee/uliopilaste-noustamiskeskus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lu.ee/stardipa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lu.ee/kasutajakont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/>
        </p:nvSpPr>
        <p:spPr>
          <a:xfrm>
            <a:off x="838200" y="106361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</a:t>
            </a:r>
            <a:r>
              <a:rPr lang="en-US" sz="2400" b="1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instituut</a:t>
            </a:r>
            <a:endParaRPr lang="en-US" sz="2400" b="1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0" y="893764"/>
            <a:ext cx="8824937" cy="476812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 dirty="0" smtClean="0"/>
          </a:p>
          <a:p>
            <a:pPr marL="357188" lvl="0">
              <a:lnSpc>
                <a:spcPct val="90000"/>
              </a:lnSpc>
              <a:buClr>
                <a:srgbClr val="000000"/>
              </a:buClr>
              <a:buSzPct val="25000"/>
            </a:pPr>
            <a:r>
              <a:rPr lang="et-EE" sz="2800" b="1" dirty="0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Eriala </a:t>
            </a:r>
            <a:r>
              <a:rPr lang="et-EE" sz="2800" b="1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infotunnid toimuvad </a:t>
            </a:r>
            <a:r>
              <a:rPr lang="et-EE" sz="2800" b="1" dirty="0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30.08.2023</a:t>
            </a:r>
            <a:endParaRPr lang="et-EE" sz="2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Aasia uuringud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A-543</a:t>
            </a: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Ajalugu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</a:t>
            </a:r>
            <a:r>
              <a:rPr lang="et-EE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A-325</a:t>
            </a:r>
          </a:p>
          <a:p>
            <a:pPr marL="357188"/>
            <a:r>
              <a:rPr lang="et-EE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Antropoloogia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</a:t>
            </a:r>
            <a:r>
              <a:rPr lang="et-EE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S-422</a:t>
            </a:r>
            <a:endParaRPr lang="et-EE" sz="2000" b="1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357188" lvl="0"/>
            <a:r>
              <a:rPr lang="et-EE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Eesti </a:t>
            </a:r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filoloogia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S-240</a:t>
            </a: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Euroopa </a:t>
            </a:r>
            <a:r>
              <a:rPr lang="et-EE" sz="2800" b="1" dirty="0" err="1">
                <a:latin typeface="Verdana" panose="020B0604030504040204" pitchFamily="34" charset="0"/>
                <a:ea typeface="Verdana" panose="020B0604030504040204" pitchFamily="34" charset="0"/>
              </a:rPr>
              <a:t>nüüdiskeeled</a:t>
            </a:r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 ja kultuurid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A-222</a:t>
            </a: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Filosoofia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</a:t>
            </a:r>
            <a:r>
              <a:rPr lang="et-EE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M-227</a:t>
            </a:r>
          </a:p>
          <a:p>
            <a:pPr marL="357188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Kultuuriteadus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</a:t>
            </a:r>
            <a:r>
              <a:rPr lang="et-EE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M-225</a:t>
            </a:r>
            <a:endParaRPr lang="et-E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Vene filoloogia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</a:t>
            </a:r>
            <a:r>
              <a:rPr lang="et-EE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S-326</a:t>
            </a:r>
            <a:endParaRPr lang="et-E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7188" lvl="0"/>
            <a:endParaRPr lang="et-EE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89" name="Shape 189"/>
          <p:cNvCxnSpPr/>
          <p:nvPr/>
        </p:nvCxnSpPr>
        <p:spPr>
          <a:xfrm>
            <a:off x="838200" y="723900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2020025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539750" y="981075"/>
            <a:ext cx="8353425" cy="46370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Ainetesse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registreerumine</a:t>
            </a:r>
            <a:endParaRPr lang="en-US"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Ainetesse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registreerimisega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võtab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üliõpilane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endale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kohustuse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sooritada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selle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lõpus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eksam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või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arvestus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oled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end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ainesse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kirja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pannud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kuid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kuulata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soovi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siis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tuleb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registreerumine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tühistada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28625" lvl="2" indent="-342900">
              <a:lnSpc>
                <a:spcPct val="9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Kuni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t-EE" sz="2200" b="1" dirty="0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en-US" sz="2200" b="1" i="0" u="none" dirty="0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.09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saad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registreerumise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tühistada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pärast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seda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saab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registreerumise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tühistada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nelja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tööpäeva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jooksul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avalduse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alusel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t-EE"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t-EE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ÕISis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„Muud avaldused“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44" name="Shape 144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600040" y="852487"/>
            <a:ext cx="8353425" cy="529224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8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</a:t>
            </a:r>
            <a:r>
              <a:rPr lang="en-US" sz="28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kavandamine</a:t>
            </a:r>
            <a:endParaRPr lang="en-US" sz="28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Esimese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aasta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üliõpilased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registreerivad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esimesel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semestril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t-EE" sz="2200" b="1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5 ainet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30 EAP-</a:t>
            </a:r>
            <a:r>
              <a:rPr lang="et-EE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d.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Kõige vähem saab esimesel semestril registreerida 4 ainet 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see on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täiskoormuse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miinimum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Ülikoolis jätkamiseks tuleb esimese s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emestri lõpuks koguda kõige vähem 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15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EAPd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t-EE" sz="2200" dirty="0"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t-EE" sz="2200" dirty="0"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Kõik üliõpilased alustavad täiskoormuses, koormust muudetakse vajadusel teise õppeaasta alguses.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02" name="Shape 102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539750" y="981075"/>
            <a:ext cx="8159633" cy="53022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Eksamite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ja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arvestuste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sooritamine</a:t>
            </a:r>
            <a:endParaRPr lang="en-US"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 smtClean="0">
                <a:latin typeface="Verdana" panose="020B0604030504040204" pitchFamily="34" charset="0"/>
              </a:rPr>
              <a:t>Õppejõul </a:t>
            </a:r>
            <a:r>
              <a:rPr lang="et-EE" altLang="et-EE" sz="2000" dirty="0">
                <a:latin typeface="Verdana" panose="020B0604030504040204" pitchFamily="34" charset="0"/>
              </a:rPr>
              <a:t>on õigus kehtestada </a:t>
            </a:r>
            <a:r>
              <a:rPr lang="et-EE" altLang="et-EE" sz="2000" u="sng" dirty="0">
                <a:latin typeface="Verdana" panose="020B0604030504040204" pitchFamily="34" charset="0"/>
              </a:rPr>
              <a:t>kursuseprogrammis</a:t>
            </a:r>
            <a:r>
              <a:rPr lang="et-EE" altLang="et-EE" sz="2000" dirty="0">
                <a:latin typeface="Verdana" panose="020B0604030504040204" pitchFamily="34" charset="0"/>
              </a:rPr>
              <a:t> </a:t>
            </a:r>
            <a:r>
              <a:rPr lang="et-EE" altLang="et-EE" sz="2000" dirty="0" smtClean="0">
                <a:latin typeface="Verdana" panose="020B0604030504040204" pitchFamily="34" charset="0"/>
              </a:rPr>
              <a:t>nõudeid</a:t>
            </a:r>
            <a:r>
              <a:rPr lang="et-EE" altLang="et-EE" sz="2000" dirty="0">
                <a:latin typeface="Verdana" panose="020B0604030504040204" pitchFamily="34" charset="0"/>
              </a:rPr>
              <a:t>, mis peavad olema </a:t>
            </a:r>
            <a:r>
              <a:rPr lang="et-EE" altLang="et-EE" sz="2000" dirty="0" smtClean="0">
                <a:latin typeface="Verdana" panose="020B0604030504040204" pitchFamily="34" charset="0"/>
              </a:rPr>
              <a:t>täidetud</a:t>
            </a:r>
            <a:r>
              <a:rPr lang="et-EE" altLang="et-EE" sz="2000" dirty="0">
                <a:latin typeface="Verdana" panose="020B0604030504040204" pitchFamily="34" charset="0"/>
              </a:rPr>
              <a:t> </a:t>
            </a:r>
            <a:r>
              <a:rPr lang="et-EE" altLang="et-EE" sz="2000" dirty="0" smtClean="0">
                <a:latin typeface="Verdana" panose="020B0604030504040204" pitchFamily="34" charset="0"/>
              </a:rPr>
              <a:t>ainekursusele </a:t>
            </a:r>
            <a:r>
              <a:rPr lang="et-EE" altLang="et-EE" sz="2000" dirty="0">
                <a:latin typeface="Verdana" panose="020B0604030504040204" pitchFamily="34" charset="0"/>
              </a:rPr>
              <a:t>järgnevale eksamile </a:t>
            </a:r>
            <a:r>
              <a:rPr lang="et-EE" altLang="et-EE" sz="2000" dirty="0" smtClean="0">
                <a:latin typeface="Verdana" panose="020B0604030504040204" pitchFamily="34" charset="0"/>
              </a:rPr>
              <a:t>pääsemiseks</a:t>
            </a:r>
            <a:r>
              <a:rPr lang="et-EE" altLang="et-EE" sz="2000" dirty="0">
                <a:latin typeface="Verdana" panose="020B0604030504040204" pitchFamily="34" charset="0"/>
              </a:rPr>
              <a:t> </a:t>
            </a:r>
            <a:r>
              <a:rPr lang="et-EE" altLang="et-EE" sz="2000" dirty="0" smtClean="0">
                <a:latin typeface="Verdana" panose="020B0604030504040204" pitchFamily="34" charset="0"/>
              </a:rPr>
              <a:t>või </a:t>
            </a:r>
            <a:r>
              <a:rPr lang="et-EE" altLang="et-EE" sz="2000" dirty="0">
                <a:latin typeface="Verdana" panose="020B0604030504040204" pitchFamily="34" charset="0"/>
              </a:rPr>
              <a:t>arvestuse sooritamiseks.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t-EE" altLang="et-EE" sz="2000" dirty="0">
              <a:latin typeface="Verdana" panose="020B060403050404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 smtClean="0">
                <a:latin typeface="Verdana" panose="020B0604030504040204" pitchFamily="34" charset="0"/>
              </a:rPr>
              <a:t>Eksameid </a:t>
            </a:r>
            <a:r>
              <a:rPr lang="et-EE" altLang="et-EE" sz="2000" dirty="0">
                <a:latin typeface="Verdana" panose="020B0604030504040204" pitchFamily="34" charset="0"/>
              </a:rPr>
              <a:t>ja arvestusi saab teha kaks korda </a:t>
            </a:r>
            <a:r>
              <a:rPr lang="et-EE" altLang="et-EE" sz="2000" dirty="0" smtClean="0">
                <a:latin typeface="Verdana" panose="020B0604030504040204" pitchFamily="34" charset="0"/>
              </a:rPr>
              <a:t>v.a erandjuhud </a:t>
            </a:r>
            <a:r>
              <a:rPr lang="et-EE" altLang="et-EE" sz="2000" dirty="0">
                <a:latin typeface="Verdana" panose="020B0604030504040204" pitchFamily="34" charset="0"/>
              </a:rPr>
              <a:t>(v.t õppekorralduse eeskirjast </a:t>
            </a:r>
            <a:r>
              <a:rPr lang="et-EE" altLang="et-EE" sz="2000" dirty="0"/>
              <a:t>§ 21. </a:t>
            </a:r>
            <a:r>
              <a:rPr lang="et-EE" altLang="et-EE" sz="2000" dirty="0" smtClean="0">
                <a:latin typeface="Verdana" panose="020B0604030504040204" pitchFamily="34" charset="0"/>
              </a:rPr>
              <a:t>Eksamid </a:t>
            </a:r>
            <a:r>
              <a:rPr lang="et-EE" altLang="et-EE" sz="2000" dirty="0">
                <a:latin typeface="Verdana" panose="020B0604030504040204" pitchFamily="34" charset="0"/>
              </a:rPr>
              <a:t>ja arvestused punkt 2).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t-EE" altLang="et-EE" sz="2000" dirty="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t-EE" sz="2000" i="0" u="none" dirty="0">
              <a:solidFill>
                <a:srgbClr val="000000"/>
              </a:solidFill>
              <a:latin typeface="Verdana" panose="020B0604030504040204" pitchFamily="34" charset="0"/>
              <a:ea typeface="Verdana"/>
              <a:cs typeface="Verdana"/>
              <a:sym typeface="Verdana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Sügisel registreeritud ainetes pead sooritama eksami või arvestuse </a:t>
            </a:r>
            <a:r>
              <a:rPr lang="et-EE"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hiljemalt </a:t>
            </a:r>
            <a:r>
              <a:rPr lang="et-EE" sz="2000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28.01.2024.</a:t>
            </a:r>
            <a:endParaRPr lang="en-US" sz="2200" b="1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</p:txBody>
      </p:sp>
      <p:cxnSp>
        <p:nvCxnSpPr>
          <p:cNvPr id="151" name="Shape 151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539750" y="981075"/>
            <a:ext cx="8353425" cy="444990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Eksamite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ja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arvestuste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sooritamine</a:t>
            </a:r>
            <a:endParaRPr lang="et-EE" sz="2200" b="1" i="0" u="none" dirty="0" smtClean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endParaRPr lang="en-US"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1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442913" algn="l"/>
              </a:tabLst>
              <a:defRPr/>
            </a:pPr>
            <a:r>
              <a:rPr lang="et-EE" altLang="et-EE" sz="2000" dirty="0">
                <a:latin typeface="Verdana" panose="020B0604030504040204" pitchFamily="34" charset="0"/>
              </a:rPr>
              <a:t>Eksamitele ja arvestustele tuleb registreeruda </a:t>
            </a:r>
            <a:r>
              <a:rPr lang="et-EE" altLang="et-EE" sz="2000" dirty="0" err="1" smtClean="0">
                <a:latin typeface="Verdana" panose="020B0604030504040204" pitchFamily="34" charset="0"/>
              </a:rPr>
              <a:t>ÕISis</a:t>
            </a:r>
            <a:r>
              <a:rPr lang="et-EE" altLang="et-EE" sz="2000" dirty="0" smtClean="0">
                <a:latin typeface="Verdana" panose="020B0604030504040204" pitchFamily="34" charset="0"/>
              </a:rPr>
              <a:t>.</a:t>
            </a:r>
          </a:p>
          <a:p>
            <a:pPr lvl="1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442913" algn="l"/>
              </a:tabLst>
              <a:defRPr/>
            </a:pPr>
            <a:endParaRPr lang="et-EE" altLang="et-EE" sz="2000" dirty="0">
              <a:latin typeface="Verdana" panose="020B0604030504040204" pitchFamily="34" charset="0"/>
            </a:endParaRPr>
          </a:p>
          <a:p>
            <a:pPr lvl="1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442913" algn="l"/>
              </a:tabLst>
              <a:defRPr/>
            </a:pPr>
            <a:endParaRPr lang="et-EE" altLang="et-EE" sz="2000" dirty="0">
              <a:latin typeface="Verdana" panose="020B0604030504040204" pitchFamily="34" charset="0"/>
            </a:endParaRPr>
          </a:p>
          <a:p>
            <a:pPr marL="342900" lvl="1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t-EE" altLang="et-EE" sz="2000" dirty="0">
                <a:latin typeface="Verdana" panose="020B0604030504040204" pitchFamily="34" charset="0"/>
              </a:rPr>
              <a:t> </a:t>
            </a:r>
            <a:r>
              <a:rPr lang="et-EE" altLang="et-EE" sz="2000" dirty="0" smtClean="0">
                <a:latin typeface="Verdana" panose="020B0604030504040204" pitchFamily="34" charset="0"/>
              </a:rPr>
              <a:t>Registreeruda </a:t>
            </a:r>
            <a:r>
              <a:rPr lang="et-EE" altLang="et-EE" sz="2000" dirty="0">
                <a:latin typeface="Verdana" panose="020B0604030504040204" pitchFamily="34" charset="0"/>
              </a:rPr>
              <a:t>tuleb ka siis kui aine lõpeb </a:t>
            </a:r>
            <a:r>
              <a:rPr lang="et-EE" altLang="et-EE" sz="2000" dirty="0" smtClean="0">
                <a:latin typeface="Verdana" panose="020B0604030504040204" pitchFamily="34" charset="0"/>
              </a:rPr>
              <a:t>iseseisva </a:t>
            </a:r>
            <a:r>
              <a:rPr lang="et-EE" altLang="et-EE" sz="2000" dirty="0">
                <a:latin typeface="Verdana" panose="020B0604030504040204" pitchFamily="34" charset="0"/>
              </a:rPr>
              <a:t>töö esitamisega või kui </a:t>
            </a:r>
            <a:r>
              <a:rPr lang="et-EE" altLang="et-EE" sz="2000" dirty="0" smtClean="0">
                <a:latin typeface="Verdana" panose="020B0604030504040204" pitchFamily="34" charset="0"/>
              </a:rPr>
              <a:t>sooritad järeleksamit</a:t>
            </a:r>
            <a:r>
              <a:rPr lang="et-EE" altLang="et-EE" sz="2000" dirty="0">
                <a:latin typeface="Verdana" panose="020B0604030504040204" pitchFamily="34" charset="0"/>
              </a:rPr>
              <a:t>.</a:t>
            </a:r>
            <a:r>
              <a:rPr lang="et-EE" sz="2000" dirty="0"/>
              <a:t> </a:t>
            </a:r>
            <a:r>
              <a:rPr lang="et-EE" sz="2000" dirty="0">
                <a:latin typeface="Verdana" panose="020B0604030504040204" pitchFamily="34" charset="0"/>
              </a:rPr>
              <a:t>Registreerimata üliõpilast on õigus </a:t>
            </a:r>
            <a:r>
              <a:rPr lang="et-EE" sz="2000" dirty="0" smtClean="0">
                <a:latin typeface="Verdana" panose="020B0604030504040204" pitchFamily="34" charset="0"/>
              </a:rPr>
              <a:t>eksamile/arvestusele </a:t>
            </a:r>
            <a:r>
              <a:rPr lang="et-EE" sz="2000" dirty="0">
                <a:latin typeface="Verdana" panose="020B0604030504040204" pitchFamily="34" charset="0"/>
              </a:rPr>
              <a:t>mitte </a:t>
            </a:r>
            <a:r>
              <a:rPr lang="et-EE" sz="2000" dirty="0" smtClean="0">
                <a:latin typeface="Verdana" panose="020B0604030504040204" pitchFamily="34" charset="0"/>
              </a:rPr>
              <a:t>lubada.</a:t>
            </a:r>
            <a:endParaRPr lang="et-EE" altLang="et-EE" sz="2000" dirty="0">
              <a:latin typeface="Verdana" panose="020B0604030504040204" pitchFamily="34" charset="0"/>
            </a:endParaRPr>
          </a:p>
          <a:p>
            <a:pPr marL="342900" lvl="1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t-EE" altLang="et-EE" sz="2000" dirty="0" smtClean="0">
              <a:latin typeface="Verdana" panose="020B0604030504040204" pitchFamily="34" charset="0"/>
            </a:endParaRPr>
          </a:p>
          <a:p>
            <a:pPr marL="342900" lvl="1" indent="-34290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t-EE" altLang="et-EE" sz="2000" dirty="0">
              <a:latin typeface="Verdana" panose="020B0604030504040204" pitchFamily="34" charset="0"/>
            </a:endParaRPr>
          </a:p>
          <a:p>
            <a:pPr marL="36195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t-EE" altLang="et-EE" sz="2000" dirty="0">
                <a:latin typeface="Verdana" panose="020B0604030504040204" pitchFamily="34" charset="0"/>
              </a:rPr>
              <a:t> </a:t>
            </a:r>
            <a:r>
              <a:rPr lang="et-EE" altLang="et-EE" sz="2000" dirty="0" smtClean="0">
                <a:latin typeface="Verdana" panose="020B0604030504040204" pitchFamily="34" charset="0"/>
              </a:rPr>
              <a:t>Ainet</a:t>
            </a:r>
            <a:r>
              <a:rPr lang="et-EE" altLang="et-EE" sz="2000" dirty="0">
                <a:latin typeface="Verdana" panose="020B0604030504040204" pitchFamily="34" charset="0"/>
              </a:rPr>
              <a:t>, milles ei ole saadud positiivset tulemust, </a:t>
            </a:r>
            <a:r>
              <a:rPr lang="et-EE" altLang="et-EE" sz="2000" dirty="0" smtClean="0">
                <a:latin typeface="Verdana" panose="020B0604030504040204" pitchFamily="34" charset="0"/>
              </a:rPr>
              <a:t>on </a:t>
            </a:r>
            <a:r>
              <a:rPr lang="et-EE" altLang="et-EE" sz="2000" dirty="0">
                <a:latin typeface="Verdana" panose="020B0604030504040204" pitchFamily="34" charset="0"/>
              </a:rPr>
              <a:t>võimalik üks kord tasuta </a:t>
            </a:r>
            <a:r>
              <a:rPr lang="et-EE" altLang="et-EE" sz="2000" dirty="0" err="1" smtClean="0">
                <a:latin typeface="Verdana" panose="020B0604030504040204" pitchFamily="34" charset="0"/>
              </a:rPr>
              <a:t>korduskuulata</a:t>
            </a:r>
            <a:r>
              <a:rPr lang="et-EE" altLang="et-EE" sz="2000" dirty="0" smtClean="0">
                <a:latin typeface="Verdana" panose="020B0604030504040204" pitchFamily="34" charset="0"/>
              </a:rPr>
              <a:t>.</a:t>
            </a:r>
            <a:endParaRPr lang="et-EE" altLang="et-EE" sz="2000" dirty="0">
              <a:latin typeface="Verdana" panose="020B0604030504040204" pitchFamily="34" charset="0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51" name="Shape 151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6261298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539750" y="981075"/>
            <a:ext cx="8312700" cy="50847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Tasuta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kõrgharidus</a:t>
            </a:r>
            <a:endParaRPr lang="en-US"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defTabSz="54292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Tasuta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= 30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ainepunkti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semestri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kohta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342900" lvl="7" indent="-342900" defTabSz="542925">
              <a:lnSpc>
                <a:spcPct val="9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542925" algn="l"/>
              </a:tabLst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Arvesse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lähevad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ainult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õppekavajärgsed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ained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ained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mis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on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õppekavas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lvl="2" indent="-342900">
              <a:lnSpc>
                <a:spcPct val="9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Kui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õppekava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täitmisest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jääb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puudu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rohkem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6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EAPd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siis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esitab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ülikool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trahvirahaarve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juba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esimese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semestri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lõpus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(30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eurot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iga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ainepunkti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kohta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Näiteks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kui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sooritamata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jääb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kaks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ja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oled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kogunud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vaid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18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EAPd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siis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tuleb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ülikoolile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hüvitada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6x30=180 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euro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t.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16" name="Shape 116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539750" y="981074"/>
            <a:ext cx="8353425" cy="505186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Tasuta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kõrgharidus</a:t>
            </a:r>
            <a:endParaRPr lang="en-US"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Eritingimus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õppekulude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hüvitamist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nõuta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üliõpilastelt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kes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täidavad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vähemalt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osakoormuses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õppimise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nõuded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ja on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keskmise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raske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või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sügava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puudega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;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alla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7-aastase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või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puudega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lapse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vanem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või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eestkostja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NB!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Eritingimusest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alla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7-aastane laps)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anna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teada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oma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õppenõustajale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puude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kohta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(s.h puudega laps)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aga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erivaja</a:t>
            </a:r>
            <a:r>
              <a:rPr lang="en-US" sz="2200" dirty="0" err="1" smtClean="0">
                <a:latin typeface="Verdana"/>
                <a:ea typeface="Verdana"/>
                <a:cs typeface="Verdana"/>
                <a:sym typeface="Verdana"/>
              </a:rPr>
              <a:t>d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ustega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inimeste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nõustaja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Kai </a:t>
            </a:r>
            <a:r>
              <a:rPr lang="et-EE" sz="2200" dirty="0" err="1" smtClean="0">
                <a:latin typeface="Verdana"/>
                <a:ea typeface="Verdana"/>
                <a:cs typeface="Verdana"/>
                <a:sym typeface="Verdana"/>
              </a:rPr>
              <a:t>R</a:t>
            </a:r>
            <a:r>
              <a:rPr lang="et-EE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annastule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t-EE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kai.rannastu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@tlu.ee)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889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t-EE"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23" name="Shape 123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8050603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557857" y="1053502"/>
            <a:ext cx="8353425" cy="471963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t-EE" altLang="et-EE" sz="2400" b="1" dirty="0">
                <a:solidFill>
                  <a:srgbClr val="FF0000"/>
                </a:solidFill>
                <a:latin typeface="Verdana" panose="020B0604030504040204" pitchFamily="34" charset="0"/>
              </a:rPr>
              <a:t>Kust leian infot?</a:t>
            </a:r>
            <a:endParaRPr lang="et-EE" altLang="et-EE" sz="2000" b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</a:pPr>
            <a:endParaRPr lang="et-EE" altLang="et-EE" sz="2000" b="1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>
                <a:latin typeface="Verdana" panose="020B0604030504040204" pitchFamily="34" charset="0"/>
              </a:rPr>
              <a:t>Ülikooli kodulehelt: </a:t>
            </a:r>
          </a:p>
          <a:p>
            <a:pPr marL="361950">
              <a:spcBef>
                <a:spcPct val="0"/>
              </a:spcBef>
            </a:pPr>
            <a:r>
              <a:rPr lang="et-EE" altLang="et-EE" sz="2000" dirty="0" smtClean="0">
                <a:solidFill>
                  <a:srgbClr val="FF0000"/>
                </a:solidFill>
                <a:latin typeface="Verdana" panose="020B0604030504040204" pitchFamily="34" charset="0"/>
              </a:rPr>
              <a:t>https</a:t>
            </a:r>
            <a:r>
              <a:rPr lang="et-EE" altLang="et-EE" sz="2000" dirty="0">
                <a:solidFill>
                  <a:srgbClr val="FF0000"/>
                </a:solidFill>
                <a:latin typeface="Verdana" panose="020B0604030504040204" pitchFamily="34" charset="0"/>
              </a:rPr>
              <a:t>://www.tlu.ee/oppeinfo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t-EE" altLang="et-EE" sz="20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>
                <a:latin typeface="Verdana" panose="020B0604030504040204" pitchFamily="34" charset="0"/>
              </a:rPr>
              <a:t>Instituudi kodulehelt:</a:t>
            </a:r>
          </a:p>
          <a:p>
            <a:pPr marL="361950">
              <a:spcBef>
                <a:spcPct val="0"/>
              </a:spcBef>
            </a:pPr>
            <a:r>
              <a:rPr lang="et-EE" altLang="et-EE" sz="2000" dirty="0" smtClean="0">
                <a:solidFill>
                  <a:srgbClr val="FF0000"/>
                </a:solidFill>
                <a:latin typeface="Verdana" panose="020B0604030504040204" pitchFamily="34" charset="0"/>
              </a:rPr>
              <a:t>https</a:t>
            </a:r>
            <a:r>
              <a:rPr lang="et-EE" altLang="et-EE" sz="2000" dirty="0">
                <a:solidFill>
                  <a:srgbClr val="FF0000"/>
                </a:solidFill>
                <a:latin typeface="Verdana" panose="020B0604030504040204" pitchFamily="34" charset="0"/>
              </a:rPr>
              <a:t>://</a:t>
            </a:r>
            <a:r>
              <a:rPr lang="et-EE" altLang="et-EE" sz="2000" dirty="0" smtClean="0">
                <a:solidFill>
                  <a:srgbClr val="FF0000"/>
                </a:solidFill>
                <a:latin typeface="Verdana" panose="020B0604030504040204" pitchFamily="34" charset="0"/>
              </a:rPr>
              <a:t>www.tlu.ee/ht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>
                <a:solidFill>
                  <a:srgbClr val="FF0000"/>
                </a:solidFill>
                <a:latin typeface="Verdana" panose="020B0604030504040204" pitchFamily="34" charset="0"/>
                <a:hlinkClick r:id="rId3"/>
              </a:rPr>
              <a:t>https://</a:t>
            </a:r>
            <a:r>
              <a:rPr lang="et-EE" altLang="et-EE" sz="2000" dirty="0" smtClean="0">
                <a:solidFill>
                  <a:srgbClr val="FF0000"/>
                </a:solidFill>
                <a:latin typeface="Verdana" panose="020B0604030504040204" pitchFamily="34" charset="0"/>
                <a:hlinkClick r:id="rId3"/>
              </a:rPr>
              <a:t>www.tlu.ee/ht/oppeinfooppeinfo/korduma-kippuvad-kusimused</a:t>
            </a:r>
            <a:endParaRPr lang="et-EE" altLang="et-EE" sz="2000" dirty="0" smtClean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t-EE" altLang="et-EE" sz="20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 smtClean="0">
                <a:latin typeface="Verdana" panose="020B0604030504040204" pitchFamily="34" charset="0"/>
              </a:rPr>
              <a:t>Oma </a:t>
            </a:r>
            <a:r>
              <a:rPr lang="et-EE" altLang="et-EE" sz="2000" dirty="0">
                <a:latin typeface="Verdana" panose="020B0604030504040204" pitchFamily="34" charset="0"/>
              </a:rPr>
              <a:t>õppelepingust (näidis):</a:t>
            </a:r>
          </a:p>
          <a:p>
            <a:pPr marL="361950">
              <a:spcBef>
                <a:spcPct val="0"/>
              </a:spcBef>
            </a:pPr>
            <a:r>
              <a:rPr lang="et-EE" altLang="et-EE" sz="2000" dirty="0">
                <a:solidFill>
                  <a:srgbClr val="FF0000"/>
                </a:solidFill>
                <a:latin typeface="Verdana" panose="020B0604030504040204" pitchFamily="34" charset="0"/>
              </a:rPr>
              <a:t>https://www.tlu.ee/leping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t-EE" altLang="et-EE" sz="20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 smtClean="0">
                <a:latin typeface="Verdana" panose="020B0604030504040204" pitchFamily="34" charset="0"/>
              </a:rPr>
              <a:t>Õppekorralduse </a:t>
            </a:r>
            <a:r>
              <a:rPr lang="et-EE" altLang="et-EE" sz="2000" dirty="0">
                <a:latin typeface="Verdana" panose="020B0604030504040204" pitchFamily="34" charset="0"/>
              </a:rPr>
              <a:t>eeskirjast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t-EE" altLang="et-EE" sz="2000" dirty="0">
                <a:latin typeface="Verdana" panose="020B0604030504040204" pitchFamily="34" charset="0"/>
              </a:rPr>
              <a:t>Akadeemilisest kalendrist</a:t>
            </a:r>
          </a:p>
        </p:txBody>
      </p:sp>
      <p:cxnSp>
        <p:nvCxnSpPr>
          <p:cNvPr id="158" name="Shape 158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539751" y="1139826"/>
            <a:ext cx="8604249" cy="571817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Kelle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poole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küsimustega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pöördun</a:t>
            </a:r>
            <a:r>
              <a:rPr lang="en-US" sz="2200" b="1" i="0" u="none" dirty="0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  <a:endParaRPr lang="et-EE" sz="2200" b="1" i="0" u="none" dirty="0" smtClean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5400" lvl="0">
              <a:lnSpc>
                <a:spcPct val="90000"/>
              </a:lnSpc>
              <a:buSzPct val="100000"/>
            </a:pPr>
            <a:endParaRPr lang="et-EE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25400" lvl="0">
              <a:lnSpc>
                <a:spcPct val="90000"/>
              </a:lnSpc>
              <a:buSzPct val="100000"/>
            </a:pPr>
            <a:r>
              <a:rPr lang="et-EE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Õ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p</a:t>
            </a:r>
            <a:r>
              <a:rPr lang="et-EE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p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ejõud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(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kui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küsimus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puudutab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õppetööd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/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aine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</a:t>
            </a:r>
            <a:r>
              <a:rPr lang="en-U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sisu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)</a:t>
            </a:r>
            <a:endParaRPr lang="et-EE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endParaRPr lang="et-EE" sz="2200" b="1" i="0" u="none" dirty="0" smtClean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lnSpc>
                <a:spcPct val="90000"/>
              </a:lnSpc>
              <a:buClr>
                <a:srgbClr val="FF0000"/>
              </a:buClr>
              <a:buSzPct val="25000"/>
            </a:pPr>
            <a:r>
              <a:rPr lang="et-EE" sz="2200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Üliõpilasesindus </a:t>
            </a:r>
            <a:r>
              <a:rPr lang="et-EE" sz="2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tyhiyn@esindus.ee</a:t>
            </a:r>
            <a:endParaRPr lang="en-US" sz="2200" i="0" u="none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200" b="1" i="0" u="none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25400" lvl="0">
              <a:lnSpc>
                <a:spcPct val="90000"/>
              </a:lnSpc>
              <a:buSzPct val="100000"/>
            </a:pPr>
            <a:r>
              <a:rPr lang="et-EE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Õ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ppenõustaja</a:t>
            </a: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 </a:t>
            </a:r>
            <a:r>
              <a:rPr lang="et-EE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</a:t>
            </a:r>
            <a:r>
              <a:rPr lang="et-EE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www.tlu.ee/ht/oppenoustamine#oppenoustajad</a:t>
            </a:r>
            <a:endParaRPr lang="et-EE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endParaRPr lang="et-EE" sz="2200" i="0" u="none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t-EE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N</a:t>
            </a:r>
            <a:r>
              <a:rPr lang="et-EE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õustamiskeskus</a:t>
            </a:r>
            <a:endParaRPr sz="2200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>
              <a:lnSpc>
                <a:spcPct val="90000"/>
              </a:lnSpc>
              <a:buClr>
                <a:srgbClr val="FF0000"/>
              </a:buClr>
              <a:buSzPct val="25000"/>
            </a:pPr>
            <a:r>
              <a:rPr lang="en-US" sz="2200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  <a:hlinkClick r:id="rId4"/>
              </a:rPr>
              <a:t>https</a:t>
            </a:r>
            <a:r>
              <a:rPr lang="en-US" sz="2200" u="sng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  <a:hlinkClick r:id="rId4"/>
              </a:rPr>
              <a:t>://</a:t>
            </a:r>
            <a:r>
              <a:rPr lang="en-US" sz="2200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  <a:hlinkClick r:id="rId4"/>
              </a:rPr>
              <a:t>www.tlu.ee/uliopilaste-noustamiskeskus</a:t>
            </a:r>
            <a:endParaRPr lang="et-EE" sz="2200" u="sng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>
              <a:lnSpc>
                <a:spcPct val="90000"/>
              </a:lnSpc>
              <a:buClr>
                <a:srgbClr val="FF0000"/>
              </a:buClr>
              <a:buSzPct val="25000"/>
            </a:pPr>
            <a:endParaRPr lang="et-EE" sz="2200" u="sng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</a:pPr>
            <a:r>
              <a:rPr lang="et-EE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S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tipendiumid</a:t>
            </a: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e osas</a:t>
            </a:r>
            <a:r>
              <a:rPr lang="en-US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</a:t>
            </a: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ülikooli õppeosakond</a:t>
            </a:r>
            <a:r>
              <a:rPr lang="en-US" sz="2200" b="1" i="0" u="none" dirty="0" smtClean="0">
                <a:solidFill>
                  <a:schemeClr val="dk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</a:t>
            </a:r>
            <a:r>
              <a:rPr lang="en-US" sz="2200" i="0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  <a:hlinkClick r:id="rId5"/>
              </a:rPr>
              <a:t>oppeosakond@tlu.ee</a:t>
            </a:r>
          </a:p>
          <a:p>
            <a:pPr lvl="0">
              <a:lnSpc>
                <a:spcPct val="90000"/>
              </a:lnSpc>
              <a:buClr>
                <a:schemeClr val="dk2"/>
              </a:buClr>
              <a:buSzPct val="25000"/>
            </a:pPr>
            <a:r>
              <a:rPr lang="en-US" sz="2200" u="sng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https://www.tlu.ee/toetused</a:t>
            </a:r>
            <a:endParaRPr sz="2400" b="1" i="0" u="none" dirty="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65" name="Shape 165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609662" y="965199"/>
            <a:ext cx="8293200" cy="51988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600" b="1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6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Palun</a:t>
            </a:r>
            <a:r>
              <a:rPr lang="en-US" sz="26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6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kasuta</a:t>
            </a:r>
            <a:r>
              <a:rPr lang="en-US" sz="26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6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ülikoolis</a:t>
            </a:r>
            <a:r>
              <a:rPr lang="en-US" sz="26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@tlu.ee </a:t>
            </a:r>
            <a:r>
              <a:rPr lang="en-US" sz="2600" b="1" i="0" u="none" dirty="0" err="1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meil</a:t>
            </a:r>
            <a:r>
              <a:rPr lang="et-EE" sz="2600" b="1" i="0" u="none" dirty="0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endParaRPr lang="en-US" sz="26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200" b="1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Õppelepingu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järgi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on see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üliõpilasele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kohustuslik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ning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selle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meiliaadressiga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on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kõik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üliõpilased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liidetud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instituudi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õppeinfolisti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Anonüümkirju </a:t>
            </a:r>
            <a:r>
              <a:rPr lang="en-US" sz="2200" dirty="0" err="1" smtClean="0">
                <a:latin typeface="Verdana"/>
                <a:ea typeface="Verdana"/>
                <a:cs typeface="Verdana"/>
                <a:sym typeface="Verdana"/>
              </a:rPr>
              <a:t>käsitletakse</a:t>
            </a:r>
            <a:r>
              <a:rPr lang="en-US" sz="22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rämpspostina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ja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nendele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ei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vastata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.  </a:t>
            </a:r>
            <a:endParaRPr lang="et-EE" sz="2200" dirty="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Verdana"/>
              <a:buChar char="➢"/>
            </a:pPr>
            <a:endParaRPr lang="et-EE" sz="2200" dirty="0">
              <a:latin typeface="Verdana"/>
              <a:ea typeface="Verdana"/>
              <a:cs typeface="Verdana"/>
              <a:sym typeface="Verdana"/>
            </a:endParaRPr>
          </a:p>
          <a:p>
            <a:pPr marL="4318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dirty="0">
                <a:latin typeface="Verdana"/>
                <a:ea typeface="Verdana"/>
                <a:cs typeface="Verdana"/>
                <a:sym typeface="Verdana"/>
              </a:rPr>
              <a:t>Kirjuta alati kirja lõppu kes Sa oled ja mis eriala õpid. Teema (subjekti) reale kirjuta, mis küsimuses Sa pöördud</a:t>
            </a:r>
            <a:r>
              <a:rPr lang="et-EE" sz="2000" dirty="0">
                <a:latin typeface="Verdana"/>
                <a:ea typeface="Verdana"/>
                <a:cs typeface="Verdana"/>
                <a:sym typeface="Verdana"/>
              </a:rPr>
              <a:t>. </a:t>
            </a: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81" name="Shape 181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/>
        </p:nvSpPr>
        <p:spPr>
          <a:xfrm>
            <a:off x="838200" y="106361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838200" y="827850"/>
            <a:ext cx="8055000" cy="492640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Õppenõustaja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Helina Puksmann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(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helina.puksmann@tlu.ee) </a:t>
            </a:r>
            <a:endParaRPr lang="et-EE" sz="1800" b="1" i="0" u="none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t-EE" sz="1800" dirty="0" err="1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E</a:t>
            </a:r>
            <a:r>
              <a:rPr lang="en-US" sz="1800" dirty="0" err="1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esti</a:t>
            </a:r>
            <a:r>
              <a:rPr lang="en-US" sz="180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filoloogia</a:t>
            </a:r>
            <a:r>
              <a:rPr lang="en-US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, </a:t>
            </a:r>
            <a:r>
              <a:rPr lang="en-US" sz="1800" dirty="0" err="1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vene</a:t>
            </a:r>
            <a:r>
              <a:rPr lang="en-US" sz="180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1800" dirty="0" err="1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filoloogia</a:t>
            </a:r>
            <a:endParaRPr lang="et-EE" sz="1800" dirty="0" smtClean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lang="et-EE"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lvl="0">
              <a:lnSpc>
                <a:spcPct val="90000"/>
              </a:lnSpc>
              <a:buClr>
                <a:srgbClr val="000000"/>
              </a:buClr>
              <a:buSzPct val="25000"/>
            </a:pPr>
            <a:r>
              <a:rPr lang="en-US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Õppenõustaja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t-EE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Signe Steinpilm</a:t>
            </a:r>
            <a:endParaRPr lang="en-US" sz="1800" b="1" dirty="0"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lvl="0">
              <a:lnSpc>
                <a:spcPct val="90000"/>
              </a:lnSpc>
              <a:buClr>
                <a:srgbClr val="000000"/>
              </a:buClr>
              <a:buSzPct val="25000"/>
            </a:pPr>
            <a:r>
              <a:rPr lang="en-US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(</a:t>
            </a:r>
            <a:r>
              <a:rPr lang="et-EE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signe.steinpilm</a:t>
            </a:r>
            <a:r>
              <a:rPr lang="en-US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@tlu.ee</a:t>
            </a:r>
            <a:r>
              <a:rPr lang="en-US" sz="1800" b="1" dirty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 </a:t>
            </a:r>
            <a:r>
              <a:rPr lang="en-US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S-409</a:t>
            </a:r>
            <a:endParaRPr lang="et-EE" sz="1800" b="1" dirty="0" smtClean="0"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>
              <a:lnSpc>
                <a:spcPct val="90000"/>
              </a:lnSpc>
              <a:buClr>
                <a:srgbClr val="000000"/>
              </a:buClr>
              <a:buSzPct val="25000"/>
            </a:pPr>
            <a:r>
              <a:rPr lang="et-EE" sz="180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Aasia uuringud, ajalugu, antropoloogia, filosoofia, kultuuriteadus</a:t>
            </a:r>
            <a:endParaRPr lang="et-EE"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lang="et-EE"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b="1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Õppe</a:t>
            </a:r>
            <a:r>
              <a:rPr lang="et-EE" sz="18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nõustaja-õppespetsialist</a:t>
            </a:r>
            <a:r>
              <a:rPr lang="en-US" sz="18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t-EE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Karmen </a:t>
            </a:r>
            <a:r>
              <a:rPr lang="et-EE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Alamets</a:t>
            </a:r>
            <a:endParaRPr lang="en-US" sz="1800" b="1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(</a:t>
            </a:r>
            <a:r>
              <a:rPr lang="et-EE" sz="1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karmen.alamets</a:t>
            </a:r>
            <a:r>
              <a:rPr lang="en-US" sz="18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@tlu.ee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 S-409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dirty="0" err="1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Euroopa</a:t>
            </a:r>
            <a:r>
              <a:rPr lang="en-US" sz="1800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1800" dirty="0" err="1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nüüdiskeeled</a:t>
            </a:r>
            <a:r>
              <a:rPr lang="en-US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ja </a:t>
            </a:r>
            <a:r>
              <a:rPr lang="en-US" sz="1800" dirty="0" err="1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kultuurid</a:t>
            </a:r>
            <a:endParaRPr lang="et-EE"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Rahvusvahelistumise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koordinaator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Maris Peters </a:t>
            </a:r>
            <a:r>
              <a:rPr lang="en-US" sz="1800" b="1" i="0" u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(</a:t>
            </a:r>
            <a:r>
              <a:rPr lang="en-US" sz="1800" b="1" i="0" u="sng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maris.peters@tlu.e</a:t>
            </a:r>
            <a:r>
              <a:rPr lang="et-EE" sz="1800" b="1" i="0" u="sng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e</a:t>
            </a:r>
            <a:r>
              <a:rPr lang="en-US" sz="18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 </a:t>
            </a:r>
            <a:r>
              <a:rPr lang="en-US" sz="1800" b="1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S-408</a:t>
            </a:r>
            <a:endParaRPr lang="en-US" sz="1800" b="1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1800" b="1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Õppejuht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Siiri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18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Soidro</a:t>
            </a: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18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(</a:t>
            </a:r>
            <a:r>
              <a:rPr lang="en-US" sz="1800" b="1" i="0" u="none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siiri.soidro@tlu.ee</a:t>
            </a:r>
            <a:r>
              <a:rPr lang="en-US" sz="1800" b="1" i="0" u="none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 S-40</a:t>
            </a:r>
            <a:r>
              <a:rPr lang="et-EE" sz="1800" b="1" i="0" u="none" dirty="0" smtClean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7</a:t>
            </a:r>
            <a:endParaRPr lang="en-US" sz="1800" b="1" i="0" u="none" dirty="0" smtClean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89" name="Shape 189"/>
          <p:cNvCxnSpPr/>
          <p:nvPr/>
        </p:nvCxnSpPr>
        <p:spPr>
          <a:xfrm>
            <a:off x="838200" y="723900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 lang="en-US" sz="2400" b="1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838200" y="1125523"/>
            <a:ext cx="7543800" cy="4821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t-EE" sz="24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https://</a:t>
            </a:r>
            <a:r>
              <a:rPr lang="et-EE" sz="2400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www.tlu.ee/stardipauk</a:t>
            </a:r>
            <a:endParaRPr lang="et-EE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t-EE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t-EE" sz="2400" kern="1200" dirty="0" smtClean="0">
                <a:latin typeface="Verdana" panose="020B0604030504040204" pitchFamily="34" charset="0"/>
                <a:ea typeface="Verdana" panose="020B0604030504040204" pitchFamily="34" charset="0"/>
                <a:cs typeface="Lucida Sans Unicode" panose="020B0602030504020204" pitchFamily="34" charset="0"/>
              </a:rPr>
              <a:t>Aktus toimub 31. augustil kell 14.00 </a:t>
            </a:r>
            <a:r>
              <a:rPr lang="et-EE" sz="2400" kern="1200" dirty="0" err="1" smtClean="0">
                <a:latin typeface="Verdana" panose="020B0604030504040204" pitchFamily="34" charset="0"/>
                <a:ea typeface="Verdana" panose="020B0604030504040204" pitchFamily="34" charset="0"/>
                <a:cs typeface="Lucida Sans Unicode" panose="020B0602030504020204" pitchFamily="34" charset="0"/>
              </a:rPr>
              <a:t>sisehoovis</a:t>
            </a:r>
            <a:endParaRPr lang="et-EE" sz="2400" kern="1200" dirty="0" smtClean="0">
              <a:latin typeface="Verdana" panose="020B0604030504040204" pitchFamily="34" charset="0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t-EE" sz="2400" kern="1200" dirty="0">
              <a:latin typeface="Verdana" panose="020B0604030504040204" pitchFamily="34" charset="0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t-EE" sz="2400" kern="1200" dirty="0" smtClean="0">
                <a:latin typeface="Verdana" panose="020B0604030504040204" pitchFamily="34" charset="0"/>
                <a:ea typeface="Verdana" panose="020B0604030504040204" pitchFamily="34" charset="0"/>
                <a:cs typeface="Lucida Sans Unicode" panose="020B0602030504020204" pitchFamily="34" charset="0"/>
              </a:rPr>
              <a:t>Infotund erivajadustega üliõpilastele 30.08 kell 13.00 ruumis M-136</a:t>
            </a:r>
            <a:endParaRPr lang="et-E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t-E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t-EE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t-EE" sz="2200" kern="1200" dirty="0">
              <a:latin typeface="Verdana" panose="020B0604030504040204" pitchFamily="34" charset="0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t-EE" sz="2200" kern="1200" dirty="0" smtClean="0">
              <a:latin typeface="+mn-lt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t-EE" sz="2200" kern="1200" dirty="0">
              <a:latin typeface="+mn-lt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marL="342900" indent="-342900"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t-EE" sz="2200" kern="1200" dirty="0" smtClean="0">
              <a:latin typeface="Verdana" panose="020B0604030504040204" pitchFamily="34" charset="0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marL="342900" marR="0" lvl="0" indent="-342900" defTabSz="449263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endParaRPr lang="en-US" sz="2400" kern="1200" dirty="0"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  <a:sym typeface="Verdana"/>
            </a:endParaRPr>
          </a:p>
        </p:txBody>
      </p:sp>
      <p:cxnSp>
        <p:nvCxnSpPr>
          <p:cNvPr id="94" name="Shape 94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/>
        </p:nvSpPr>
        <p:spPr>
          <a:xfrm>
            <a:off x="838200" y="106361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</a:t>
            </a:r>
            <a:r>
              <a:rPr lang="en-US" sz="2400" b="1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instituut</a:t>
            </a:r>
            <a:endParaRPr lang="en-US" sz="2400" b="1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0" y="893764"/>
            <a:ext cx="8824937" cy="542465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</a:pPr>
            <a:endParaRPr lang="et-EE" dirty="0"/>
          </a:p>
          <a:p>
            <a:pPr marL="357188" lvl="0">
              <a:lnSpc>
                <a:spcPct val="90000"/>
              </a:lnSpc>
              <a:buClr>
                <a:srgbClr val="000000"/>
              </a:buClr>
              <a:buSzPct val="25000"/>
            </a:pPr>
            <a:r>
              <a:rPr lang="et-EE" sz="2800" b="1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Eriala infotunnid toimuvad 30.08.2023</a:t>
            </a:r>
            <a:endParaRPr lang="et-EE" sz="2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Aasia uuringud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A-543</a:t>
            </a: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Ajalugu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A-325</a:t>
            </a:r>
          </a:p>
          <a:p>
            <a:pPr marL="357188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Antropoloogia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S-422</a:t>
            </a:r>
            <a:endParaRPr lang="et-EE" sz="2800" b="1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Eesti filoloogia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S-240</a:t>
            </a: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Euroopa </a:t>
            </a:r>
            <a:r>
              <a:rPr lang="et-EE" sz="2800" b="1" dirty="0" err="1">
                <a:latin typeface="Verdana" panose="020B0604030504040204" pitchFamily="34" charset="0"/>
                <a:ea typeface="Verdana" panose="020B0604030504040204" pitchFamily="34" charset="0"/>
              </a:rPr>
              <a:t>nüüdiskeeled</a:t>
            </a:r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 ja kultuurid </a:t>
            </a:r>
            <a:endParaRPr lang="et-EE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7188" lvl="0"/>
            <a:r>
              <a:rPr lang="et-EE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kl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12 ruumis A-222</a:t>
            </a: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Filosoofia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M-227</a:t>
            </a:r>
          </a:p>
          <a:p>
            <a:pPr marL="357188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Kultuuriteadus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M-225</a:t>
            </a:r>
          </a:p>
          <a:p>
            <a:pPr marL="357188" lvl="0"/>
            <a:r>
              <a:rPr lang="et-EE" sz="2800" b="1" dirty="0">
                <a:latin typeface="Verdana" panose="020B0604030504040204" pitchFamily="34" charset="0"/>
                <a:ea typeface="Verdana" panose="020B0604030504040204" pitchFamily="34" charset="0"/>
              </a:rPr>
              <a:t>Vene filoloogia </a:t>
            </a:r>
            <a:r>
              <a:rPr lang="et-EE" sz="2800" dirty="0">
                <a:latin typeface="Verdana" panose="020B0604030504040204" pitchFamily="34" charset="0"/>
                <a:ea typeface="Verdana" panose="020B0604030504040204" pitchFamily="34" charset="0"/>
              </a:rPr>
              <a:t>kl 12 ruumis S-326</a:t>
            </a:r>
          </a:p>
          <a:p>
            <a:pPr marL="357188"/>
            <a:endParaRPr lang="et-EE" sz="20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57188" lvl="0"/>
            <a:endParaRPr lang="et-EE" sz="2000" b="1" i="0" u="none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</p:txBody>
      </p:sp>
      <p:cxnSp>
        <p:nvCxnSpPr>
          <p:cNvPr id="189" name="Shape 189"/>
          <p:cNvCxnSpPr/>
          <p:nvPr/>
        </p:nvCxnSpPr>
        <p:spPr>
          <a:xfrm>
            <a:off x="838200" y="723900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938464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  <a:endParaRPr lang="en-US" sz="2400" b="1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838200" y="1125523"/>
            <a:ext cx="7543800" cy="4821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>
              <a:spcBef>
                <a:spcPct val="0"/>
              </a:spcBef>
              <a:defRPr/>
            </a:pPr>
            <a:endParaRPr lang="et-EE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t-EE" sz="2400" kern="1200" dirty="0" smtClean="0">
                <a:latin typeface="Verdana" panose="020B0604030504040204" pitchFamily="34" charset="0"/>
                <a:ea typeface="Verdana" panose="020B0604030504040204" pitchFamily="34" charset="0"/>
                <a:cs typeface="Lucida Sans Unicode" panose="020B0602030504020204" pitchFamily="34" charset="0"/>
              </a:rPr>
              <a:t>Ülikooli kasutajakonto loomine</a:t>
            </a:r>
          </a:p>
          <a:p>
            <a:pPr marL="342900" indent="-342900"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t-EE" sz="2200" kern="1200" dirty="0">
              <a:latin typeface="Verdana" panose="020B0604030504040204" pitchFamily="34" charset="0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t-EE" sz="2400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</a:t>
            </a:r>
            <a:r>
              <a:rPr lang="et-EE" sz="2400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://</a:t>
            </a:r>
            <a:r>
              <a:rPr lang="et-EE" sz="2400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www.tlu.ee/kasutajakonto</a:t>
            </a:r>
            <a:endParaRPr lang="et-EE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t-E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t-EE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t-E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Kasutajate administraator </a:t>
            </a: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t-EE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Henni</a:t>
            </a:r>
            <a:r>
              <a:rPr lang="et-E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-Maria Johanson, </a:t>
            </a:r>
            <a:r>
              <a:rPr lang="pt-B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ruum</a:t>
            </a:r>
            <a:r>
              <a:rPr lang="et-EE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S-203</a:t>
            </a:r>
            <a:endParaRPr lang="et-EE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t-E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t-EE" sz="18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t-EE" sz="1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t-E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30.08.2023 </a:t>
            </a:r>
            <a:r>
              <a:rPr lang="et-EE" sz="2400" b="1" dirty="0">
                <a:latin typeface="Verdana" panose="020B0604030504040204" pitchFamily="34" charset="0"/>
                <a:ea typeface="Verdana" panose="020B0604030504040204" pitchFamily="34" charset="0"/>
              </a:rPr>
              <a:t>kell 10.00–16.00 Astra maja garderoobi </a:t>
            </a:r>
            <a:r>
              <a:rPr lang="et-EE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alal A-117</a:t>
            </a:r>
            <a:endParaRPr lang="et-EE" sz="2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marL="342900" indent="-342900"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t-EE" sz="2200" kern="1200" dirty="0" smtClean="0">
              <a:latin typeface="+mn-lt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et-EE" sz="2200" kern="1200" dirty="0">
              <a:latin typeface="+mn-lt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marL="342900" indent="-342900" defTabSz="449263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defRPr/>
            </a:pPr>
            <a:endParaRPr lang="et-EE" sz="2200" kern="1200" dirty="0" smtClean="0">
              <a:latin typeface="Verdana" panose="020B0604030504040204" pitchFamily="34" charset="0"/>
              <a:ea typeface="Verdana" panose="020B0604030504040204" pitchFamily="34" charset="0"/>
              <a:cs typeface="Lucida Sans Unicode" panose="020B0602030504020204" pitchFamily="34" charset="0"/>
            </a:endParaRPr>
          </a:p>
          <a:p>
            <a:pPr marL="342900" marR="0" lvl="0" indent="-342900" defTabSz="449263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endParaRPr lang="en-US" sz="2400" kern="1200" dirty="0">
              <a:latin typeface="Times New Roman" panose="02020603050405020304" pitchFamily="18" charset="0"/>
              <a:ea typeface="Lucida Sans Unicode" panose="020B0602030504020204" pitchFamily="34" charset="0"/>
              <a:cs typeface="Lucida Sans Unicode" panose="020B0602030504020204" pitchFamily="34" charset="0"/>
              <a:sym typeface="Verdana"/>
            </a:endParaRPr>
          </a:p>
        </p:txBody>
      </p:sp>
      <p:cxnSp>
        <p:nvCxnSpPr>
          <p:cNvPr id="94" name="Shape 94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777554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1267810" y="224073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+mn-lt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968829" y="1154551"/>
            <a:ext cx="7543800" cy="463664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200" b="1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Õppeaasta</a:t>
            </a:r>
            <a:r>
              <a:rPr lang="en-US" sz="22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koosneb</a:t>
            </a:r>
            <a:r>
              <a:rPr lang="en-US" sz="22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kahest</a:t>
            </a:r>
            <a:r>
              <a:rPr lang="en-US" sz="2200" b="1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semestrist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: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ügissemester</a:t>
            </a:r>
            <a:endParaRPr lang="en-US" sz="2200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dirty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evadsemester</a:t>
            </a:r>
            <a:endParaRPr lang="en-US" sz="2200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sz="2200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</a:pPr>
            <a:r>
              <a:rPr lang="en-US" sz="2200" b="1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Semest</a:t>
            </a:r>
            <a:r>
              <a:rPr lang="et-EE" sz="2200" b="1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ris</a:t>
            </a:r>
            <a:r>
              <a:rPr lang="et-EE" sz="2200" b="1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on </a:t>
            </a:r>
            <a:endParaRPr lang="en-US" sz="2200" b="1" i="0" u="none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I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kontaktõppe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periood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(7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nädalat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v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ahenädal</a:t>
            </a:r>
            <a:r>
              <a:rPr lang="en-US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(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iseseisva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töö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nädal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II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kontaktõppe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periood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(7 </a:t>
            </a:r>
            <a:r>
              <a:rPr lang="en-US" sz="2200" i="0" u="none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nädalat</a:t>
            </a:r>
            <a:r>
              <a:rPr lang="en-US" sz="2200" i="0" u="none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e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ksamisessioon</a:t>
            </a:r>
            <a:r>
              <a:rPr lang="en-US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et-EE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(detsembris ja jaanuaris</a:t>
            </a:r>
            <a:r>
              <a:rPr lang="en-US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)</a:t>
            </a:r>
            <a:endParaRPr lang="et-EE" sz="2200" i="0" u="none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t-EE" sz="2200" dirty="0"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t-EE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Kõik o</a:t>
            </a:r>
            <a:r>
              <a:rPr lang="et-EE" sz="2200" i="0" u="none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lulised kuupäevad on akadeemilises kalendris: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endParaRPr lang="et-EE" sz="2200" i="0" u="none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lvl="0">
              <a:lnSpc>
                <a:spcPct val="90000"/>
              </a:lnSpc>
              <a:buClr>
                <a:srgbClr val="000000"/>
              </a:buClr>
              <a:buSzPct val="100000"/>
            </a:pPr>
            <a:r>
              <a:rPr lang="en-US" sz="2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https://www.tlu.ee/akadeemiline-kalender</a:t>
            </a:r>
            <a:endParaRPr lang="en-US" sz="2200" i="0" u="none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</p:txBody>
      </p:sp>
      <p:cxnSp>
        <p:nvCxnSpPr>
          <p:cNvPr id="94" name="Shape 94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79473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433387" y="965199"/>
            <a:ext cx="8353425" cy="5292248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8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</a:t>
            </a:r>
            <a:r>
              <a:rPr lang="en-US" sz="28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kavandamine</a:t>
            </a:r>
            <a:endParaRPr lang="en-US" sz="28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Õppekava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nominaalkestus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on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bakalaureusetasemel </a:t>
            </a:r>
            <a:r>
              <a:rPr lang="en-US" sz="2200" dirty="0" err="1" smtClean="0">
                <a:latin typeface="Verdana"/>
                <a:ea typeface="Verdana"/>
                <a:cs typeface="Verdana"/>
                <a:sym typeface="Verdana"/>
              </a:rPr>
              <a:t>kolm</a:t>
            </a:r>
            <a:r>
              <a:rPr lang="en-US" sz="22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aastat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semestrit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Õpingute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mahtu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arvestatakse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ainepunktides</a:t>
            </a:r>
            <a:r>
              <a:rPr lang="en-US" sz="2200" b="1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(EAP) </a:t>
            </a:r>
          </a:p>
          <a:p>
            <a:pPr marR="0" lvl="0" indent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 EAP = </a:t>
            </a:r>
            <a:r>
              <a:rPr lang="en-US" sz="2200" b="1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26 </a:t>
            </a:r>
            <a:r>
              <a:rPr lang="en-US" sz="2200" b="1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tundi</a:t>
            </a:r>
            <a:r>
              <a:rPr lang="et-EE" sz="2200" b="1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tööd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R="0" lvl="0" indent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BA kavas on kokku 180 </a:t>
            </a:r>
            <a:r>
              <a:rPr lang="et-EE" sz="2200" dirty="0" err="1" smtClean="0">
                <a:latin typeface="Verdana"/>
                <a:ea typeface="Verdana"/>
                <a:cs typeface="Verdana"/>
                <a:sym typeface="Verdana"/>
              </a:rPr>
              <a:t>EAPd</a:t>
            </a: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R="0" lvl="0" indent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sz="2200" dirty="0"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200" b="1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Ideaalne on õppida 30 ainepunkti semestri kohta.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t-EE" sz="2200" dirty="0">
              <a:latin typeface="Verdana"/>
              <a:ea typeface="Verdana"/>
              <a:cs typeface="Verdana"/>
              <a:sym typeface="Verdana"/>
            </a:endParaRPr>
          </a:p>
          <a:p>
            <a:pPr marL="431800" lvl="0" indent="-342900">
              <a:lnSpc>
                <a:spcPct val="9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Õpingukava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koostamisel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tuleb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vaadata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nominaaljaotust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ASIOst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oma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tunniplaani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ja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registreeruda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kursustele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>
                <a:latin typeface="Verdana"/>
                <a:ea typeface="Verdana"/>
                <a:cs typeface="Verdana"/>
                <a:sym typeface="Verdana"/>
              </a:rPr>
              <a:t>ÕISis</a:t>
            </a:r>
            <a:r>
              <a:rPr lang="et-EE" sz="2200" dirty="0"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200" dirty="0"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02" name="Shape 102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434640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676275" y="908050"/>
            <a:ext cx="8137500" cy="519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Verdana"/>
              <a:buNone/>
            </a:pPr>
            <a:r>
              <a:rPr lang="en-US" sz="28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</a:t>
            </a:r>
            <a:r>
              <a:rPr lang="en-US" sz="28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8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kavandamine</a:t>
            </a:r>
            <a:endParaRPr lang="en-US" sz="28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889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Õpingute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kavandamisel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lähtu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oma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õppekava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õppeainete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jaotusest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semestrite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kaupa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nominaaljaotuse leiad </a:t>
            </a:r>
            <a:r>
              <a:rPr lang="et-EE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ÕISist</a:t>
            </a:r>
            <a:endParaRPr lang="et-EE"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lnSpc>
                <a:spcPct val="90000"/>
              </a:lnSpc>
            </a:pPr>
            <a:endParaRPr lang="et-EE" sz="2200" dirty="0" smtClean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lnSpc>
                <a:spcPct val="90000"/>
              </a:lnSpc>
            </a:pPr>
            <a:endParaRPr sz="2200" dirty="0" smtClean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09" name="Shape 109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2" name="Pil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2046" y="2792378"/>
            <a:ext cx="5539730" cy="383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532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26255" y="852487"/>
            <a:ext cx="8137500" cy="51939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>
              <a:lnSpc>
                <a:spcPct val="90000"/>
              </a:lnSpc>
              <a:buClr>
                <a:schemeClr val="lt1"/>
              </a:buClr>
            </a:pPr>
            <a:r>
              <a:rPr lang="en-US" sz="2400" b="1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</a:t>
            </a:r>
            <a:r>
              <a:rPr lang="en-US" sz="2400" b="1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kavandamine</a:t>
            </a:r>
            <a:endParaRPr lang="et-EE" sz="2400" b="1" dirty="0" smtClean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>
              <a:lnSpc>
                <a:spcPct val="90000"/>
              </a:lnSpc>
              <a:buClr>
                <a:schemeClr val="lt1"/>
              </a:buClr>
            </a:pPr>
            <a:endParaRPr lang="et-EE" sz="2400" b="1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889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Nominaaljaotus:</a:t>
            </a:r>
          </a:p>
        </p:txBody>
      </p:sp>
      <p:cxnSp>
        <p:nvCxnSpPr>
          <p:cNvPr id="109" name="Shape 109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4" name="Pil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255" y="2066058"/>
            <a:ext cx="8526822" cy="399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266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539750" y="981075"/>
            <a:ext cx="8353425" cy="483114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Õpingute</a:t>
            </a:r>
            <a:r>
              <a:rPr lang="en-US" sz="2400" b="1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kavandamine</a:t>
            </a:r>
            <a:endParaRPr lang="en-US" sz="2400" b="1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Tunniplaanid</a:t>
            </a:r>
            <a:r>
              <a:rPr lang="en-US" sz="2200" b="1" i="0" u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– ASIO</a:t>
            </a:r>
            <a:endParaRPr lang="et-EE" sz="2200" b="1" i="0" u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defTabSz="98583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Tunniplaane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näete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ASIOst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valides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Õppetöö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ja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üritused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&gt;</a:t>
            </a:r>
            <a:r>
              <a:rPr lang="en-US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dirty="0" err="1" smtClean="0">
                <a:latin typeface="Verdana"/>
                <a:ea typeface="Verdana"/>
                <a:cs typeface="Verdana"/>
                <a:sym typeface="Verdana"/>
              </a:rPr>
              <a:t>bakalaureuse</a:t>
            </a:r>
            <a:r>
              <a:rPr lang="et-EE" sz="2200" dirty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ja </a:t>
            </a:r>
            <a:r>
              <a:rPr lang="et-EE" sz="2200" dirty="0" err="1" smtClean="0">
                <a:latin typeface="Verdana"/>
                <a:ea typeface="Verdana"/>
                <a:cs typeface="Verdana"/>
                <a:sym typeface="Verdana"/>
              </a:rPr>
              <a:t>integr.õpe</a:t>
            </a: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&gt;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oma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eriala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õppekava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</a:t>
            </a:r>
            <a:r>
              <a:rPr lang="et-EE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SIOs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on a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inekalendrid</a:t>
            </a: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õppejõu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ainekalendri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d,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ruumikalendri</a:t>
            </a:r>
            <a:r>
              <a:rPr lang="et-EE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d.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30" name="Shape 130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2" name="Pil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50" y="3829915"/>
            <a:ext cx="6572250" cy="280035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/>
        </p:nvSpPr>
        <p:spPr>
          <a:xfrm>
            <a:off x="838200" y="260350"/>
            <a:ext cx="7543800" cy="4635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Humanitaarteaduste instituut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539750" y="995363"/>
            <a:ext cx="8353500" cy="45927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Ainetesse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registreerumine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ÕISis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=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õpingukava</a:t>
            </a:r>
            <a:r>
              <a:rPr lang="en-US" sz="2200" b="1" i="0" u="none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dirty="0" err="1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koostamine</a:t>
            </a:r>
            <a:endParaRPr lang="en-US"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i="0" u="none" dirty="0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Ainetesse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registreerumine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toimub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läbi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õppeinfosüsteemi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ÕIS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latin typeface="Verdana"/>
              <a:ea typeface="Verdana"/>
              <a:cs typeface="Verdana"/>
              <a:sym typeface="Verdana"/>
            </a:endParaRPr>
          </a:p>
          <a:p>
            <a:pPr marL="355600" lvl="0" indent="-342900" defTabSz="442913">
              <a:lnSpc>
                <a:spcPct val="9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ÕISi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sisse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logimiseks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on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vajalik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ülikooli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kasutajakonto</a:t>
            </a:r>
            <a:r>
              <a:rPr lang="et-EE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12700" lvl="0" defTabSz="442913">
              <a:lnSpc>
                <a:spcPct val="90000"/>
              </a:lnSpc>
              <a:buClr>
                <a:srgbClr val="000000"/>
              </a:buClr>
              <a:buSzPct val="100000"/>
            </a:pPr>
            <a:endParaRPr lang="et-EE" sz="2200" dirty="0">
              <a:latin typeface="Verdana"/>
              <a:ea typeface="Verdana"/>
              <a:cs typeface="Verdana"/>
              <a:sym typeface="Verdana"/>
            </a:endParaRPr>
          </a:p>
          <a:p>
            <a:pPr marL="355600" lvl="0" indent="-342900" defTabSz="442913">
              <a:lnSpc>
                <a:spcPct val="9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strike="noStrike" cap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ÕISi</a:t>
            </a:r>
            <a:r>
              <a:rPr lang="en-US" sz="2200" i="0" u="none" strike="noStrike" cap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strike="noStrike" cap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pääseb</a:t>
            </a:r>
            <a:r>
              <a:rPr lang="en-US" sz="2200" i="0" u="none" strike="noStrike" cap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strike="noStrike" cap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ID-</a:t>
            </a:r>
            <a:r>
              <a:rPr lang="en-US" sz="2200" i="0" u="none" strike="noStrike" cap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kaardi</a:t>
            </a: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-</a:t>
            </a:r>
            <a:r>
              <a:rPr lang="et-EE" sz="2200" dirty="0" err="1" smtClean="0">
                <a:latin typeface="Verdana"/>
                <a:ea typeface="Verdana"/>
                <a:cs typeface="Verdana"/>
                <a:sym typeface="Verdana"/>
              </a:rPr>
              <a:t>ga</a:t>
            </a:r>
            <a:r>
              <a:rPr lang="et-EE" sz="22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strike="noStrike" cap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või</a:t>
            </a:r>
            <a:r>
              <a:rPr lang="en-US" sz="2200" i="0" u="none" strike="noStrike" cap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strike="noStrike" cap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mobiil</a:t>
            </a:r>
            <a:r>
              <a:rPr lang="en-US" sz="2200" i="0" u="none" strike="noStrike" cap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-ID-</a:t>
            </a:r>
            <a:r>
              <a:rPr lang="en-US" sz="2200" i="0" u="none" strike="noStrike" cap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ga</a:t>
            </a:r>
            <a:r>
              <a:rPr lang="et-EE" sz="2200" i="0" u="none" strike="noStrike" cap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55600" lvl="0" indent="-342900" defTabSz="442913">
              <a:lnSpc>
                <a:spcPct val="9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t-EE" sz="2200" i="0" u="none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Õpingukava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koostamisel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on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abiks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ÕISi</a:t>
            </a:r>
            <a:r>
              <a:rPr lang="en-US" sz="2200" i="0" u="none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i="0" u="none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kasutusjuhend</a:t>
            </a:r>
            <a:r>
              <a:rPr lang="en-US" sz="2200" i="0" u="none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220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indent="457200" algn="r">
              <a:lnSpc>
                <a:spcPct val="90000"/>
              </a:lnSpc>
            </a:pPr>
            <a:r>
              <a:rPr lang="et-EE" altLang="et-EE" sz="2200" dirty="0">
                <a:latin typeface="Verdana" panose="020B0604030504040204" pitchFamily="34" charset="0"/>
              </a:rPr>
              <a:t>(leitav ÕISi avalehelt alt </a:t>
            </a:r>
            <a:r>
              <a:rPr lang="et-EE" altLang="et-EE" sz="2200" dirty="0" smtClean="0">
                <a:latin typeface="Verdana" panose="020B0604030504040204" pitchFamily="34" charset="0"/>
              </a:rPr>
              <a:t>vasakust nurgast).</a:t>
            </a:r>
            <a:endParaRPr sz="2200" b="0" i="0" u="none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37" name="Shape 137"/>
          <p:cNvCxnSpPr/>
          <p:nvPr/>
        </p:nvCxnSpPr>
        <p:spPr>
          <a:xfrm>
            <a:off x="755650" y="836612"/>
            <a:ext cx="7478711" cy="15875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pic>
        <p:nvPicPr>
          <p:cNvPr id="2" name="Pil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64" y="4735761"/>
            <a:ext cx="2378321" cy="2469203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ohandatu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946</Words>
  <Application>Microsoft Office PowerPoint</Application>
  <PresentationFormat>Ekraaniseanss (4:3)</PresentationFormat>
  <Paragraphs>221</Paragraphs>
  <Slides>20</Slides>
  <Notes>20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20</vt:i4>
      </vt:variant>
    </vt:vector>
  </HeadingPairs>
  <TitlesOfParts>
    <vt:vector size="21" baseType="lpstr">
      <vt:lpstr>Office Theme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Helina Puksmann</dc:creator>
  <cp:lastModifiedBy>Helina Puksmann</cp:lastModifiedBy>
  <cp:revision>72</cp:revision>
  <dcterms:modified xsi:type="dcterms:W3CDTF">2023-08-30T06:18:44Z</dcterms:modified>
</cp:coreProperties>
</file>