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6" roundtripDataSignature="AMtx7mgo+VUmX6QyMPg+a4aq+3iPbMsK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customschemas.google.com/relationships/presentationmetadata" Target="metadata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0" y="-6624636"/>
            <a:ext cx="0" cy="14638336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685800" y="4343400"/>
            <a:ext cx="5483224" cy="41132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 txBox="1"/>
          <p:nvPr/>
        </p:nvSpPr>
        <p:spPr>
          <a:xfrm>
            <a:off x="2143125" y="695325"/>
            <a:ext cx="2571749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4812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Arial"/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53" name="Google Shape;53;p1:notes"/>
          <p:cNvSpPr/>
          <p:nvPr>
            <p:ph idx="2" type="sldImg"/>
          </p:nvPr>
        </p:nvSpPr>
        <p:spPr>
          <a:xfrm>
            <a:off x="-9758363" y="-6624638"/>
            <a:ext cx="19516726" cy="146383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0:notes"/>
          <p:cNvSpPr txBox="1"/>
          <p:nvPr>
            <p:ph idx="1" type="body"/>
          </p:nvPr>
        </p:nvSpPr>
        <p:spPr>
          <a:xfrm>
            <a:off x="685800" y="4343400"/>
            <a:ext cx="5483224" cy="41132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21" name="Google Shape;121;p10:notes"/>
          <p:cNvSpPr/>
          <p:nvPr>
            <p:ph idx="2" type="sldImg"/>
          </p:nvPr>
        </p:nvSpPr>
        <p:spPr>
          <a:xfrm>
            <a:off x="-9758363" y="-6624638"/>
            <a:ext cx="19516726" cy="146383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1:notes"/>
          <p:cNvSpPr txBox="1"/>
          <p:nvPr/>
        </p:nvSpPr>
        <p:spPr>
          <a:xfrm>
            <a:off x="2143125" y="695325"/>
            <a:ext cx="2571749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Google Shape;128;p11:notes"/>
          <p:cNvSpPr txBox="1"/>
          <p:nvPr>
            <p:ph idx="1" type="body"/>
          </p:nvPr>
        </p:nvSpPr>
        <p:spPr>
          <a:xfrm>
            <a:off x="685800" y="4343400"/>
            <a:ext cx="5484812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Arial"/>
              <a:buNone/>
            </a:pPr>
            <a:r>
              <a:rPr b="0" i="0" lang="en-US" sz="1000" u="none" cap="none" strike="noStrike"/>
              <a:t>NB! ka nendesse ainetesse, mis algavad sügissemestri II perioodis tuleb registreeruda praegu.</a:t>
            </a:r>
            <a:endParaRPr/>
          </a:p>
        </p:txBody>
      </p:sp>
      <p:sp>
        <p:nvSpPr>
          <p:cNvPr id="129" name="Google Shape;129;p11:notes"/>
          <p:cNvSpPr/>
          <p:nvPr>
            <p:ph idx="2" type="sldImg"/>
          </p:nvPr>
        </p:nvSpPr>
        <p:spPr>
          <a:xfrm>
            <a:off x="-9758363" y="-6624638"/>
            <a:ext cx="19516726" cy="146383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2:notes"/>
          <p:cNvSpPr txBox="1"/>
          <p:nvPr>
            <p:ph idx="1" type="body"/>
          </p:nvPr>
        </p:nvSpPr>
        <p:spPr>
          <a:xfrm>
            <a:off x="685800" y="4343400"/>
            <a:ext cx="5483224" cy="41132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36" name="Google Shape;136;p12:notes"/>
          <p:cNvSpPr/>
          <p:nvPr>
            <p:ph idx="2" type="sldImg"/>
          </p:nvPr>
        </p:nvSpPr>
        <p:spPr>
          <a:xfrm>
            <a:off x="-9758363" y="-6624638"/>
            <a:ext cx="19516726" cy="146383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3:notes"/>
          <p:cNvSpPr txBox="1"/>
          <p:nvPr>
            <p:ph idx="1" type="body"/>
          </p:nvPr>
        </p:nvSpPr>
        <p:spPr>
          <a:xfrm>
            <a:off x="685800" y="4343400"/>
            <a:ext cx="5483224" cy="41132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43" name="Google Shape;143;p13:notes"/>
          <p:cNvSpPr/>
          <p:nvPr>
            <p:ph idx="2" type="sldImg"/>
          </p:nvPr>
        </p:nvSpPr>
        <p:spPr>
          <a:xfrm>
            <a:off x="-9758363" y="-6624638"/>
            <a:ext cx="19516726" cy="146383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4:notes"/>
          <p:cNvSpPr txBox="1"/>
          <p:nvPr>
            <p:ph idx="1" type="body"/>
          </p:nvPr>
        </p:nvSpPr>
        <p:spPr>
          <a:xfrm>
            <a:off x="685800" y="4343400"/>
            <a:ext cx="5483224" cy="41132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50" name="Google Shape;150;p14:notes"/>
          <p:cNvSpPr/>
          <p:nvPr>
            <p:ph idx="2" type="sldImg"/>
          </p:nvPr>
        </p:nvSpPr>
        <p:spPr>
          <a:xfrm>
            <a:off x="-9758363" y="-6624638"/>
            <a:ext cx="19516726" cy="146383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5:notes"/>
          <p:cNvSpPr txBox="1"/>
          <p:nvPr>
            <p:ph idx="1" type="body"/>
          </p:nvPr>
        </p:nvSpPr>
        <p:spPr>
          <a:xfrm>
            <a:off x="685800" y="4343400"/>
            <a:ext cx="5483224" cy="41132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57" name="Google Shape;157;p15:notes"/>
          <p:cNvSpPr/>
          <p:nvPr>
            <p:ph idx="2" type="sldImg"/>
          </p:nvPr>
        </p:nvSpPr>
        <p:spPr>
          <a:xfrm>
            <a:off x="-9758363" y="-6624638"/>
            <a:ext cx="19516726" cy="146383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6:notes"/>
          <p:cNvSpPr txBox="1"/>
          <p:nvPr>
            <p:ph idx="1" type="body"/>
          </p:nvPr>
        </p:nvSpPr>
        <p:spPr>
          <a:xfrm>
            <a:off x="685800" y="4343400"/>
            <a:ext cx="5483224" cy="41132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64" name="Google Shape;164;p16:notes"/>
          <p:cNvSpPr/>
          <p:nvPr>
            <p:ph idx="2" type="sldImg"/>
          </p:nvPr>
        </p:nvSpPr>
        <p:spPr>
          <a:xfrm>
            <a:off x="-9758363" y="-6624638"/>
            <a:ext cx="19516726" cy="146383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7:notes"/>
          <p:cNvSpPr txBox="1"/>
          <p:nvPr>
            <p:ph idx="1" type="body"/>
          </p:nvPr>
        </p:nvSpPr>
        <p:spPr>
          <a:xfrm>
            <a:off x="685800" y="4343400"/>
            <a:ext cx="5483224" cy="41132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71" name="Google Shape;171;p17:notes"/>
          <p:cNvSpPr/>
          <p:nvPr>
            <p:ph idx="2" type="sldImg"/>
          </p:nvPr>
        </p:nvSpPr>
        <p:spPr>
          <a:xfrm>
            <a:off x="-9758363" y="-6624638"/>
            <a:ext cx="19516726" cy="146383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8:notes"/>
          <p:cNvSpPr txBox="1"/>
          <p:nvPr/>
        </p:nvSpPr>
        <p:spPr>
          <a:xfrm>
            <a:off x="2143125" y="695325"/>
            <a:ext cx="2571749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8" name="Google Shape;178;p18:notes"/>
          <p:cNvSpPr txBox="1"/>
          <p:nvPr>
            <p:ph idx="1" type="body"/>
          </p:nvPr>
        </p:nvSpPr>
        <p:spPr>
          <a:xfrm>
            <a:off x="685800" y="4343400"/>
            <a:ext cx="5484812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Arial"/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179" name="Google Shape;179;p18:notes"/>
          <p:cNvSpPr/>
          <p:nvPr>
            <p:ph idx="2" type="sldImg"/>
          </p:nvPr>
        </p:nvSpPr>
        <p:spPr>
          <a:xfrm>
            <a:off x="-9758363" y="-6624638"/>
            <a:ext cx="19516726" cy="146383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9:notes"/>
          <p:cNvSpPr txBox="1"/>
          <p:nvPr/>
        </p:nvSpPr>
        <p:spPr>
          <a:xfrm>
            <a:off x="2143125" y="695325"/>
            <a:ext cx="2571749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6" name="Google Shape;186;p19:notes"/>
          <p:cNvSpPr txBox="1"/>
          <p:nvPr>
            <p:ph idx="1" type="body"/>
          </p:nvPr>
        </p:nvSpPr>
        <p:spPr>
          <a:xfrm>
            <a:off x="685800" y="4343400"/>
            <a:ext cx="5484812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Arial"/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187" name="Google Shape;187;p19:notes"/>
          <p:cNvSpPr/>
          <p:nvPr>
            <p:ph idx="2" type="sldImg"/>
          </p:nvPr>
        </p:nvSpPr>
        <p:spPr>
          <a:xfrm>
            <a:off x="-9758363" y="-6624638"/>
            <a:ext cx="19516726" cy="146383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 txBox="1"/>
          <p:nvPr>
            <p:ph idx="1" type="body"/>
          </p:nvPr>
        </p:nvSpPr>
        <p:spPr>
          <a:xfrm>
            <a:off x="685800" y="4343400"/>
            <a:ext cx="5483224" cy="41132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60" name="Google Shape;60;p2:notes"/>
          <p:cNvSpPr/>
          <p:nvPr>
            <p:ph idx="2" type="sldImg"/>
          </p:nvPr>
        </p:nvSpPr>
        <p:spPr>
          <a:xfrm>
            <a:off x="-9758363" y="-6624638"/>
            <a:ext cx="19516726" cy="146383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0:notes"/>
          <p:cNvSpPr txBox="1"/>
          <p:nvPr/>
        </p:nvSpPr>
        <p:spPr>
          <a:xfrm>
            <a:off x="2143125" y="695325"/>
            <a:ext cx="2571749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4" name="Google Shape;194;p20:notes"/>
          <p:cNvSpPr txBox="1"/>
          <p:nvPr>
            <p:ph idx="1" type="body"/>
          </p:nvPr>
        </p:nvSpPr>
        <p:spPr>
          <a:xfrm>
            <a:off x="685800" y="4343400"/>
            <a:ext cx="5484812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Arial"/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195" name="Google Shape;195;p20:notes"/>
          <p:cNvSpPr/>
          <p:nvPr>
            <p:ph idx="2" type="sldImg"/>
          </p:nvPr>
        </p:nvSpPr>
        <p:spPr>
          <a:xfrm>
            <a:off x="-9758363" y="-6624638"/>
            <a:ext cx="19516726" cy="146383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 txBox="1"/>
          <p:nvPr>
            <p:ph idx="1" type="body"/>
          </p:nvPr>
        </p:nvSpPr>
        <p:spPr>
          <a:xfrm>
            <a:off x="685800" y="4343400"/>
            <a:ext cx="5483224" cy="41132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67" name="Google Shape;67;p3:notes"/>
          <p:cNvSpPr/>
          <p:nvPr>
            <p:ph idx="2" type="sldImg"/>
          </p:nvPr>
        </p:nvSpPr>
        <p:spPr>
          <a:xfrm>
            <a:off x="-9758363" y="-6624638"/>
            <a:ext cx="19516726" cy="146383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 txBox="1"/>
          <p:nvPr>
            <p:ph idx="1" type="body"/>
          </p:nvPr>
        </p:nvSpPr>
        <p:spPr>
          <a:xfrm>
            <a:off x="685800" y="4343400"/>
            <a:ext cx="5483224" cy="41132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74" name="Google Shape;74;p4:notes"/>
          <p:cNvSpPr/>
          <p:nvPr>
            <p:ph idx="2" type="sldImg"/>
          </p:nvPr>
        </p:nvSpPr>
        <p:spPr>
          <a:xfrm>
            <a:off x="-9758363" y="-6624638"/>
            <a:ext cx="19516726" cy="146383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5:notes"/>
          <p:cNvSpPr txBox="1"/>
          <p:nvPr/>
        </p:nvSpPr>
        <p:spPr>
          <a:xfrm>
            <a:off x="2143125" y="695325"/>
            <a:ext cx="2571749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" name="Google Shape;81;p5:notes"/>
          <p:cNvSpPr txBox="1"/>
          <p:nvPr>
            <p:ph idx="1" type="body"/>
          </p:nvPr>
        </p:nvSpPr>
        <p:spPr>
          <a:xfrm>
            <a:off x="685800" y="4343400"/>
            <a:ext cx="5484812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Arial"/>
              <a:buNone/>
            </a:pPr>
            <a:r>
              <a:rPr b="0" i="0" lang="en-US" sz="1000" u="none" cap="none" strike="noStrike"/>
              <a:t>NB! ka nendesse ainetesse, mis algavad sügissemestri II perioodis tuleb registreeruda praegu.</a:t>
            </a:r>
            <a:endParaRPr/>
          </a:p>
        </p:txBody>
      </p:sp>
      <p:sp>
        <p:nvSpPr>
          <p:cNvPr id="82" name="Google Shape;82;p5:notes"/>
          <p:cNvSpPr/>
          <p:nvPr>
            <p:ph idx="2" type="sldImg"/>
          </p:nvPr>
        </p:nvSpPr>
        <p:spPr>
          <a:xfrm>
            <a:off x="-9758363" y="-6624638"/>
            <a:ext cx="19516726" cy="146383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:notes"/>
          <p:cNvSpPr txBox="1"/>
          <p:nvPr>
            <p:ph idx="1" type="body"/>
          </p:nvPr>
        </p:nvSpPr>
        <p:spPr>
          <a:xfrm>
            <a:off x="685800" y="4343400"/>
            <a:ext cx="5483224" cy="41132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89" name="Google Shape;89;p6:notes"/>
          <p:cNvSpPr/>
          <p:nvPr>
            <p:ph idx="2" type="sldImg"/>
          </p:nvPr>
        </p:nvSpPr>
        <p:spPr>
          <a:xfrm>
            <a:off x="-9758363" y="-6624638"/>
            <a:ext cx="19516726" cy="146383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:notes"/>
          <p:cNvSpPr txBox="1"/>
          <p:nvPr>
            <p:ph idx="1" type="body"/>
          </p:nvPr>
        </p:nvSpPr>
        <p:spPr>
          <a:xfrm>
            <a:off x="685800" y="4343400"/>
            <a:ext cx="5483224" cy="41132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97" name="Google Shape;97;p7:notes"/>
          <p:cNvSpPr/>
          <p:nvPr>
            <p:ph idx="2" type="sldImg"/>
          </p:nvPr>
        </p:nvSpPr>
        <p:spPr>
          <a:xfrm>
            <a:off x="-9758363" y="-6624638"/>
            <a:ext cx="19516726" cy="146383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8:notes"/>
          <p:cNvSpPr txBox="1"/>
          <p:nvPr>
            <p:ph idx="1" type="body"/>
          </p:nvPr>
        </p:nvSpPr>
        <p:spPr>
          <a:xfrm>
            <a:off x="685800" y="4343400"/>
            <a:ext cx="5483224" cy="41132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05" name="Google Shape;105;p8:notes"/>
          <p:cNvSpPr/>
          <p:nvPr>
            <p:ph idx="2" type="sldImg"/>
          </p:nvPr>
        </p:nvSpPr>
        <p:spPr>
          <a:xfrm>
            <a:off x="-9758363" y="-6624638"/>
            <a:ext cx="19516726" cy="146383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9:notes"/>
          <p:cNvSpPr txBox="1"/>
          <p:nvPr>
            <p:ph idx="1" type="body"/>
          </p:nvPr>
        </p:nvSpPr>
        <p:spPr>
          <a:xfrm>
            <a:off x="685800" y="4343400"/>
            <a:ext cx="5483224" cy="41132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13" name="Google Shape;113;p9:notes"/>
          <p:cNvSpPr/>
          <p:nvPr>
            <p:ph idx="2" type="sldImg"/>
          </p:nvPr>
        </p:nvSpPr>
        <p:spPr>
          <a:xfrm>
            <a:off x="-9758363" y="-6624638"/>
            <a:ext cx="19516726" cy="146383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2"/>
          <p:cNvSpPr txBox="1"/>
          <p:nvPr>
            <p:ph idx="10" type="dt"/>
          </p:nvPr>
        </p:nvSpPr>
        <p:spPr>
          <a:xfrm>
            <a:off x="6858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22"/>
          <p:cNvSpPr txBox="1"/>
          <p:nvPr>
            <p:ph idx="11" type="ftr"/>
          </p:nvPr>
        </p:nvSpPr>
        <p:spPr>
          <a:xfrm>
            <a:off x="3124200" y="6248400"/>
            <a:ext cx="2892425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Google Shape;15;p22"/>
          <p:cNvSpPr txBox="1"/>
          <p:nvPr>
            <p:ph idx="12" type="sldNum"/>
          </p:nvPr>
        </p:nvSpPr>
        <p:spPr>
          <a:xfrm>
            <a:off x="65532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8" name="Google Shape;18;p23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1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b="1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b="1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Google Shape;19;p23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302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Google Shape;20;p23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1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b="1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b="1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Google Shape;21;p23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302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Google Shape;22;p23"/>
          <p:cNvSpPr txBox="1"/>
          <p:nvPr>
            <p:ph idx="10" type="dt"/>
          </p:nvPr>
        </p:nvSpPr>
        <p:spPr>
          <a:xfrm>
            <a:off x="6858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3" name="Google Shape;23;p23"/>
          <p:cNvSpPr txBox="1"/>
          <p:nvPr>
            <p:ph idx="11" type="ftr"/>
          </p:nvPr>
        </p:nvSpPr>
        <p:spPr>
          <a:xfrm>
            <a:off x="3124200" y="6248400"/>
            <a:ext cx="2892425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4" name="Google Shape;24;p23"/>
          <p:cNvSpPr txBox="1"/>
          <p:nvPr>
            <p:ph idx="12" type="sldNum"/>
          </p:nvPr>
        </p:nvSpPr>
        <p:spPr>
          <a:xfrm>
            <a:off x="65532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4"/>
          <p:cNvSpPr txBox="1"/>
          <p:nvPr>
            <p:ph type="title"/>
          </p:nvPr>
        </p:nvSpPr>
        <p:spPr>
          <a:xfrm>
            <a:off x="685800" y="609600"/>
            <a:ext cx="7769225" cy="114141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Google Shape;27;p24"/>
          <p:cNvSpPr txBox="1"/>
          <p:nvPr>
            <p:ph idx="1" type="body"/>
          </p:nvPr>
        </p:nvSpPr>
        <p:spPr>
          <a:xfrm>
            <a:off x="685800" y="1981200"/>
            <a:ext cx="3808413" cy="41132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•"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–"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–"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Google Shape;28;p24"/>
          <p:cNvSpPr txBox="1"/>
          <p:nvPr>
            <p:ph idx="2" type="body"/>
          </p:nvPr>
        </p:nvSpPr>
        <p:spPr>
          <a:xfrm>
            <a:off x="4646612" y="1981200"/>
            <a:ext cx="3808412" cy="41132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•"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–"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–"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9" name="Google Shape;29;p24"/>
          <p:cNvSpPr txBox="1"/>
          <p:nvPr>
            <p:ph idx="10" type="dt"/>
          </p:nvPr>
        </p:nvSpPr>
        <p:spPr>
          <a:xfrm>
            <a:off x="6858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0" name="Google Shape;30;p24"/>
          <p:cNvSpPr txBox="1"/>
          <p:nvPr>
            <p:ph idx="11" type="ftr"/>
          </p:nvPr>
        </p:nvSpPr>
        <p:spPr>
          <a:xfrm>
            <a:off x="3124200" y="6248400"/>
            <a:ext cx="2892425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Google Shape;31;p24"/>
          <p:cNvSpPr txBox="1"/>
          <p:nvPr>
            <p:ph idx="12" type="sldNum"/>
          </p:nvPr>
        </p:nvSpPr>
        <p:spPr>
          <a:xfrm>
            <a:off x="65532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5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  <a:defRPr b="1" i="0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Google Shape;34;p25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Google Shape;35;p25"/>
          <p:cNvSpPr txBox="1"/>
          <p:nvPr>
            <p:ph idx="10" type="dt"/>
          </p:nvPr>
        </p:nvSpPr>
        <p:spPr>
          <a:xfrm>
            <a:off x="6858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6" name="Google Shape;36;p25"/>
          <p:cNvSpPr txBox="1"/>
          <p:nvPr>
            <p:ph idx="11" type="ftr"/>
          </p:nvPr>
        </p:nvSpPr>
        <p:spPr>
          <a:xfrm>
            <a:off x="3124200" y="6248400"/>
            <a:ext cx="2892425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7" name="Google Shape;37;p25"/>
          <p:cNvSpPr txBox="1"/>
          <p:nvPr>
            <p:ph idx="12" type="sldNum"/>
          </p:nvPr>
        </p:nvSpPr>
        <p:spPr>
          <a:xfrm>
            <a:off x="65532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6"/>
          <p:cNvSpPr txBox="1"/>
          <p:nvPr>
            <p:ph type="title"/>
          </p:nvPr>
        </p:nvSpPr>
        <p:spPr>
          <a:xfrm>
            <a:off x="685800" y="609600"/>
            <a:ext cx="7769225" cy="114141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Google Shape;40;p26"/>
          <p:cNvSpPr txBox="1"/>
          <p:nvPr>
            <p:ph idx="1" type="body"/>
          </p:nvPr>
        </p:nvSpPr>
        <p:spPr>
          <a:xfrm>
            <a:off x="685800" y="1981200"/>
            <a:ext cx="7769225" cy="41132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Google Shape;41;p26"/>
          <p:cNvSpPr txBox="1"/>
          <p:nvPr>
            <p:ph idx="10" type="dt"/>
          </p:nvPr>
        </p:nvSpPr>
        <p:spPr>
          <a:xfrm>
            <a:off x="6858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Google Shape;42;p26"/>
          <p:cNvSpPr txBox="1"/>
          <p:nvPr>
            <p:ph idx="11" type="ftr"/>
          </p:nvPr>
        </p:nvSpPr>
        <p:spPr>
          <a:xfrm>
            <a:off x="3124200" y="6248400"/>
            <a:ext cx="2892425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3" name="Google Shape;43;p26"/>
          <p:cNvSpPr txBox="1"/>
          <p:nvPr>
            <p:ph idx="12" type="sldNum"/>
          </p:nvPr>
        </p:nvSpPr>
        <p:spPr>
          <a:xfrm>
            <a:off x="65532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7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Google Shape;46;p27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7" name="Google Shape;47;p27"/>
          <p:cNvSpPr txBox="1"/>
          <p:nvPr>
            <p:ph idx="10" type="dt"/>
          </p:nvPr>
        </p:nvSpPr>
        <p:spPr>
          <a:xfrm>
            <a:off x="6858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8" name="Google Shape;48;p27"/>
          <p:cNvSpPr txBox="1"/>
          <p:nvPr>
            <p:ph idx="11" type="ftr"/>
          </p:nvPr>
        </p:nvSpPr>
        <p:spPr>
          <a:xfrm>
            <a:off x="3124200" y="6248400"/>
            <a:ext cx="2892425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Google Shape;49;p27"/>
          <p:cNvSpPr txBox="1"/>
          <p:nvPr>
            <p:ph idx="12" type="sldNum"/>
          </p:nvPr>
        </p:nvSpPr>
        <p:spPr>
          <a:xfrm>
            <a:off x="65532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21"/>
          <p:cNvSpPr txBox="1"/>
          <p:nvPr>
            <p:ph type="title"/>
          </p:nvPr>
        </p:nvSpPr>
        <p:spPr>
          <a:xfrm>
            <a:off x="685800" y="609600"/>
            <a:ext cx="7769225" cy="114141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p21"/>
          <p:cNvSpPr txBox="1"/>
          <p:nvPr>
            <p:ph idx="1" type="body"/>
          </p:nvPr>
        </p:nvSpPr>
        <p:spPr>
          <a:xfrm>
            <a:off x="685800" y="1981200"/>
            <a:ext cx="7769225" cy="41132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Google Shape;9;p21"/>
          <p:cNvSpPr txBox="1"/>
          <p:nvPr>
            <p:ph idx="10" type="dt"/>
          </p:nvPr>
        </p:nvSpPr>
        <p:spPr>
          <a:xfrm>
            <a:off x="6858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Google Shape;10;p21"/>
          <p:cNvSpPr txBox="1"/>
          <p:nvPr>
            <p:ph idx="11" type="ftr"/>
          </p:nvPr>
        </p:nvSpPr>
        <p:spPr>
          <a:xfrm>
            <a:off x="3124200" y="6248400"/>
            <a:ext cx="2892425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21"/>
          <p:cNvSpPr txBox="1"/>
          <p:nvPr>
            <p:ph idx="12" type="sldNum"/>
          </p:nvPr>
        </p:nvSpPr>
        <p:spPr>
          <a:xfrm>
            <a:off x="65532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www.tlu.ee/ht/oppeinfooppeinfo/korduma-kippuvad-kusimused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www.tlu.ee/ht/oppenoustamine#oppenoustajad" TargetMode="External"/><Relationship Id="rId4" Type="http://schemas.openxmlformats.org/officeDocument/2006/relationships/hyperlink" Target="https://www.tlu.ee/uliopilaste-noustamiskeskus" TargetMode="External"/><Relationship Id="rId5" Type="http://schemas.openxmlformats.org/officeDocument/2006/relationships/hyperlink" Target="mailto:oppeosakond@tlu.ee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tlu.ee/stardipauk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tlu.ee/kasutajakonto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"/>
          <p:cNvSpPr txBox="1"/>
          <p:nvPr/>
        </p:nvSpPr>
        <p:spPr>
          <a:xfrm>
            <a:off x="838200" y="106361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Verdana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  <a:endParaRPr b="1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0" y="893764"/>
            <a:ext cx="8824937" cy="476812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Verdana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5718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"/>
              <a:buFont typeface="Verdana"/>
              <a:buNone/>
            </a:pPr>
            <a:r>
              <a:rPr b="1" i="0" lang="en-US" sz="26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Eriala infotunnid toimuvad 30.08.2023</a:t>
            </a:r>
            <a:endParaRPr/>
          </a:p>
          <a:p>
            <a:pPr indent="0" lvl="0" marL="35718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"/>
              <a:buFont typeface="Arial"/>
              <a:buNone/>
            </a:pPr>
            <a:r>
              <a:t/>
            </a:r>
            <a:endParaRPr b="1" i="0" sz="26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3571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None/>
            </a:pPr>
            <a:r>
              <a:rPr b="1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Aasia uuringud </a:t>
            </a: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kl 11 ruumis A-543</a:t>
            </a:r>
            <a:endParaRPr/>
          </a:p>
          <a:p>
            <a:pPr indent="0" lvl="0" marL="3571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None/>
            </a:pPr>
            <a:r>
              <a:rPr b="1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Ajalugu </a:t>
            </a: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kl 11 ruumis A-325</a:t>
            </a:r>
            <a:endParaRPr/>
          </a:p>
          <a:p>
            <a:pPr indent="0" lvl="0" marL="3571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None/>
            </a:pPr>
            <a:r>
              <a:rPr b="1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Keeleteadus ja keeletoimetamine </a:t>
            </a: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kl 11 ruumis S-240</a:t>
            </a:r>
            <a:endParaRPr b="1" i="0" sz="26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3571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None/>
            </a:pPr>
            <a:r>
              <a:rPr b="1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Kirjalik tõlge </a:t>
            </a: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kl 11 ruumis S-412</a:t>
            </a:r>
            <a:endParaRPr b="0" i="0" sz="2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3571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None/>
            </a:pPr>
            <a:r>
              <a:rPr b="1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Kirjandusteadus </a:t>
            </a: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kl 11 ruumis S-415</a:t>
            </a:r>
            <a:endParaRPr b="0" i="0" sz="2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3571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None/>
            </a:pPr>
            <a:r>
              <a:rPr b="1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Linnakorraldus </a:t>
            </a: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kl 11 ruumis M-224</a:t>
            </a:r>
            <a:endParaRPr/>
          </a:p>
          <a:p>
            <a:pPr indent="0" lvl="0" marL="3571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None/>
            </a:pPr>
            <a:r>
              <a:rPr b="1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Nüüdiskultuur </a:t>
            </a: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kl 11 ruumis M-225</a:t>
            </a:r>
            <a:endParaRPr b="0" i="0" sz="2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3571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None/>
            </a:pPr>
            <a:r>
              <a:rPr b="1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Slaavi keeled ja kultuurid </a:t>
            </a: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kl 11 ruumis S-326</a:t>
            </a:r>
            <a:endParaRPr b="0" i="0" sz="2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3571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57" name="Google Shape;57;p1"/>
          <p:cNvCxnSpPr/>
          <p:nvPr/>
        </p:nvCxnSpPr>
        <p:spPr>
          <a:xfrm>
            <a:off x="838200" y="723900"/>
            <a:ext cx="7478711" cy="15875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0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Verdana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  <a:endParaRPr/>
          </a:p>
        </p:txBody>
      </p:sp>
      <p:sp>
        <p:nvSpPr>
          <p:cNvPr id="124" name="Google Shape;124;p10"/>
          <p:cNvSpPr txBox="1"/>
          <p:nvPr/>
        </p:nvSpPr>
        <p:spPr>
          <a:xfrm>
            <a:off x="539750" y="981075"/>
            <a:ext cx="8353425" cy="463708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200"/>
              <a:buFont typeface="Verdana"/>
              <a:buNone/>
            </a:pPr>
            <a:r>
              <a:rPr b="1" i="0" lang="en-US" sz="22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Ainetesse registreerumine</a:t>
            </a:r>
            <a:endParaRPr b="1" i="0" sz="22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431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Ainetesse registreerimisega võtab üliõpilane endale kohustuse sooritada selle aine lõpus eksam või arvestus.</a:t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431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Kui oled end ainesse kirja pannud, kuid ainet kuulata ei soovi, siis tuleb registreerumine tühistada.</a:t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2" marL="4286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Kuni </a:t>
            </a:r>
            <a:r>
              <a:rPr b="1" i="0" lang="en-US" sz="22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11.09 </a:t>
            </a: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saad registreerumise ise tühistada,</a:t>
            </a:r>
            <a:endParaRPr/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Verdana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pärast seda saab registreerumise tühistada nelja tööpäeva jooksul avalduse alusel </a:t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Verdana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(ÕISis „Muud avaldused“).</a:t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25" name="Google Shape;125;p10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1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Verdana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  <a:endParaRPr/>
          </a:p>
        </p:txBody>
      </p:sp>
      <p:sp>
        <p:nvSpPr>
          <p:cNvPr id="132" name="Google Shape;132;p11"/>
          <p:cNvSpPr txBox="1"/>
          <p:nvPr/>
        </p:nvSpPr>
        <p:spPr>
          <a:xfrm>
            <a:off x="600040" y="852487"/>
            <a:ext cx="8353425" cy="5292248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700"/>
              <a:buFont typeface="Verdana"/>
              <a:buNone/>
            </a:pPr>
            <a:r>
              <a:rPr b="1" i="0" lang="en-US" sz="28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Õpingute kavandamine</a:t>
            </a:r>
            <a:endParaRPr b="1" i="0" sz="28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Times New Roman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431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Esimese aasta üliõpilased registreerivad esimesel semestril </a:t>
            </a:r>
            <a:r>
              <a:rPr b="1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5 ainet</a:t>
            </a: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30 EAP-d. Kõige vähem saab esimesel semestril registreerida 4 ainet (see on täiskoormuse miinimum).</a:t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431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Ülikoolis jätkamiseks tuleb esimese semestri lõpuks koguda kõige vähem 15 EAPd.</a:t>
            </a:r>
            <a:endParaRPr/>
          </a:p>
          <a:p>
            <a:pPr indent="-203200" lvl="0" marL="431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03200" lvl="0" marL="431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431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Kõik üliõpilased alustavad täiskoormuses, koormust muudetakse vajadusel teise õppeaasta alguses.</a:t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33" name="Google Shape;133;p11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2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Verdana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  <a:endParaRPr/>
          </a:p>
        </p:txBody>
      </p:sp>
      <p:sp>
        <p:nvSpPr>
          <p:cNvPr id="139" name="Google Shape;139;p12"/>
          <p:cNvSpPr txBox="1"/>
          <p:nvPr/>
        </p:nvSpPr>
        <p:spPr>
          <a:xfrm>
            <a:off x="539750" y="981075"/>
            <a:ext cx="8159633" cy="53022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50"/>
              <a:buFont typeface="Verdana"/>
              <a:buNone/>
            </a:pPr>
            <a:r>
              <a:rPr b="1" i="0" lang="en-US" sz="22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Eksamite ja arvestuste sooritamine</a:t>
            </a:r>
            <a:endParaRPr b="1" i="0" sz="22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Times New Roman"/>
              <a:buNone/>
            </a:pPr>
            <a:r>
              <a:t/>
            </a:r>
            <a:endParaRPr b="1" i="0" sz="22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Õppejõul on õigus kehtestada </a:t>
            </a:r>
            <a:r>
              <a:rPr b="0" i="0" lang="en-US" sz="2000" u="sng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kursuseprogrammis</a:t>
            </a:r>
            <a:r>
              <a:rPr b="0" i="0" lang="en-US" sz="2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nõudeid, mis peavad olema täidetud ainekursusele järgnevale eksamile pääsemiseks või arvestuse sooritamiseks.</a:t>
            </a:r>
            <a:endParaRPr/>
          </a:p>
          <a:p>
            <a:pPr indent="-215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Eksameid ja arvestusi saab teha kaks korda v.a erandjuhud (v.t õppekorralduse eeskirjast 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§ 21. </a:t>
            </a:r>
            <a:r>
              <a:rPr b="0" i="0" lang="en-US" sz="2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Eksamid ja arvestused punkt 2).</a:t>
            </a:r>
            <a:endParaRPr/>
          </a:p>
          <a:p>
            <a:pPr indent="-215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Sügisel registreeritud ainetes pead sooritama eksami või arvestuse hiljemalt 28.01.2024.</a:t>
            </a:r>
            <a:endParaRPr b="1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40" name="Google Shape;140;p12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3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Verdana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  <a:endParaRPr/>
          </a:p>
        </p:txBody>
      </p:sp>
      <p:sp>
        <p:nvSpPr>
          <p:cNvPr id="146" name="Google Shape;146;p13"/>
          <p:cNvSpPr txBox="1"/>
          <p:nvPr/>
        </p:nvSpPr>
        <p:spPr>
          <a:xfrm>
            <a:off x="539750" y="981075"/>
            <a:ext cx="8353425" cy="444990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50"/>
              <a:buFont typeface="Verdana"/>
              <a:buNone/>
            </a:pPr>
            <a:r>
              <a:rPr b="1" i="0" lang="en-US" sz="22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Eksamite ja arvestuste sooritamine</a:t>
            </a:r>
            <a:endParaRPr b="1" i="0" sz="22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50"/>
              <a:buFont typeface="Verdana"/>
              <a:buNone/>
            </a:pPr>
            <a:r>
              <a:t/>
            </a:r>
            <a:endParaRPr b="1" i="0" sz="22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Eksamitele ja arvestustele tuleb registreeruda ÕISis.</a:t>
            </a:r>
            <a:endParaRPr/>
          </a:p>
          <a:p>
            <a:pPr indent="12700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12700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Registreeruda tuleb ka siis kui aine lõpeb iseseisva töö esitamisega või kui sooritad järeleksamit.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Registreerimata üliõpilast on õigus eksamile/arvestusele mitte lubada.</a:t>
            </a:r>
            <a:endParaRPr b="0" i="0" sz="20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1590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1590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61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Ainet, milles ei ole saadud positiivset tulemust, on võimalik üks kord tasuta korduskuulata.</a:t>
            </a:r>
            <a:endParaRPr b="0" i="0" sz="20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Times New Roman"/>
              <a:buNone/>
            </a:pPr>
            <a:r>
              <a:t/>
            </a:r>
            <a:endParaRPr b="1" i="0" sz="22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47" name="Google Shape;147;p13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4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Verdana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  <a:endParaRPr/>
          </a:p>
        </p:txBody>
      </p:sp>
      <p:sp>
        <p:nvSpPr>
          <p:cNvPr id="153" name="Google Shape;153;p14"/>
          <p:cNvSpPr txBox="1"/>
          <p:nvPr/>
        </p:nvSpPr>
        <p:spPr>
          <a:xfrm>
            <a:off x="539750" y="981075"/>
            <a:ext cx="8312700" cy="50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50"/>
              <a:buFont typeface="Verdana"/>
              <a:buNone/>
            </a:pPr>
            <a:r>
              <a:rPr b="1" i="0" lang="en-US" sz="22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Tasuta kõrgharidus</a:t>
            </a:r>
            <a:endParaRPr b="1" i="0" sz="22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Times New Roman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Tasuta õpe = 30 ainepunkti semestri kohta.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Verdana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  <a:p>
            <a:pPr indent="-342900" lvl="7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Arvesse lähevad ainult õppekavajärgsed ained (ained, mis on õppekavas).</a:t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2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Kui õppekava täitmisest jääb puudu rohkem kui </a:t>
            </a:r>
            <a:endParaRPr/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Verdana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6 EAPd, siis esitab ülikool trahvirahaarve juba esimese semestri lõpus (30 eurot iga ainepunkti kohta).</a:t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Verdana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Näiteks kui sooritamata jääb kaks ainet ja oled kogunud vaid 18 EAPd, siis tuleb ülikoolile hüvitada 6x30=180 eurot.</a:t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54" name="Google Shape;154;p14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5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Verdana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  <a:endParaRPr/>
          </a:p>
        </p:txBody>
      </p:sp>
      <p:sp>
        <p:nvSpPr>
          <p:cNvPr id="160" name="Google Shape;160;p15"/>
          <p:cNvSpPr txBox="1"/>
          <p:nvPr/>
        </p:nvSpPr>
        <p:spPr>
          <a:xfrm>
            <a:off x="539750" y="981074"/>
            <a:ext cx="8353425" cy="50518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50"/>
              <a:buFont typeface="Verdana"/>
              <a:buNone/>
            </a:pPr>
            <a:r>
              <a:rPr b="1" i="0" lang="en-US" sz="22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Tasuta kõrgharidus</a:t>
            </a:r>
            <a:endParaRPr b="1" i="0" sz="22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431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Eritingimus: õppekulude hüvitamist ei nõuta üliõpilastelt, kes täidavad vähemalt osakoormuses õppimise nõuded ja on keskmise, raske või sügava puudega; alla 7-aastase või puudega lapse vanem või eestkostja.</a:t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431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NB! Eritingimusest (alla 7-aastane laps) anna teada oma õppenõustajale, puude kohta (s.h puudega laps) aga erivajadustega inimeste nõustaja Kai Rannastule (kai.rannastu@tlu.ee).</a:t>
            </a:r>
            <a:endParaRPr/>
          </a:p>
          <a:p>
            <a:pPr indent="0" lvl="0" marL="88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61" name="Google Shape;161;p15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6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Verdana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  <a:endParaRPr/>
          </a:p>
        </p:txBody>
      </p:sp>
      <p:sp>
        <p:nvSpPr>
          <p:cNvPr id="167" name="Google Shape;167;p16"/>
          <p:cNvSpPr txBox="1"/>
          <p:nvPr/>
        </p:nvSpPr>
        <p:spPr>
          <a:xfrm>
            <a:off x="557857" y="1053502"/>
            <a:ext cx="8353425" cy="471963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Verdana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Kust leian infot?</a:t>
            </a:r>
            <a:endParaRPr b="1" i="0" sz="20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Ülikooli kodulehelt: </a:t>
            </a:r>
            <a:endParaRPr/>
          </a:p>
          <a:p>
            <a:pPr indent="0" lvl="0" marL="361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Verdana"/>
              <a:buNone/>
            </a:pPr>
            <a:r>
              <a:rPr b="0" i="0" lang="en-US" sz="20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https://www.tlu.ee/oppeinfo</a:t>
            </a:r>
            <a:endParaRPr/>
          </a:p>
          <a:p>
            <a:pPr indent="-215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Instituudi kodulehelt:</a:t>
            </a:r>
            <a:endParaRPr/>
          </a:p>
          <a:p>
            <a:pPr indent="0" lvl="0" marL="361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Verdana"/>
              <a:buNone/>
            </a:pPr>
            <a:r>
              <a:rPr b="0" i="0" lang="en-US" sz="20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https://www.tlu.ee/ht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•"/>
            </a:pPr>
            <a:r>
              <a:rPr b="0" i="0" lang="en-US" sz="2000" u="sng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https://www.tlu.ee/ht/oppeinfooppeinfo/korduma-kippuvad-kusimused</a:t>
            </a:r>
            <a:endParaRPr b="0" i="0" sz="20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15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Oma õppelepingust (näidis):</a:t>
            </a:r>
            <a:endParaRPr/>
          </a:p>
          <a:p>
            <a:pPr indent="0" lvl="0" marL="361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Verdana"/>
              <a:buNone/>
            </a:pPr>
            <a:r>
              <a:rPr b="0" i="0" lang="en-US" sz="20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https://www.tlu.ee/leping </a:t>
            </a:r>
            <a:endParaRPr/>
          </a:p>
          <a:p>
            <a:pPr indent="-215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Õppekorralduse eeskirjast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Akadeemilisest kalendrist</a:t>
            </a:r>
            <a:endParaRPr/>
          </a:p>
        </p:txBody>
      </p:sp>
      <p:cxnSp>
        <p:nvCxnSpPr>
          <p:cNvPr id="168" name="Google Shape;168;p16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7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Verdana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  <a:endParaRPr/>
          </a:p>
        </p:txBody>
      </p:sp>
      <p:sp>
        <p:nvSpPr>
          <p:cNvPr id="174" name="Google Shape;174;p17"/>
          <p:cNvSpPr txBox="1"/>
          <p:nvPr/>
        </p:nvSpPr>
        <p:spPr>
          <a:xfrm>
            <a:off x="539751" y="1139826"/>
            <a:ext cx="8604249" cy="5718174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50"/>
              <a:buFont typeface="Verdana"/>
              <a:buNone/>
            </a:pPr>
            <a:r>
              <a:rPr b="1" i="0" lang="en-US" sz="22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Kelle poole küsimustega pöördun?</a:t>
            </a:r>
            <a:endParaRPr b="1" i="0" sz="22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25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25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Verdana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Õppejõud (kui küsimus puudutab õppetööd/aine sisu)</a:t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50"/>
              <a:buFont typeface="Verdana"/>
              <a:buNone/>
            </a:pPr>
            <a:r>
              <a:t/>
            </a:r>
            <a:endParaRPr b="1" i="0" sz="22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50"/>
              <a:buFont typeface="Verdana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Üliõpilasesindus </a:t>
            </a:r>
            <a:r>
              <a:rPr b="0" i="0" lang="en-US" sz="22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tyhiyn@esindus.ee</a:t>
            </a:r>
            <a:endParaRPr b="0" i="0" sz="22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Times New Roman"/>
              <a:buNone/>
            </a:pPr>
            <a:r>
              <a:t/>
            </a:r>
            <a:endParaRPr b="1" i="0" sz="22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25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Verdana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Õppenõustaja  </a:t>
            </a:r>
            <a:r>
              <a:rPr b="0" i="0" lang="en-US" sz="2200" u="sng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https://www.tlu.ee/ht/oppenoustamine#oppenoustajad</a:t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Verdana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Nõustamiskeskus</a:t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50"/>
              <a:buFont typeface="Verdana"/>
              <a:buNone/>
            </a:pPr>
            <a:r>
              <a:rPr b="0" i="0" lang="en-US" sz="2200" u="sng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https://www.tlu.ee/uliopilaste-noustamiskeskus</a:t>
            </a:r>
            <a:endParaRPr b="0" i="0" sz="2200" u="sng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50"/>
              <a:buFont typeface="Arial"/>
              <a:buNone/>
            </a:pPr>
            <a:r>
              <a:t/>
            </a:r>
            <a:endParaRPr b="0" i="0" sz="2200" u="sng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"/>
              <a:buFont typeface="Verdana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Stipendiumide osas ülikooli õppeosakond</a:t>
            </a:r>
            <a:r>
              <a:rPr b="1" i="0" lang="en-US" sz="22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i="0" lang="en-US" sz="2200" u="sng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oppeosakond@tlu.ee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50"/>
              <a:buFont typeface="Verdana"/>
              <a:buNone/>
            </a:pPr>
            <a:r>
              <a:rPr b="0" i="0" lang="en-US" sz="2200" u="sng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https://www.tlu.ee/toetused</a:t>
            </a:r>
            <a:endParaRPr b="1" i="0" sz="2400" u="none" cap="none" strike="noStrike">
              <a:solidFill>
                <a:schemeClr val="dk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75" name="Google Shape;175;p17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8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Verdana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  <a:endParaRPr/>
          </a:p>
        </p:txBody>
      </p:sp>
      <p:sp>
        <p:nvSpPr>
          <p:cNvPr id="182" name="Google Shape;182;p18"/>
          <p:cNvSpPr txBox="1"/>
          <p:nvPr/>
        </p:nvSpPr>
        <p:spPr>
          <a:xfrm>
            <a:off x="609662" y="965199"/>
            <a:ext cx="8293200" cy="519883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50"/>
              <a:buFont typeface="Verdana"/>
              <a:buNone/>
            </a:pPr>
            <a:r>
              <a:rPr b="1" i="0" lang="en-US" sz="26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Palun kasuta ülikoolis @tlu.ee meili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50"/>
              <a:buFont typeface="Verdana"/>
              <a:buNone/>
            </a:pPr>
            <a:r>
              <a:t/>
            </a:r>
            <a:endParaRPr b="1" i="0" sz="26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Times New Roman"/>
              <a:buNone/>
            </a:pPr>
            <a:r>
              <a:t/>
            </a:r>
            <a:endParaRPr b="1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431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Õppelepingu järgi on see üliõpilasele kohustuslik ning selle meiliaadressiga on kõik üliõpilased liidetud instituudi õppeinfolisti.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431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Anonüümkirju käsitletakse rämpspostina ja nendele ei vastata.  </a:t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Verdana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431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Kirjuta alati kirja lõppu kes Sa oled ja mis eriala õpid. Teema (subjekti) reale kirjuta, mis küsimuses Sa pöördud</a:t>
            </a:r>
            <a:r>
              <a:rPr b="0" i="0" lang="en-US" sz="2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83" name="Google Shape;183;p18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9"/>
          <p:cNvSpPr txBox="1"/>
          <p:nvPr/>
        </p:nvSpPr>
        <p:spPr>
          <a:xfrm>
            <a:off x="838200" y="106361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Verdana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  <a:endParaRPr/>
          </a:p>
        </p:txBody>
      </p:sp>
      <p:sp>
        <p:nvSpPr>
          <p:cNvPr id="190" name="Google Shape;190;p19"/>
          <p:cNvSpPr txBox="1"/>
          <p:nvPr/>
        </p:nvSpPr>
        <p:spPr>
          <a:xfrm>
            <a:off x="838200" y="723900"/>
            <a:ext cx="8055000" cy="5260041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Verdana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Õppenõustaja Helina Puksmann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Verdana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(helina.puksmann@tlu.ee) </a:t>
            </a:r>
            <a:endParaRPr b="1" i="0" sz="18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Verdana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Keeleteadus ja keeletoimetamine, kirjandusteadus, slaavi keeled ja kultuurid, eesti keele ja kirjanduse õpetaja, vene keele ja kirjanduse õpetaja</a:t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Verdana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Verdana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Õppenõustaja Signe Steinpilm</a:t>
            </a:r>
            <a:endParaRPr b="1" i="0" sz="18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Verdana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(signe.steinpilm@tlu.ee) S-409</a:t>
            </a:r>
            <a:endParaRPr b="1" i="0" sz="18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Verdana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Aasia uuringud, ajalugu, nüüdiskultuur, ajaloo ja ühiskonnaõpetuse õpetaja, võõrkeeleõpetaja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Verdana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Õppenõustaja-õppespetsialist Karmen Alamets</a:t>
            </a:r>
            <a:endParaRPr b="1" i="0" sz="18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Verdana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(karmen.alamets@tlu.ee) S-409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Verdana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Linnakorraldus</a:t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Verdana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Rahvusvahelistumise koordinaator Maris Peters </a:t>
            </a:r>
            <a:r>
              <a:rPr b="1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b="1" i="0" lang="en-US" sz="1800" u="sng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maris.peters@tlu.ee</a:t>
            </a:r>
            <a:r>
              <a:rPr b="1" i="0" lang="en-US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) </a:t>
            </a:r>
            <a:r>
              <a:rPr b="1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S-408</a:t>
            </a:r>
            <a:endParaRPr b="1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Verdana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Õppejuht Siiri Soidro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Verdana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b="1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siiri.soidro@tlu.ee) S-407</a:t>
            </a:r>
            <a:endParaRPr b="1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91" name="Google Shape;191;p19"/>
          <p:cNvCxnSpPr/>
          <p:nvPr/>
        </p:nvCxnSpPr>
        <p:spPr>
          <a:xfrm>
            <a:off x="838200" y="723900"/>
            <a:ext cx="7478711" cy="15875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Verdana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  <a:endParaRPr b="1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3" name="Google Shape;63;p2"/>
          <p:cNvSpPr txBox="1"/>
          <p:nvPr/>
        </p:nvSpPr>
        <p:spPr>
          <a:xfrm>
            <a:off x="838200" y="1125523"/>
            <a:ext cx="7543800" cy="48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None/>
            </a:pPr>
            <a:r>
              <a:rPr b="0" i="0" lang="en-US" sz="2400" u="sng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https://www.tlu.ee/stardipauk</a:t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Aktus toimub 31. augustil kell 14.00 sisehoovis</a:t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90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Infotund erivajadustega üliõpilastele 30.08 kell 13.00 ruumis M-136</a:t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90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32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90500" lvl="0" marL="3429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64" name="Google Shape;64;p2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0"/>
          <p:cNvSpPr txBox="1"/>
          <p:nvPr/>
        </p:nvSpPr>
        <p:spPr>
          <a:xfrm>
            <a:off x="838200" y="106361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Verdana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  <a:endParaRPr b="1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8" name="Google Shape;198;p20"/>
          <p:cNvSpPr txBox="1"/>
          <p:nvPr/>
        </p:nvSpPr>
        <p:spPr>
          <a:xfrm>
            <a:off x="0" y="893764"/>
            <a:ext cx="8824937" cy="542465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3571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3571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99" name="Google Shape;199;p20"/>
          <p:cNvCxnSpPr/>
          <p:nvPr/>
        </p:nvCxnSpPr>
        <p:spPr>
          <a:xfrm>
            <a:off x="838200" y="723900"/>
            <a:ext cx="7478711" cy="15875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0" name="Google Shape;200;p20"/>
          <p:cNvSpPr txBox="1"/>
          <p:nvPr/>
        </p:nvSpPr>
        <p:spPr>
          <a:xfrm>
            <a:off x="0" y="893764"/>
            <a:ext cx="8824937" cy="476812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Verdana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5718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"/>
              <a:buFont typeface="Verdana"/>
              <a:buNone/>
            </a:pPr>
            <a:r>
              <a:rPr b="1" i="0" lang="en-US" sz="26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Eriala infotunnid toimuvad 30.08.2023</a:t>
            </a:r>
            <a:endParaRPr/>
          </a:p>
          <a:p>
            <a:pPr indent="0" lvl="0" marL="35718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"/>
              <a:buFont typeface="Arial"/>
              <a:buNone/>
            </a:pPr>
            <a:r>
              <a:t/>
            </a:r>
            <a:endParaRPr b="1" i="0" sz="26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3571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None/>
            </a:pPr>
            <a:r>
              <a:rPr b="1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Aasia uuringud </a:t>
            </a: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kl 11 ruumis A-543</a:t>
            </a:r>
            <a:endParaRPr/>
          </a:p>
          <a:p>
            <a:pPr indent="0" lvl="0" marL="3571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None/>
            </a:pPr>
            <a:r>
              <a:rPr b="1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Ajalugu </a:t>
            </a: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kl 11 ruumis A-325</a:t>
            </a:r>
            <a:endParaRPr/>
          </a:p>
          <a:p>
            <a:pPr indent="0" lvl="0" marL="3571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None/>
            </a:pPr>
            <a:r>
              <a:rPr b="1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Keeleteadus ja keeletoimetamine </a:t>
            </a: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kl 11 ruumis S-240</a:t>
            </a:r>
            <a:endParaRPr b="1" i="0" sz="26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3571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None/>
            </a:pPr>
            <a:r>
              <a:rPr b="1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Kirjalik tõlge </a:t>
            </a: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kl 11 ruumis S-412</a:t>
            </a:r>
            <a:endParaRPr b="0" i="0" sz="2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3571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None/>
            </a:pPr>
            <a:r>
              <a:rPr b="1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Kirjandusteadus </a:t>
            </a: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kl 11 ruumis S-415</a:t>
            </a:r>
            <a:endParaRPr b="0" i="0" sz="2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3571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None/>
            </a:pPr>
            <a:r>
              <a:rPr b="1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Linnakorraldus </a:t>
            </a: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kl 11 ruumis M-224</a:t>
            </a:r>
            <a:endParaRPr/>
          </a:p>
          <a:p>
            <a:pPr indent="0" lvl="0" marL="3571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None/>
            </a:pPr>
            <a:r>
              <a:rPr b="1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Nüüdiskultuur </a:t>
            </a: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kl 11 ruumis M-225</a:t>
            </a:r>
            <a:endParaRPr b="0" i="0" sz="2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3571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Verdana"/>
              <a:buNone/>
            </a:pPr>
            <a:r>
              <a:rPr b="1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Slaavi keeled ja kultuurid </a:t>
            </a:r>
            <a:r>
              <a:rPr b="0" i="0" lang="en-US" sz="2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kl 11 ruumis S-326</a:t>
            </a:r>
            <a:endParaRPr b="0" i="0" sz="26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3571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Verdana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  <a:endParaRPr b="1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0" name="Google Shape;70;p3"/>
          <p:cNvSpPr txBox="1"/>
          <p:nvPr/>
        </p:nvSpPr>
        <p:spPr>
          <a:xfrm>
            <a:off x="838200" y="1125523"/>
            <a:ext cx="7543800" cy="48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Ülikooli kasutajakonto loomine</a:t>
            </a:r>
            <a:endParaRPr/>
          </a:p>
          <a:p>
            <a:pPr indent="-2032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None/>
            </a:pPr>
            <a:r>
              <a:rPr b="0" i="0" lang="en-US" sz="2400" u="sng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https://www.tlu.ee/kasutajakonto</a:t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Kasutajate administraator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Henni-Maria Johanson, ruum S-203</a:t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None/>
            </a:pPr>
            <a:br>
              <a:rPr b="0" i="0" lang="en-US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1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30.08.2023 kell 10.00–16.00 Astra maja garderoobi alal A-117</a:t>
            </a:r>
            <a:endParaRPr b="1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032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32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90500" lvl="0" marL="3429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71" name="Google Shape;71;p3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"/>
          <p:cNvSpPr txBox="1"/>
          <p:nvPr/>
        </p:nvSpPr>
        <p:spPr>
          <a:xfrm>
            <a:off x="1267810" y="224073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Verdana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Humanitaarteaduste instituut</a:t>
            </a:r>
            <a:endParaRPr/>
          </a:p>
        </p:txBody>
      </p:sp>
      <p:sp>
        <p:nvSpPr>
          <p:cNvPr id="77" name="Google Shape;77;p4"/>
          <p:cNvSpPr txBox="1"/>
          <p:nvPr/>
        </p:nvSpPr>
        <p:spPr>
          <a:xfrm>
            <a:off x="968829" y="1154551"/>
            <a:ext cx="7543800" cy="463664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"/>
              <a:buFont typeface="Verdana"/>
              <a:buNone/>
            </a:pPr>
            <a:r>
              <a:rPr b="1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Õppeaasta koosneb kahest semestrist</a:t>
            </a: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sügissemester</a:t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kevadsemester</a:t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032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"/>
              <a:buFont typeface="Verdana"/>
              <a:buNone/>
            </a:pPr>
            <a:r>
              <a:rPr b="1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Semestris on </a:t>
            </a:r>
            <a:endParaRPr b="1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 kontaktõppe periood (7 nädalat)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vahenädal (iseseisva töö nädal)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II kontaktõppe periood (7 nädalat)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eksamisessioon (detsembris ja jaanuaris)</a:t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032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Verdana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Kõik olulised kuupäevad on akadeemilises kalendris: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Verdana"/>
              <a:buNone/>
            </a:pPr>
            <a:r>
              <a:rPr b="0" i="0" lang="en-US" sz="22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https://www.tlu.ee/akadeemiline-kalender</a:t>
            </a:r>
            <a:endParaRPr b="0" i="0" sz="22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78" name="Google Shape;78;p4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Verdana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  <a:endParaRPr/>
          </a:p>
        </p:txBody>
      </p:sp>
      <p:sp>
        <p:nvSpPr>
          <p:cNvPr id="85" name="Google Shape;85;p5"/>
          <p:cNvSpPr txBox="1"/>
          <p:nvPr/>
        </p:nvSpPr>
        <p:spPr>
          <a:xfrm>
            <a:off x="433387" y="965199"/>
            <a:ext cx="8353425" cy="5292248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700"/>
              <a:buFont typeface="Verdana"/>
              <a:buNone/>
            </a:pPr>
            <a:r>
              <a:rPr b="1" i="0" lang="en-US" sz="28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Õpingute kavandamine</a:t>
            </a:r>
            <a:endParaRPr b="1" i="0" sz="28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Times New Roman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Õppekava nominaalkestus on</a:t>
            </a:r>
            <a:endParaRPr/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Verdana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magistritasemel kaks aastat (4 semestrit). </a:t>
            </a:r>
            <a:endParaRPr/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 Õpingute mahtu arvestatakse ainepunktides</a:t>
            </a:r>
            <a:r>
              <a:rPr b="1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(EAP) </a:t>
            </a:r>
            <a:endParaRPr/>
          </a:p>
          <a:p>
            <a:pPr indent="4572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Verdana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1 EAP = </a:t>
            </a:r>
            <a:r>
              <a:rPr b="1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26 tundi tööd</a:t>
            </a: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/>
          </a:p>
          <a:p>
            <a:pPr indent="4572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Verdana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MA kavas on kokku 120 EAPd.</a:t>
            </a:r>
            <a:endParaRPr/>
          </a:p>
          <a:p>
            <a:pPr indent="4572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1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Ideaalne on õppida 30 ainepunkti semestri kohta.</a:t>
            </a:r>
            <a:endParaRPr/>
          </a:p>
          <a:p>
            <a:pPr indent="-2032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431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Õpingukava koostamisel tuleb vaadata nominaaljaotust, ASIOst oma tunniplaani ja registreeruda kursustele ÕISis.</a:t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86" name="Google Shape;86;p5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6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Verdana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  <a:endParaRPr/>
          </a:p>
        </p:txBody>
      </p:sp>
      <p:sp>
        <p:nvSpPr>
          <p:cNvPr id="92" name="Google Shape;92;p6"/>
          <p:cNvSpPr txBox="1"/>
          <p:nvPr/>
        </p:nvSpPr>
        <p:spPr>
          <a:xfrm>
            <a:off x="676275" y="908050"/>
            <a:ext cx="8137500" cy="51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700"/>
              <a:buFont typeface="Verdana"/>
              <a:buNone/>
            </a:pPr>
            <a:r>
              <a:rPr b="1" i="0" lang="en-US" sz="28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Õpingute kavandamine</a:t>
            </a:r>
            <a:endParaRPr b="1" i="0" sz="28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88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Verdana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Õpingute kavandamisel lähtu oma õppekava õppeainete jaotusest semestrite kaupa - nominaaljaotuse leiad ÕISist</a:t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93" name="Google Shape;93;p6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94" name="Google Shape;9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42046" y="2792378"/>
            <a:ext cx="5539730" cy="38320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Verdana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  <a:endParaRPr/>
          </a:p>
        </p:txBody>
      </p:sp>
      <p:sp>
        <p:nvSpPr>
          <p:cNvPr id="100" name="Google Shape;100;p7"/>
          <p:cNvSpPr txBox="1"/>
          <p:nvPr/>
        </p:nvSpPr>
        <p:spPr>
          <a:xfrm>
            <a:off x="426255" y="852487"/>
            <a:ext cx="8137500" cy="51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Verdana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Õpingute kavandamine</a:t>
            </a:r>
            <a:endParaRPr b="1" i="0" sz="24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88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Verdana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Nominaaljaotus:</a:t>
            </a:r>
            <a:endParaRPr/>
          </a:p>
        </p:txBody>
      </p:sp>
      <p:cxnSp>
        <p:nvCxnSpPr>
          <p:cNvPr id="101" name="Google Shape;101;p7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102" name="Google Shape;10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6255" y="2066058"/>
            <a:ext cx="8526822" cy="39962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8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Verdana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  <a:endParaRPr/>
          </a:p>
        </p:txBody>
      </p:sp>
      <p:sp>
        <p:nvSpPr>
          <p:cNvPr id="108" name="Google Shape;108;p8"/>
          <p:cNvSpPr txBox="1"/>
          <p:nvPr/>
        </p:nvSpPr>
        <p:spPr>
          <a:xfrm>
            <a:off x="539750" y="981075"/>
            <a:ext cx="8353425" cy="483114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Verdana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Õpingute kavandamine</a:t>
            </a:r>
            <a:endParaRPr b="1" i="0" sz="24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Verdana"/>
              <a:buNone/>
            </a:pPr>
            <a:r>
              <a:rPr b="1" i="0" lang="en-US" sz="2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Tunniplaanid – ASIO</a:t>
            </a:r>
            <a:endParaRPr b="1" i="0" sz="2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Tunniplaane näete ASIOst, valides:</a:t>
            </a:r>
            <a:endParaRPr/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Verdana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Õppetöö ja üritused &gt; Magistriõpe &gt; oma eriala õppekava. </a:t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ASIOs on ainekalendrid, õppejõu ainekalendrid, ruumikalendrid. </a:t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09" name="Google Shape;109;p8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110" name="Google Shape;11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71750" y="3829915"/>
            <a:ext cx="6572250" cy="2800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9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Verdana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  <a:endParaRPr/>
          </a:p>
        </p:txBody>
      </p:sp>
      <p:sp>
        <p:nvSpPr>
          <p:cNvPr id="116" name="Google Shape;116;p9"/>
          <p:cNvSpPr txBox="1"/>
          <p:nvPr/>
        </p:nvSpPr>
        <p:spPr>
          <a:xfrm>
            <a:off x="539750" y="995363"/>
            <a:ext cx="8353500" cy="45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200"/>
              <a:buFont typeface="Verdana"/>
              <a:buNone/>
            </a:pPr>
            <a:r>
              <a:rPr b="1" i="0" lang="en-US" sz="22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Ainetesse registreerumine ÕISis = õpingukava koostamine</a:t>
            </a:r>
            <a:endParaRPr b="1" i="0" sz="22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Ainetesse registreerumine toimub läbi õppeinfosüsteemi ÕIS. </a:t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55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ÕISi sisse logimiseks on vajalik ülikooli kasutajakonto.</a:t>
            </a:r>
            <a:endParaRPr/>
          </a:p>
          <a:p>
            <a:pPr indent="0" lvl="0" marL="127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55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ÕISi pääseb ID-kaardi-ga või mobiil-ID-ga.</a:t>
            </a:r>
            <a:endParaRPr/>
          </a:p>
          <a:p>
            <a:pPr indent="-203200" lvl="0" marL="355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03200" lvl="0" marL="3429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Verdana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Õpingukava koostamisel on abiks ÕISi kasutusjuhend </a:t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45720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Verdana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(leitav ÕISi avalehelt alt vasakust nurgast).</a:t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17" name="Google Shape;117;p9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118" name="Google Shape;11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1864" y="4735761"/>
            <a:ext cx="2378321" cy="24692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Kohandatu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FF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Helina Puksmann</dc:creator>
</cp:coreProperties>
</file>