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23" y="1616964"/>
            <a:ext cx="10358152" cy="235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79448"/>
            <a:ext cx="10515600" cy="38039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08694" y="1"/>
            <a:ext cx="1135380" cy="478155"/>
          </a:xfrm>
          <a:custGeom>
            <a:avLst/>
            <a:gdLst/>
            <a:ahLst/>
            <a:cxnLst/>
            <a:rect l="l" t="t" r="r" b="b"/>
            <a:pathLst>
              <a:path w="1135379" h="478155">
                <a:moveTo>
                  <a:pt x="1135066" y="0"/>
                </a:moveTo>
                <a:lnTo>
                  <a:pt x="0" y="0"/>
                </a:lnTo>
                <a:lnTo>
                  <a:pt x="1696" y="16826"/>
                </a:lnTo>
                <a:lnTo>
                  <a:pt x="13031" y="62567"/>
                </a:lnTo>
                <a:lnTo>
                  <a:pt x="27921" y="106792"/>
                </a:lnTo>
                <a:lnTo>
                  <a:pt x="46203" y="149340"/>
                </a:lnTo>
                <a:lnTo>
                  <a:pt x="67715" y="190047"/>
                </a:lnTo>
                <a:lnTo>
                  <a:pt x="92295" y="228751"/>
                </a:lnTo>
                <a:lnTo>
                  <a:pt x="119781" y="265291"/>
                </a:lnTo>
                <a:lnTo>
                  <a:pt x="150010" y="299504"/>
                </a:lnTo>
                <a:lnTo>
                  <a:pt x="182821" y="331229"/>
                </a:lnTo>
                <a:lnTo>
                  <a:pt x="218051" y="360302"/>
                </a:lnTo>
                <a:lnTo>
                  <a:pt x="255539" y="386562"/>
                </a:lnTo>
                <a:lnTo>
                  <a:pt x="295121" y="409847"/>
                </a:lnTo>
                <a:lnTo>
                  <a:pt x="336637" y="429995"/>
                </a:lnTo>
                <a:lnTo>
                  <a:pt x="379923" y="446843"/>
                </a:lnTo>
                <a:lnTo>
                  <a:pt x="424818" y="460229"/>
                </a:lnTo>
                <a:lnTo>
                  <a:pt x="471160" y="469991"/>
                </a:lnTo>
                <a:lnTo>
                  <a:pt x="518785" y="475968"/>
                </a:lnTo>
                <a:lnTo>
                  <a:pt x="567533" y="477996"/>
                </a:lnTo>
                <a:lnTo>
                  <a:pt x="616281" y="475968"/>
                </a:lnTo>
                <a:lnTo>
                  <a:pt x="663907" y="469991"/>
                </a:lnTo>
                <a:lnTo>
                  <a:pt x="710248" y="460229"/>
                </a:lnTo>
                <a:lnTo>
                  <a:pt x="755143" y="446843"/>
                </a:lnTo>
                <a:lnTo>
                  <a:pt x="798429" y="429995"/>
                </a:lnTo>
                <a:lnTo>
                  <a:pt x="839944" y="409847"/>
                </a:lnTo>
                <a:lnTo>
                  <a:pt x="879527" y="386562"/>
                </a:lnTo>
                <a:lnTo>
                  <a:pt x="917014" y="360302"/>
                </a:lnTo>
                <a:lnTo>
                  <a:pt x="952245" y="331229"/>
                </a:lnTo>
                <a:lnTo>
                  <a:pt x="985056" y="299504"/>
                </a:lnTo>
                <a:lnTo>
                  <a:pt x="1015285" y="265291"/>
                </a:lnTo>
                <a:lnTo>
                  <a:pt x="1042771" y="228751"/>
                </a:lnTo>
                <a:lnTo>
                  <a:pt x="1067351" y="190047"/>
                </a:lnTo>
                <a:lnTo>
                  <a:pt x="1088863" y="149340"/>
                </a:lnTo>
                <a:lnTo>
                  <a:pt x="1107145" y="106792"/>
                </a:lnTo>
                <a:lnTo>
                  <a:pt x="1122035" y="62567"/>
                </a:lnTo>
                <a:lnTo>
                  <a:pt x="1133370" y="16826"/>
                </a:lnTo>
                <a:lnTo>
                  <a:pt x="11350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25" y="336803"/>
            <a:ext cx="10358149" cy="127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25" y="1820164"/>
            <a:ext cx="10358149" cy="414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5080">
              <a:lnSpc>
                <a:spcPts val="8710"/>
              </a:lnSpc>
              <a:spcBef>
                <a:spcPts val="1090"/>
              </a:spcBef>
            </a:pPr>
            <a:r>
              <a:rPr spc="-45" dirty="0"/>
              <a:t>Rahvateadusega </a:t>
            </a:r>
            <a:r>
              <a:rPr spc="-40" dirty="0"/>
              <a:t> </a:t>
            </a:r>
            <a:r>
              <a:rPr spc="-35" dirty="0"/>
              <a:t>noortekeelt</a:t>
            </a:r>
            <a:r>
              <a:rPr spc="-85" dirty="0"/>
              <a:t> </a:t>
            </a:r>
            <a:r>
              <a:rPr spc="-45" dirty="0"/>
              <a:t>kogumas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57295" y="4519167"/>
            <a:ext cx="3310254" cy="9398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300" spc="-30" dirty="0">
                <a:latin typeface="Calibri"/>
                <a:cs typeface="Calibri"/>
              </a:rPr>
              <a:t>TeKE</a:t>
            </a:r>
            <a:endParaRPr sz="1300" dirty="0">
              <a:latin typeface="Calibri"/>
              <a:cs typeface="Calibri"/>
            </a:endParaRPr>
          </a:p>
          <a:p>
            <a:pPr marL="861060" marR="5080" indent="-848994">
              <a:lnSpc>
                <a:spcPct val="153800"/>
              </a:lnSpc>
            </a:pPr>
            <a:r>
              <a:rPr sz="1300" spc="-10" dirty="0">
                <a:latin typeface="Calibri"/>
                <a:cs typeface="Calibri"/>
              </a:rPr>
              <a:t>Kadri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Koreinik,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Aive</a:t>
            </a:r>
            <a:r>
              <a:rPr sz="1300" dirty="0">
                <a:latin typeface="Calibri"/>
                <a:cs typeface="Calibri"/>
              </a:rPr>
              <a:t> Mandel, </a:t>
            </a:r>
            <a:r>
              <a:rPr sz="1300" spc="-5" dirty="0">
                <a:latin typeface="Calibri"/>
                <a:cs typeface="Calibri"/>
              </a:rPr>
              <a:t>Kristiina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Praakli</a:t>
            </a:r>
            <a:r>
              <a:rPr sz="1300" dirty="0">
                <a:latin typeface="Calibri"/>
                <a:cs typeface="Calibri"/>
              </a:rPr>
              <a:t> (TÜ)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 smtClean="0">
                <a:latin typeface="Calibri"/>
                <a:cs typeface="Calibri"/>
              </a:rPr>
              <a:t>XVI</a:t>
            </a:r>
            <a:r>
              <a:rPr lang="et-EE" sz="1300" dirty="0" smtClean="0">
                <a:latin typeface="Calibri"/>
                <a:cs typeface="Calibri"/>
              </a:rPr>
              <a:t>I</a:t>
            </a:r>
            <a:r>
              <a:rPr sz="1300" spc="-10" dirty="0" smtClean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muutuva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keele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päev,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19.11.2021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1247" y="4294795"/>
            <a:ext cx="10506710" cy="55244"/>
            <a:chOff x="841247" y="4294795"/>
            <a:chExt cx="10506710" cy="55244"/>
          </a:xfrm>
        </p:grpSpPr>
        <p:sp>
          <p:nvSpPr>
            <p:cNvPr id="5" name="object 5"/>
            <p:cNvSpPr/>
            <p:nvPr/>
          </p:nvSpPr>
          <p:spPr>
            <a:xfrm>
              <a:off x="841247" y="4331166"/>
              <a:ext cx="6560184" cy="18415"/>
            </a:xfrm>
            <a:custGeom>
              <a:avLst/>
              <a:gdLst/>
              <a:ahLst/>
              <a:cxnLst/>
              <a:rect l="l" t="t" r="r" b="b"/>
              <a:pathLst>
                <a:path w="6560184" h="18414">
                  <a:moveTo>
                    <a:pt x="0" y="18287"/>
                  </a:moveTo>
                  <a:lnTo>
                    <a:pt x="6559675" y="18287"/>
                  </a:lnTo>
                  <a:lnTo>
                    <a:pt x="6559675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00923" y="4294795"/>
              <a:ext cx="3947160" cy="55244"/>
            </a:xfrm>
            <a:custGeom>
              <a:avLst/>
              <a:gdLst/>
              <a:ahLst/>
              <a:cxnLst/>
              <a:rect l="l" t="t" r="r" b="b"/>
              <a:pathLst>
                <a:path w="3947159" h="55245">
                  <a:moveTo>
                    <a:pt x="3946779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946779" y="54863"/>
                  </a:lnTo>
                  <a:lnTo>
                    <a:pt x="394677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113" y="559307"/>
            <a:ext cx="2038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jad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113" y="1554987"/>
            <a:ext cx="9562465" cy="25736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spc="-15" dirty="0">
                <a:latin typeface="Calibri"/>
                <a:cs typeface="Calibri"/>
              </a:rPr>
              <a:t>Osavõtusoovi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saatis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62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noort.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5" dirty="0">
                <a:latin typeface="Calibri"/>
                <a:cs typeface="Calibri"/>
              </a:rPr>
              <a:t>Mõlemad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veebikoolitused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läbis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58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noort.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100"/>
              </a:lnSpc>
              <a:spcBef>
                <a:spcPts val="170"/>
              </a:spcBef>
            </a:pPr>
            <a:r>
              <a:rPr sz="2800" spc="-15" dirty="0">
                <a:latin typeface="Calibri"/>
                <a:cs typeface="Calibri"/>
              </a:rPr>
              <a:t>Projektitöö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täielikult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lõpule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45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keelesaadikut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osaliselt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veel</a:t>
            </a:r>
            <a:r>
              <a:rPr sz="2800" b="1" spc="5" dirty="0">
                <a:latin typeface="Calibri"/>
                <a:cs typeface="Calibri"/>
              </a:rPr>
              <a:t> 2.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47-st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keeleandmeid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esitanud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saadikust: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32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tüdrukut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15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poissi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800" spc="-20" dirty="0">
                <a:latin typeface="Calibri"/>
                <a:cs typeface="Calibri"/>
              </a:rPr>
              <a:t>Koos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sõpradega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kokku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131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osalejat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94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tüdrukut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37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poissi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703" y="4471415"/>
            <a:ext cx="9991344" cy="134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704087"/>
            <a:ext cx="10561319" cy="5489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5856"/>
            <a:ext cx="1051306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5" dirty="0">
                <a:latin typeface="+mn-lt"/>
                <a:cs typeface="Calibri Light"/>
              </a:rPr>
              <a:t>Kogutud</a:t>
            </a:r>
            <a:r>
              <a:rPr spc="10" dirty="0">
                <a:latin typeface="+mn-lt"/>
                <a:cs typeface="Calibri Light"/>
              </a:rPr>
              <a:t> </a:t>
            </a:r>
            <a:r>
              <a:rPr spc="55" dirty="0">
                <a:latin typeface="+mn-lt"/>
                <a:cs typeface="Calibri Light"/>
              </a:rPr>
              <a:t>andmed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35" dirty="0">
                <a:latin typeface="+mn-lt"/>
                <a:cs typeface="Calibri Light"/>
              </a:rPr>
              <a:t>ja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50" dirty="0">
                <a:latin typeface="+mn-lt"/>
                <a:cs typeface="Calibri Light"/>
              </a:rPr>
              <a:t>nende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40" dirty="0">
                <a:latin typeface="+mn-lt"/>
                <a:cs typeface="Calibri Light"/>
              </a:rPr>
              <a:t>töötlemine</a:t>
            </a:r>
            <a:endParaRPr dirty="0">
              <a:latin typeface="+mn-l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35988"/>
            <a:ext cx="10205720" cy="4094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Suuline: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97h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13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min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[plaan: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112]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Netikeel: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204 210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sõna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[plaan: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56 000]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24 000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200" spc="-5" dirty="0">
                <a:latin typeface="Calibri"/>
                <a:cs typeface="Calibri"/>
              </a:rPr>
              <a:t>81 000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sõna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kahelt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keelesaadikult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transkribeerimine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ELANiga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(&lt;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automaatne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kõnetuvastus)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valmis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või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ülevaatamisel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transkriptsioone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(18.11.2021):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34h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päris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valmis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22h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transkribeerimisel </a:t>
            </a:r>
            <a:r>
              <a:rPr sz="2200" dirty="0">
                <a:latin typeface="Calibri"/>
                <a:cs typeface="Calibri"/>
              </a:rPr>
              <a:t>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9h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12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transkribeerijat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(+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uurimisrühma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liikmed)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1050"/>
              </a:spcBef>
              <a:buSzPct val="127272"/>
              <a:buFont typeface="Arial MT"/>
              <a:buChar char="•"/>
              <a:tabLst>
                <a:tab pos="241300" algn="l"/>
              </a:tabLst>
            </a:pPr>
            <a:r>
              <a:rPr lang="et-EE" sz="2200" b="1" spc="-10" dirty="0" smtClean="0">
                <a:latin typeface="Calibri"/>
                <a:cs typeface="Calibri"/>
              </a:rPr>
              <a:t> </a:t>
            </a:r>
            <a:r>
              <a:rPr sz="2200" b="1" spc="-10" dirty="0" err="1" smtClean="0">
                <a:latin typeface="Calibri"/>
                <a:cs typeface="Calibri"/>
              </a:rPr>
              <a:t>Paljude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inimeste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koostöö</a:t>
            </a:r>
            <a:r>
              <a:rPr sz="2200" spc="-1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uurimisrühm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õpetajad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isiklikud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kontaktid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keelesaadikud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ja </a:t>
            </a:r>
            <a:r>
              <a:rPr sz="2200" spc="-10" dirty="0">
                <a:latin typeface="Calibri"/>
                <a:cs typeface="Calibri"/>
              </a:rPr>
              <a:t>nende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sõbrad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15" dirty="0">
                <a:latin typeface="Calibri"/>
                <a:cs typeface="Calibri"/>
              </a:rPr>
              <a:t>(ja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vanemad)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transkribeerijad</a:t>
            </a:r>
            <a:r>
              <a:rPr sz="2200" dirty="0">
                <a:latin typeface="Calibri"/>
                <a:cs typeface="Calibri"/>
              </a:rPr>
              <a:t> +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...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5856"/>
            <a:ext cx="822706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5" dirty="0">
                <a:latin typeface="+mn-lt"/>
                <a:cs typeface="Calibri Light"/>
              </a:rPr>
              <a:t>Pandeemia</a:t>
            </a:r>
            <a:r>
              <a:rPr spc="-10" dirty="0">
                <a:latin typeface="+mn-lt"/>
                <a:cs typeface="Calibri Light"/>
              </a:rPr>
              <a:t> </a:t>
            </a:r>
            <a:r>
              <a:rPr spc="50" dirty="0">
                <a:latin typeface="+mn-lt"/>
                <a:cs typeface="Calibri Light"/>
              </a:rPr>
              <a:t>mõjud</a:t>
            </a:r>
            <a:endParaRPr dirty="0">
              <a:latin typeface="+mn-l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838451"/>
            <a:ext cx="10330180" cy="24549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noorte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värbamine</a:t>
            </a:r>
            <a:r>
              <a:rPr sz="2800" dirty="0">
                <a:latin typeface="Calibri"/>
                <a:cs typeface="Calibri"/>
              </a:rPr>
              <a:t> ja </a:t>
            </a:r>
            <a:r>
              <a:rPr sz="2800" spc="-5" dirty="0">
                <a:latin typeface="Calibri"/>
                <a:cs typeface="Calibri"/>
              </a:rPr>
              <a:t>juhendamine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vahetu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kontaktita;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lang="et-EE" sz="2800" spc="-5" dirty="0" smtClean="0">
                <a:latin typeface="Calibri"/>
                <a:cs typeface="Calibri"/>
              </a:rPr>
              <a:t> e</a:t>
            </a:r>
            <a:r>
              <a:rPr sz="2800" spc="-5" dirty="0" err="1" smtClean="0">
                <a:latin typeface="Calibri"/>
                <a:cs typeface="Calibri"/>
              </a:rPr>
              <a:t>namus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salvestusi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silmast-silma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diktofoniga,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aga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veebisuhtluse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lang="et-EE" sz="2800" spc="-620" dirty="0" smtClean="0">
                <a:latin typeface="Calibri"/>
                <a:cs typeface="Calibri"/>
              </a:rPr>
              <a:t>  </a:t>
            </a:r>
            <a:r>
              <a:rPr sz="2800" spc="-20" dirty="0" err="1" smtClean="0">
                <a:latin typeface="Calibri"/>
                <a:cs typeface="Calibri"/>
              </a:rPr>
              <a:t>telefonikõnede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salvestusi</a:t>
            </a:r>
            <a:r>
              <a:rPr lang="et-EE" sz="2800" spc="-10" dirty="0" smtClean="0">
                <a:latin typeface="Calibri"/>
                <a:cs typeface="Calibri"/>
              </a:rPr>
              <a:t>;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andmete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kogumise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protsessi</a:t>
            </a:r>
            <a:r>
              <a:rPr sz="2800" spc="-5" dirty="0">
                <a:latin typeface="Calibri"/>
                <a:cs typeface="Calibri"/>
              </a:rPr>
              <a:t> aeglus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(informantide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vanuse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muutus);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vestlusteemad.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830326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5" dirty="0">
                <a:latin typeface="+mn-lt"/>
                <a:cs typeface="Calibri Light"/>
              </a:rPr>
              <a:t>Andmekogumise</a:t>
            </a:r>
            <a:r>
              <a:rPr spc="-15" dirty="0">
                <a:latin typeface="+mn-lt"/>
                <a:cs typeface="Calibri Light"/>
              </a:rPr>
              <a:t> </a:t>
            </a:r>
            <a:r>
              <a:rPr spc="45" dirty="0">
                <a:latin typeface="+mn-lt"/>
                <a:cs typeface="Calibri Light"/>
              </a:rPr>
              <a:t>aeg</a:t>
            </a:r>
            <a:endParaRPr dirty="0">
              <a:latin typeface="+mn-l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947164"/>
            <a:ext cx="9784080" cy="405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155555"/>
              <a:buFont typeface="Arial MT"/>
              <a:buChar char="•"/>
              <a:tabLst>
                <a:tab pos="2413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Planeeritud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pool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aastat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(kevad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2020)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SzPct val="155555"/>
              <a:buFont typeface="Arial MT"/>
              <a:buChar char="•"/>
              <a:tabLst>
                <a:tab pos="241300" algn="l"/>
              </a:tabLst>
            </a:pP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Tegelik</a:t>
            </a:r>
            <a:r>
              <a:rPr sz="1800" spc="-25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poolteist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aastat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kaks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kogumisringi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(varakevad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2020-sügis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2021)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SzPct val="155555"/>
              <a:buFont typeface="Arial MT"/>
              <a:buChar char="•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1) </a:t>
            </a:r>
            <a:r>
              <a:rPr sz="1800" b="1" spc="-25" dirty="0">
                <a:latin typeface="Calibri"/>
                <a:cs typeface="Calibri"/>
              </a:rPr>
              <a:t>kevad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14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keelesaadikut</a:t>
            </a:r>
            <a:r>
              <a:rPr sz="1800" spc="-1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745"/>
              </a:spcBef>
              <a:buSzPct val="155555"/>
              <a:buFont typeface="Arial MT"/>
              <a:buChar char="•"/>
              <a:tabLst>
                <a:tab pos="9271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märts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kokku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lepitud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kohtumised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koolides;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eriolukord</a:t>
            </a:r>
            <a:endParaRPr sz="180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745"/>
              </a:spcBef>
              <a:buSzPct val="155555"/>
              <a:buFont typeface="Arial MT"/>
              <a:buChar char="•"/>
              <a:tabLst>
                <a:tab pos="9271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aprill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suhtlus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õpetajatega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videoüleskutsed</a:t>
            </a:r>
            <a:endParaRPr sz="180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840"/>
              </a:spcBef>
              <a:buSzPct val="155555"/>
              <a:buFont typeface="Arial MT"/>
              <a:buChar char="•"/>
              <a:tabLst>
                <a:tab pos="9271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esimene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pool: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õpilaste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osavõtusoovid</a:t>
            </a:r>
            <a:endParaRPr sz="180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720"/>
              </a:spcBef>
              <a:buSzPct val="155555"/>
              <a:buFont typeface="Arial MT"/>
              <a:buChar char="•"/>
              <a:tabLst>
                <a:tab pos="9271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mai</a:t>
            </a:r>
            <a:r>
              <a:rPr sz="1800" spc="-5" dirty="0">
                <a:latin typeface="Calibri"/>
                <a:cs typeface="Calibri"/>
              </a:rPr>
              <a:t> teine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pool: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veebikoolitused</a:t>
            </a:r>
            <a:endParaRPr sz="180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840"/>
              </a:spcBef>
              <a:buSzPct val="155555"/>
              <a:buFont typeface="Arial MT"/>
              <a:buChar char="•"/>
              <a:tabLst>
                <a:tab pos="92710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suvi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sügis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(viimane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nov):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andmete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laekumine,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stipendiumi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kinkekaartide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kättetoimetamine</a:t>
            </a:r>
            <a:endParaRPr sz="1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745"/>
              </a:spcBef>
              <a:buSzPct val="155555"/>
              <a:buFont typeface="Arial MT"/>
              <a:buChar char="•"/>
              <a:tabLst>
                <a:tab pos="469900" algn="l"/>
              </a:tabLst>
            </a:pPr>
            <a:r>
              <a:rPr sz="1800" b="1" dirty="0">
                <a:latin typeface="Calibri"/>
                <a:cs typeface="Calibri"/>
              </a:rPr>
              <a:t>2)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2020/2021 </a:t>
            </a:r>
            <a:r>
              <a:rPr sz="1800" b="1" spc="-10" dirty="0">
                <a:latin typeface="Calibri"/>
                <a:cs typeface="Calibri"/>
              </a:rPr>
              <a:t>õppeaasta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33 </a:t>
            </a:r>
            <a:r>
              <a:rPr sz="1800" b="1" spc="-15" dirty="0">
                <a:latin typeface="Calibri"/>
                <a:cs typeface="Calibri"/>
              </a:rPr>
              <a:t>keelesaadikut</a:t>
            </a:r>
            <a:r>
              <a:rPr sz="1800" spc="-1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840"/>
              </a:spcBef>
              <a:buSzPct val="155555"/>
              <a:buFont typeface="Arial MT"/>
              <a:buChar char="•"/>
              <a:tabLst>
                <a:tab pos="4699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september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(kuni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veebruar):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suhtlus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õpetajaga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videoüleskutsed</a:t>
            </a:r>
            <a:endParaRPr sz="180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745"/>
              </a:spcBef>
              <a:buSzPct val="155555"/>
              <a:buFont typeface="Arial MT"/>
              <a:buChar char="•"/>
              <a:tabLst>
                <a:tab pos="92710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juuniks</a:t>
            </a:r>
            <a:r>
              <a:rPr sz="1800" spc="-5" dirty="0">
                <a:latin typeface="Calibri"/>
                <a:cs typeface="Calibri"/>
              </a:rPr>
              <a:t> oli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enamus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saadikuid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töö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lõpetanud,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aga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viimased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andmed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muud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pisiasjad: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sept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4" y="615856"/>
            <a:ext cx="700787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Calibri Light"/>
              </a:rPr>
              <a:t>Taustaküsitlus</a:t>
            </a:r>
            <a:endParaRPr dirty="0">
              <a:latin typeface="+mn-l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0750" y="1757171"/>
            <a:ext cx="10071100" cy="39789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385"/>
              </a:spcBef>
            </a:pPr>
            <a:r>
              <a:rPr sz="2600" spc="-5" dirty="0" err="1">
                <a:latin typeface="Calibri"/>
                <a:cs typeface="Calibri"/>
              </a:rPr>
              <a:t>LimeSurvey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 err="1" smtClean="0">
                <a:latin typeface="Calibri"/>
                <a:cs typeface="Calibri"/>
              </a:rPr>
              <a:t>keskkond</a:t>
            </a:r>
            <a:endParaRPr sz="2600" dirty="0" smtClean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290"/>
              </a:spcBef>
            </a:pPr>
            <a:r>
              <a:rPr sz="2600" spc="-10" dirty="0" err="1" smtClean="0">
                <a:latin typeface="Calibri"/>
                <a:cs typeface="Calibri"/>
              </a:rPr>
              <a:t>meediapraktikad</a:t>
            </a:r>
            <a:r>
              <a:rPr sz="2600" spc="-10" dirty="0" smtClean="0">
                <a:latin typeface="Calibri"/>
                <a:cs typeface="Calibri"/>
              </a:rPr>
              <a:t>,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keeleoskus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dirty="0" smtClean="0">
                <a:latin typeface="Calibri"/>
                <a:cs typeface="Calibri"/>
              </a:rPr>
              <a:t>ja -</a:t>
            </a:r>
            <a:r>
              <a:rPr sz="2600" spc="-10" dirty="0" err="1" smtClean="0">
                <a:latin typeface="Calibri"/>
                <a:cs typeface="Calibri"/>
              </a:rPr>
              <a:t>kasutus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peres,demograafilised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andmed</a:t>
            </a:r>
            <a:endParaRPr sz="2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Calibri"/>
              <a:cs typeface="Calibri"/>
            </a:endParaRPr>
          </a:p>
          <a:p>
            <a:pPr marL="60325" marR="60960" indent="-47625">
              <a:lnSpc>
                <a:spcPct val="91000"/>
              </a:lnSpc>
            </a:pPr>
            <a:r>
              <a:rPr sz="2600" dirty="0">
                <a:latin typeface="Calibri"/>
                <a:cs typeface="Calibri"/>
              </a:rPr>
              <a:t>mis</a:t>
            </a:r>
            <a:r>
              <a:rPr sz="2600" spc="-10" dirty="0">
                <a:latin typeface="Calibri"/>
                <a:cs typeface="Calibri"/>
              </a:rPr>
              <a:t> seadmetes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kasutatakse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internetti,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kui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sageli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suheldakse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kiirsuhtlusäppides,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milliseid äppe</a:t>
            </a:r>
            <a:r>
              <a:rPr sz="2600" dirty="0">
                <a:latin typeface="Calibri"/>
                <a:cs typeface="Calibri"/>
              </a:rPr>
              <a:t> on </a:t>
            </a:r>
            <a:r>
              <a:rPr sz="2600" spc="-10" dirty="0">
                <a:latin typeface="Calibri"/>
                <a:cs typeface="Calibri"/>
              </a:rPr>
              <a:t>kasutanud,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milline äpp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5" dirty="0">
                <a:latin typeface="Calibri"/>
                <a:cs typeface="Calibri"/>
              </a:rPr>
              <a:t>sagedasim,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kui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sageli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kommenteerib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postitusi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sotsiaalmeedias,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kas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jälgib </a:t>
            </a:r>
            <a:r>
              <a:rPr sz="2600" spc="-10" dirty="0">
                <a:latin typeface="Calibri"/>
                <a:cs typeface="Calibri"/>
              </a:rPr>
              <a:t>juutuubereid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mikrokuulsusi;</a:t>
            </a:r>
            <a:endParaRPr sz="2600" dirty="0">
              <a:latin typeface="Calibri"/>
              <a:cs typeface="Calibri"/>
            </a:endParaRPr>
          </a:p>
          <a:p>
            <a:pPr marL="117475" marR="5080" indent="-50800" algn="just">
              <a:lnSpc>
                <a:spcPts val="2810"/>
              </a:lnSpc>
              <a:spcBef>
                <a:spcPts val="615"/>
              </a:spcBef>
            </a:pPr>
            <a:r>
              <a:rPr lang="et-EE"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emakeel</a:t>
            </a:r>
            <a:r>
              <a:rPr sz="2600" spc="-15" dirty="0">
                <a:latin typeface="Calibri"/>
                <a:cs typeface="Calibri"/>
              </a:rPr>
              <a:t>, </a:t>
            </a:r>
            <a:r>
              <a:rPr sz="2600" spc="-10" dirty="0">
                <a:latin typeface="Calibri"/>
                <a:cs typeface="Calibri"/>
              </a:rPr>
              <a:t>eesti, </a:t>
            </a:r>
            <a:r>
              <a:rPr sz="2600" spc="-5" dirty="0">
                <a:latin typeface="Calibri"/>
                <a:cs typeface="Calibri"/>
              </a:rPr>
              <a:t>inglise </a:t>
            </a:r>
            <a:r>
              <a:rPr sz="2600" dirty="0">
                <a:latin typeface="Calibri"/>
                <a:cs typeface="Calibri"/>
              </a:rPr>
              <a:t>jt </a:t>
            </a:r>
            <a:r>
              <a:rPr sz="2600" spc="-25" dirty="0">
                <a:latin typeface="Calibri"/>
                <a:cs typeface="Calibri"/>
              </a:rPr>
              <a:t>keelte </a:t>
            </a:r>
            <a:r>
              <a:rPr sz="2600" spc="-10" dirty="0">
                <a:latin typeface="Calibri"/>
                <a:cs typeface="Calibri"/>
              </a:rPr>
              <a:t>oskus, </a:t>
            </a:r>
            <a:r>
              <a:rPr sz="2600" spc="-5" dirty="0">
                <a:latin typeface="Calibri"/>
                <a:cs typeface="Calibri"/>
              </a:rPr>
              <a:t>mis </a:t>
            </a:r>
            <a:r>
              <a:rPr sz="2600" spc="-20" dirty="0">
                <a:latin typeface="Calibri"/>
                <a:cs typeface="Calibri"/>
              </a:rPr>
              <a:t>keelt </a:t>
            </a:r>
            <a:r>
              <a:rPr sz="2600" spc="-10" dirty="0">
                <a:latin typeface="Calibri"/>
                <a:cs typeface="Calibri"/>
              </a:rPr>
              <a:t>räägib </a:t>
            </a:r>
            <a:r>
              <a:rPr sz="2600" spc="-15" dirty="0">
                <a:latin typeface="Calibri"/>
                <a:cs typeface="Calibri"/>
              </a:rPr>
              <a:t>vanematega, </a:t>
            </a:r>
            <a:r>
              <a:rPr sz="2600" spc="-5" dirty="0" err="1">
                <a:latin typeface="Calibri"/>
                <a:cs typeface="Calibri"/>
              </a:rPr>
              <a:t>õdede</a:t>
            </a:r>
            <a:r>
              <a:rPr sz="2600" spc="-5" dirty="0">
                <a:latin typeface="Calibri"/>
                <a:cs typeface="Calibri"/>
              </a:rPr>
              <a:t>- </a:t>
            </a:r>
            <a:r>
              <a:rPr sz="2600" spc="-15" dirty="0" err="1" smtClean="0">
                <a:latin typeface="Calibri"/>
                <a:cs typeface="Calibri"/>
              </a:rPr>
              <a:t>vendadega</a:t>
            </a:r>
            <a:r>
              <a:rPr sz="2600" spc="-15" dirty="0">
                <a:latin typeface="Calibri"/>
                <a:cs typeface="Calibri"/>
              </a:rPr>
              <a:t>, </a:t>
            </a:r>
            <a:r>
              <a:rPr sz="2600" spc="-20" dirty="0">
                <a:latin typeface="Calibri"/>
                <a:cs typeface="Calibri"/>
              </a:rPr>
              <a:t>elukoht, </a:t>
            </a:r>
            <a:r>
              <a:rPr sz="2600" spc="-15" dirty="0">
                <a:latin typeface="Calibri"/>
                <a:cs typeface="Calibri"/>
              </a:rPr>
              <a:t>kas </a:t>
            </a:r>
            <a:r>
              <a:rPr sz="2600" spc="-5" dirty="0">
                <a:latin typeface="Calibri"/>
                <a:cs typeface="Calibri"/>
              </a:rPr>
              <a:t>elanud mujal </a:t>
            </a:r>
            <a:r>
              <a:rPr sz="2600" spc="-10" dirty="0">
                <a:latin typeface="Calibri"/>
                <a:cs typeface="Calibri"/>
              </a:rPr>
              <a:t>Eestis,väljaspool </a:t>
            </a:r>
            <a:r>
              <a:rPr sz="2600" spc="-15" dirty="0">
                <a:latin typeface="Calibri"/>
                <a:cs typeface="Calibri"/>
              </a:rPr>
              <a:t>Eestit, </a:t>
            </a:r>
            <a:r>
              <a:rPr sz="2600" spc="-10" dirty="0">
                <a:latin typeface="Calibri"/>
                <a:cs typeface="Calibri"/>
              </a:rPr>
              <a:t>vanus, </a:t>
            </a:r>
            <a:r>
              <a:rPr sz="2600" spc="-5" dirty="0">
                <a:latin typeface="Calibri"/>
                <a:cs typeface="Calibri"/>
              </a:rPr>
              <a:t>sugu, </a:t>
            </a:r>
            <a:r>
              <a:rPr sz="2600" dirty="0" err="1" smtClean="0">
                <a:latin typeface="Calibri"/>
                <a:cs typeface="Calibri"/>
              </a:rPr>
              <a:t>mis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riigis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sündinud.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1036066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>
                <a:latin typeface="+mn-lt"/>
                <a:cs typeface="Calibri Light"/>
              </a:rPr>
              <a:t>Kui</a:t>
            </a:r>
            <a:r>
              <a:rPr spc="20" dirty="0">
                <a:latin typeface="+mn-lt"/>
                <a:cs typeface="Calibri Light"/>
              </a:rPr>
              <a:t> </a:t>
            </a:r>
            <a:r>
              <a:rPr spc="30" dirty="0">
                <a:latin typeface="+mn-lt"/>
                <a:cs typeface="Calibri Light"/>
              </a:rPr>
              <a:t>sageli</a:t>
            </a:r>
            <a:r>
              <a:rPr spc="25" dirty="0">
                <a:latin typeface="+mn-lt"/>
                <a:cs typeface="Calibri Light"/>
              </a:rPr>
              <a:t> </a:t>
            </a:r>
            <a:r>
              <a:rPr spc="40" dirty="0">
                <a:latin typeface="+mn-lt"/>
                <a:cs typeface="Calibri Light"/>
              </a:rPr>
              <a:t>sa</a:t>
            </a:r>
            <a:r>
              <a:rPr spc="20" dirty="0">
                <a:latin typeface="+mn-lt"/>
                <a:cs typeface="Calibri Light"/>
              </a:rPr>
              <a:t> </a:t>
            </a:r>
            <a:r>
              <a:rPr spc="35" dirty="0">
                <a:latin typeface="+mn-lt"/>
                <a:cs typeface="Calibri Light"/>
              </a:rPr>
              <a:t>suhtled</a:t>
            </a:r>
            <a:r>
              <a:rPr spc="20" dirty="0">
                <a:latin typeface="+mn-lt"/>
                <a:cs typeface="Calibri Light"/>
              </a:rPr>
              <a:t> </a:t>
            </a:r>
            <a:r>
              <a:rPr spc="30" dirty="0">
                <a:latin typeface="+mn-lt"/>
                <a:cs typeface="Calibri Light"/>
              </a:rPr>
              <a:t>kiirsuhtlusäppides?</a:t>
            </a:r>
            <a:endParaRPr dirty="0">
              <a:latin typeface="+mn-l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86342" y="2049875"/>
            <a:ext cx="9064625" cy="2289175"/>
            <a:chOff x="1786342" y="2049875"/>
            <a:chExt cx="9064625" cy="2289175"/>
          </a:xfrm>
        </p:grpSpPr>
        <p:sp>
          <p:nvSpPr>
            <p:cNvPr id="4" name="object 4"/>
            <p:cNvSpPr/>
            <p:nvPr/>
          </p:nvSpPr>
          <p:spPr>
            <a:xfrm>
              <a:off x="2698652" y="3319517"/>
              <a:ext cx="906144" cy="1012825"/>
            </a:xfrm>
            <a:custGeom>
              <a:avLst/>
              <a:gdLst/>
              <a:ahLst/>
              <a:cxnLst/>
              <a:rect l="l" t="t" r="r" b="b"/>
              <a:pathLst>
                <a:path w="906145" h="1012825">
                  <a:moveTo>
                    <a:pt x="0" y="751959"/>
                  </a:moveTo>
                  <a:lnTo>
                    <a:pt x="0" y="1012638"/>
                  </a:lnTo>
                </a:path>
                <a:path w="906145" h="1012825">
                  <a:moveTo>
                    <a:pt x="0" y="0"/>
                  </a:moveTo>
                  <a:lnTo>
                    <a:pt x="0" y="521357"/>
                  </a:lnTo>
                </a:path>
                <a:path w="906145" h="1012825">
                  <a:moveTo>
                    <a:pt x="905959" y="0"/>
                  </a:moveTo>
                  <a:lnTo>
                    <a:pt x="905959" y="1012638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2692" y="3840875"/>
              <a:ext cx="1812289" cy="231140"/>
            </a:xfrm>
            <a:custGeom>
              <a:avLst/>
              <a:gdLst/>
              <a:ahLst/>
              <a:cxnLst/>
              <a:rect l="l" t="t" r="r" b="b"/>
              <a:pathLst>
                <a:path w="1812289" h="231139">
                  <a:moveTo>
                    <a:pt x="1811919" y="0"/>
                  </a:moveTo>
                  <a:lnTo>
                    <a:pt x="0" y="0"/>
                  </a:lnTo>
                  <a:lnTo>
                    <a:pt x="0" y="230601"/>
                  </a:lnTo>
                  <a:lnTo>
                    <a:pt x="1811919" y="230601"/>
                  </a:lnTo>
                  <a:lnTo>
                    <a:pt x="1811919" y="0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8652" y="2557532"/>
              <a:ext cx="2718435" cy="1283970"/>
            </a:xfrm>
            <a:custGeom>
              <a:avLst/>
              <a:gdLst/>
              <a:ahLst/>
              <a:cxnLst/>
              <a:rect l="l" t="t" r="r" b="b"/>
              <a:pathLst>
                <a:path w="2718435" h="1283970">
                  <a:moveTo>
                    <a:pt x="0" y="0"/>
                  </a:moveTo>
                  <a:lnTo>
                    <a:pt x="0" y="521357"/>
                  </a:lnTo>
                </a:path>
                <a:path w="2718435" h="1283970">
                  <a:moveTo>
                    <a:pt x="905959" y="0"/>
                  </a:moveTo>
                  <a:lnTo>
                    <a:pt x="905959" y="521357"/>
                  </a:lnTo>
                </a:path>
                <a:path w="2718435" h="1283970">
                  <a:moveTo>
                    <a:pt x="1811919" y="761984"/>
                  </a:moveTo>
                  <a:lnTo>
                    <a:pt x="1811919" y="1283342"/>
                  </a:lnTo>
                </a:path>
                <a:path w="2718435" h="1283970">
                  <a:moveTo>
                    <a:pt x="1811919" y="0"/>
                  </a:moveTo>
                  <a:lnTo>
                    <a:pt x="1811919" y="521357"/>
                  </a:lnTo>
                </a:path>
                <a:path w="2718435" h="1283970">
                  <a:moveTo>
                    <a:pt x="2717879" y="761984"/>
                  </a:moveTo>
                  <a:lnTo>
                    <a:pt x="2717879" y="1283342"/>
                  </a:lnTo>
                </a:path>
                <a:path w="2718435" h="1283970">
                  <a:moveTo>
                    <a:pt x="2717879" y="0"/>
                  </a:moveTo>
                  <a:lnTo>
                    <a:pt x="2717879" y="521357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2692" y="3078890"/>
              <a:ext cx="3769995" cy="240665"/>
            </a:xfrm>
            <a:custGeom>
              <a:avLst/>
              <a:gdLst/>
              <a:ahLst/>
              <a:cxnLst/>
              <a:rect l="l" t="t" r="r" b="b"/>
              <a:pathLst>
                <a:path w="3769995" h="240664">
                  <a:moveTo>
                    <a:pt x="3769438" y="0"/>
                  </a:moveTo>
                  <a:lnTo>
                    <a:pt x="0" y="0"/>
                  </a:lnTo>
                  <a:lnTo>
                    <a:pt x="0" y="240626"/>
                  </a:lnTo>
                  <a:lnTo>
                    <a:pt x="3769438" y="240626"/>
                  </a:lnTo>
                  <a:lnTo>
                    <a:pt x="3769438" y="0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8652" y="2056225"/>
              <a:ext cx="1812289" cy="260985"/>
            </a:xfrm>
            <a:custGeom>
              <a:avLst/>
              <a:gdLst/>
              <a:ahLst/>
              <a:cxnLst/>
              <a:rect l="l" t="t" r="r" b="b"/>
              <a:pathLst>
                <a:path w="1812289" h="260985">
                  <a:moveTo>
                    <a:pt x="0" y="0"/>
                  </a:moveTo>
                  <a:lnTo>
                    <a:pt x="0" y="260680"/>
                  </a:lnTo>
                </a:path>
                <a:path w="1812289" h="260985">
                  <a:moveTo>
                    <a:pt x="905959" y="0"/>
                  </a:moveTo>
                  <a:lnTo>
                    <a:pt x="905959" y="260680"/>
                  </a:lnTo>
                </a:path>
                <a:path w="1812289" h="260985">
                  <a:moveTo>
                    <a:pt x="1811919" y="0"/>
                  </a:moveTo>
                  <a:lnTo>
                    <a:pt x="1811919" y="260680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2692" y="2316905"/>
              <a:ext cx="3413760" cy="240665"/>
            </a:xfrm>
            <a:custGeom>
              <a:avLst/>
              <a:gdLst/>
              <a:ahLst/>
              <a:cxnLst/>
              <a:rect l="l" t="t" r="r" b="b"/>
              <a:pathLst>
                <a:path w="3413760" h="240664">
                  <a:moveTo>
                    <a:pt x="3413526" y="0"/>
                  </a:moveTo>
                  <a:lnTo>
                    <a:pt x="0" y="0"/>
                  </a:lnTo>
                  <a:lnTo>
                    <a:pt x="0" y="240626"/>
                  </a:lnTo>
                  <a:lnTo>
                    <a:pt x="3413526" y="240626"/>
                  </a:lnTo>
                  <a:lnTo>
                    <a:pt x="3413526" y="0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0572" y="3319517"/>
              <a:ext cx="2710180" cy="1012825"/>
            </a:xfrm>
            <a:custGeom>
              <a:avLst/>
              <a:gdLst/>
              <a:ahLst/>
              <a:cxnLst/>
              <a:rect l="l" t="t" r="r" b="b"/>
              <a:pathLst>
                <a:path w="2710179" h="1012825">
                  <a:moveTo>
                    <a:pt x="0" y="751959"/>
                  </a:moveTo>
                  <a:lnTo>
                    <a:pt x="0" y="1012638"/>
                  </a:lnTo>
                </a:path>
                <a:path w="2710179" h="1012825">
                  <a:moveTo>
                    <a:pt x="905959" y="751959"/>
                  </a:moveTo>
                  <a:lnTo>
                    <a:pt x="905959" y="1012638"/>
                  </a:lnTo>
                </a:path>
                <a:path w="2710179" h="1012825">
                  <a:moveTo>
                    <a:pt x="1803830" y="751959"/>
                  </a:moveTo>
                  <a:lnTo>
                    <a:pt x="1803830" y="1012638"/>
                  </a:lnTo>
                </a:path>
                <a:path w="2710179" h="1012825">
                  <a:moveTo>
                    <a:pt x="1803830" y="0"/>
                  </a:moveTo>
                  <a:lnTo>
                    <a:pt x="1803830" y="521357"/>
                  </a:lnTo>
                </a:path>
                <a:path w="2710179" h="1012825">
                  <a:moveTo>
                    <a:pt x="2709790" y="751959"/>
                  </a:moveTo>
                  <a:lnTo>
                    <a:pt x="2709790" y="1012638"/>
                  </a:lnTo>
                </a:path>
                <a:path w="2710179" h="1012825">
                  <a:moveTo>
                    <a:pt x="2709790" y="0"/>
                  </a:moveTo>
                  <a:lnTo>
                    <a:pt x="2709790" y="521357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04611" y="3840875"/>
              <a:ext cx="4214495" cy="231140"/>
            </a:xfrm>
            <a:custGeom>
              <a:avLst/>
              <a:gdLst/>
              <a:ahLst/>
              <a:cxnLst/>
              <a:rect l="l" t="t" r="r" b="b"/>
              <a:pathLst>
                <a:path w="4214495" h="231139">
                  <a:moveTo>
                    <a:pt x="4214328" y="0"/>
                  </a:moveTo>
                  <a:lnTo>
                    <a:pt x="0" y="0"/>
                  </a:lnTo>
                  <a:lnTo>
                    <a:pt x="0" y="230601"/>
                  </a:lnTo>
                  <a:lnTo>
                    <a:pt x="4214328" y="230601"/>
                  </a:lnTo>
                  <a:lnTo>
                    <a:pt x="4214328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4403" y="2557532"/>
              <a:ext cx="2718435" cy="1283970"/>
            </a:xfrm>
            <a:custGeom>
              <a:avLst/>
              <a:gdLst/>
              <a:ahLst/>
              <a:cxnLst/>
              <a:rect l="l" t="t" r="r" b="b"/>
              <a:pathLst>
                <a:path w="2718434" h="1283970">
                  <a:moveTo>
                    <a:pt x="0" y="0"/>
                  </a:moveTo>
                  <a:lnTo>
                    <a:pt x="0" y="521357"/>
                  </a:lnTo>
                </a:path>
                <a:path w="2718434" h="1283970">
                  <a:moveTo>
                    <a:pt x="905959" y="0"/>
                  </a:moveTo>
                  <a:lnTo>
                    <a:pt x="905959" y="521357"/>
                  </a:lnTo>
                </a:path>
                <a:path w="2718434" h="1283970">
                  <a:moveTo>
                    <a:pt x="1811919" y="761984"/>
                  </a:moveTo>
                  <a:lnTo>
                    <a:pt x="1811919" y="1283342"/>
                  </a:lnTo>
                </a:path>
                <a:path w="2718434" h="1283970">
                  <a:moveTo>
                    <a:pt x="1811919" y="0"/>
                  </a:moveTo>
                  <a:lnTo>
                    <a:pt x="1811919" y="521357"/>
                  </a:lnTo>
                </a:path>
                <a:path w="2718434" h="1283970">
                  <a:moveTo>
                    <a:pt x="2717879" y="761984"/>
                  </a:moveTo>
                  <a:lnTo>
                    <a:pt x="2717879" y="1283342"/>
                  </a:lnTo>
                </a:path>
                <a:path w="2718434" h="1283970">
                  <a:moveTo>
                    <a:pt x="2717879" y="0"/>
                  </a:moveTo>
                  <a:lnTo>
                    <a:pt x="2717879" y="521357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2131" y="3078890"/>
              <a:ext cx="3769995" cy="240665"/>
            </a:xfrm>
            <a:custGeom>
              <a:avLst/>
              <a:gdLst/>
              <a:ahLst/>
              <a:cxnLst/>
              <a:rect l="l" t="t" r="r" b="b"/>
              <a:pathLst>
                <a:path w="3769995" h="240664">
                  <a:moveTo>
                    <a:pt x="3769437" y="0"/>
                  </a:moveTo>
                  <a:lnTo>
                    <a:pt x="0" y="0"/>
                  </a:lnTo>
                  <a:lnTo>
                    <a:pt x="0" y="240626"/>
                  </a:lnTo>
                  <a:lnTo>
                    <a:pt x="3769437" y="240626"/>
                  </a:lnTo>
                  <a:lnTo>
                    <a:pt x="3769437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6532" y="2056225"/>
              <a:ext cx="4521835" cy="1022985"/>
            </a:xfrm>
            <a:custGeom>
              <a:avLst/>
              <a:gdLst/>
              <a:ahLst/>
              <a:cxnLst/>
              <a:rect l="l" t="t" r="r" b="b"/>
              <a:pathLst>
                <a:path w="4521834" h="1022985">
                  <a:moveTo>
                    <a:pt x="0" y="0"/>
                  </a:moveTo>
                  <a:lnTo>
                    <a:pt x="0" y="260680"/>
                  </a:lnTo>
                </a:path>
                <a:path w="4521834" h="1022985">
                  <a:moveTo>
                    <a:pt x="897870" y="0"/>
                  </a:moveTo>
                  <a:lnTo>
                    <a:pt x="897870" y="260680"/>
                  </a:lnTo>
                </a:path>
                <a:path w="4521834" h="1022985">
                  <a:moveTo>
                    <a:pt x="1803830" y="0"/>
                  </a:moveTo>
                  <a:lnTo>
                    <a:pt x="1803830" y="260680"/>
                  </a:lnTo>
                </a:path>
                <a:path w="4521834" h="1022985">
                  <a:moveTo>
                    <a:pt x="2709790" y="0"/>
                  </a:moveTo>
                  <a:lnTo>
                    <a:pt x="2709790" y="260680"/>
                  </a:lnTo>
                </a:path>
                <a:path w="4521834" h="1022985">
                  <a:moveTo>
                    <a:pt x="3615750" y="0"/>
                  </a:moveTo>
                  <a:lnTo>
                    <a:pt x="3615750" y="260680"/>
                  </a:lnTo>
                </a:path>
                <a:path w="4521834" h="1022985">
                  <a:moveTo>
                    <a:pt x="4521710" y="501307"/>
                  </a:moveTo>
                  <a:lnTo>
                    <a:pt x="4521710" y="1022664"/>
                  </a:lnTo>
                </a:path>
                <a:path w="4521834" h="1022985">
                  <a:moveTo>
                    <a:pt x="4521710" y="0"/>
                  </a:moveTo>
                  <a:lnTo>
                    <a:pt x="4521710" y="260680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06218" y="2316905"/>
              <a:ext cx="4950460" cy="240665"/>
            </a:xfrm>
            <a:custGeom>
              <a:avLst/>
              <a:gdLst/>
              <a:ahLst/>
              <a:cxnLst/>
              <a:rect l="l" t="t" r="r" b="b"/>
              <a:pathLst>
                <a:path w="4950459" h="240664">
                  <a:moveTo>
                    <a:pt x="4950420" y="0"/>
                  </a:moveTo>
                  <a:lnTo>
                    <a:pt x="0" y="0"/>
                  </a:lnTo>
                  <a:lnTo>
                    <a:pt x="0" y="240626"/>
                  </a:lnTo>
                  <a:lnTo>
                    <a:pt x="4950420" y="240626"/>
                  </a:lnTo>
                  <a:lnTo>
                    <a:pt x="4950420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6323" y="3319517"/>
              <a:ext cx="1812289" cy="1012825"/>
            </a:xfrm>
            <a:custGeom>
              <a:avLst/>
              <a:gdLst/>
              <a:ahLst/>
              <a:cxnLst/>
              <a:rect l="l" t="t" r="r" b="b"/>
              <a:pathLst>
                <a:path w="1812290" h="1012825">
                  <a:moveTo>
                    <a:pt x="0" y="751959"/>
                  </a:moveTo>
                  <a:lnTo>
                    <a:pt x="0" y="1012638"/>
                  </a:lnTo>
                </a:path>
                <a:path w="1812290" h="1012825">
                  <a:moveTo>
                    <a:pt x="905959" y="751959"/>
                  </a:moveTo>
                  <a:lnTo>
                    <a:pt x="905959" y="1012638"/>
                  </a:lnTo>
                </a:path>
                <a:path w="1812290" h="1012825">
                  <a:moveTo>
                    <a:pt x="1811919" y="751959"/>
                  </a:moveTo>
                  <a:lnTo>
                    <a:pt x="1811919" y="1012638"/>
                  </a:lnTo>
                </a:path>
                <a:path w="1812290" h="1012825">
                  <a:moveTo>
                    <a:pt x="1811919" y="0"/>
                  </a:moveTo>
                  <a:lnTo>
                    <a:pt x="1811919" y="521357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18933" y="2316911"/>
              <a:ext cx="2847340" cy="1755139"/>
            </a:xfrm>
            <a:custGeom>
              <a:avLst/>
              <a:gdLst/>
              <a:ahLst/>
              <a:cxnLst/>
              <a:rect l="l" t="t" r="r" b="b"/>
              <a:pathLst>
                <a:path w="2847340" h="1755139">
                  <a:moveTo>
                    <a:pt x="2418588" y="1523974"/>
                  </a:moveTo>
                  <a:lnTo>
                    <a:pt x="0" y="1523974"/>
                  </a:lnTo>
                  <a:lnTo>
                    <a:pt x="0" y="1754568"/>
                  </a:lnTo>
                  <a:lnTo>
                    <a:pt x="2418588" y="1754568"/>
                  </a:lnTo>
                  <a:lnTo>
                    <a:pt x="2418588" y="1523974"/>
                  </a:lnTo>
                  <a:close/>
                </a:path>
                <a:path w="2847340" h="1755139">
                  <a:moveTo>
                    <a:pt x="2831122" y="761987"/>
                  </a:moveTo>
                  <a:lnTo>
                    <a:pt x="1512633" y="761987"/>
                  </a:lnTo>
                  <a:lnTo>
                    <a:pt x="1512633" y="1002614"/>
                  </a:lnTo>
                  <a:lnTo>
                    <a:pt x="2831122" y="1002614"/>
                  </a:lnTo>
                  <a:lnTo>
                    <a:pt x="2831122" y="761987"/>
                  </a:lnTo>
                  <a:close/>
                </a:path>
                <a:path w="2847340" h="1755139">
                  <a:moveTo>
                    <a:pt x="2847302" y="0"/>
                  </a:moveTo>
                  <a:lnTo>
                    <a:pt x="2337701" y="0"/>
                  </a:lnTo>
                  <a:lnTo>
                    <a:pt x="2337701" y="240626"/>
                  </a:lnTo>
                  <a:lnTo>
                    <a:pt x="2847302" y="240626"/>
                  </a:lnTo>
                  <a:lnTo>
                    <a:pt x="284730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44203" y="2056225"/>
              <a:ext cx="0" cy="2276475"/>
            </a:xfrm>
            <a:custGeom>
              <a:avLst/>
              <a:gdLst/>
              <a:ahLst/>
              <a:cxnLst/>
              <a:rect l="l" t="t" r="r" b="b"/>
              <a:pathLst>
                <a:path h="2276475">
                  <a:moveTo>
                    <a:pt x="0" y="0"/>
                  </a:moveTo>
                  <a:lnTo>
                    <a:pt x="0" y="2275930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37521" y="2316911"/>
              <a:ext cx="607060" cy="1755139"/>
            </a:xfrm>
            <a:custGeom>
              <a:avLst/>
              <a:gdLst/>
              <a:ahLst/>
              <a:cxnLst/>
              <a:rect l="l" t="t" r="r" b="b"/>
              <a:pathLst>
                <a:path w="607059" h="1755139">
                  <a:moveTo>
                    <a:pt x="606666" y="1523974"/>
                  </a:moveTo>
                  <a:lnTo>
                    <a:pt x="0" y="1523974"/>
                  </a:lnTo>
                  <a:lnTo>
                    <a:pt x="0" y="1754568"/>
                  </a:lnTo>
                  <a:lnTo>
                    <a:pt x="606666" y="1754568"/>
                  </a:lnTo>
                  <a:lnTo>
                    <a:pt x="606666" y="1523974"/>
                  </a:lnTo>
                  <a:close/>
                </a:path>
                <a:path w="607059" h="1755139">
                  <a:moveTo>
                    <a:pt x="606666" y="761987"/>
                  </a:moveTo>
                  <a:lnTo>
                    <a:pt x="412534" y="761987"/>
                  </a:lnTo>
                  <a:lnTo>
                    <a:pt x="412534" y="1002614"/>
                  </a:lnTo>
                  <a:lnTo>
                    <a:pt x="606666" y="1002614"/>
                  </a:lnTo>
                  <a:lnTo>
                    <a:pt x="606666" y="761987"/>
                  </a:lnTo>
                  <a:close/>
                </a:path>
                <a:path w="607059" h="1755139">
                  <a:moveTo>
                    <a:pt x="606666" y="0"/>
                  </a:moveTo>
                  <a:lnTo>
                    <a:pt x="428713" y="0"/>
                  </a:lnTo>
                  <a:lnTo>
                    <a:pt x="428713" y="240626"/>
                  </a:lnTo>
                  <a:lnTo>
                    <a:pt x="606666" y="240626"/>
                  </a:lnTo>
                  <a:lnTo>
                    <a:pt x="60666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92692" y="2056225"/>
              <a:ext cx="0" cy="2276475"/>
            </a:xfrm>
            <a:custGeom>
              <a:avLst/>
              <a:gdLst/>
              <a:ahLst/>
              <a:cxnLst/>
              <a:rect l="l" t="t" r="r" b="b"/>
              <a:pathLst>
                <a:path h="2276475">
                  <a:moveTo>
                    <a:pt x="0" y="2275930"/>
                  </a:moveTo>
                  <a:lnTo>
                    <a:pt x="1" y="0"/>
                  </a:lnTo>
                </a:path>
              </a:pathLst>
            </a:custGeom>
            <a:ln w="1213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683551" y="4509951"/>
            <a:ext cx="149034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838835" algn="l"/>
              </a:tabLst>
            </a:pP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1444" y="2183891"/>
            <a:ext cx="613410" cy="192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500" spc="-229" dirty="0">
                <a:solidFill>
                  <a:srgbClr val="595959"/>
                </a:solidFill>
                <a:latin typeface="Calibri"/>
                <a:cs typeface="Calibri"/>
              </a:rPr>
              <a:t>16-18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500" spc="-229" dirty="0">
                <a:solidFill>
                  <a:srgbClr val="595959"/>
                </a:solidFill>
                <a:latin typeface="Calibri"/>
                <a:cs typeface="Calibri"/>
              </a:rPr>
              <a:t>13-15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130810">
              <a:lnSpc>
                <a:spcPct val="100000"/>
              </a:lnSpc>
            </a:pP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2500" spc="-13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75804" y="5214454"/>
            <a:ext cx="5088255" cy="671830"/>
            <a:chOff x="2075804" y="5214454"/>
            <a:chExt cx="5088255" cy="671830"/>
          </a:xfrm>
        </p:grpSpPr>
        <p:sp>
          <p:nvSpPr>
            <p:cNvPr id="24" name="object 24"/>
            <p:cNvSpPr/>
            <p:nvPr/>
          </p:nvSpPr>
          <p:spPr>
            <a:xfrm>
              <a:off x="2075804" y="5214454"/>
              <a:ext cx="137795" cy="180975"/>
            </a:xfrm>
            <a:custGeom>
              <a:avLst/>
              <a:gdLst/>
              <a:ahLst/>
              <a:cxnLst/>
              <a:rect l="l" t="t" r="r" b="b"/>
              <a:pathLst>
                <a:path w="137794" h="180975">
                  <a:moveTo>
                    <a:pt x="137511" y="0"/>
                  </a:moveTo>
                  <a:lnTo>
                    <a:pt x="0" y="0"/>
                  </a:lnTo>
                  <a:lnTo>
                    <a:pt x="0" y="180470"/>
                  </a:lnTo>
                  <a:lnTo>
                    <a:pt x="137511" y="180470"/>
                  </a:lnTo>
                  <a:lnTo>
                    <a:pt x="137511" y="0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18136" y="5214454"/>
              <a:ext cx="146050" cy="180975"/>
            </a:xfrm>
            <a:custGeom>
              <a:avLst/>
              <a:gdLst/>
              <a:ahLst/>
              <a:cxnLst/>
              <a:rect l="l" t="t" r="r" b="b"/>
              <a:pathLst>
                <a:path w="146050" h="180975">
                  <a:moveTo>
                    <a:pt x="145600" y="0"/>
                  </a:moveTo>
                  <a:lnTo>
                    <a:pt x="0" y="0"/>
                  </a:lnTo>
                  <a:lnTo>
                    <a:pt x="0" y="180470"/>
                  </a:lnTo>
                  <a:lnTo>
                    <a:pt x="145600" y="180470"/>
                  </a:lnTo>
                  <a:lnTo>
                    <a:pt x="145600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75804" y="5715760"/>
              <a:ext cx="137795" cy="170815"/>
            </a:xfrm>
            <a:custGeom>
              <a:avLst/>
              <a:gdLst/>
              <a:ahLst/>
              <a:cxnLst/>
              <a:rect l="l" t="t" r="r" b="b"/>
              <a:pathLst>
                <a:path w="137794" h="170814">
                  <a:moveTo>
                    <a:pt x="137511" y="0"/>
                  </a:moveTo>
                  <a:lnTo>
                    <a:pt x="0" y="0"/>
                  </a:lnTo>
                  <a:lnTo>
                    <a:pt x="0" y="170444"/>
                  </a:lnTo>
                  <a:lnTo>
                    <a:pt x="137511" y="170444"/>
                  </a:lnTo>
                  <a:lnTo>
                    <a:pt x="13751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08211" y="4353543"/>
            <a:ext cx="4074160" cy="159956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5"/>
              </a:spcBef>
              <a:tabLst>
                <a:tab pos="838835" algn="l"/>
                <a:tab pos="1743075" algn="l"/>
                <a:tab pos="2647950" algn="l"/>
                <a:tab pos="3552190" algn="l"/>
              </a:tabLst>
            </a:pP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endParaRPr sz="2500">
              <a:latin typeface="Calibri"/>
              <a:cs typeface="Calibri"/>
            </a:endParaRPr>
          </a:p>
          <a:p>
            <a:pPr marL="673100">
              <a:lnSpc>
                <a:spcPct val="100000"/>
              </a:lnSpc>
              <a:spcBef>
                <a:spcPts val="1265"/>
              </a:spcBef>
            </a:pPr>
            <a:r>
              <a:rPr sz="2500" spc="-300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500" spc="-22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aa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29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500" spc="-1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k</a:t>
            </a:r>
            <a:r>
              <a:rPr sz="2500" spc="-17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500" spc="-29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500" spc="-1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22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endParaRPr sz="2500">
              <a:latin typeface="Calibri"/>
              <a:cs typeface="Calibri"/>
            </a:endParaRPr>
          </a:p>
          <a:p>
            <a:pPr marL="673100">
              <a:lnSpc>
                <a:spcPct val="100000"/>
              </a:lnSpc>
              <a:spcBef>
                <a:spcPts val="870"/>
              </a:spcBef>
            </a:pP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500" spc="-29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1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170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ä</a:t>
            </a:r>
            <a:r>
              <a:rPr sz="2500" spc="-220" dirty="0">
                <a:solidFill>
                  <a:srgbClr val="595959"/>
                </a:solidFill>
                <a:latin typeface="Calibri"/>
                <a:cs typeface="Calibri"/>
              </a:rPr>
              <a:t>ev</a:t>
            </a:r>
            <a:r>
              <a:rPr sz="2500" spc="-2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114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500" spc="-305" dirty="0">
                <a:solidFill>
                  <a:srgbClr val="595959"/>
                </a:solidFill>
                <a:latin typeface="Calibri"/>
                <a:cs typeface="Calibri"/>
              </a:rPr>
              <a:t>õ</a:t>
            </a:r>
            <a:r>
              <a:rPr sz="2500" spc="-1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500" spc="-1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170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3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22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29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5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20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500" spc="-16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1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00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ä</a:t>
            </a:r>
            <a:r>
              <a:rPr sz="2500" spc="-220" dirty="0">
                <a:solidFill>
                  <a:srgbClr val="595959"/>
                </a:solidFill>
                <a:latin typeface="Calibri"/>
                <a:cs typeface="Calibri"/>
              </a:rPr>
              <a:t>ev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18136" y="5715760"/>
            <a:ext cx="146050" cy="170815"/>
          </a:xfrm>
          <a:custGeom>
            <a:avLst/>
            <a:gdLst/>
            <a:ahLst/>
            <a:cxnLst/>
            <a:rect l="l" t="t" r="r" b="b"/>
            <a:pathLst>
              <a:path w="146050" h="170814">
                <a:moveTo>
                  <a:pt x="145600" y="0"/>
                </a:moveTo>
                <a:lnTo>
                  <a:pt x="0" y="0"/>
                </a:lnTo>
                <a:lnTo>
                  <a:pt x="0" y="170444"/>
                </a:lnTo>
                <a:lnTo>
                  <a:pt x="145600" y="170444"/>
                </a:lnTo>
                <a:lnTo>
                  <a:pt x="14560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65356" y="4353543"/>
            <a:ext cx="3556635" cy="159956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5"/>
              </a:spcBef>
              <a:tabLst>
                <a:tab pos="904240" algn="l"/>
                <a:tab pos="1808480" algn="l"/>
                <a:tab pos="2713355" algn="l"/>
              </a:tabLst>
            </a:pP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r>
              <a:rPr sz="25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2500" spc="-2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r>
              <a:rPr sz="2500" spc="-23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25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35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endParaRPr sz="2500">
              <a:latin typeface="Calibri"/>
              <a:cs typeface="Calibri"/>
            </a:endParaRPr>
          </a:p>
          <a:p>
            <a:pPr marL="1160145" marR="5080">
              <a:lnSpc>
                <a:spcPct val="128899"/>
              </a:lnSpc>
              <a:spcBef>
                <a:spcPts val="395"/>
              </a:spcBef>
            </a:pPr>
            <a:r>
              <a:rPr sz="2500" spc="-345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500" spc="-19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500" spc="-7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500" spc="-1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k</a:t>
            </a:r>
            <a:r>
              <a:rPr sz="2500" spc="-17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500" spc="-24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500" spc="-17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1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00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ä</a:t>
            </a:r>
            <a:r>
              <a:rPr sz="2500" spc="-22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240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130" dirty="0">
                <a:solidFill>
                  <a:srgbClr val="595959"/>
                </a:solidFill>
                <a:latin typeface="Calibri"/>
                <a:cs typeface="Calibri"/>
              </a:rPr>
              <a:t>s  </a:t>
            </a:r>
            <a:r>
              <a:rPr sz="2500" spc="-240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ä</a:t>
            </a:r>
            <a:r>
              <a:rPr sz="2500" spc="-300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500" spc="-22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500" spc="-345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200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500" spc="-15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500" spc="-10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120" dirty="0">
                <a:solidFill>
                  <a:srgbClr val="595959"/>
                </a:solidFill>
                <a:latin typeface="Calibri"/>
                <a:cs typeface="Calibri"/>
              </a:rPr>
              <a:t>k</a:t>
            </a:r>
            <a:r>
              <a:rPr sz="2500" spc="-30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500" spc="-1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500" spc="-245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500" spc="-1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500" spc="-300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ä</a:t>
            </a:r>
            <a:r>
              <a:rPr sz="2500" spc="-30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500" spc="-200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500" spc="-185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6288" y="1835651"/>
            <a:ext cx="10491470" cy="4331335"/>
          </a:xfrm>
          <a:custGeom>
            <a:avLst/>
            <a:gdLst/>
            <a:ahLst/>
            <a:cxnLst/>
            <a:rect l="l" t="t" r="r" b="b"/>
            <a:pathLst>
              <a:path w="10491470" h="4331335">
                <a:moveTo>
                  <a:pt x="0" y="0"/>
                </a:moveTo>
                <a:lnTo>
                  <a:pt x="10491339" y="0"/>
                </a:lnTo>
                <a:lnTo>
                  <a:pt x="10491339" y="4331286"/>
                </a:lnTo>
                <a:lnTo>
                  <a:pt x="0" y="4331286"/>
                </a:lnTo>
                <a:lnTo>
                  <a:pt x="0" y="0"/>
                </a:lnTo>
                <a:close/>
              </a:path>
            </a:pathLst>
          </a:custGeom>
          <a:ln w="146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095" y="524255"/>
            <a:ext cx="7656576" cy="5733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5856"/>
            <a:ext cx="1043686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5" dirty="0">
                <a:latin typeface="+mn-lt"/>
                <a:cs typeface="Calibri Light"/>
              </a:rPr>
              <a:t>Palun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45" dirty="0">
                <a:latin typeface="+mn-lt"/>
                <a:cs typeface="Calibri Light"/>
              </a:rPr>
              <a:t>hinda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60" dirty="0">
                <a:latin typeface="+mn-lt"/>
                <a:cs typeface="Calibri Light"/>
              </a:rPr>
              <a:t>oma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65" dirty="0">
                <a:latin typeface="+mn-lt"/>
                <a:cs typeface="Calibri Light"/>
              </a:rPr>
              <a:t>…</a:t>
            </a:r>
            <a:r>
              <a:rPr spc="15" dirty="0">
                <a:latin typeface="+mn-lt"/>
                <a:cs typeface="Calibri Light"/>
              </a:rPr>
              <a:t> </a:t>
            </a:r>
            <a:r>
              <a:rPr spc="10" dirty="0">
                <a:latin typeface="+mn-lt"/>
                <a:cs typeface="Calibri Light"/>
              </a:rPr>
              <a:t>keele </a:t>
            </a:r>
            <a:r>
              <a:rPr spc="25" dirty="0">
                <a:latin typeface="+mn-lt"/>
                <a:cs typeface="Calibri Light"/>
              </a:rPr>
              <a:t>oskust!</a:t>
            </a:r>
            <a:endParaRPr dirty="0">
              <a:latin typeface="+mn-l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05027"/>
            <a:ext cx="7732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 err="1" smtClean="0">
                <a:latin typeface="Calibri"/>
                <a:cs typeface="Calibri"/>
              </a:rPr>
              <a:t>TeK</a:t>
            </a:r>
            <a:r>
              <a:rPr lang="et-EE" spc="-120" dirty="0" smtClean="0">
                <a:latin typeface="Calibri"/>
                <a:cs typeface="Calibri"/>
              </a:rPr>
              <a:t>E</a:t>
            </a:r>
            <a:r>
              <a:rPr spc="-20" dirty="0" smtClean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kogemus: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monitored</a:t>
            </a:r>
            <a:r>
              <a:rPr i="1" spc="-1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speech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225" y="1765300"/>
            <a:ext cx="9190990" cy="408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85360">
              <a:lnSpc>
                <a:spcPct val="107100"/>
              </a:lnSpc>
              <a:spcBef>
                <a:spcPts val="100"/>
              </a:spcBef>
              <a:tabLst>
                <a:tab pos="935990" algn="l"/>
              </a:tabLst>
            </a:pPr>
            <a:r>
              <a:rPr sz="2800" dirty="0">
                <a:latin typeface="Calibri"/>
                <a:cs typeface="Calibri"/>
              </a:rPr>
              <a:t>N15:	@no </a:t>
            </a:r>
            <a:r>
              <a:rPr sz="2800" spc="-20" dirty="0">
                <a:latin typeface="Calibri"/>
                <a:cs typeface="Calibri"/>
              </a:rPr>
              <a:t>fakk </a:t>
            </a:r>
            <a:r>
              <a:rPr sz="2800" spc="-5" dirty="0">
                <a:latin typeface="Calibri"/>
                <a:cs typeface="Calibri"/>
              </a:rPr>
              <a:t>küll </a:t>
            </a:r>
            <a:r>
              <a:rPr sz="2800" dirty="0">
                <a:latin typeface="Calibri"/>
                <a:cs typeface="Calibri"/>
              </a:rPr>
              <a:t>(...) </a:t>
            </a:r>
            <a:r>
              <a:rPr sz="2800" spc="-5" dirty="0">
                <a:latin typeface="Calibri"/>
                <a:cs typeface="Calibri"/>
              </a:rPr>
              <a:t>ääh@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M15:	</a:t>
            </a:r>
            <a:r>
              <a:rPr sz="2800" spc="-10" dirty="0">
                <a:latin typeface="Calibri"/>
                <a:cs typeface="Calibri"/>
              </a:rPr>
              <a:t>miks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ropendad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800" dirty="0">
                <a:latin typeface="Calibri"/>
                <a:cs typeface="Calibri"/>
              </a:rPr>
              <a:t>N15: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(...)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 </a:t>
            </a:r>
            <a:r>
              <a:rPr sz="2800" spc="-5" dirty="0">
                <a:latin typeface="Calibri"/>
                <a:cs typeface="Calibri"/>
              </a:rPr>
              <a:t>olen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(.)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teismeline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(Ant8n_435561_Z01)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7100"/>
              </a:lnSpc>
            </a:pPr>
            <a:r>
              <a:rPr sz="2800" spc="20" dirty="0">
                <a:latin typeface="Calibri"/>
                <a:cs typeface="Calibri"/>
              </a:rPr>
              <a:t>M14:@imäädžin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see inimene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kes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ümber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peab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kirjutama@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N16: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[naerab]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800" dirty="0">
                <a:latin typeface="Calibri"/>
                <a:cs typeface="Calibri"/>
              </a:rPr>
              <a:t>M14: @suup (...)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suup_is_gu- [---]</a:t>
            </a:r>
            <a:endParaRPr sz="2800">
              <a:latin typeface="Calibri"/>
              <a:cs typeface="Calibri"/>
            </a:endParaRPr>
          </a:p>
          <a:p>
            <a:pPr marL="12700" marR="1336675">
              <a:lnSpc>
                <a:spcPts val="3000"/>
              </a:lnSpc>
              <a:spcBef>
                <a:spcPts val="735"/>
              </a:spcBef>
              <a:tabLst>
                <a:tab pos="4222115" algn="l"/>
                <a:tab pos="7298055" algn="l"/>
              </a:tabLst>
            </a:pPr>
            <a:r>
              <a:rPr sz="2800" spc="5" dirty="0">
                <a:latin typeface="Calibri"/>
                <a:cs typeface="Calibri"/>
              </a:rPr>
              <a:t>N16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š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 (</a:t>
            </a:r>
            <a:r>
              <a:rPr sz="2800" spc="5" dirty="0">
                <a:latin typeface="Calibri"/>
                <a:cs typeface="Calibri"/>
              </a:rPr>
              <a:t>...</a:t>
            </a:r>
            <a:r>
              <a:rPr sz="2800" dirty="0">
                <a:latin typeface="Calibri"/>
                <a:cs typeface="Calibri"/>
              </a:rPr>
              <a:t>) a m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š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	(</a:t>
            </a:r>
            <a:r>
              <a:rPr sz="2800" spc="5" dirty="0">
                <a:latin typeface="Calibri"/>
                <a:cs typeface="Calibri"/>
              </a:rPr>
              <a:t>...</a:t>
            </a:r>
            <a:r>
              <a:rPr sz="2800" dirty="0">
                <a:latin typeface="Calibri"/>
                <a:cs typeface="Calibri"/>
              </a:rPr>
              <a:t>)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ei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ng 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ä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ts	[</a:t>
            </a:r>
            <a:r>
              <a:rPr sz="2800" spc="5" dirty="0">
                <a:latin typeface="Calibri"/>
                <a:cs typeface="Calibri"/>
              </a:rPr>
              <a:t>---</a:t>
            </a:r>
            <a:r>
              <a:rPr sz="2800" dirty="0">
                <a:latin typeface="Calibri"/>
                <a:cs typeface="Calibri"/>
              </a:rPr>
              <a:t>]  </a:t>
            </a:r>
            <a:r>
              <a:rPr sz="2800" spc="-5" dirty="0">
                <a:latin typeface="Calibri"/>
                <a:cs typeface="Calibri"/>
              </a:rPr>
              <a:t>(Tln8m_877902_Z04)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837628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latin typeface="Calibri"/>
                <a:cs typeface="Calibri"/>
              </a:rPr>
              <a:t>SL</a:t>
            </a:r>
            <a:r>
              <a:rPr lang="et-EE" spc="-5" smtClean="0">
                <a:latin typeface="Calibri"/>
                <a:cs typeface="Calibri"/>
              </a:rPr>
              <a:t>i</a:t>
            </a:r>
            <a:r>
              <a:rPr spc="-5" smtClean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kolm</a:t>
            </a:r>
            <a:r>
              <a:rPr spc="-10" dirty="0">
                <a:latin typeface="Calibri"/>
                <a:cs typeface="Calibri"/>
              </a:rPr>
              <a:t> lainet </a:t>
            </a:r>
            <a:r>
              <a:rPr spc="-5" dirty="0">
                <a:latin typeface="Calibri"/>
                <a:cs typeface="Calibri"/>
              </a:rPr>
              <a:t>ja</a:t>
            </a:r>
            <a:r>
              <a:rPr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keele</a:t>
            </a:r>
            <a:r>
              <a:rPr spc="-10" dirty="0">
                <a:latin typeface="Calibri"/>
                <a:cs typeface="Calibri"/>
              </a:rPr>
              <a:t> varieerumine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25" y="1795779"/>
            <a:ext cx="10328275" cy="30454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20" dirty="0">
                <a:latin typeface="Calibri"/>
                <a:cs typeface="Calibri"/>
              </a:rPr>
              <a:t>Variatsionism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interaktsionism: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varieerumine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eelkõige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ühiskondliku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struktuuri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peegeldus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(Eckert</a:t>
            </a:r>
            <a:r>
              <a:rPr sz="2800" dirty="0">
                <a:latin typeface="Calibri"/>
                <a:cs typeface="Calibri"/>
              </a:rPr>
              <a:t> 2012;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vrd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Labov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1972).</a:t>
            </a:r>
          </a:p>
          <a:p>
            <a:pPr marL="12700">
              <a:lnSpc>
                <a:spcPts val="2830"/>
              </a:lnSpc>
            </a:pPr>
            <a:r>
              <a:rPr sz="2800" spc="-10" dirty="0">
                <a:latin typeface="Calibri"/>
                <a:cs typeface="Calibri"/>
              </a:rPr>
              <a:t>Konstruktivislik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lähenemine: </a:t>
            </a:r>
            <a:r>
              <a:rPr sz="2800" spc="-15" dirty="0">
                <a:latin typeface="Calibri"/>
                <a:cs typeface="Calibri"/>
              </a:rPr>
              <a:t>kõneleja </a:t>
            </a:r>
            <a:r>
              <a:rPr sz="2800" spc="-10" dirty="0">
                <a:latin typeface="Calibri"/>
                <a:cs typeface="Calibri"/>
              </a:rPr>
              <a:t>agentsus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kasutada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oma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sz="2800" spc="-15" dirty="0">
                <a:latin typeface="Calibri"/>
                <a:cs typeface="Calibri"/>
              </a:rPr>
              <a:t>keelerepertuaari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tahes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Dharma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2018).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 dirty="0">
              <a:latin typeface="Calibri"/>
              <a:cs typeface="Calibri"/>
            </a:endParaRPr>
          </a:p>
          <a:p>
            <a:pPr marL="418465" marR="312420">
              <a:lnSpc>
                <a:spcPct val="904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Nn uurija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paradoks</a:t>
            </a:r>
            <a:r>
              <a:rPr sz="2400" dirty="0">
                <a:latin typeface="Calibri"/>
                <a:cs typeface="Calibri"/>
              </a:rPr>
              <a:t> ja </a:t>
            </a:r>
            <a:r>
              <a:rPr sz="2400" spc="-10" dirty="0">
                <a:latin typeface="Calibri"/>
                <a:cs typeface="Calibri"/>
              </a:rPr>
              <a:t>soov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koguda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loomulikku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või</a:t>
            </a:r>
            <a:r>
              <a:rPr sz="2400" spc="-5" dirty="0">
                <a:latin typeface="Calibri"/>
                <a:cs typeface="Calibri"/>
              </a:rPr>
              <a:t> -lähedast </a:t>
            </a:r>
            <a:r>
              <a:rPr sz="2400" spc="-20" dirty="0">
                <a:latin typeface="Calibri"/>
                <a:cs typeface="Calibri"/>
              </a:rPr>
              <a:t>keelt</a:t>
            </a:r>
            <a:r>
              <a:rPr sz="2400" spc="-5" dirty="0">
                <a:latin typeface="Calibri"/>
                <a:cs typeface="Calibri"/>
              </a:rPr>
              <a:t> pole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oluline,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sest </a:t>
            </a:r>
            <a:r>
              <a:rPr sz="2400" spc="-20" dirty="0">
                <a:latin typeface="Calibri"/>
                <a:cs typeface="Calibri"/>
              </a:rPr>
              <a:t>iga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keelekasutus</a:t>
            </a:r>
            <a:r>
              <a:rPr sz="2400" spc="-5" dirty="0">
                <a:latin typeface="Calibri"/>
                <a:cs typeface="Calibri"/>
              </a:rPr>
              <a:t> 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oma </a:t>
            </a:r>
            <a:r>
              <a:rPr sz="2400" spc="-25" dirty="0">
                <a:latin typeface="Calibri"/>
                <a:cs typeface="Calibri"/>
              </a:rPr>
              <a:t>kontekstis</a:t>
            </a:r>
            <a:r>
              <a:rPr sz="2400" spc="-5" dirty="0">
                <a:latin typeface="Calibri"/>
                <a:cs typeface="Calibri"/>
              </a:rPr>
              <a:t> loomulik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(Wertheim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2006;</a:t>
            </a:r>
            <a:r>
              <a:rPr sz="2400" spc="-10" dirty="0">
                <a:latin typeface="Calibri"/>
                <a:cs typeface="Calibri"/>
              </a:rPr>
              <a:t> Rymes, </a:t>
            </a:r>
            <a:r>
              <a:rPr sz="2400" spc="-5" dirty="0">
                <a:latin typeface="Calibri"/>
                <a:cs typeface="Calibri"/>
              </a:rPr>
              <a:t> Leone 2014).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9740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latin typeface="Calibri"/>
                <a:cs typeface="Calibri"/>
              </a:rPr>
              <a:t>TeKE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kogemus: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informant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intervjueerijana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1324" y="3103371"/>
            <a:ext cx="74047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800" b="1" spc="-5" dirty="0">
                <a:latin typeface="Calibri"/>
                <a:cs typeface="Calibri"/>
              </a:rPr>
              <a:t>on	</a:t>
            </a:r>
            <a:r>
              <a:rPr sz="2800" b="1" spc="-10" dirty="0">
                <a:latin typeface="Calibri"/>
                <a:cs typeface="Calibri"/>
              </a:rPr>
              <a:t>üks </a:t>
            </a:r>
            <a:r>
              <a:rPr sz="2800" b="1" dirty="0">
                <a:latin typeface="Calibri"/>
                <a:cs typeface="Calibri"/>
              </a:rPr>
              <a:t>asi</a:t>
            </a:r>
            <a:r>
              <a:rPr sz="2800" b="1" spc="-5" dirty="0">
                <a:latin typeface="Calibri"/>
                <a:cs typeface="Calibri"/>
              </a:rPr>
              <a:t> mida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kahetsed et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oled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elus </a:t>
            </a:r>
            <a:r>
              <a:rPr sz="2800" b="1" spc="-10" dirty="0">
                <a:latin typeface="Calibri"/>
                <a:cs typeface="Calibri"/>
              </a:rPr>
              <a:t>teinud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25" y="2222500"/>
            <a:ext cx="9458325" cy="13335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774189" algn="l"/>
                <a:tab pos="2423795" algn="l"/>
              </a:tabLst>
            </a:pPr>
            <a:r>
              <a:rPr sz="2800" dirty="0">
                <a:latin typeface="Calibri"/>
                <a:cs typeface="Calibri"/>
              </a:rPr>
              <a:t>M17: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davai	</a:t>
            </a:r>
            <a:r>
              <a:rPr sz="2800" dirty="0">
                <a:latin typeface="Calibri"/>
                <a:cs typeface="Calibri"/>
              </a:rPr>
              <a:t>(...)	</a:t>
            </a:r>
            <a:r>
              <a:rPr sz="2800" spc="-15" dirty="0">
                <a:latin typeface="Calibri"/>
                <a:cs typeface="Calibri"/>
              </a:rPr>
              <a:t>räägime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siis</a:t>
            </a:r>
            <a:endParaRPr sz="2800" dirty="0">
              <a:latin typeface="Calibri"/>
              <a:cs typeface="Calibri"/>
            </a:endParaRPr>
          </a:p>
          <a:p>
            <a:pPr marR="5080" algn="r">
              <a:lnSpc>
                <a:spcPts val="3229"/>
              </a:lnSpc>
              <a:spcBef>
                <a:spcPts val="240"/>
              </a:spcBef>
              <a:tabLst>
                <a:tab pos="8914765" algn="l"/>
              </a:tabLst>
            </a:pPr>
            <a:r>
              <a:rPr sz="2800" spc="5" dirty="0">
                <a:latin typeface="Calibri"/>
                <a:cs typeface="Calibri"/>
              </a:rPr>
              <a:t>N12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5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</a:t>
            </a:r>
            <a:r>
              <a:rPr sz="2800" spc="-5" dirty="0">
                <a:latin typeface="Calibri"/>
                <a:cs typeface="Calibri"/>
              </a:rPr>
              <a:t> al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rii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5" dirty="0">
                <a:latin typeface="Calibri"/>
                <a:cs typeface="Calibri"/>
              </a:rPr>
              <a:t> su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ühe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dirty="0" err="1">
                <a:latin typeface="Calibri"/>
                <a:cs typeface="Calibri"/>
              </a:rPr>
              <a:t>k</a:t>
            </a:r>
            <a:r>
              <a:rPr sz="2800" spc="5" dirty="0" err="1">
                <a:latin typeface="Calibri"/>
                <a:cs typeface="Calibri"/>
              </a:rPr>
              <a:t>üs</a:t>
            </a:r>
            <a:r>
              <a:rPr sz="2800" spc="-10" dirty="0" err="1">
                <a:latin typeface="Calibri"/>
                <a:cs typeface="Calibri"/>
              </a:rPr>
              <a:t>i</a:t>
            </a:r>
            <a:r>
              <a:rPr sz="2800" dirty="0" err="1">
                <a:latin typeface="Calibri"/>
                <a:cs typeface="Calibri"/>
              </a:rPr>
              <a:t>mu</a:t>
            </a:r>
            <a:r>
              <a:rPr sz="2800" spc="5" dirty="0" err="1">
                <a:latin typeface="Calibri"/>
                <a:cs typeface="Calibri"/>
              </a:rPr>
              <a:t>s</a:t>
            </a:r>
            <a:r>
              <a:rPr sz="2800" spc="-10" dirty="0" err="1">
                <a:latin typeface="Calibri"/>
                <a:cs typeface="Calibri"/>
              </a:rPr>
              <a:t>e</a:t>
            </a:r>
            <a:r>
              <a:rPr sz="2800" spc="-60" dirty="0" err="1">
                <a:latin typeface="Calibri"/>
                <a:cs typeface="Calibri"/>
              </a:rPr>
              <a:t>g</a:t>
            </a:r>
            <a:r>
              <a:rPr sz="2800" dirty="0" err="1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t	</a:t>
            </a:r>
            <a:r>
              <a:rPr sz="2800" b="1" spc="-5" dirty="0" err="1" smtClean="0">
                <a:latin typeface="Calibri"/>
                <a:cs typeface="Calibri"/>
              </a:rPr>
              <a:t>mis</a:t>
            </a:r>
            <a:endParaRPr sz="2800" dirty="0" smtClean="0">
              <a:latin typeface="Calibri"/>
              <a:cs typeface="Calibri"/>
            </a:endParaRPr>
          </a:p>
          <a:p>
            <a:pPr marR="79375" algn="r">
              <a:lnSpc>
                <a:spcPts val="3229"/>
              </a:lnSpc>
            </a:pPr>
            <a:r>
              <a:rPr sz="2800" b="1" spc="-15" dirty="0" err="1" smtClean="0">
                <a:latin typeface="Calibri"/>
                <a:cs typeface="Calibri"/>
              </a:rPr>
              <a:t>või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324" y="3484371"/>
            <a:ext cx="2466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Calibri"/>
                <a:cs typeface="Calibri"/>
              </a:rPr>
              <a:t>tegemata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jätnud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25" y="3911091"/>
            <a:ext cx="858075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marR="5080" indent="-685800">
              <a:lnSpc>
                <a:spcPct val="107100"/>
              </a:lnSpc>
              <a:spcBef>
                <a:spcPts val="100"/>
              </a:spcBef>
              <a:tabLst>
                <a:tab pos="1585595" algn="l"/>
                <a:tab pos="2856230" algn="l"/>
              </a:tabLst>
            </a:pPr>
            <a:r>
              <a:rPr sz="2800" dirty="0">
                <a:latin typeface="Calibri"/>
                <a:cs typeface="Calibri"/>
              </a:rPr>
              <a:t>M17: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mm	</a:t>
            </a:r>
            <a:r>
              <a:rPr sz="2800" spc="-10" dirty="0">
                <a:latin typeface="Calibri"/>
                <a:cs typeface="Calibri"/>
              </a:rPr>
              <a:t>üks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kõige</a:t>
            </a:r>
            <a:r>
              <a:rPr sz="2800" spc="-5" dirty="0">
                <a:latin typeface="Calibri"/>
                <a:cs typeface="Calibri"/>
              </a:rPr>
              <a:t> suurem </a:t>
            </a:r>
            <a:r>
              <a:rPr sz="2800" spc="-20" dirty="0">
                <a:latin typeface="Calibri"/>
                <a:cs typeface="Calibri"/>
              </a:rPr>
              <a:t>viga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võib-olla</a:t>
            </a:r>
            <a:r>
              <a:rPr sz="2800" spc="-5" dirty="0">
                <a:latin typeface="Calibri"/>
                <a:cs typeface="Calibri"/>
              </a:rPr>
              <a:t> mis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elus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teinud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ee</a:t>
            </a:r>
            <a:r>
              <a:rPr sz="2800" dirty="0">
                <a:latin typeface="Calibri"/>
                <a:cs typeface="Calibri"/>
              </a:rPr>
              <a:t> [---]	</a:t>
            </a:r>
            <a:r>
              <a:rPr sz="2800" spc="-25" dirty="0">
                <a:latin typeface="Calibri"/>
                <a:cs typeface="Calibri"/>
              </a:rPr>
              <a:t>aga</a:t>
            </a:r>
            <a:r>
              <a:rPr sz="2800" dirty="0">
                <a:latin typeface="Calibri"/>
                <a:cs typeface="Calibri"/>
              </a:rPr>
              <a:t> nüüd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õnneks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korras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 smtClean="0">
                <a:latin typeface="Calibri"/>
                <a:cs typeface="Calibri"/>
              </a:rPr>
              <a:t>N12: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siis 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tore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60924" y="3941571"/>
            <a:ext cx="657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ole</a:t>
            </a:r>
            <a:r>
              <a:rPr sz="280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719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Kuidas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hinnata?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836420"/>
            <a:ext cx="10306050" cy="3872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11929">
              <a:lnSpc>
                <a:spcPct val="121500"/>
              </a:lnSpc>
              <a:spcBef>
                <a:spcPts val="100"/>
              </a:spcBef>
            </a:pPr>
            <a:r>
              <a:rPr sz="2600" b="1" spc="-10" dirty="0">
                <a:latin typeface="Calibri"/>
                <a:cs typeface="Calibri"/>
              </a:rPr>
              <a:t>valiidsust, </a:t>
            </a:r>
            <a:r>
              <a:rPr sz="2600" spc="5" dirty="0">
                <a:latin typeface="Calibri"/>
                <a:cs typeface="Calibri"/>
              </a:rPr>
              <a:t>vt </a:t>
            </a:r>
            <a:r>
              <a:rPr sz="2600" spc="-5" dirty="0">
                <a:latin typeface="Calibri"/>
                <a:cs typeface="Calibri"/>
              </a:rPr>
              <a:t>küsitlus </a:t>
            </a:r>
            <a:r>
              <a:rPr sz="2600" dirty="0">
                <a:latin typeface="Calibri"/>
                <a:cs typeface="Calibri"/>
              </a:rPr>
              <a:t>&lt; </a:t>
            </a:r>
            <a:r>
              <a:rPr sz="2600" spc="-10" dirty="0">
                <a:latin typeface="Calibri"/>
                <a:cs typeface="Calibri"/>
              </a:rPr>
              <a:t>realistlikud </a:t>
            </a:r>
            <a:r>
              <a:rPr sz="2600" spc="-5" dirty="0">
                <a:latin typeface="Calibri"/>
                <a:cs typeface="Calibri"/>
              </a:rPr>
              <a:t>tulemused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sellise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andmekogumise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otstarbekust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nt</a:t>
            </a:r>
            <a:r>
              <a:rPr sz="2600" spc="-5" dirty="0">
                <a:latin typeface="Calibri"/>
                <a:cs typeface="Calibri"/>
              </a:rPr>
              <a:t> poisid</a:t>
            </a:r>
            <a:endParaRPr sz="2600" dirty="0">
              <a:latin typeface="Calibri"/>
              <a:cs typeface="Calibri"/>
            </a:endParaRPr>
          </a:p>
          <a:p>
            <a:pPr marL="926465" marR="975360">
              <a:lnSpc>
                <a:spcPts val="2780"/>
              </a:lnSpc>
              <a:spcBef>
                <a:spcPts val="1070"/>
              </a:spcBef>
            </a:pPr>
            <a:r>
              <a:rPr sz="2600" spc="-1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olemasoleva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72 </a:t>
            </a:r>
            <a:r>
              <a:rPr sz="2600" spc="-15" dirty="0">
                <a:latin typeface="Calibri"/>
                <a:cs typeface="Calibri"/>
              </a:rPr>
              <a:t>vestluse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analüüs </a:t>
            </a:r>
            <a:r>
              <a:rPr sz="2600" spc="-10" dirty="0">
                <a:latin typeface="Calibri"/>
                <a:cs typeface="Calibri"/>
              </a:rPr>
              <a:t>suuliste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vestluse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omaduste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kaudu;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üks </a:t>
            </a:r>
            <a:r>
              <a:rPr sz="2600" spc="-5" dirty="0">
                <a:latin typeface="Calibri"/>
                <a:cs typeface="Calibri"/>
              </a:rPr>
              <a:t>võimalus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10" dirty="0">
                <a:latin typeface="Calibri"/>
                <a:cs typeface="Calibri"/>
              </a:rPr>
              <a:t> kvantitatiivselt:</a:t>
            </a:r>
            <a:r>
              <a:rPr sz="2600" spc="-5" dirty="0">
                <a:latin typeface="Calibri"/>
                <a:cs typeface="Calibri"/>
              </a:rPr>
              <a:t> sõnu </a:t>
            </a:r>
            <a:r>
              <a:rPr sz="2600" spc="-10" dirty="0">
                <a:latin typeface="Calibri"/>
                <a:cs typeface="Calibri"/>
              </a:rPr>
              <a:t>salvestuse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kohta;</a:t>
            </a:r>
            <a:endParaRPr sz="2600" dirty="0">
              <a:latin typeface="Calibri"/>
              <a:cs typeface="Calibri"/>
            </a:endParaRPr>
          </a:p>
          <a:p>
            <a:pPr marL="926465" marR="5080">
              <a:lnSpc>
                <a:spcPct val="89600"/>
              </a:lnSpc>
              <a:spcBef>
                <a:spcPts val="1085"/>
              </a:spcBef>
            </a:pPr>
            <a:r>
              <a:rPr sz="2600" spc="-15" dirty="0">
                <a:latin typeface="Calibri"/>
                <a:cs typeface="Calibri"/>
              </a:rPr>
              <a:t>poiste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tüdrukute</a:t>
            </a:r>
            <a:r>
              <a:rPr sz="2600" spc="-5" dirty="0">
                <a:latin typeface="Calibri"/>
                <a:cs typeface="Calibri"/>
              </a:rPr>
              <a:t> ning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9-12,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13-15,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16-18 </a:t>
            </a:r>
            <a:r>
              <a:rPr sz="2600" spc="-15" dirty="0">
                <a:latin typeface="Calibri"/>
                <a:cs typeface="Calibri"/>
              </a:rPr>
              <a:t>vestluste</a:t>
            </a:r>
            <a:r>
              <a:rPr sz="2600" spc="-5" dirty="0">
                <a:latin typeface="Calibri"/>
                <a:cs typeface="Calibri"/>
              </a:rPr>
              <a:t> nimetud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tunnuse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väärtuste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hajuvus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seletatav</a:t>
            </a:r>
            <a:r>
              <a:rPr sz="2600" spc="-5" dirty="0">
                <a:latin typeface="Calibri"/>
                <a:cs typeface="Calibri"/>
              </a:rPr>
              <a:t> üldise</a:t>
            </a:r>
            <a:r>
              <a:rPr sz="2600" spc="-10" dirty="0">
                <a:latin typeface="Calibri"/>
                <a:cs typeface="Calibri"/>
              </a:rPr>
              <a:t> hajuvusega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ja </a:t>
            </a:r>
            <a:r>
              <a:rPr sz="2600" spc="-5" dirty="0">
                <a:latin typeface="Calibri"/>
                <a:cs typeface="Calibri"/>
              </a:rPr>
              <a:t>rühmade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vahel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puuduvad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statistilised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olulised (p=0,05)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erinevused;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2950"/>
              </a:lnSpc>
              <a:spcBef>
                <a:spcPts val="695"/>
              </a:spcBef>
            </a:pPr>
            <a:r>
              <a:rPr sz="2600" spc="-10" dirty="0">
                <a:latin typeface="Calibri"/>
                <a:cs typeface="Calibri"/>
              </a:rPr>
              <a:t>alust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10" dirty="0">
                <a:latin typeface="Calibri"/>
                <a:cs typeface="Calibri"/>
              </a:rPr>
              <a:t>arvata,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andmekogumismeetod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20" dirty="0">
                <a:latin typeface="Calibri"/>
                <a:cs typeface="Calibri"/>
              </a:rPr>
              <a:t>ka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poiste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nooremate</a:t>
            </a:r>
            <a:r>
              <a:rPr sz="2600" spc="-5" dirty="0">
                <a:latin typeface="Calibri"/>
                <a:cs typeface="Calibri"/>
              </a:rPr>
              <a:t> puhul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2950"/>
              </a:lnSpc>
            </a:pPr>
            <a:r>
              <a:rPr sz="2600" b="1" spc="-5" dirty="0">
                <a:latin typeface="Calibri"/>
                <a:cs typeface="Calibri"/>
              </a:rPr>
              <a:t>tulemuslik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projekti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satuvad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koostööaltid</a:t>
            </a:r>
            <a:r>
              <a:rPr sz="2600" spc="-10" dirty="0">
                <a:latin typeface="Calibri"/>
                <a:cs typeface="Calibri"/>
              </a:rPr>
              <a:t> lapsed?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10069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Metodoloogilised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ja</a:t>
            </a:r>
            <a:r>
              <a:rPr spc="-20" dirty="0">
                <a:latin typeface="Calibri"/>
                <a:cs typeface="Calibri"/>
              </a:rPr>
              <a:t> metoodika</a:t>
            </a:r>
            <a:r>
              <a:rPr spc="-10" dirty="0">
                <a:latin typeface="Calibri"/>
                <a:cs typeface="Calibri"/>
              </a:rPr>
              <a:t> probleemid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25" y="1920747"/>
            <a:ext cx="10097135" cy="31343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marR="45085" indent="-457200">
              <a:lnSpc>
                <a:spcPts val="3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sz="2800" spc="-20" dirty="0">
                <a:latin typeface="Calibri"/>
                <a:cs typeface="Calibri"/>
              </a:rPr>
              <a:t>kõnetuvastus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tuvasta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piisavalt,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suulise </a:t>
            </a:r>
            <a:r>
              <a:rPr sz="2800" spc="-15" dirty="0">
                <a:latin typeface="Calibri"/>
                <a:cs typeface="Calibri"/>
              </a:rPr>
              <a:t>mitmekeelse</a:t>
            </a:r>
            <a:r>
              <a:rPr sz="2800" dirty="0">
                <a:latin typeface="Calibri"/>
                <a:cs typeface="Calibri"/>
              </a:rPr>
              <a:t> ja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et-EE" sz="2800" spc="-5" dirty="0" smtClean="0">
                <a:latin typeface="Calibri"/>
                <a:cs typeface="Calibri"/>
              </a:rPr>
              <a:t>-</a:t>
            </a:r>
            <a:r>
              <a:rPr sz="2800" spc="-5" dirty="0" err="1" smtClean="0">
                <a:latin typeface="Calibri"/>
                <a:cs typeface="Calibri"/>
              </a:rPr>
              <a:t>häälse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kõne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transkribeerimine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kogemusi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 </a:t>
            </a:r>
            <a:r>
              <a:rPr sz="2800" spc="-10" dirty="0">
                <a:latin typeface="Calibri"/>
                <a:cs typeface="Calibri"/>
              </a:rPr>
              <a:t>aeganõudev;</a:t>
            </a:r>
            <a:endParaRPr sz="2800" dirty="0">
              <a:latin typeface="Calibri"/>
              <a:cs typeface="Calibri"/>
            </a:endParaRPr>
          </a:p>
          <a:p>
            <a:pPr marL="469900" marR="1209040" indent="-457200">
              <a:lnSpc>
                <a:spcPts val="3100"/>
              </a:lnSpc>
              <a:spcBef>
                <a:spcPts val="925"/>
              </a:spcBef>
              <a:buFont typeface="Arial" panose="020B0604020202020204" pitchFamily="34" charset="0"/>
              <a:buChar char="•"/>
            </a:pPr>
            <a:r>
              <a:rPr sz="2800" spc="-10" dirty="0">
                <a:latin typeface="Calibri"/>
                <a:cs typeface="Calibri"/>
              </a:rPr>
              <a:t>kuidas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kaasata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(poise)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uuringusse;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kuidas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hoida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motivatsiooni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keerulistes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oludes;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ts val="3000"/>
              </a:lnSpc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sz="2800" spc="-10" dirty="0">
                <a:latin typeface="Calibri"/>
                <a:cs typeface="Calibri"/>
              </a:rPr>
              <a:t>kuidas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saab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laps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hakkama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intervjueerija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rollis;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taolise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andmekogumise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otstarbekus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nooremate</a:t>
            </a:r>
            <a:r>
              <a:rPr sz="2800" spc="-5" dirty="0">
                <a:latin typeface="Calibri"/>
                <a:cs typeface="Calibri"/>
              </a:rPr>
              <a:t> vanuserühmade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puhul;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10"/>
              </a:spcBef>
              <a:buFont typeface="Arial" panose="020B0604020202020204" pitchFamily="34" charset="0"/>
              <a:buChar char="•"/>
            </a:pPr>
            <a:r>
              <a:rPr sz="2800" spc="-15" dirty="0">
                <a:latin typeface="Calibri"/>
                <a:cs typeface="Calibri"/>
              </a:rPr>
              <a:t>andmekogumine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performance?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informandi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agentsus.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3162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Kuidas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edasi?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2170" y="1756155"/>
            <a:ext cx="102908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Keeleainestik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küsitlusandmed,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analüüs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seisab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ees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võimaldab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interdistsiplinaarset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170" y="1984755"/>
            <a:ext cx="52190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uurimist;</a:t>
            </a:r>
            <a:endParaRPr sz="2200" dirty="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2255"/>
              </a:spcBef>
            </a:pPr>
            <a:r>
              <a:rPr sz="2200" spc="-15" dirty="0">
                <a:latin typeface="Calibri"/>
                <a:cs typeface="Calibri"/>
              </a:rPr>
              <a:t>nt</a:t>
            </a:r>
            <a:r>
              <a:rPr sz="2200" dirty="0">
                <a:latin typeface="Calibri"/>
                <a:cs typeface="Calibri"/>
              </a:rPr>
              <a:t> mh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teha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vestluse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sisu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temaatilist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analüüsi: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5869" y="2926588"/>
            <a:ext cx="94354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20" dirty="0">
                <a:latin typeface="Calibri"/>
                <a:cs typeface="Calibri"/>
              </a:rPr>
              <a:t>poiss-sõber,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kool,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töötamine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suvel,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laagrid,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30" dirty="0">
                <a:latin typeface="Calibri"/>
                <a:cs typeface="Calibri"/>
              </a:rPr>
              <a:t>malev,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õppeained,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õpetajad,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distantsõpe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5869" y="3155188"/>
            <a:ext cx="9443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20" dirty="0">
                <a:latin typeface="Calibri"/>
                <a:cs typeface="Calibri"/>
              </a:rPr>
              <a:t>(Trt10n_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179790_Z02);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vannitoa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remont,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30" dirty="0">
                <a:latin typeface="Calibri"/>
                <a:cs typeface="Calibri"/>
              </a:rPr>
              <a:t>TikTok,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juutuuber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Kristo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Siigi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ajaloovideod,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5869" y="3395979"/>
            <a:ext cx="94830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10" dirty="0">
                <a:latin typeface="Calibri"/>
                <a:cs typeface="Calibri"/>
              </a:rPr>
              <a:t>ained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koolis,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pandeemiapiirangud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ja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õppimine,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trennid,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lõuatõmbed,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fleksimisest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(to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5869" y="3624579"/>
            <a:ext cx="9796780" cy="6019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sz="2200" i="1" spc="-15" dirty="0">
                <a:latin typeface="Calibri"/>
                <a:cs typeface="Calibri"/>
              </a:rPr>
              <a:t>flex),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karate,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OnlyFans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platvorm,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juutuberid: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Sniff/Rauno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Raiesmaa,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30" dirty="0">
                <a:latin typeface="Calibri"/>
                <a:cs typeface="Calibri"/>
              </a:rPr>
              <a:t>TheTomsike,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Charli </a:t>
            </a:r>
            <a:r>
              <a:rPr sz="2200" i="1" spc="-480" dirty="0">
                <a:latin typeface="Calibri"/>
                <a:cs typeface="Calibri"/>
              </a:rPr>
              <a:t> </a:t>
            </a:r>
            <a:r>
              <a:rPr sz="2200" i="1" spc="-40" dirty="0">
                <a:latin typeface="Calibri"/>
                <a:cs typeface="Calibri"/>
              </a:rPr>
              <a:t>D’Amelio,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Sidemen,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Morgz,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jt,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arutelu,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miks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35" dirty="0">
                <a:latin typeface="Calibri"/>
                <a:cs typeface="Calibri"/>
              </a:rPr>
              <a:t>TeKEsse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valiti,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mida </a:t>
            </a:r>
            <a:r>
              <a:rPr sz="2200" i="1" spc="-20" dirty="0">
                <a:latin typeface="Calibri"/>
                <a:cs typeface="Calibri"/>
              </a:rPr>
              <a:t>putkas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müüakse,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5869" y="4093972"/>
            <a:ext cx="94996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15" dirty="0">
                <a:latin typeface="Calibri"/>
                <a:cs typeface="Calibri"/>
              </a:rPr>
              <a:t>kalorid,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sotsiaalmeedia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(söömis)väljakutsed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(Tln4m_105950_Z01); </a:t>
            </a:r>
            <a:r>
              <a:rPr sz="2200" i="1" spc="-20" dirty="0">
                <a:latin typeface="Calibri"/>
                <a:cs typeface="Calibri"/>
              </a:rPr>
              <a:t>jalka,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seitsmenda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5869" y="4334764"/>
            <a:ext cx="97529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10" dirty="0">
                <a:latin typeface="Calibri"/>
                <a:cs typeface="Calibri"/>
              </a:rPr>
              <a:t>klassi ained,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õpetajad,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ujumistunnid,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pesemisvõimalused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ja </a:t>
            </a:r>
            <a:r>
              <a:rPr sz="2200" i="1" spc="-10" dirty="0">
                <a:latin typeface="Calibri"/>
                <a:cs typeface="Calibri"/>
              </a:rPr>
              <a:t>saun,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purjetamine,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30" dirty="0">
                <a:latin typeface="Calibri"/>
                <a:cs typeface="Calibri"/>
              </a:rPr>
              <a:t>kohviku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5869" y="4563364"/>
            <a:ext cx="9447530" cy="6019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sz="2200" i="1" spc="-10" dirty="0">
                <a:latin typeface="Calibri"/>
                <a:cs typeface="Calibri"/>
              </a:rPr>
              <a:t>menüü,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vesi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ei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meeldinud,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koerad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ja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vesi/ujumine,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rattad,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liikluseeskirjad,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rattaload, </a:t>
            </a:r>
            <a:r>
              <a:rPr sz="2200" i="1" spc="-484" dirty="0">
                <a:latin typeface="Calibri"/>
                <a:cs typeface="Calibri"/>
              </a:rPr>
              <a:t> </a:t>
            </a:r>
            <a:r>
              <a:rPr sz="2200" i="1" spc="-30" dirty="0">
                <a:latin typeface="Calibri"/>
                <a:cs typeface="Calibri"/>
              </a:rPr>
              <a:t>roller,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automargid,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autod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Kuubal (Krs6m_148389_Z06)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650" y="5425947"/>
            <a:ext cx="101384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nii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idiolekte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kui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korpusandmeid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noorte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profiili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(sugu,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vanus,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hinnangud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keeleoskusele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jne)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2650" y="5654547"/>
            <a:ext cx="46843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Calibri"/>
                <a:cs typeface="Calibri"/>
              </a:rPr>
              <a:t>taustal;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interaktsioon,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suhtlusvõrgustikud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4648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Kasutatud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kirjandus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25" y="1820164"/>
            <a:ext cx="10357485" cy="41433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70815">
              <a:lnSpc>
                <a:spcPts val="1700"/>
              </a:lnSpc>
              <a:spcBef>
                <a:spcPts val="340"/>
              </a:spcBef>
            </a:pPr>
            <a:r>
              <a:rPr sz="1600" spc="-15" dirty="0">
                <a:latin typeface="Calibri"/>
                <a:cs typeface="Calibri"/>
              </a:rPr>
              <a:t>Eckert,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5" dirty="0">
                <a:latin typeface="Calibri"/>
                <a:cs typeface="Calibri"/>
              </a:rPr>
              <a:t>P.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(2012).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Three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waves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variation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study: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emergence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meaning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study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sociolinguistic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variation.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Annual </a:t>
            </a:r>
            <a:r>
              <a:rPr sz="1600" i="1" spc="-34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Review</a:t>
            </a:r>
            <a:r>
              <a:rPr sz="1600" i="1" dirty="0">
                <a:latin typeface="Calibri"/>
                <a:cs typeface="Calibri"/>
              </a:rPr>
              <a:t> of</a:t>
            </a:r>
            <a:r>
              <a:rPr sz="1600" i="1" spc="-5" dirty="0">
                <a:latin typeface="Calibri"/>
                <a:cs typeface="Calibri"/>
              </a:rPr>
              <a:t> Anthropology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41: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87–100.</a:t>
            </a:r>
            <a:endParaRPr sz="1600">
              <a:latin typeface="Calibri"/>
              <a:cs typeface="Calibri"/>
            </a:endParaRPr>
          </a:p>
          <a:p>
            <a:pPr marL="12700" marR="80645">
              <a:lnSpc>
                <a:spcPts val="1680"/>
              </a:lnSpc>
              <a:spcBef>
                <a:spcPts val="1125"/>
              </a:spcBef>
            </a:pPr>
            <a:r>
              <a:rPr sz="1600" spc="-5" dirty="0">
                <a:latin typeface="Calibri"/>
                <a:cs typeface="Calibri"/>
              </a:rPr>
              <a:t>Danbolt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Drange,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E.-M.,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Hasund,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I.</a:t>
            </a:r>
            <a:r>
              <a:rPr sz="1600" dirty="0">
                <a:latin typeface="Calibri"/>
                <a:cs typeface="Calibri"/>
              </a:rPr>
              <a:t> K.,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Stenström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A.-B.</a:t>
            </a:r>
            <a:r>
              <a:rPr sz="1600" dirty="0">
                <a:latin typeface="Calibri"/>
                <a:cs typeface="Calibri"/>
              </a:rPr>
              <a:t> (2014).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“Your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mum!”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Teenagers’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swearing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mother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English,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Spanish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Norwegian.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International </a:t>
            </a:r>
            <a:r>
              <a:rPr sz="1600" i="1" dirty="0">
                <a:latin typeface="Calibri"/>
                <a:cs typeface="Calibri"/>
              </a:rPr>
              <a:t>Journal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of Corpus </a:t>
            </a:r>
            <a:r>
              <a:rPr sz="1600" i="1" spc="-5" dirty="0">
                <a:latin typeface="Calibri"/>
                <a:cs typeface="Calibri"/>
              </a:rPr>
              <a:t>Linguistics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19:1,</a:t>
            </a:r>
            <a:r>
              <a:rPr sz="1600" dirty="0">
                <a:latin typeface="Calibri"/>
                <a:cs typeface="Calibri"/>
              </a:rPr>
              <a:t> 29–59.</a:t>
            </a:r>
            <a:endParaRPr sz="1600">
              <a:latin typeface="Calibri"/>
              <a:cs typeface="Calibri"/>
            </a:endParaRPr>
          </a:p>
          <a:p>
            <a:pPr marL="12700" marR="1869439">
              <a:lnSpc>
                <a:spcPct val="140000"/>
              </a:lnSpc>
              <a:spcBef>
                <a:spcPts val="10"/>
              </a:spcBef>
            </a:pPr>
            <a:r>
              <a:rPr sz="1600" spc="-25" dirty="0">
                <a:latin typeface="Calibri"/>
                <a:cs typeface="Calibri"/>
              </a:rPr>
              <a:t>Labov,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William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(2001[1994]).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Principles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of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Linguistic </a:t>
            </a:r>
            <a:r>
              <a:rPr sz="1600" i="1" dirty="0">
                <a:latin typeface="Calibri"/>
                <a:cs typeface="Calibri"/>
              </a:rPr>
              <a:t>Change</a:t>
            </a:r>
            <a:r>
              <a:rPr sz="1600" dirty="0">
                <a:latin typeface="Calibri"/>
                <a:cs typeface="Calibri"/>
              </a:rPr>
              <a:t>. </a:t>
            </a:r>
            <a:r>
              <a:rPr sz="1600" spc="-20" dirty="0">
                <a:latin typeface="Calibri"/>
                <a:cs typeface="Calibri"/>
              </a:rPr>
              <a:t>Vol</a:t>
            </a:r>
            <a:r>
              <a:rPr sz="1600" dirty="0">
                <a:latin typeface="Calibri"/>
                <a:cs typeface="Calibri"/>
              </a:rPr>
              <a:t> 2 </a:t>
            </a:r>
            <a:r>
              <a:rPr sz="1600" spc="-5" dirty="0">
                <a:latin typeface="Calibri"/>
                <a:cs typeface="Calibri"/>
              </a:rPr>
              <a:t>Social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Factors.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Oxford,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UK: </a:t>
            </a:r>
            <a:r>
              <a:rPr sz="1600" spc="-5" dirty="0">
                <a:latin typeface="Calibri"/>
                <a:cs typeface="Calibri"/>
              </a:rPr>
              <a:t>Blackwell.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Labov,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80" dirty="0">
                <a:latin typeface="Calibri"/>
                <a:cs typeface="Calibri"/>
              </a:rPr>
              <a:t>W.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(1972).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Some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principles</a:t>
            </a:r>
            <a:r>
              <a:rPr sz="1600" dirty="0">
                <a:latin typeface="Calibri"/>
                <a:cs typeface="Calibri"/>
              </a:rPr>
              <a:t> of </a:t>
            </a:r>
            <a:r>
              <a:rPr sz="1600" spc="-10" dirty="0">
                <a:latin typeface="Calibri"/>
                <a:cs typeface="Calibri"/>
              </a:rPr>
              <a:t>linguistic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methodology.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Language</a:t>
            </a:r>
            <a:r>
              <a:rPr sz="1600" i="1" spc="-5" dirty="0">
                <a:latin typeface="Calibri"/>
                <a:cs typeface="Calibri"/>
              </a:rPr>
              <a:t> in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Society </a:t>
            </a:r>
            <a:r>
              <a:rPr sz="1600" dirty="0">
                <a:latin typeface="Calibri"/>
                <a:cs typeface="Calibri"/>
              </a:rPr>
              <a:t>1(1), </a:t>
            </a:r>
            <a:r>
              <a:rPr sz="1600" spc="-5" dirty="0">
                <a:latin typeface="Calibri"/>
                <a:cs typeface="Calibri"/>
              </a:rPr>
              <a:t>97-120.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 spc="-5" dirty="0">
                <a:latin typeface="Calibri"/>
                <a:cs typeface="Calibri"/>
              </a:rPr>
              <a:t>Rymes,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B. (2020). </a:t>
            </a:r>
            <a:r>
              <a:rPr sz="1600" i="1" spc="-5" dirty="0">
                <a:latin typeface="Calibri"/>
                <a:cs typeface="Calibri"/>
              </a:rPr>
              <a:t>How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35" dirty="0">
                <a:latin typeface="Calibri"/>
                <a:cs typeface="Calibri"/>
              </a:rPr>
              <a:t>We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Talk</a:t>
            </a:r>
            <a:r>
              <a:rPr sz="1600" i="1" dirty="0">
                <a:latin typeface="Calibri"/>
                <a:cs typeface="Calibri"/>
              </a:rPr>
              <a:t> about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Language: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Exploring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Citizen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Sociolinguistics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Cambridge: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Cambridge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University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Press.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680"/>
              </a:lnSpc>
              <a:spcBef>
                <a:spcPts val="1050"/>
              </a:spcBef>
            </a:pPr>
            <a:r>
              <a:rPr sz="1600" spc="-5" dirty="0">
                <a:latin typeface="Calibri"/>
                <a:cs typeface="Calibri"/>
              </a:rPr>
              <a:t>Rymes,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B.,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Leone,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A.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R.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(2014).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Citizen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Sociolinguistics: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New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Media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Methodology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Understanding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Language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Social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Life.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Working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Papers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in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Educational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Linguistics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29 (2), </a:t>
            </a:r>
            <a:r>
              <a:rPr sz="1600" spc="-5" dirty="0">
                <a:latin typeface="Calibri"/>
                <a:cs typeface="Calibri"/>
              </a:rPr>
              <a:t>25-44.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ts val="1700"/>
              </a:lnSpc>
              <a:spcBef>
                <a:spcPts val="1110"/>
              </a:spcBef>
            </a:pPr>
            <a:r>
              <a:rPr sz="1600" spc="-10" dirty="0">
                <a:latin typeface="Calibri"/>
                <a:cs typeface="Calibri"/>
              </a:rPr>
              <a:t>Saareste,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(1927).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Tundmused</a:t>
            </a:r>
            <a:r>
              <a:rPr sz="1600" spc="-10" dirty="0">
                <a:latin typeface="Calibri"/>
                <a:cs typeface="Calibri"/>
              </a:rPr>
              <a:t> tegurina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keelearengus.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Eesti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Keel.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Akadeemilise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Emakeele</a:t>
            </a:r>
            <a:r>
              <a:rPr sz="1600" spc="-5" dirty="0">
                <a:latin typeface="Calibri"/>
                <a:cs typeface="Calibri"/>
              </a:rPr>
              <a:t> Seltsi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ajakiri</a:t>
            </a:r>
            <a:r>
              <a:rPr sz="1600" dirty="0">
                <a:latin typeface="Calibri"/>
                <a:cs typeface="Calibri"/>
              </a:rPr>
              <a:t> 6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(7),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161-184.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Stanford, </a:t>
            </a:r>
            <a:r>
              <a:rPr sz="1600" spc="-10" dirty="0">
                <a:latin typeface="Calibri"/>
                <a:cs typeface="Calibri"/>
              </a:rPr>
              <a:t>J. </a:t>
            </a:r>
            <a:r>
              <a:rPr sz="1600" dirty="0">
                <a:latin typeface="Calibri"/>
                <a:cs typeface="Calibri"/>
              </a:rPr>
              <a:t>N. (2016). A </a:t>
            </a:r>
            <a:r>
              <a:rPr sz="1600" spc="-10" dirty="0">
                <a:latin typeface="Calibri"/>
                <a:cs typeface="Calibri"/>
              </a:rPr>
              <a:t>call for </a:t>
            </a:r>
            <a:r>
              <a:rPr sz="1600" spc="-5" dirty="0">
                <a:latin typeface="Calibri"/>
                <a:cs typeface="Calibri"/>
              </a:rPr>
              <a:t>more </a:t>
            </a:r>
            <a:r>
              <a:rPr sz="1600" spc="-10" dirty="0">
                <a:latin typeface="Calibri"/>
                <a:cs typeface="Calibri"/>
              </a:rPr>
              <a:t>diverse </a:t>
            </a:r>
            <a:r>
              <a:rPr sz="1600" spc="-5" dirty="0">
                <a:latin typeface="Calibri"/>
                <a:cs typeface="Calibri"/>
              </a:rPr>
              <a:t>sources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data: </a:t>
            </a:r>
            <a:r>
              <a:rPr sz="1600" spc="-15" dirty="0">
                <a:latin typeface="Calibri"/>
                <a:cs typeface="Calibri"/>
              </a:rPr>
              <a:t>Variationist </a:t>
            </a:r>
            <a:r>
              <a:rPr sz="1600" spc="-5" dirty="0">
                <a:latin typeface="Calibri"/>
                <a:cs typeface="Calibri"/>
              </a:rPr>
              <a:t>approaches in non-English </a:t>
            </a:r>
            <a:r>
              <a:rPr sz="1600" spc="-10" dirty="0">
                <a:latin typeface="Calibri"/>
                <a:cs typeface="Calibri"/>
              </a:rPr>
              <a:t>contexts. </a:t>
            </a:r>
            <a:r>
              <a:rPr sz="1600" i="1" dirty="0">
                <a:latin typeface="Calibri"/>
                <a:cs typeface="Calibri"/>
              </a:rPr>
              <a:t>Journal of 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Sociolinguistics </a:t>
            </a:r>
            <a:r>
              <a:rPr sz="1600" dirty="0">
                <a:latin typeface="Calibri"/>
                <a:cs typeface="Calibri"/>
              </a:rPr>
              <a:t>20(4):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525–541.</a:t>
            </a:r>
            <a:endParaRPr sz="1600">
              <a:latin typeface="Calibri"/>
              <a:cs typeface="Calibri"/>
            </a:endParaRPr>
          </a:p>
          <a:p>
            <a:pPr marL="12700" marR="1418590" algn="just">
              <a:lnSpc>
                <a:spcPts val="2810"/>
              </a:lnSpc>
            </a:pPr>
            <a:r>
              <a:rPr sz="1600" spc="-10" dirty="0">
                <a:latin typeface="Calibri"/>
                <a:cs typeface="Calibri"/>
              </a:rPr>
              <a:t>Svendsen, </a:t>
            </a:r>
            <a:r>
              <a:rPr sz="1600" dirty="0">
                <a:latin typeface="Calibri"/>
                <a:cs typeface="Calibri"/>
              </a:rPr>
              <a:t>B.A. (2018). </a:t>
            </a:r>
            <a:r>
              <a:rPr sz="1600" spc="-5" dirty="0">
                <a:latin typeface="Calibri"/>
                <a:cs typeface="Calibri"/>
              </a:rPr>
              <a:t>The dynamics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citizen </a:t>
            </a:r>
            <a:r>
              <a:rPr sz="1600" spc="-5" dirty="0">
                <a:latin typeface="Calibri"/>
                <a:cs typeface="Calibri"/>
              </a:rPr>
              <a:t>sociolinguistics. </a:t>
            </a:r>
            <a:r>
              <a:rPr sz="1600" i="1" dirty="0">
                <a:latin typeface="Calibri"/>
                <a:cs typeface="Calibri"/>
              </a:rPr>
              <a:t>Journal of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Sociolinguistics </a:t>
            </a:r>
            <a:r>
              <a:rPr sz="1600" dirty="0">
                <a:latin typeface="Calibri"/>
                <a:cs typeface="Calibri"/>
              </a:rPr>
              <a:t>22: </a:t>
            </a:r>
            <a:r>
              <a:rPr sz="1600" spc="-5" dirty="0">
                <a:latin typeface="Calibri"/>
                <a:cs typeface="Calibri"/>
              </a:rPr>
              <a:t>137-160.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Sharma,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D.</a:t>
            </a:r>
            <a:r>
              <a:rPr sz="1600" dirty="0">
                <a:latin typeface="Calibri"/>
                <a:cs typeface="Calibri"/>
              </a:rPr>
              <a:t> (2018). </a:t>
            </a:r>
            <a:r>
              <a:rPr sz="1600" spc="-5" dirty="0">
                <a:latin typeface="Calibri"/>
                <a:cs typeface="Calibri"/>
              </a:rPr>
              <a:t>Style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dominance: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Attention,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audience,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‘real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me’.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Language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in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Society,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47</a:t>
            </a:r>
            <a:r>
              <a:rPr sz="1600" dirty="0">
                <a:latin typeface="Calibri"/>
                <a:cs typeface="Calibri"/>
              </a:rPr>
              <a:t>(1),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1-31.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556259"/>
            <a:ext cx="302514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spc="-100" dirty="0">
                <a:latin typeface="Calibri"/>
                <a:cs typeface="Calibri"/>
              </a:rPr>
              <a:t>TeKE</a:t>
            </a:r>
          </a:p>
          <a:p>
            <a:pPr marL="12700">
              <a:lnSpc>
                <a:spcPts val="4990"/>
              </a:lnSpc>
            </a:pPr>
            <a:r>
              <a:rPr dirty="0">
                <a:latin typeface="Calibri"/>
                <a:cs typeface="Calibri"/>
              </a:rPr>
              <a:t>uur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m</a:t>
            </a:r>
            <a:r>
              <a:rPr spc="-15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srühm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090" y="2056891"/>
            <a:ext cx="208788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Virve-Anneli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Vihman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Kadri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Koreinik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latin typeface="Arial MT"/>
                <a:cs typeface="Arial MT"/>
              </a:rPr>
              <a:t>Liina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Lindström</a:t>
            </a:r>
            <a:endParaRPr sz="1800">
              <a:latin typeface="Arial MT"/>
              <a:cs typeface="Arial MT"/>
            </a:endParaRPr>
          </a:p>
          <a:p>
            <a:pPr marL="12700" marR="492125">
              <a:lnSpc>
                <a:spcPct val="1344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Kristiina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Praakli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Mari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Aigro</a:t>
            </a:r>
            <a:endParaRPr sz="1800">
              <a:latin typeface="Arial MT"/>
              <a:cs typeface="Arial MT"/>
            </a:endParaRPr>
          </a:p>
          <a:p>
            <a:pPr marL="12700" marR="225425">
              <a:lnSpc>
                <a:spcPct val="135100"/>
              </a:lnSpc>
              <a:spcBef>
                <a:spcPts val="80"/>
              </a:spcBef>
            </a:pPr>
            <a:r>
              <a:rPr sz="1800" spc="-5" dirty="0">
                <a:latin typeface="Arial MT"/>
                <a:cs typeface="Arial MT"/>
              </a:rPr>
              <a:t>Mari-Liis Korkus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Aive Mandel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Annika Pant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Maarja-Liisa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Pilvik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Svea </a:t>
            </a:r>
            <a:r>
              <a:rPr sz="1800" spc="-35" dirty="0">
                <a:latin typeface="Arial MT"/>
                <a:cs typeface="Arial MT"/>
              </a:rPr>
              <a:t>Tarkin 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Annaliis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Tenisson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4396" y="772156"/>
            <a:ext cx="4891404" cy="5233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5756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Noorukiiga</a:t>
            </a:r>
            <a:r>
              <a:rPr spc="-5" dirty="0">
                <a:latin typeface="Calibri"/>
                <a:cs typeface="Calibri"/>
              </a:rPr>
              <a:t> ja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noortekeel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120" y="1806955"/>
            <a:ext cx="10321290" cy="42011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ct val="8870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Arengusiire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lapseeast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täiskasvanuikka:</a:t>
            </a:r>
            <a:r>
              <a:rPr sz="2400" spc="-10" dirty="0">
                <a:latin typeface="Calibri"/>
                <a:cs typeface="Calibri"/>
              </a:rPr>
              <a:t> kiired</a:t>
            </a:r>
            <a:r>
              <a:rPr sz="2400" spc="-5" dirty="0">
                <a:latin typeface="Calibri"/>
                <a:cs typeface="Calibri"/>
              </a:rPr>
              <a:t> füüsilised</a:t>
            </a:r>
            <a:r>
              <a:rPr sz="2400" dirty="0">
                <a:latin typeface="Calibri"/>
                <a:cs typeface="Calibri"/>
              </a:rPr>
              <a:t> ja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psühholoogilised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muutused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riskialdis </a:t>
            </a:r>
            <a:r>
              <a:rPr sz="2400" dirty="0">
                <a:latin typeface="Calibri"/>
                <a:cs typeface="Calibri"/>
              </a:rPr>
              <a:t>ja </a:t>
            </a:r>
            <a:r>
              <a:rPr sz="2400" spc="-5" dirty="0">
                <a:latin typeface="Calibri"/>
                <a:cs typeface="Calibri"/>
              </a:rPr>
              <a:t>uudsust otsiv </a:t>
            </a:r>
            <a:r>
              <a:rPr sz="2400" spc="-10" dirty="0">
                <a:latin typeface="Calibri"/>
                <a:cs typeface="Calibri"/>
              </a:rPr>
              <a:t>käitumine </a:t>
            </a:r>
            <a:r>
              <a:rPr sz="2400" spc="-5" dirty="0">
                <a:latin typeface="Calibri"/>
                <a:cs typeface="Calibri"/>
              </a:rPr>
              <a:t>(ingl </a:t>
            </a:r>
            <a:r>
              <a:rPr sz="2400" i="1" spc="-5" dirty="0">
                <a:latin typeface="Calibri"/>
                <a:cs typeface="Calibri"/>
              </a:rPr>
              <a:t>novelty seeking </a:t>
            </a:r>
            <a:r>
              <a:rPr sz="2400" i="1" dirty="0">
                <a:latin typeface="Calibri"/>
                <a:cs typeface="Calibri"/>
              </a:rPr>
              <a:t>behavior</a:t>
            </a:r>
            <a:r>
              <a:rPr sz="2400" dirty="0">
                <a:latin typeface="Calibri"/>
                <a:cs typeface="Calibri"/>
              </a:rPr>
              <a:t>)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(Spear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2000).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libri"/>
              <a:cs typeface="Calibri"/>
            </a:endParaRPr>
          </a:p>
          <a:p>
            <a:pPr marL="12700" marR="5080" algn="just">
              <a:lnSpc>
                <a:spcPct val="902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Communities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differ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in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the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extent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to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which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they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stigmatize</a:t>
            </a:r>
            <a:r>
              <a:rPr sz="2400" i="1" spc="-5" dirty="0">
                <a:latin typeface="Calibri"/>
                <a:cs typeface="Calibri"/>
              </a:rPr>
              <a:t> the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newer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forms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5" dirty="0">
                <a:latin typeface="Calibri"/>
                <a:cs typeface="Calibri"/>
              </a:rPr>
              <a:t>of 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language, </a:t>
            </a:r>
            <a:r>
              <a:rPr sz="2400" i="1" dirty="0">
                <a:latin typeface="Calibri"/>
                <a:cs typeface="Calibri"/>
              </a:rPr>
              <a:t>but I have </a:t>
            </a:r>
            <a:r>
              <a:rPr sz="2400" i="1" spc="-5" dirty="0">
                <a:latin typeface="Calibri"/>
                <a:cs typeface="Calibri"/>
              </a:rPr>
              <a:t>never yet met </a:t>
            </a:r>
            <a:r>
              <a:rPr sz="2400" i="1" spc="-10" dirty="0">
                <a:latin typeface="Calibri"/>
                <a:cs typeface="Calibri"/>
              </a:rPr>
              <a:t>anyone </a:t>
            </a:r>
            <a:r>
              <a:rPr sz="2400" i="1" spc="-5" dirty="0">
                <a:latin typeface="Calibri"/>
                <a:cs typeface="Calibri"/>
              </a:rPr>
              <a:t>who </a:t>
            </a:r>
            <a:r>
              <a:rPr sz="2400" i="1" spc="-10" dirty="0">
                <a:latin typeface="Calibri"/>
                <a:cs typeface="Calibri"/>
              </a:rPr>
              <a:t>greeted </a:t>
            </a:r>
            <a:r>
              <a:rPr sz="2400" i="1" spc="-5" dirty="0">
                <a:latin typeface="Calibri"/>
                <a:cs typeface="Calibri"/>
              </a:rPr>
              <a:t>them with </a:t>
            </a:r>
            <a:r>
              <a:rPr sz="2400" i="1" dirty="0">
                <a:latin typeface="Calibri"/>
                <a:cs typeface="Calibri"/>
              </a:rPr>
              <a:t>applause. Some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older </a:t>
            </a:r>
            <a:r>
              <a:rPr sz="2400" i="1" spc="-5" dirty="0">
                <a:latin typeface="Calibri"/>
                <a:cs typeface="Calibri"/>
              </a:rPr>
              <a:t>citizens welcome the new </a:t>
            </a:r>
            <a:r>
              <a:rPr sz="2400" i="1" dirty="0">
                <a:latin typeface="Calibri"/>
                <a:cs typeface="Calibri"/>
              </a:rPr>
              <a:t>music and </a:t>
            </a:r>
            <a:r>
              <a:rPr sz="2400" i="1" spc="-5" dirty="0">
                <a:latin typeface="Calibri"/>
                <a:cs typeface="Calibri"/>
              </a:rPr>
              <a:t>dances, the new </a:t>
            </a:r>
            <a:r>
              <a:rPr sz="2400" i="1" dirty="0">
                <a:latin typeface="Calibri"/>
                <a:cs typeface="Calibri"/>
              </a:rPr>
              <a:t>electronic </a:t>
            </a:r>
            <a:r>
              <a:rPr sz="2400" i="1" spc="-5" dirty="0">
                <a:latin typeface="Calibri"/>
                <a:cs typeface="Calibri"/>
              </a:rPr>
              <a:t>devices </a:t>
            </a:r>
            <a:r>
              <a:rPr sz="2400" i="1" dirty="0">
                <a:latin typeface="Calibri"/>
                <a:cs typeface="Calibri"/>
              </a:rPr>
              <a:t>and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computers. But </a:t>
            </a:r>
            <a:r>
              <a:rPr sz="2400" i="1" dirty="0">
                <a:latin typeface="Calibri"/>
                <a:cs typeface="Calibri"/>
              </a:rPr>
              <a:t>no one has </a:t>
            </a:r>
            <a:r>
              <a:rPr sz="2400" i="1" spc="-5" dirty="0">
                <a:latin typeface="Calibri"/>
                <a:cs typeface="Calibri"/>
              </a:rPr>
              <a:t>ever </a:t>
            </a:r>
            <a:r>
              <a:rPr sz="2400" i="1" dirty="0">
                <a:latin typeface="Calibri"/>
                <a:cs typeface="Calibri"/>
              </a:rPr>
              <a:t>been heard </a:t>
            </a:r>
            <a:r>
              <a:rPr sz="2400" i="1" spc="-20" dirty="0">
                <a:latin typeface="Calibri"/>
                <a:cs typeface="Calibri"/>
              </a:rPr>
              <a:t>to </a:t>
            </a:r>
            <a:r>
              <a:rPr sz="2400" i="1" spc="-35" dirty="0">
                <a:latin typeface="Calibri"/>
                <a:cs typeface="Calibri"/>
              </a:rPr>
              <a:t>say, </a:t>
            </a:r>
            <a:r>
              <a:rPr sz="2400" i="1" spc="-15" dirty="0">
                <a:latin typeface="Calibri"/>
                <a:cs typeface="Calibri"/>
              </a:rPr>
              <a:t>"It’s </a:t>
            </a:r>
            <a:r>
              <a:rPr sz="2400" i="1" dirty="0">
                <a:latin typeface="Calibri"/>
                <a:cs typeface="Calibri"/>
              </a:rPr>
              <a:t>wonderful </a:t>
            </a:r>
            <a:r>
              <a:rPr sz="2400" i="1" spc="-5" dirty="0">
                <a:latin typeface="Calibri"/>
                <a:cs typeface="Calibri"/>
              </a:rPr>
              <a:t>the way </a:t>
            </a:r>
            <a:r>
              <a:rPr sz="2400" i="1" dirty="0">
                <a:latin typeface="Calibri"/>
                <a:cs typeface="Calibri"/>
              </a:rPr>
              <a:t>young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people </a:t>
            </a:r>
            <a:r>
              <a:rPr sz="2400" i="1" spc="-10" dirty="0">
                <a:latin typeface="Calibri"/>
                <a:cs typeface="Calibri"/>
              </a:rPr>
              <a:t>talk </a:t>
            </a:r>
            <a:r>
              <a:rPr sz="2400" i="1" spc="-25" dirty="0">
                <a:latin typeface="Calibri"/>
                <a:cs typeface="Calibri"/>
              </a:rPr>
              <a:t>today. </a:t>
            </a:r>
            <a:r>
              <a:rPr sz="2400" i="1" spc="-5" dirty="0">
                <a:latin typeface="Calibri"/>
                <a:cs typeface="Calibri"/>
              </a:rPr>
              <a:t>It's </a:t>
            </a:r>
            <a:r>
              <a:rPr sz="2400" i="1" dirty="0">
                <a:latin typeface="Calibri"/>
                <a:cs typeface="Calibri"/>
              </a:rPr>
              <a:t>so much </a:t>
            </a:r>
            <a:r>
              <a:rPr sz="2400" i="1" spc="-15" dirty="0">
                <a:latin typeface="Calibri"/>
                <a:cs typeface="Calibri"/>
              </a:rPr>
              <a:t>better </a:t>
            </a:r>
            <a:r>
              <a:rPr sz="2400" i="1" spc="-5" dirty="0">
                <a:latin typeface="Calibri"/>
                <a:cs typeface="Calibri"/>
              </a:rPr>
              <a:t>than the way we </a:t>
            </a:r>
            <a:r>
              <a:rPr sz="2400" i="1" spc="-25" dirty="0">
                <a:latin typeface="Calibri"/>
                <a:cs typeface="Calibri"/>
              </a:rPr>
              <a:t>talked </a:t>
            </a:r>
            <a:r>
              <a:rPr sz="2400" i="1" spc="-5" dirty="0">
                <a:latin typeface="Calibri"/>
                <a:cs typeface="Calibri"/>
              </a:rPr>
              <a:t>when </a:t>
            </a:r>
            <a:r>
              <a:rPr sz="2400" i="1" dirty="0">
                <a:latin typeface="Calibri"/>
                <a:cs typeface="Calibri"/>
              </a:rPr>
              <a:t>I </a:t>
            </a:r>
            <a:r>
              <a:rPr sz="2400" i="1" spc="-5" dirty="0">
                <a:latin typeface="Calibri"/>
                <a:cs typeface="Calibri"/>
              </a:rPr>
              <a:t>was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i="1" spc="-5" dirty="0">
                <a:latin typeface="Calibri"/>
                <a:cs typeface="Calibri"/>
              </a:rPr>
              <a:t>kid." </a:t>
            </a:r>
            <a:r>
              <a:rPr sz="2400" i="1" spc="-10" dirty="0">
                <a:latin typeface="Calibri"/>
                <a:cs typeface="Calibri"/>
              </a:rPr>
              <a:t>...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 </a:t>
            </a:r>
            <a:r>
              <a:rPr sz="2400" i="1" spc="-5" dirty="0">
                <a:latin typeface="Calibri"/>
                <a:cs typeface="Calibri"/>
              </a:rPr>
              <a:t>most </a:t>
            </a:r>
            <a:r>
              <a:rPr sz="2400" i="1" dirty="0">
                <a:latin typeface="Calibri"/>
                <a:cs typeface="Calibri"/>
              </a:rPr>
              <a:t>general and </a:t>
            </a:r>
            <a:r>
              <a:rPr sz="2400" i="1" spc="-5" dirty="0">
                <a:latin typeface="Calibri"/>
                <a:cs typeface="Calibri"/>
              </a:rPr>
              <a:t>most </a:t>
            </a:r>
            <a:r>
              <a:rPr sz="2400" i="1" dirty="0">
                <a:latin typeface="Calibri"/>
                <a:cs typeface="Calibri"/>
              </a:rPr>
              <a:t>deeply held belief about </a:t>
            </a:r>
            <a:r>
              <a:rPr sz="2400" i="1" spc="-5" dirty="0">
                <a:latin typeface="Calibri"/>
                <a:cs typeface="Calibri"/>
              </a:rPr>
              <a:t>language is the Golden </a:t>
            </a:r>
            <a:r>
              <a:rPr sz="2400" i="1" dirty="0">
                <a:latin typeface="Calibri"/>
                <a:cs typeface="Calibri"/>
              </a:rPr>
              <a:t>Age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Principle: </a:t>
            </a:r>
            <a:r>
              <a:rPr sz="2400" i="1" spc="-35" dirty="0">
                <a:latin typeface="Calibri"/>
                <a:cs typeface="Calibri"/>
              </a:rPr>
              <a:t>At </a:t>
            </a:r>
            <a:r>
              <a:rPr sz="2400" i="1" dirty="0">
                <a:latin typeface="Calibri"/>
                <a:cs typeface="Calibri"/>
              </a:rPr>
              <a:t>some </a:t>
            </a:r>
            <a:r>
              <a:rPr sz="2400" i="1" spc="-5" dirty="0">
                <a:latin typeface="Calibri"/>
                <a:cs typeface="Calibri"/>
              </a:rPr>
              <a:t>time in the </a:t>
            </a:r>
            <a:r>
              <a:rPr sz="2400" i="1" spc="-10" dirty="0">
                <a:latin typeface="Calibri"/>
                <a:cs typeface="Calibri"/>
              </a:rPr>
              <a:t>past, </a:t>
            </a:r>
            <a:r>
              <a:rPr sz="2400" i="1" spc="-5" dirty="0">
                <a:latin typeface="Calibri"/>
                <a:cs typeface="Calibri"/>
              </a:rPr>
              <a:t>language was in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i="1" spc="-20" dirty="0">
                <a:latin typeface="Calibri"/>
                <a:cs typeface="Calibri"/>
              </a:rPr>
              <a:t>state </a:t>
            </a:r>
            <a:r>
              <a:rPr sz="2400" i="1" dirty="0">
                <a:latin typeface="Calibri"/>
                <a:cs typeface="Calibri"/>
              </a:rPr>
              <a:t>of </a:t>
            </a:r>
            <a:r>
              <a:rPr sz="2400" i="1" spc="-40" dirty="0">
                <a:latin typeface="Calibri"/>
                <a:cs typeface="Calibri"/>
              </a:rPr>
              <a:t>perfection...“. </a:t>
            </a:r>
            <a:r>
              <a:rPr sz="2400" i="1" spc="-5" dirty="0">
                <a:latin typeface="Calibri"/>
                <a:cs typeface="Calibri"/>
              </a:rPr>
              <a:t>(Labov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2001: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514)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8694" y="1"/>
            <a:ext cx="1135380" cy="478155"/>
          </a:xfrm>
          <a:custGeom>
            <a:avLst/>
            <a:gdLst/>
            <a:ahLst/>
            <a:cxnLst/>
            <a:rect l="l" t="t" r="r" b="b"/>
            <a:pathLst>
              <a:path w="1135379" h="478155">
                <a:moveTo>
                  <a:pt x="1135066" y="0"/>
                </a:moveTo>
                <a:lnTo>
                  <a:pt x="0" y="0"/>
                </a:lnTo>
                <a:lnTo>
                  <a:pt x="1696" y="16826"/>
                </a:lnTo>
                <a:lnTo>
                  <a:pt x="13031" y="62567"/>
                </a:lnTo>
                <a:lnTo>
                  <a:pt x="27921" y="106792"/>
                </a:lnTo>
                <a:lnTo>
                  <a:pt x="46203" y="149340"/>
                </a:lnTo>
                <a:lnTo>
                  <a:pt x="67715" y="190047"/>
                </a:lnTo>
                <a:lnTo>
                  <a:pt x="92295" y="228751"/>
                </a:lnTo>
                <a:lnTo>
                  <a:pt x="119781" y="265291"/>
                </a:lnTo>
                <a:lnTo>
                  <a:pt x="150010" y="299504"/>
                </a:lnTo>
                <a:lnTo>
                  <a:pt x="182821" y="331229"/>
                </a:lnTo>
                <a:lnTo>
                  <a:pt x="218051" y="360302"/>
                </a:lnTo>
                <a:lnTo>
                  <a:pt x="255539" y="386562"/>
                </a:lnTo>
                <a:lnTo>
                  <a:pt x="295121" y="409847"/>
                </a:lnTo>
                <a:lnTo>
                  <a:pt x="336637" y="429995"/>
                </a:lnTo>
                <a:lnTo>
                  <a:pt x="379923" y="446843"/>
                </a:lnTo>
                <a:lnTo>
                  <a:pt x="424818" y="460229"/>
                </a:lnTo>
                <a:lnTo>
                  <a:pt x="471160" y="469991"/>
                </a:lnTo>
                <a:lnTo>
                  <a:pt x="518785" y="475968"/>
                </a:lnTo>
                <a:lnTo>
                  <a:pt x="567533" y="477996"/>
                </a:lnTo>
                <a:lnTo>
                  <a:pt x="616281" y="475968"/>
                </a:lnTo>
                <a:lnTo>
                  <a:pt x="663907" y="469991"/>
                </a:lnTo>
                <a:lnTo>
                  <a:pt x="710248" y="460229"/>
                </a:lnTo>
                <a:lnTo>
                  <a:pt x="755143" y="446843"/>
                </a:lnTo>
                <a:lnTo>
                  <a:pt x="798429" y="429995"/>
                </a:lnTo>
                <a:lnTo>
                  <a:pt x="839944" y="409847"/>
                </a:lnTo>
                <a:lnTo>
                  <a:pt x="879527" y="386562"/>
                </a:lnTo>
                <a:lnTo>
                  <a:pt x="917014" y="360302"/>
                </a:lnTo>
                <a:lnTo>
                  <a:pt x="952245" y="331229"/>
                </a:lnTo>
                <a:lnTo>
                  <a:pt x="985056" y="299504"/>
                </a:lnTo>
                <a:lnTo>
                  <a:pt x="1015285" y="265291"/>
                </a:lnTo>
                <a:lnTo>
                  <a:pt x="1042771" y="228751"/>
                </a:lnTo>
                <a:lnTo>
                  <a:pt x="1067351" y="190047"/>
                </a:lnTo>
                <a:lnTo>
                  <a:pt x="1088863" y="149340"/>
                </a:lnTo>
                <a:lnTo>
                  <a:pt x="1107145" y="106792"/>
                </a:lnTo>
                <a:lnTo>
                  <a:pt x="1122035" y="62567"/>
                </a:lnTo>
                <a:lnTo>
                  <a:pt x="1133370" y="16826"/>
                </a:lnTo>
                <a:lnTo>
                  <a:pt x="11350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25" y="1795779"/>
            <a:ext cx="10083165" cy="39820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sz="2800" i="1" spc="-5" dirty="0">
                <a:latin typeface="Calibri"/>
                <a:cs typeface="Calibri"/>
              </a:rPr>
              <a:t>Sõnavara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loomingus</a:t>
            </a:r>
            <a:r>
              <a:rPr sz="2800" i="1" dirty="0">
                <a:latin typeface="Calibri"/>
                <a:cs typeface="Calibri"/>
              </a:rPr>
              <a:t> on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affekti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mõjuvilolekule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eriti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soodsad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nooremas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vanuspõlves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olevad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inimkeskused</a:t>
            </a:r>
            <a:r>
              <a:rPr sz="2800" i="1" spc="-5" dirty="0">
                <a:latin typeface="Calibri"/>
                <a:cs typeface="Calibri"/>
              </a:rPr>
              <a:t> nagu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õpilaskond,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sõdurkond, 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üliõpilaskond,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kus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uusi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keelendeid,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n.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n.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argoosõnu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alati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rohkelt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juurde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soetatakse</a:t>
            </a:r>
            <a:r>
              <a:rPr sz="2800" i="1" spc="-5" dirty="0">
                <a:latin typeface="Calibri"/>
                <a:cs typeface="Calibri"/>
              </a:rPr>
              <a:t> (muidugi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45" dirty="0">
                <a:latin typeface="Calibri"/>
                <a:cs typeface="Calibri"/>
              </a:rPr>
              <a:t>ka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laenatakse),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mis </a:t>
            </a:r>
            <a:r>
              <a:rPr sz="2800" i="1" spc="-10" dirty="0">
                <a:latin typeface="Calibri"/>
                <a:cs typeface="Calibri"/>
              </a:rPr>
              <a:t>pahatihti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45" dirty="0">
                <a:latin typeface="Calibri"/>
                <a:cs typeface="Calibri"/>
              </a:rPr>
              <a:t>ka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üldpruuki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üldistuvad.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Nende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ringkondade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keel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ongi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mitmeti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meie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keelearengu </a:t>
            </a:r>
            <a:r>
              <a:rPr sz="2800" i="1" spc="-10" dirty="0">
                <a:latin typeface="Calibri"/>
                <a:cs typeface="Calibri"/>
              </a:rPr>
              <a:t> eelpostiks.</a:t>
            </a:r>
            <a:endParaRPr sz="2800">
              <a:latin typeface="Calibri"/>
              <a:cs typeface="Calibri"/>
            </a:endParaRPr>
          </a:p>
          <a:p>
            <a:pPr marL="12700" marR="48895">
              <a:lnSpc>
                <a:spcPct val="90200"/>
              </a:lnSpc>
              <a:spcBef>
                <a:spcPts val="565"/>
              </a:spcBef>
            </a:pPr>
            <a:r>
              <a:rPr sz="2800" i="1" spc="-5" dirty="0">
                <a:latin typeface="Calibri"/>
                <a:cs typeface="Calibri"/>
              </a:rPr>
              <a:t>/--/Kui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aga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kõneleja</a:t>
            </a:r>
            <a:r>
              <a:rPr sz="2800" i="1" spc="-5" dirty="0">
                <a:latin typeface="Calibri"/>
                <a:cs typeface="Calibri"/>
              </a:rPr>
              <a:t> peale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oma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emakeele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tunneb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enam</a:t>
            </a:r>
            <a:r>
              <a:rPr sz="2800" i="1" spc="-5" dirty="0">
                <a:latin typeface="Calibri"/>
                <a:cs typeface="Calibri"/>
              </a:rPr>
              <a:t> või vähem </a:t>
            </a:r>
            <a:r>
              <a:rPr sz="2800" i="1" spc="-90" dirty="0">
                <a:latin typeface="Calibri"/>
                <a:cs typeface="Calibri"/>
              </a:rPr>
              <a:t>ka 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mõnd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võõraskeelt,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siis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juhtub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sageli,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et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ta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tugeva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tunde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kütkes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olles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ja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oma </a:t>
            </a:r>
            <a:r>
              <a:rPr sz="2800" i="1" spc="-20" dirty="0">
                <a:latin typeface="Calibri"/>
                <a:cs typeface="Calibri"/>
              </a:rPr>
              <a:t>kõnes</a:t>
            </a:r>
            <a:r>
              <a:rPr sz="2800" i="1" dirty="0">
                <a:latin typeface="Calibri"/>
                <a:cs typeface="Calibri"/>
              </a:rPr>
              <a:t> enam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ekspressiivset</a:t>
            </a:r>
            <a:r>
              <a:rPr sz="2800" i="1" spc="-5" dirty="0">
                <a:latin typeface="Calibri"/>
                <a:cs typeface="Calibri"/>
              </a:rPr>
              <a:t> väljendit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otsides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haarab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nimelt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võõrakeelse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sugeme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järgi.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(Saareste</a:t>
            </a:r>
            <a:r>
              <a:rPr sz="2800" i="1" dirty="0">
                <a:latin typeface="Calibri"/>
                <a:cs typeface="Calibri"/>
              </a:rPr>
              <a:t> 1927: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167)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611124"/>
            <a:ext cx="2612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Noortekeel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8989" y="1838451"/>
            <a:ext cx="10320020" cy="38284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spc="-20" dirty="0">
                <a:latin typeface="Calibri"/>
                <a:cs typeface="Calibri"/>
              </a:rPr>
              <a:t>Noortekeel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üks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rühmaidentiteedi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konstrueerimise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vahendeid.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050"/>
              </a:spcBef>
            </a:pPr>
            <a:r>
              <a:rPr sz="2800" spc="-20" dirty="0">
                <a:latin typeface="Calibri"/>
                <a:cs typeface="Calibri"/>
              </a:rPr>
              <a:t>Eakaaslastele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orienteeritus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(ingl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peer-orientation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pruugi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kõikides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keelekollektiivides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sarnane.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Vajaka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mitte-Euroopa,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mitte-Lääne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ja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55"/>
              </a:lnSpc>
            </a:pPr>
            <a:r>
              <a:rPr sz="2800" spc="-15" dirty="0">
                <a:latin typeface="Calibri"/>
                <a:cs typeface="Calibri"/>
              </a:rPr>
              <a:t>mitte-ingliskeelsete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noorte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uurimisest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(Stanford</a:t>
            </a:r>
            <a:r>
              <a:rPr sz="2800" dirty="0">
                <a:latin typeface="Calibri"/>
                <a:cs typeface="Calibri"/>
              </a:rPr>
              <a:t> 2016).</a:t>
            </a:r>
          </a:p>
          <a:p>
            <a:pPr marL="12700">
              <a:lnSpc>
                <a:spcPts val="3180"/>
              </a:lnSpc>
              <a:spcBef>
                <a:spcPts val="650"/>
              </a:spcBef>
            </a:pPr>
            <a:r>
              <a:rPr sz="2800" spc="-15" dirty="0">
                <a:latin typeface="Calibri"/>
                <a:cs typeface="Calibri"/>
              </a:rPr>
              <a:t>Keele</a:t>
            </a:r>
            <a:r>
              <a:rPr sz="2800" spc="-10" dirty="0">
                <a:latin typeface="Calibri"/>
                <a:cs typeface="Calibri"/>
              </a:rPr>
              <a:t> varieerumise </a:t>
            </a:r>
            <a:r>
              <a:rPr sz="2800" dirty="0">
                <a:latin typeface="Calibri"/>
                <a:cs typeface="Calibri"/>
              </a:rPr>
              <a:t>ja muutumise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kultuurimuutuse </a:t>
            </a:r>
            <a:r>
              <a:rPr sz="2800" spc="5" dirty="0">
                <a:latin typeface="Calibri"/>
                <a:cs typeface="Calibri"/>
              </a:rPr>
              <a:t>ja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180"/>
              </a:lnSpc>
            </a:pPr>
            <a:r>
              <a:rPr sz="2800" b="1" spc="-5" dirty="0">
                <a:latin typeface="Calibri"/>
                <a:cs typeface="Calibri"/>
              </a:rPr>
              <a:t>meediastumise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protsessidega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(vrd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elustiil)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(Androutsopoulos </a:t>
            </a:r>
            <a:r>
              <a:rPr sz="2800" dirty="0">
                <a:latin typeface="Calibri"/>
                <a:cs typeface="Calibri"/>
              </a:rPr>
              <a:t>2014).</a:t>
            </a:r>
          </a:p>
          <a:p>
            <a:pPr marL="469265" marR="1468755" algn="just">
              <a:lnSpc>
                <a:spcPct val="90400"/>
              </a:lnSpc>
              <a:spcBef>
                <a:spcPts val="1010"/>
              </a:spcBef>
            </a:pPr>
            <a:r>
              <a:rPr sz="2400" spc="-15" dirty="0">
                <a:latin typeface="Calibri"/>
                <a:cs typeface="Calibri"/>
              </a:rPr>
              <a:t>st </a:t>
            </a:r>
            <a:r>
              <a:rPr sz="2400" spc="-5" dirty="0">
                <a:latin typeface="Calibri"/>
                <a:cs typeface="Calibri"/>
              </a:rPr>
              <a:t>tehniliselt </a:t>
            </a:r>
            <a:r>
              <a:rPr sz="2400" spc="-10" dirty="0">
                <a:latin typeface="Calibri"/>
                <a:cs typeface="Calibri"/>
              </a:rPr>
              <a:t>vahendatud </a:t>
            </a:r>
            <a:r>
              <a:rPr sz="2400" spc="-15" dirty="0">
                <a:latin typeface="Calibri"/>
                <a:cs typeface="Calibri"/>
              </a:rPr>
              <a:t>kommunikatsioon </a:t>
            </a:r>
            <a:r>
              <a:rPr sz="2400" spc="-25" dirty="0">
                <a:latin typeface="Calibri"/>
                <a:cs typeface="Calibri"/>
              </a:rPr>
              <a:t>koos </a:t>
            </a:r>
            <a:r>
              <a:rPr sz="2400" spc="-10" dirty="0">
                <a:latin typeface="Calibri"/>
                <a:cs typeface="Calibri"/>
              </a:rPr>
              <a:t>püsijuurdepääsuga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meediasisule </a:t>
            </a:r>
            <a:r>
              <a:rPr sz="2400" spc="-25" dirty="0">
                <a:latin typeface="Calibri"/>
                <a:cs typeface="Calibri"/>
              </a:rPr>
              <a:t>(Couldry, </a:t>
            </a:r>
            <a:r>
              <a:rPr sz="2400" dirty="0">
                <a:latin typeface="Calibri"/>
                <a:cs typeface="Calibri"/>
              </a:rPr>
              <a:t>Hepp </a:t>
            </a:r>
            <a:r>
              <a:rPr sz="2400" spc="-5" dirty="0">
                <a:latin typeface="Calibri"/>
                <a:cs typeface="Calibri"/>
              </a:rPr>
              <a:t>2013: 191); on kujundanud </a:t>
            </a:r>
            <a:r>
              <a:rPr sz="2400" spc="-15" dirty="0">
                <a:latin typeface="Calibri"/>
                <a:cs typeface="Calibri"/>
              </a:rPr>
              <a:t>nooremate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põlvkondade</a:t>
            </a:r>
            <a:r>
              <a:rPr sz="2400" spc="-5" dirty="0">
                <a:latin typeface="Calibri"/>
                <a:cs typeface="Calibri"/>
              </a:rPr>
              <a:t> (Y</a:t>
            </a:r>
            <a:r>
              <a:rPr sz="2400" dirty="0">
                <a:latin typeface="Calibri"/>
                <a:cs typeface="Calibri"/>
              </a:rPr>
              <a:t> ja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Z-põlvkonnad)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enam</a:t>
            </a:r>
            <a:r>
              <a:rPr sz="2400" spc="-15" dirty="0">
                <a:latin typeface="Calibri"/>
                <a:cs typeface="Calibri"/>
              </a:rPr>
              <a:t> kui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teiste</a:t>
            </a:r>
            <a:r>
              <a:rPr sz="2400" spc="-5" dirty="0">
                <a:latin typeface="Calibri"/>
                <a:cs typeface="Calibri"/>
              </a:rPr>
              <a:t> oma.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835"/>
              </a:spcBef>
            </a:pPr>
            <a:r>
              <a:rPr spc="-5" dirty="0"/>
              <a:t>Eestis noortekeele kogumiseks </a:t>
            </a:r>
            <a:r>
              <a:rPr spc="-1210" dirty="0"/>
              <a:t> </a:t>
            </a:r>
            <a:r>
              <a:rPr spc="-5" dirty="0"/>
              <a:t>kasutatud meetodid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25" y="1838451"/>
            <a:ext cx="10064115" cy="28498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spc="-10" dirty="0">
                <a:latin typeface="Calibri"/>
                <a:cs typeface="Calibri"/>
              </a:rPr>
              <a:t>Andmekogumise </a:t>
            </a:r>
            <a:r>
              <a:rPr sz="2800" spc="-20" dirty="0">
                <a:latin typeface="Calibri"/>
                <a:cs typeface="Calibri"/>
              </a:rPr>
              <a:t>taustal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dialektoloogia </a:t>
            </a:r>
            <a:r>
              <a:rPr sz="2800" dirty="0">
                <a:latin typeface="Calibri"/>
                <a:cs typeface="Calibri"/>
              </a:rPr>
              <a:t>mõjutused;</a:t>
            </a: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20" dirty="0">
                <a:latin typeface="Calibri"/>
                <a:cs typeface="Calibri"/>
              </a:rPr>
              <a:t>varem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valdavalt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sõnavara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(kontekstivaba?)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dokumenteerimine</a:t>
            </a:r>
            <a:r>
              <a:rPr lang="et-EE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Küsitluskavad,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ankeedid,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poolstuktureeritud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intervjuud</a:t>
            </a:r>
            <a:endParaRPr sz="2800" dirty="0">
              <a:latin typeface="Calibri"/>
              <a:cs typeface="Calibri"/>
            </a:endParaRPr>
          </a:p>
          <a:p>
            <a:pPr marL="927100" indent="-343535">
              <a:lnSpc>
                <a:spcPct val="100000"/>
              </a:lnSpc>
              <a:spcBef>
                <a:spcPts val="235"/>
              </a:spcBef>
              <a:buSzPct val="75000"/>
              <a:buFont typeface="Arial MT"/>
              <a:buChar char="-"/>
              <a:tabLst>
                <a:tab pos="926465" algn="l"/>
                <a:tab pos="927100" algn="l"/>
              </a:tabLst>
            </a:pPr>
            <a:r>
              <a:rPr sz="2400" spc="-20" dirty="0">
                <a:latin typeface="Calibri"/>
                <a:cs typeface="Calibri"/>
              </a:rPr>
              <a:t>sõnavara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esinemis-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kasutussageduse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analüüsid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(valdav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üliõpilastöödes);</a:t>
            </a:r>
            <a:endParaRPr sz="2400" dirty="0">
              <a:latin typeface="Calibri"/>
              <a:cs typeface="Calibri"/>
            </a:endParaRPr>
          </a:p>
          <a:p>
            <a:pPr marL="927100" indent="-343535">
              <a:lnSpc>
                <a:spcPct val="100000"/>
              </a:lnSpc>
              <a:spcBef>
                <a:spcPts val="120"/>
              </a:spcBef>
              <a:buSzPct val="75000"/>
              <a:buFont typeface="Arial MT"/>
              <a:buChar char="-"/>
              <a:tabLst>
                <a:tab pos="926465" algn="l"/>
                <a:tab pos="927100" algn="l"/>
              </a:tabLst>
            </a:pPr>
            <a:r>
              <a:rPr sz="2400" spc="-10" dirty="0">
                <a:latin typeface="Calibri"/>
                <a:cs typeface="Calibri"/>
              </a:rPr>
              <a:t>leksikaalse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struktuuri</a:t>
            </a:r>
            <a:r>
              <a:rPr sz="2400" spc="-5" dirty="0">
                <a:latin typeface="Calibri"/>
                <a:cs typeface="Calibri"/>
              </a:rPr>
              <a:t> kirjeldamine (Loog 1988,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1990, 1991; </a:t>
            </a:r>
            <a:r>
              <a:rPr sz="2400" spc="-35" dirty="0">
                <a:latin typeface="Calibri"/>
                <a:cs typeface="Calibri"/>
              </a:rPr>
              <a:t>Tender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1994).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5" y="449580"/>
            <a:ext cx="8338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Mis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seob SLi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ja </a:t>
            </a:r>
            <a:r>
              <a:rPr spc="-15" dirty="0">
                <a:latin typeface="Calibri"/>
                <a:cs typeface="Calibri"/>
              </a:rPr>
              <a:t>nurmenukuvaatlust?</a:t>
            </a:r>
          </a:p>
        </p:txBody>
      </p:sp>
      <p:sp>
        <p:nvSpPr>
          <p:cNvPr id="3" name="object 3"/>
          <p:cNvSpPr/>
          <p:nvPr/>
        </p:nvSpPr>
        <p:spPr>
          <a:xfrm>
            <a:off x="492215" y="4161444"/>
            <a:ext cx="2009775" cy="2162810"/>
          </a:xfrm>
          <a:custGeom>
            <a:avLst/>
            <a:gdLst/>
            <a:ahLst/>
            <a:cxnLst/>
            <a:rect l="l" t="t" r="r" b="b"/>
            <a:pathLst>
              <a:path w="2009775" h="2162810">
                <a:moveTo>
                  <a:pt x="62691" y="0"/>
                </a:moveTo>
                <a:lnTo>
                  <a:pt x="38039" y="5302"/>
                </a:lnTo>
                <a:lnTo>
                  <a:pt x="18029" y="19165"/>
                </a:lnTo>
                <a:lnTo>
                  <a:pt x="4676" y="39520"/>
                </a:lnTo>
                <a:lnTo>
                  <a:pt x="0" y="64298"/>
                </a:lnTo>
                <a:lnTo>
                  <a:pt x="677" y="117800"/>
                </a:lnTo>
                <a:lnTo>
                  <a:pt x="2727" y="171775"/>
                </a:lnTo>
                <a:lnTo>
                  <a:pt x="6126" y="225402"/>
                </a:lnTo>
                <a:lnTo>
                  <a:pt x="10855" y="278664"/>
                </a:lnTo>
                <a:lnTo>
                  <a:pt x="16900" y="331542"/>
                </a:lnTo>
                <a:lnTo>
                  <a:pt x="24243" y="384018"/>
                </a:lnTo>
                <a:lnTo>
                  <a:pt x="32868" y="436078"/>
                </a:lnTo>
                <a:lnTo>
                  <a:pt x="45904" y="477596"/>
                </a:lnTo>
                <a:lnTo>
                  <a:pt x="85452" y="504426"/>
                </a:lnTo>
                <a:lnTo>
                  <a:pt x="110666" y="504676"/>
                </a:lnTo>
                <a:lnTo>
                  <a:pt x="134003" y="495124"/>
                </a:lnTo>
                <a:lnTo>
                  <a:pt x="151266" y="477960"/>
                </a:lnTo>
                <a:lnTo>
                  <a:pt x="160833" y="455575"/>
                </a:lnTo>
                <a:lnTo>
                  <a:pt x="161083" y="430361"/>
                </a:lnTo>
                <a:lnTo>
                  <a:pt x="158050" y="414533"/>
                </a:lnTo>
                <a:lnTo>
                  <a:pt x="157750" y="412963"/>
                </a:lnTo>
                <a:lnTo>
                  <a:pt x="149927" y="365627"/>
                </a:lnTo>
                <a:lnTo>
                  <a:pt x="143008" y="316322"/>
                </a:lnTo>
                <a:lnTo>
                  <a:pt x="137307" y="266631"/>
                </a:lnTo>
                <a:lnTo>
                  <a:pt x="132841" y="216569"/>
                </a:lnTo>
                <a:lnTo>
                  <a:pt x="129626" y="166150"/>
                </a:lnTo>
                <a:lnTo>
                  <a:pt x="127768" y="117800"/>
                </a:lnTo>
                <a:lnTo>
                  <a:pt x="127656" y="115388"/>
                </a:lnTo>
                <a:lnTo>
                  <a:pt x="126989" y="62691"/>
                </a:lnTo>
                <a:lnTo>
                  <a:pt x="121687" y="38039"/>
                </a:lnTo>
                <a:lnTo>
                  <a:pt x="107824" y="18029"/>
                </a:lnTo>
                <a:lnTo>
                  <a:pt x="87469" y="4677"/>
                </a:lnTo>
                <a:lnTo>
                  <a:pt x="62691" y="0"/>
                </a:lnTo>
                <a:close/>
              </a:path>
              <a:path w="2009775" h="2162810">
                <a:moveTo>
                  <a:pt x="157899" y="413743"/>
                </a:moveTo>
                <a:lnTo>
                  <a:pt x="158030" y="414533"/>
                </a:lnTo>
                <a:lnTo>
                  <a:pt x="157899" y="413743"/>
                </a:lnTo>
                <a:close/>
              </a:path>
              <a:path w="2009775" h="2162810">
                <a:moveTo>
                  <a:pt x="157770" y="412963"/>
                </a:moveTo>
                <a:lnTo>
                  <a:pt x="157899" y="413743"/>
                </a:lnTo>
                <a:lnTo>
                  <a:pt x="157770" y="412963"/>
                </a:lnTo>
                <a:close/>
              </a:path>
              <a:path w="2009775" h="2162810">
                <a:moveTo>
                  <a:pt x="149797" y="364841"/>
                </a:moveTo>
                <a:lnTo>
                  <a:pt x="149907" y="365627"/>
                </a:lnTo>
                <a:lnTo>
                  <a:pt x="149797" y="364841"/>
                </a:lnTo>
                <a:close/>
              </a:path>
              <a:path w="2009775" h="2162810">
                <a:moveTo>
                  <a:pt x="149686" y="364049"/>
                </a:moveTo>
                <a:lnTo>
                  <a:pt x="149797" y="364841"/>
                </a:lnTo>
                <a:lnTo>
                  <a:pt x="149686" y="364049"/>
                </a:lnTo>
                <a:close/>
              </a:path>
              <a:path w="2009775" h="2162810">
                <a:moveTo>
                  <a:pt x="142897" y="315528"/>
                </a:moveTo>
                <a:lnTo>
                  <a:pt x="142987" y="316322"/>
                </a:lnTo>
                <a:lnTo>
                  <a:pt x="142897" y="315528"/>
                </a:lnTo>
                <a:close/>
              </a:path>
              <a:path w="2009775" h="2162810">
                <a:moveTo>
                  <a:pt x="142806" y="314735"/>
                </a:moveTo>
                <a:lnTo>
                  <a:pt x="142897" y="315528"/>
                </a:lnTo>
                <a:lnTo>
                  <a:pt x="142806" y="314735"/>
                </a:lnTo>
                <a:close/>
              </a:path>
              <a:path w="2009775" h="2162810">
                <a:moveTo>
                  <a:pt x="137216" y="265831"/>
                </a:moveTo>
                <a:lnTo>
                  <a:pt x="137287" y="266631"/>
                </a:lnTo>
                <a:lnTo>
                  <a:pt x="137216" y="265831"/>
                </a:lnTo>
                <a:close/>
              </a:path>
              <a:path w="2009775" h="2162810">
                <a:moveTo>
                  <a:pt x="137145" y="265036"/>
                </a:moveTo>
                <a:lnTo>
                  <a:pt x="137216" y="265831"/>
                </a:lnTo>
                <a:lnTo>
                  <a:pt x="137145" y="265036"/>
                </a:lnTo>
                <a:close/>
              </a:path>
              <a:path w="2009775" h="2162810">
                <a:moveTo>
                  <a:pt x="132770" y="215770"/>
                </a:moveTo>
                <a:lnTo>
                  <a:pt x="132821" y="216569"/>
                </a:lnTo>
                <a:lnTo>
                  <a:pt x="132770" y="215770"/>
                </a:lnTo>
                <a:close/>
              </a:path>
              <a:path w="2009775" h="2162810">
                <a:moveTo>
                  <a:pt x="132719" y="214969"/>
                </a:moveTo>
                <a:lnTo>
                  <a:pt x="132770" y="215770"/>
                </a:lnTo>
                <a:lnTo>
                  <a:pt x="132719" y="214969"/>
                </a:lnTo>
                <a:close/>
              </a:path>
              <a:path w="2009775" h="2162810">
                <a:moveTo>
                  <a:pt x="129575" y="165344"/>
                </a:moveTo>
                <a:lnTo>
                  <a:pt x="129605" y="166150"/>
                </a:lnTo>
                <a:lnTo>
                  <a:pt x="129575" y="165344"/>
                </a:lnTo>
                <a:close/>
              </a:path>
              <a:path w="2009775" h="2162810">
                <a:moveTo>
                  <a:pt x="129544" y="164545"/>
                </a:moveTo>
                <a:lnTo>
                  <a:pt x="129575" y="165344"/>
                </a:lnTo>
                <a:lnTo>
                  <a:pt x="129544" y="164545"/>
                </a:lnTo>
                <a:close/>
              </a:path>
              <a:path w="2009775" h="2162810">
                <a:moveTo>
                  <a:pt x="127646" y="114588"/>
                </a:moveTo>
                <a:lnTo>
                  <a:pt x="127656" y="115388"/>
                </a:lnTo>
                <a:lnTo>
                  <a:pt x="127646" y="114588"/>
                </a:lnTo>
                <a:close/>
              </a:path>
              <a:path w="2009775" h="2162810">
                <a:moveTo>
                  <a:pt x="127636" y="113781"/>
                </a:moveTo>
                <a:lnTo>
                  <a:pt x="127646" y="114588"/>
                </a:lnTo>
                <a:lnTo>
                  <a:pt x="127636" y="113781"/>
                </a:lnTo>
                <a:close/>
              </a:path>
              <a:path w="2009775" h="2162810">
                <a:moveTo>
                  <a:pt x="252357" y="861073"/>
                </a:moveTo>
                <a:lnTo>
                  <a:pt x="227779" y="866708"/>
                </a:lnTo>
                <a:lnTo>
                  <a:pt x="207312" y="881437"/>
                </a:lnTo>
                <a:lnTo>
                  <a:pt x="194526" y="902152"/>
                </a:lnTo>
                <a:lnTo>
                  <a:pt x="190441" y="926151"/>
                </a:lnTo>
                <a:lnTo>
                  <a:pt x="196076" y="950729"/>
                </a:lnTo>
                <a:lnTo>
                  <a:pt x="254102" y="1067015"/>
                </a:lnTo>
                <a:lnTo>
                  <a:pt x="304796" y="1155180"/>
                </a:lnTo>
                <a:lnTo>
                  <a:pt x="359553" y="1240594"/>
                </a:lnTo>
                <a:lnTo>
                  <a:pt x="394411" y="1289612"/>
                </a:lnTo>
                <a:lnTo>
                  <a:pt x="435590" y="1315426"/>
                </a:lnTo>
                <a:lnTo>
                  <a:pt x="459925" y="1314819"/>
                </a:lnTo>
                <a:lnTo>
                  <a:pt x="482960" y="1304561"/>
                </a:lnTo>
                <a:lnTo>
                  <a:pt x="500212" y="1286171"/>
                </a:lnTo>
                <a:lnTo>
                  <a:pt x="508775" y="1263383"/>
                </a:lnTo>
                <a:lnTo>
                  <a:pt x="508168" y="1239047"/>
                </a:lnTo>
                <a:lnTo>
                  <a:pt x="497910" y="1216012"/>
                </a:lnTo>
                <a:lnTo>
                  <a:pt x="465734" y="1170766"/>
                </a:lnTo>
                <a:lnTo>
                  <a:pt x="463937" y="1168238"/>
                </a:lnTo>
                <a:lnTo>
                  <a:pt x="414217" y="1090546"/>
                </a:lnTo>
                <a:lnTo>
                  <a:pt x="412538" y="1087927"/>
                </a:lnTo>
                <a:lnTo>
                  <a:pt x="366524" y="1007751"/>
                </a:lnTo>
                <a:lnTo>
                  <a:pt x="364967" y="1005044"/>
                </a:lnTo>
                <a:lnTo>
                  <a:pt x="322777" y="922505"/>
                </a:lnTo>
                <a:lnTo>
                  <a:pt x="321348" y="919716"/>
                </a:lnTo>
                <a:lnTo>
                  <a:pt x="311799" y="898411"/>
                </a:lnTo>
                <a:lnTo>
                  <a:pt x="297070" y="877944"/>
                </a:lnTo>
                <a:lnTo>
                  <a:pt x="276355" y="865158"/>
                </a:lnTo>
                <a:lnTo>
                  <a:pt x="252357" y="861073"/>
                </a:lnTo>
                <a:close/>
              </a:path>
              <a:path w="2009775" h="2162810">
                <a:moveTo>
                  <a:pt x="463937" y="1168238"/>
                </a:moveTo>
                <a:lnTo>
                  <a:pt x="465645" y="1170766"/>
                </a:lnTo>
                <a:lnTo>
                  <a:pt x="464830" y="1169494"/>
                </a:lnTo>
                <a:lnTo>
                  <a:pt x="463937" y="1168238"/>
                </a:lnTo>
                <a:close/>
              </a:path>
              <a:path w="2009775" h="2162810">
                <a:moveTo>
                  <a:pt x="464830" y="1169494"/>
                </a:moveTo>
                <a:lnTo>
                  <a:pt x="465645" y="1170766"/>
                </a:lnTo>
                <a:lnTo>
                  <a:pt x="464830" y="1169494"/>
                </a:lnTo>
                <a:close/>
              </a:path>
              <a:path w="2009775" h="2162810">
                <a:moveTo>
                  <a:pt x="464025" y="1168238"/>
                </a:moveTo>
                <a:lnTo>
                  <a:pt x="464830" y="1169494"/>
                </a:lnTo>
                <a:lnTo>
                  <a:pt x="464025" y="1168238"/>
                </a:lnTo>
                <a:close/>
              </a:path>
              <a:path w="2009775" h="2162810">
                <a:moveTo>
                  <a:pt x="412538" y="1087927"/>
                </a:moveTo>
                <a:lnTo>
                  <a:pt x="414129" y="1090546"/>
                </a:lnTo>
                <a:lnTo>
                  <a:pt x="413366" y="1089218"/>
                </a:lnTo>
                <a:lnTo>
                  <a:pt x="412538" y="1087927"/>
                </a:lnTo>
                <a:close/>
              </a:path>
              <a:path w="2009775" h="2162810">
                <a:moveTo>
                  <a:pt x="413366" y="1089218"/>
                </a:moveTo>
                <a:lnTo>
                  <a:pt x="414129" y="1090546"/>
                </a:lnTo>
                <a:lnTo>
                  <a:pt x="413366" y="1089218"/>
                </a:lnTo>
                <a:close/>
              </a:path>
              <a:path w="2009775" h="2162810">
                <a:moveTo>
                  <a:pt x="412624" y="1087927"/>
                </a:moveTo>
                <a:lnTo>
                  <a:pt x="413366" y="1089218"/>
                </a:lnTo>
                <a:lnTo>
                  <a:pt x="412624" y="1087927"/>
                </a:lnTo>
                <a:close/>
              </a:path>
              <a:path w="2009775" h="2162810">
                <a:moveTo>
                  <a:pt x="364967" y="1005044"/>
                </a:moveTo>
                <a:lnTo>
                  <a:pt x="366437" y="1007751"/>
                </a:lnTo>
                <a:lnTo>
                  <a:pt x="365731" y="1006372"/>
                </a:lnTo>
                <a:lnTo>
                  <a:pt x="364967" y="1005044"/>
                </a:lnTo>
                <a:close/>
              </a:path>
              <a:path w="2009775" h="2162810">
                <a:moveTo>
                  <a:pt x="365731" y="1006372"/>
                </a:moveTo>
                <a:lnTo>
                  <a:pt x="366437" y="1007751"/>
                </a:lnTo>
                <a:lnTo>
                  <a:pt x="365731" y="1006372"/>
                </a:lnTo>
                <a:close/>
              </a:path>
              <a:path w="2009775" h="2162810">
                <a:moveTo>
                  <a:pt x="365051" y="1005044"/>
                </a:moveTo>
                <a:lnTo>
                  <a:pt x="365731" y="1006372"/>
                </a:lnTo>
                <a:lnTo>
                  <a:pt x="365051" y="1005044"/>
                </a:lnTo>
                <a:close/>
              </a:path>
              <a:path w="2009775" h="2162810">
                <a:moveTo>
                  <a:pt x="321348" y="919716"/>
                </a:moveTo>
                <a:lnTo>
                  <a:pt x="322692" y="922505"/>
                </a:lnTo>
                <a:lnTo>
                  <a:pt x="322052" y="921090"/>
                </a:lnTo>
                <a:lnTo>
                  <a:pt x="321348" y="919716"/>
                </a:lnTo>
                <a:close/>
              </a:path>
              <a:path w="2009775" h="2162810">
                <a:moveTo>
                  <a:pt x="322052" y="921090"/>
                </a:moveTo>
                <a:lnTo>
                  <a:pt x="322692" y="922505"/>
                </a:lnTo>
                <a:lnTo>
                  <a:pt x="322052" y="921090"/>
                </a:lnTo>
                <a:close/>
              </a:path>
              <a:path w="2009775" h="2162810">
                <a:moveTo>
                  <a:pt x="321431" y="919716"/>
                </a:moveTo>
                <a:lnTo>
                  <a:pt x="322052" y="921090"/>
                </a:lnTo>
                <a:lnTo>
                  <a:pt x="321431" y="919716"/>
                </a:lnTo>
                <a:close/>
              </a:path>
              <a:path w="2009775" h="2162810">
                <a:moveTo>
                  <a:pt x="785575" y="1561461"/>
                </a:moveTo>
                <a:lnTo>
                  <a:pt x="762074" y="1567808"/>
                </a:lnTo>
                <a:lnTo>
                  <a:pt x="742119" y="1583223"/>
                </a:lnTo>
                <a:lnTo>
                  <a:pt x="729708" y="1605173"/>
                </a:lnTo>
                <a:lnTo>
                  <a:pt x="726778" y="1629339"/>
                </a:lnTo>
                <a:lnTo>
                  <a:pt x="733125" y="1652841"/>
                </a:lnTo>
                <a:lnTo>
                  <a:pt x="766061" y="1687973"/>
                </a:lnTo>
                <a:lnTo>
                  <a:pt x="845580" y="1750462"/>
                </a:lnTo>
                <a:lnTo>
                  <a:pt x="928112" y="1809152"/>
                </a:lnTo>
                <a:lnTo>
                  <a:pt x="1013526" y="1863910"/>
                </a:lnTo>
                <a:lnTo>
                  <a:pt x="1070871" y="1896882"/>
                </a:lnTo>
                <a:lnTo>
                  <a:pt x="1094786" y="1904877"/>
                </a:lnTo>
                <a:lnTo>
                  <a:pt x="1119067" y="1903141"/>
                </a:lnTo>
                <a:lnTo>
                  <a:pt x="1140926" y="1892426"/>
                </a:lnTo>
                <a:lnTo>
                  <a:pt x="1157573" y="1873486"/>
                </a:lnTo>
                <a:lnTo>
                  <a:pt x="1165567" y="1849571"/>
                </a:lnTo>
                <a:lnTo>
                  <a:pt x="1163830" y="1825290"/>
                </a:lnTo>
                <a:lnTo>
                  <a:pt x="1153116" y="1803431"/>
                </a:lnTo>
                <a:lnTo>
                  <a:pt x="1134176" y="1786785"/>
                </a:lnTo>
                <a:lnTo>
                  <a:pt x="1080925" y="1756167"/>
                </a:lnTo>
                <a:lnTo>
                  <a:pt x="1080777" y="1756167"/>
                </a:lnTo>
                <a:lnTo>
                  <a:pt x="1078159" y="1754576"/>
                </a:lnTo>
                <a:lnTo>
                  <a:pt x="1078296" y="1754576"/>
                </a:lnTo>
                <a:lnTo>
                  <a:pt x="1000604" y="1704768"/>
                </a:lnTo>
                <a:lnTo>
                  <a:pt x="1000468" y="1704768"/>
                </a:lnTo>
                <a:lnTo>
                  <a:pt x="997939" y="1703060"/>
                </a:lnTo>
                <a:lnTo>
                  <a:pt x="922981" y="1649666"/>
                </a:lnTo>
                <a:lnTo>
                  <a:pt x="920419" y="1647845"/>
                </a:lnTo>
                <a:lnTo>
                  <a:pt x="848183" y="1590985"/>
                </a:lnTo>
                <a:lnTo>
                  <a:pt x="845726" y="1589054"/>
                </a:lnTo>
                <a:lnTo>
                  <a:pt x="831692" y="1576802"/>
                </a:lnTo>
                <a:lnTo>
                  <a:pt x="809742" y="1564391"/>
                </a:lnTo>
                <a:lnTo>
                  <a:pt x="785575" y="1561461"/>
                </a:lnTo>
                <a:close/>
              </a:path>
              <a:path w="2009775" h="2162810">
                <a:moveTo>
                  <a:pt x="1078159" y="1754576"/>
                </a:moveTo>
                <a:lnTo>
                  <a:pt x="1080777" y="1756167"/>
                </a:lnTo>
                <a:lnTo>
                  <a:pt x="1079489" y="1755341"/>
                </a:lnTo>
                <a:lnTo>
                  <a:pt x="1078159" y="1754576"/>
                </a:lnTo>
                <a:close/>
              </a:path>
              <a:path w="2009775" h="2162810">
                <a:moveTo>
                  <a:pt x="1079489" y="1755341"/>
                </a:moveTo>
                <a:lnTo>
                  <a:pt x="1080777" y="1756167"/>
                </a:lnTo>
                <a:lnTo>
                  <a:pt x="1080925" y="1756167"/>
                </a:lnTo>
                <a:lnTo>
                  <a:pt x="1079489" y="1755341"/>
                </a:lnTo>
                <a:close/>
              </a:path>
              <a:path w="2009775" h="2162810">
                <a:moveTo>
                  <a:pt x="1078296" y="1754576"/>
                </a:moveTo>
                <a:lnTo>
                  <a:pt x="1078159" y="1754576"/>
                </a:lnTo>
                <a:lnTo>
                  <a:pt x="1079489" y="1755341"/>
                </a:lnTo>
                <a:lnTo>
                  <a:pt x="1078296" y="1754576"/>
                </a:lnTo>
                <a:close/>
              </a:path>
              <a:path w="2009775" h="2162810">
                <a:moveTo>
                  <a:pt x="997939" y="1703060"/>
                </a:moveTo>
                <a:lnTo>
                  <a:pt x="1000468" y="1704768"/>
                </a:lnTo>
                <a:lnTo>
                  <a:pt x="999222" y="1703882"/>
                </a:lnTo>
                <a:lnTo>
                  <a:pt x="997939" y="1703060"/>
                </a:lnTo>
                <a:close/>
              </a:path>
              <a:path w="2009775" h="2162810">
                <a:moveTo>
                  <a:pt x="999222" y="1703882"/>
                </a:moveTo>
                <a:lnTo>
                  <a:pt x="1000468" y="1704768"/>
                </a:lnTo>
                <a:lnTo>
                  <a:pt x="1000604" y="1704768"/>
                </a:lnTo>
                <a:lnTo>
                  <a:pt x="999222" y="1703882"/>
                </a:lnTo>
                <a:close/>
              </a:path>
              <a:path w="2009775" h="2162810">
                <a:moveTo>
                  <a:pt x="998065" y="1703060"/>
                </a:moveTo>
                <a:lnTo>
                  <a:pt x="999222" y="1703882"/>
                </a:lnTo>
                <a:lnTo>
                  <a:pt x="998065" y="1703060"/>
                </a:lnTo>
                <a:close/>
              </a:path>
              <a:path w="2009775" h="2162810">
                <a:moveTo>
                  <a:pt x="920419" y="1647845"/>
                </a:moveTo>
                <a:lnTo>
                  <a:pt x="922855" y="1649666"/>
                </a:lnTo>
                <a:lnTo>
                  <a:pt x="921659" y="1648726"/>
                </a:lnTo>
                <a:lnTo>
                  <a:pt x="920419" y="1647845"/>
                </a:lnTo>
                <a:close/>
              </a:path>
              <a:path w="2009775" h="2162810">
                <a:moveTo>
                  <a:pt x="921659" y="1648726"/>
                </a:moveTo>
                <a:lnTo>
                  <a:pt x="922855" y="1649666"/>
                </a:lnTo>
                <a:lnTo>
                  <a:pt x="921659" y="1648726"/>
                </a:lnTo>
                <a:close/>
              </a:path>
              <a:path w="2009775" h="2162810">
                <a:moveTo>
                  <a:pt x="920537" y="1647845"/>
                </a:moveTo>
                <a:lnTo>
                  <a:pt x="921659" y="1648726"/>
                </a:lnTo>
                <a:lnTo>
                  <a:pt x="920537" y="1647845"/>
                </a:lnTo>
                <a:close/>
              </a:path>
              <a:path w="2009775" h="2162810">
                <a:moveTo>
                  <a:pt x="845726" y="1589054"/>
                </a:moveTo>
                <a:lnTo>
                  <a:pt x="848065" y="1590985"/>
                </a:lnTo>
                <a:lnTo>
                  <a:pt x="846914" y="1589988"/>
                </a:lnTo>
                <a:lnTo>
                  <a:pt x="845726" y="1589054"/>
                </a:lnTo>
                <a:close/>
              </a:path>
              <a:path w="2009775" h="2162810">
                <a:moveTo>
                  <a:pt x="846914" y="1589988"/>
                </a:moveTo>
                <a:lnTo>
                  <a:pt x="848065" y="1590985"/>
                </a:lnTo>
                <a:lnTo>
                  <a:pt x="846914" y="1589988"/>
                </a:lnTo>
                <a:close/>
              </a:path>
              <a:path w="2009775" h="2162810">
                <a:moveTo>
                  <a:pt x="845836" y="1589054"/>
                </a:moveTo>
                <a:lnTo>
                  <a:pt x="846914" y="1589988"/>
                </a:lnTo>
                <a:lnTo>
                  <a:pt x="845836" y="1589054"/>
                </a:lnTo>
                <a:close/>
              </a:path>
              <a:path w="2009775" h="2162810">
                <a:moveTo>
                  <a:pt x="1562515" y="1971540"/>
                </a:moveTo>
                <a:lnTo>
                  <a:pt x="1539477" y="1979404"/>
                </a:lnTo>
                <a:lnTo>
                  <a:pt x="1521069" y="1995333"/>
                </a:lnTo>
                <a:lnTo>
                  <a:pt x="1509796" y="2017889"/>
                </a:lnTo>
                <a:lnTo>
                  <a:pt x="1508157" y="2043051"/>
                </a:lnTo>
                <a:lnTo>
                  <a:pt x="1516020" y="2066089"/>
                </a:lnTo>
                <a:lnTo>
                  <a:pt x="1554505" y="2095770"/>
                </a:lnTo>
                <a:lnTo>
                  <a:pt x="1629833" y="2114807"/>
                </a:lnTo>
                <a:lnTo>
                  <a:pt x="1681003" y="2125946"/>
                </a:lnTo>
                <a:lnTo>
                  <a:pt x="1732628" y="2135837"/>
                </a:lnTo>
                <a:lnTo>
                  <a:pt x="1784686" y="2144462"/>
                </a:lnTo>
                <a:lnTo>
                  <a:pt x="1837164" y="2151805"/>
                </a:lnTo>
                <a:lnTo>
                  <a:pt x="1890042" y="2157850"/>
                </a:lnTo>
                <a:lnTo>
                  <a:pt x="1940388" y="2162320"/>
                </a:lnTo>
                <a:lnTo>
                  <a:pt x="1965450" y="2159536"/>
                </a:lnTo>
                <a:lnTo>
                  <a:pt x="1986758" y="2147766"/>
                </a:lnTo>
                <a:lnTo>
                  <a:pt x="2002099" y="2128865"/>
                </a:lnTo>
                <a:lnTo>
                  <a:pt x="2009255" y="2104686"/>
                </a:lnTo>
                <a:lnTo>
                  <a:pt x="2006471" y="2079624"/>
                </a:lnTo>
                <a:lnTo>
                  <a:pt x="1975800" y="2042975"/>
                </a:lnTo>
                <a:lnTo>
                  <a:pt x="1903894" y="2031580"/>
                </a:lnTo>
                <a:lnTo>
                  <a:pt x="1903669" y="2031580"/>
                </a:lnTo>
                <a:lnTo>
                  <a:pt x="1902074" y="2031419"/>
                </a:lnTo>
                <a:lnTo>
                  <a:pt x="1902254" y="2031419"/>
                </a:lnTo>
                <a:lnTo>
                  <a:pt x="1854149" y="2025920"/>
                </a:lnTo>
                <a:lnTo>
                  <a:pt x="1853971" y="2025920"/>
                </a:lnTo>
                <a:lnTo>
                  <a:pt x="1852382" y="2025718"/>
                </a:lnTo>
                <a:lnTo>
                  <a:pt x="1852528" y="2025718"/>
                </a:lnTo>
                <a:lnTo>
                  <a:pt x="1804801" y="2019040"/>
                </a:lnTo>
                <a:lnTo>
                  <a:pt x="1804657" y="2019040"/>
                </a:lnTo>
                <a:lnTo>
                  <a:pt x="1803077" y="2018798"/>
                </a:lnTo>
                <a:lnTo>
                  <a:pt x="1755864" y="2010956"/>
                </a:lnTo>
                <a:lnTo>
                  <a:pt x="1754172" y="2010675"/>
                </a:lnTo>
                <a:lnTo>
                  <a:pt x="1707347" y="2001684"/>
                </a:lnTo>
                <a:lnTo>
                  <a:pt x="1705682" y="2001365"/>
                </a:lnTo>
                <a:lnTo>
                  <a:pt x="1659263" y="1991239"/>
                </a:lnTo>
                <a:lnTo>
                  <a:pt x="1657623" y="1990882"/>
                </a:lnTo>
                <a:lnTo>
                  <a:pt x="1611623" y="1979637"/>
                </a:lnTo>
                <a:lnTo>
                  <a:pt x="1610008" y="1979242"/>
                </a:lnTo>
                <a:lnTo>
                  <a:pt x="1587677" y="1973179"/>
                </a:lnTo>
                <a:lnTo>
                  <a:pt x="1562515" y="1971540"/>
                </a:lnTo>
                <a:close/>
              </a:path>
              <a:path w="2009775" h="2162810">
                <a:moveTo>
                  <a:pt x="1902884" y="2031491"/>
                </a:moveTo>
                <a:lnTo>
                  <a:pt x="1903669" y="2031580"/>
                </a:lnTo>
                <a:lnTo>
                  <a:pt x="1903894" y="2031580"/>
                </a:lnTo>
                <a:lnTo>
                  <a:pt x="1902884" y="2031491"/>
                </a:lnTo>
                <a:close/>
              </a:path>
              <a:path w="2009775" h="2162810">
                <a:moveTo>
                  <a:pt x="1902254" y="2031419"/>
                </a:moveTo>
                <a:lnTo>
                  <a:pt x="1902074" y="2031419"/>
                </a:lnTo>
                <a:lnTo>
                  <a:pt x="1902884" y="2031491"/>
                </a:lnTo>
                <a:lnTo>
                  <a:pt x="1902254" y="2031419"/>
                </a:lnTo>
                <a:close/>
              </a:path>
              <a:path w="2009775" h="2162810">
                <a:moveTo>
                  <a:pt x="1853178" y="2025809"/>
                </a:moveTo>
                <a:lnTo>
                  <a:pt x="1853971" y="2025920"/>
                </a:lnTo>
                <a:lnTo>
                  <a:pt x="1854149" y="2025920"/>
                </a:lnTo>
                <a:lnTo>
                  <a:pt x="1853178" y="2025809"/>
                </a:lnTo>
                <a:close/>
              </a:path>
              <a:path w="2009775" h="2162810">
                <a:moveTo>
                  <a:pt x="1852528" y="2025718"/>
                </a:moveTo>
                <a:lnTo>
                  <a:pt x="1852382" y="2025718"/>
                </a:lnTo>
                <a:lnTo>
                  <a:pt x="1853178" y="2025809"/>
                </a:lnTo>
                <a:lnTo>
                  <a:pt x="1852528" y="2025718"/>
                </a:lnTo>
                <a:close/>
              </a:path>
              <a:path w="2009775" h="2162810">
                <a:moveTo>
                  <a:pt x="1803876" y="2018910"/>
                </a:moveTo>
                <a:lnTo>
                  <a:pt x="1804657" y="2019040"/>
                </a:lnTo>
                <a:lnTo>
                  <a:pt x="1804801" y="2019040"/>
                </a:lnTo>
                <a:lnTo>
                  <a:pt x="1803876" y="2018910"/>
                </a:lnTo>
                <a:close/>
              </a:path>
              <a:path w="2009775" h="2162810">
                <a:moveTo>
                  <a:pt x="1803201" y="2018798"/>
                </a:moveTo>
                <a:lnTo>
                  <a:pt x="1803876" y="2018910"/>
                </a:lnTo>
                <a:lnTo>
                  <a:pt x="1803201" y="2018798"/>
                </a:lnTo>
                <a:close/>
              </a:path>
              <a:path w="2009775" h="2162810">
                <a:moveTo>
                  <a:pt x="1754961" y="2010806"/>
                </a:moveTo>
                <a:lnTo>
                  <a:pt x="1755742" y="2010956"/>
                </a:lnTo>
                <a:lnTo>
                  <a:pt x="1754961" y="2010806"/>
                </a:lnTo>
                <a:close/>
              </a:path>
              <a:path w="2009775" h="2162810">
                <a:moveTo>
                  <a:pt x="1754279" y="2010675"/>
                </a:moveTo>
                <a:lnTo>
                  <a:pt x="1754961" y="2010806"/>
                </a:lnTo>
                <a:lnTo>
                  <a:pt x="1754279" y="2010675"/>
                </a:lnTo>
                <a:close/>
              </a:path>
              <a:path w="2009775" h="2162810">
                <a:moveTo>
                  <a:pt x="1706467" y="2001515"/>
                </a:moveTo>
                <a:lnTo>
                  <a:pt x="1707242" y="2001684"/>
                </a:lnTo>
                <a:lnTo>
                  <a:pt x="1706467" y="2001515"/>
                </a:lnTo>
                <a:close/>
              </a:path>
              <a:path w="2009775" h="2162810">
                <a:moveTo>
                  <a:pt x="1705776" y="2001365"/>
                </a:moveTo>
                <a:lnTo>
                  <a:pt x="1706467" y="2001515"/>
                </a:lnTo>
                <a:lnTo>
                  <a:pt x="1705776" y="2001365"/>
                </a:lnTo>
                <a:close/>
              </a:path>
              <a:path w="2009775" h="2162810">
                <a:moveTo>
                  <a:pt x="1658400" y="1991051"/>
                </a:moveTo>
                <a:lnTo>
                  <a:pt x="1659170" y="1991239"/>
                </a:lnTo>
                <a:lnTo>
                  <a:pt x="1658400" y="1991051"/>
                </a:lnTo>
                <a:close/>
              </a:path>
              <a:path w="2009775" h="2162810">
                <a:moveTo>
                  <a:pt x="1657707" y="1990882"/>
                </a:moveTo>
                <a:lnTo>
                  <a:pt x="1658400" y="1991051"/>
                </a:lnTo>
                <a:lnTo>
                  <a:pt x="1657707" y="1990882"/>
                </a:lnTo>
                <a:close/>
              </a:path>
              <a:path w="2009775" h="2162810">
                <a:moveTo>
                  <a:pt x="1610782" y="1979431"/>
                </a:moveTo>
                <a:lnTo>
                  <a:pt x="1611541" y="1979637"/>
                </a:lnTo>
                <a:lnTo>
                  <a:pt x="1610782" y="1979431"/>
                </a:lnTo>
                <a:close/>
              </a:path>
              <a:path w="2009775" h="2162810">
                <a:moveTo>
                  <a:pt x="1610084" y="1979242"/>
                </a:moveTo>
                <a:lnTo>
                  <a:pt x="1610782" y="1979431"/>
                </a:lnTo>
                <a:lnTo>
                  <a:pt x="1610084" y="197924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25" y="1795779"/>
            <a:ext cx="10278110" cy="41586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Clr>
                <a:srgbClr val="1F4E79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Rahvateadus;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ingl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citizen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science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“peer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to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20" dirty="0">
                <a:latin typeface="Calibri"/>
                <a:cs typeface="Calibri"/>
              </a:rPr>
              <a:t>peer”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science,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participatory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science,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community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science,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public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participation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in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research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(Lewenstein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2016); </a:t>
            </a:r>
            <a:r>
              <a:rPr sz="2800" spc="-10" dirty="0">
                <a:latin typeface="Calibri"/>
                <a:cs typeface="Calibri"/>
              </a:rPr>
              <a:t>botaanikas,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ornitoloogias,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meteroloogias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…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sotsiolingvistikas</a:t>
            </a:r>
            <a:r>
              <a:rPr lang="et-EE"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97865" marR="283845" lvl="1" indent="-254000">
              <a:lnSpc>
                <a:spcPts val="3000"/>
              </a:lnSpc>
              <a:spcBef>
                <a:spcPts val="540"/>
              </a:spcBef>
              <a:buClr>
                <a:srgbClr val="1F4E79"/>
              </a:buClr>
              <a:buFont typeface="Arial MT"/>
              <a:buChar char="•"/>
              <a:tabLst>
                <a:tab pos="698500" algn="l"/>
              </a:tabLst>
            </a:pPr>
            <a:r>
              <a:rPr sz="2800" b="1" spc="-10" dirty="0">
                <a:latin typeface="Calibri"/>
                <a:cs typeface="Calibri"/>
              </a:rPr>
              <a:t>epistemoloogilised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peetakse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teadmuseks,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(teaduslikku)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väärtust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omavaks;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millist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keelt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millistes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tingimustel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loodetakse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koguda;</a:t>
            </a:r>
            <a:endParaRPr sz="2800" dirty="0">
              <a:latin typeface="Calibri"/>
              <a:cs typeface="Calibri"/>
            </a:endParaRPr>
          </a:p>
          <a:p>
            <a:pPr marL="698500" lvl="1" indent="-254635">
              <a:lnSpc>
                <a:spcPct val="100000"/>
              </a:lnSpc>
              <a:spcBef>
                <a:spcPts val="200"/>
              </a:spcBef>
              <a:buClr>
                <a:srgbClr val="1F4E79"/>
              </a:buClr>
              <a:buFont typeface="Arial MT"/>
              <a:buChar char="•"/>
              <a:tabLst>
                <a:tab pos="698500" algn="l"/>
              </a:tabLst>
            </a:pPr>
            <a:r>
              <a:rPr sz="2800" b="1" spc="-10" dirty="0">
                <a:latin typeface="Calibri"/>
                <a:cs typeface="Calibri"/>
              </a:rPr>
              <a:t>tehnoloogilised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kogumise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lihtsus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(IKT);</a:t>
            </a:r>
            <a:endParaRPr sz="2800" dirty="0">
              <a:latin typeface="Calibri"/>
              <a:cs typeface="Calibri"/>
            </a:endParaRPr>
          </a:p>
          <a:p>
            <a:pPr marL="1840864">
              <a:lnSpc>
                <a:spcPct val="100000"/>
              </a:lnSpc>
              <a:spcBef>
                <a:spcPts val="145"/>
              </a:spcBef>
            </a:pPr>
            <a:r>
              <a:rPr sz="2800" spc="30" dirty="0">
                <a:latin typeface="Calibri"/>
                <a:cs typeface="Calibri"/>
              </a:rPr>
              <a:t>“The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Medium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Method”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(Rymes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2020</a:t>
            </a:r>
            <a:r>
              <a:rPr sz="2800" dirty="0" smtClean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698500" lvl="1" indent="-254635">
              <a:lnSpc>
                <a:spcPct val="100000"/>
              </a:lnSpc>
              <a:spcBef>
                <a:spcPts val="120"/>
              </a:spcBef>
              <a:buClr>
                <a:srgbClr val="1F4E79"/>
              </a:buClr>
              <a:buFont typeface="Arial MT"/>
              <a:buChar char="•"/>
              <a:tabLst>
                <a:tab pos="698500" algn="l"/>
                <a:tab pos="5199380" algn="l"/>
              </a:tabLst>
            </a:pPr>
            <a:r>
              <a:rPr sz="2800" b="1" spc="-10" dirty="0">
                <a:latin typeface="Calibri"/>
                <a:cs typeface="Calibri"/>
              </a:rPr>
              <a:t>praktilised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kaasamise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kultuur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(Rymes,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Leone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2014</a:t>
            </a:r>
            <a:r>
              <a:rPr sz="2800" dirty="0" smtClean="0">
                <a:latin typeface="Calibri"/>
                <a:cs typeface="Calibri"/>
              </a:rPr>
              <a:t>)</a:t>
            </a:r>
            <a:r>
              <a:rPr lang="et-EE"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209295"/>
            <a:ext cx="91713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10" dirty="0">
                <a:latin typeface="Calibri"/>
                <a:cs typeface="Calibri"/>
              </a:rPr>
              <a:t>TeKE</a:t>
            </a:r>
            <a:r>
              <a:rPr sz="4900" spc="-25" dirty="0">
                <a:latin typeface="Calibri"/>
                <a:cs typeface="Calibri"/>
              </a:rPr>
              <a:t> </a:t>
            </a:r>
            <a:r>
              <a:rPr sz="4900" spc="-15" dirty="0">
                <a:latin typeface="Calibri"/>
                <a:cs typeface="Calibri"/>
              </a:rPr>
              <a:t>andmekogumine</a:t>
            </a:r>
            <a:r>
              <a:rPr sz="4900" spc="-20" dirty="0">
                <a:latin typeface="Calibri"/>
                <a:cs typeface="Calibri"/>
              </a:rPr>
              <a:t> </a:t>
            </a:r>
            <a:r>
              <a:rPr sz="4900" spc="-5" dirty="0">
                <a:latin typeface="Calibri"/>
                <a:cs typeface="Calibri"/>
              </a:rPr>
              <a:t>ja</a:t>
            </a:r>
            <a:r>
              <a:rPr sz="4900" spc="-10" dirty="0">
                <a:latin typeface="Calibri"/>
                <a:cs typeface="Calibri"/>
              </a:rPr>
              <a:t> andmestik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263" y="1375155"/>
            <a:ext cx="9599930" cy="37318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Plaan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andmekogumise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alguses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(jaanuar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2020)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b="1" dirty="0">
                <a:latin typeface="Calibri"/>
                <a:cs typeface="Calibri"/>
              </a:rPr>
              <a:t>neli </a:t>
            </a:r>
            <a:r>
              <a:rPr sz="2800" b="1" spc="-10" dirty="0">
                <a:latin typeface="Calibri"/>
                <a:cs typeface="Calibri"/>
              </a:rPr>
              <a:t>piirkonda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neli </a:t>
            </a:r>
            <a:r>
              <a:rPr sz="2800" b="1" spc="-10" dirty="0">
                <a:latin typeface="Calibri"/>
                <a:cs typeface="Calibri"/>
              </a:rPr>
              <a:t>vanuserühma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sooline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tasakaal</a:t>
            </a:r>
            <a:endParaRPr sz="2800">
              <a:latin typeface="Calibri"/>
              <a:cs typeface="Calibri"/>
            </a:endParaRPr>
          </a:p>
          <a:p>
            <a:pPr marL="12700" marR="3515360">
              <a:lnSpc>
                <a:spcPts val="4100"/>
              </a:lnSpc>
              <a:spcBef>
                <a:spcPts val="170"/>
              </a:spcBef>
            </a:pPr>
            <a:r>
              <a:rPr sz="2800" spc="-20" dirty="0">
                <a:latin typeface="Calibri"/>
                <a:cs typeface="Calibri"/>
              </a:rPr>
              <a:t>Kokku </a:t>
            </a:r>
            <a:r>
              <a:rPr sz="2800" b="1" dirty="0">
                <a:latin typeface="Calibri"/>
                <a:cs typeface="Calibri"/>
              </a:rPr>
              <a:t>56 </a:t>
            </a:r>
            <a:r>
              <a:rPr sz="2800" b="1" spc="-10" dirty="0">
                <a:latin typeface="Calibri"/>
                <a:cs typeface="Calibri"/>
              </a:rPr>
              <a:t>keelesaadikut </a:t>
            </a:r>
            <a:r>
              <a:rPr sz="2800" spc="30" dirty="0">
                <a:latin typeface="Calibri"/>
                <a:cs typeface="Calibri"/>
              </a:rPr>
              <a:t>(ja </a:t>
            </a:r>
            <a:r>
              <a:rPr sz="2800" spc="-5" dirty="0">
                <a:latin typeface="Calibri"/>
                <a:cs typeface="Calibri"/>
              </a:rPr>
              <a:t>nende </a:t>
            </a:r>
            <a:r>
              <a:rPr sz="2800" spc="-10" dirty="0">
                <a:latin typeface="Calibri"/>
                <a:cs typeface="Calibri"/>
              </a:rPr>
              <a:t>sõbrad)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Andmed:</a:t>
            </a:r>
            <a:endParaRPr sz="2800">
              <a:latin typeface="Calibri"/>
              <a:cs typeface="Calibri"/>
            </a:endParaRPr>
          </a:p>
          <a:p>
            <a:pPr marL="469900" indent="-407034">
              <a:lnSpc>
                <a:spcPts val="3180"/>
              </a:lnSpc>
              <a:spcBef>
                <a:spcPts val="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Kirjalikud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nõusolekud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(koolidirektorid,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osalejad,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lapsevanemad)</a:t>
            </a:r>
            <a:endParaRPr sz="2800">
              <a:latin typeface="Calibri"/>
              <a:cs typeface="Calibri"/>
            </a:endParaRPr>
          </a:p>
          <a:p>
            <a:pPr marL="469900" indent="-407034">
              <a:lnSpc>
                <a:spcPts val="3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Suuliste </a:t>
            </a:r>
            <a:r>
              <a:rPr sz="2800" spc="-20" dirty="0">
                <a:latin typeface="Calibri"/>
                <a:cs typeface="Calibri"/>
              </a:rPr>
              <a:t>vestluste</a:t>
            </a:r>
            <a:r>
              <a:rPr sz="2800" spc="-10" dirty="0">
                <a:latin typeface="Calibri"/>
                <a:cs typeface="Calibri"/>
              </a:rPr>
              <a:t> salvestused:</a:t>
            </a:r>
            <a:r>
              <a:rPr sz="2800" dirty="0">
                <a:latin typeface="Calibri"/>
                <a:cs typeface="Calibri"/>
              </a:rPr>
              <a:t> 56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 2h 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112h</a:t>
            </a:r>
            <a:endParaRPr sz="2800">
              <a:latin typeface="Calibri"/>
              <a:cs typeface="Calibri"/>
            </a:endParaRPr>
          </a:p>
          <a:p>
            <a:pPr marL="469900" indent="-407034">
              <a:lnSpc>
                <a:spcPts val="306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Netikeel:</a:t>
            </a:r>
            <a:r>
              <a:rPr sz="2800" dirty="0">
                <a:latin typeface="Calibri"/>
                <a:cs typeface="Calibri"/>
              </a:rPr>
              <a:t> 56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1000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sõna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56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000 </a:t>
            </a:r>
            <a:r>
              <a:rPr sz="2800" b="1" spc="-10" dirty="0">
                <a:latin typeface="Calibri"/>
                <a:cs typeface="Calibri"/>
              </a:rPr>
              <a:t>sõna</a:t>
            </a:r>
            <a:endParaRPr sz="2800">
              <a:latin typeface="Calibri"/>
              <a:cs typeface="Calibri"/>
            </a:endParaRPr>
          </a:p>
          <a:p>
            <a:pPr marL="469900" indent="-407034">
              <a:lnSpc>
                <a:spcPts val="324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Metaandmed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osalejate</a:t>
            </a:r>
            <a:r>
              <a:rPr sz="2800" dirty="0">
                <a:latin typeface="Calibri"/>
                <a:cs typeface="Calibri"/>
              </a:rPr>
              <a:t> ja </a:t>
            </a:r>
            <a:r>
              <a:rPr sz="2800" spc="-10" dirty="0">
                <a:latin typeface="Calibri"/>
                <a:cs typeface="Calibri"/>
              </a:rPr>
              <a:t>salvestussituatsiooni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kohta.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4664" y="5032247"/>
            <a:ext cx="7662672" cy="175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986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Calibri"/>
                <a:cs typeface="Calibri"/>
              </a:rPr>
              <a:t>Värbamine,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koolitused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ja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juhendamine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75681"/>
            <a:ext cx="10156190" cy="40544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SzPct val="107692"/>
              <a:buFont typeface="Arial MT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keelesaadikute </a:t>
            </a:r>
            <a:r>
              <a:rPr sz="2600" spc="-5" dirty="0">
                <a:latin typeface="Calibri"/>
                <a:cs typeface="Calibri"/>
              </a:rPr>
              <a:t>leidmine: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emakeeleõpetajate </a:t>
            </a:r>
            <a:r>
              <a:rPr sz="2600" spc="-10" dirty="0">
                <a:latin typeface="Calibri"/>
                <a:cs typeface="Calibri"/>
              </a:rPr>
              <a:t>vahendus,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isiklikud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kontaktid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SzPct val="107692"/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videoüleskutse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SzPct val="107692"/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osavõtusoovid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e-kirja</a:t>
            </a:r>
            <a:r>
              <a:rPr sz="2600" spc="-15" dirty="0">
                <a:latin typeface="Calibri"/>
                <a:cs typeface="Calibri"/>
              </a:rPr>
              <a:t> teel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SzPct val="107692"/>
              <a:buFont typeface="Arial MT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veebikoolitused</a:t>
            </a:r>
            <a:r>
              <a:rPr sz="2600" spc="-10" dirty="0">
                <a:latin typeface="Calibri"/>
                <a:cs typeface="Calibri"/>
              </a:rPr>
              <a:t> (2x45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minutit)</a:t>
            </a:r>
            <a:endParaRPr sz="2600">
              <a:latin typeface="Calibri"/>
              <a:cs typeface="Calibri"/>
            </a:endParaRPr>
          </a:p>
          <a:p>
            <a:pPr marL="469900" lvl="1" indent="-228600">
              <a:lnSpc>
                <a:spcPts val="2810"/>
              </a:lnSpc>
              <a:spcBef>
                <a:spcPts val="385"/>
              </a:spcBef>
              <a:buSzPct val="107692"/>
              <a:buFont typeface="Arial MT"/>
              <a:buChar char="•"/>
              <a:tabLst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arutelu </a:t>
            </a:r>
            <a:r>
              <a:rPr sz="2600" spc="-15" dirty="0">
                <a:latin typeface="Calibri"/>
                <a:cs typeface="Calibri"/>
              </a:rPr>
              <a:t>keelekasutuse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üle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(noorte</a:t>
            </a:r>
            <a:r>
              <a:rPr sz="2600" spc="-10" dirty="0">
                <a:latin typeface="Calibri"/>
                <a:cs typeface="Calibri"/>
              </a:rPr>
              <a:t> tähelepanekud)</a:t>
            </a:r>
            <a:endParaRPr sz="2600">
              <a:latin typeface="Calibri"/>
              <a:cs typeface="Calibri"/>
            </a:endParaRPr>
          </a:p>
          <a:p>
            <a:pPr marL="469900" lvl="1" indent="-228600">
              <a:lnSpc>
                <a:spcPts val="2450"/>
              </a:lnSpc>
              <a:buSzPct val="107692"/>
              <a:buFont typeface="Arial MT"/>
              <a:buChar char="•"/>
              <a:tabLst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eetikaküsimused</a:t>
            </a:r>
            <a:endParaRPr sz="2600">
              <a:latin typeface="Calibri"/>
              <a:cs typeface="Calibri"/>
            </a:endParaRPr>
          </a:p>
          <a:p>
            <a:pPr marL="469900" lvl="1" indent="-228600">
              <a:lnSpc>
                <a:spcPts val="2450"/>
              </a:lnSpc>
              <a:buSzPct val="107692"/>
              <a:buFont typeface="Arial MT"/>
              <a:buChar char="•"/>
              <a:tabLst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praktilised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juhised</a:t>
            </a:r>
            <a:endParaRPr sz="2600">
              <a:latin typeface="Calibri"/>
              <a:cs typeface="Calibri"/>
            </a:endParaRPr>
          </a:p>
          <a:p>
            <a:pPr marL="469900" lvl="1" indent="-228600">
              <a:lnSpc>
                <a:spcPts val="2810"/>
              </a:lnSpc>
              <a:buSzPct val="107692"/>
              <a:buFont typeface="Arial MT"/>
              <a:buChar char="•"/>
              <a:tabLst>
                <a:tab pos="469900" algn="l"/>
              </a:tabLst>
            </a:pPr>
            <a:r>
              <a:rPr sz="2600" spc="-15" dirty="0">
                <a:latin typeface="Calibri"/>
                <a:cs typeface="Calibri"/>
              </a:rPr>
              <a:t>motivatsioonipakett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SzPct val="107692"/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juhendid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ja </a:t>
            </a:r>
            <a:r>
              <a:rPr sz="2600" spc="-15" dirty="0">
                <a:latin typeface="Calibri"/>
                <a:cs typeface="Calibri"/>
              </a:rPr>
              <a:t>metaandmete ankeedid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kodulehel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SzPct val="107692"/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juhendamine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peamiselt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e-kirjade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vahendusel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1673</Words>
  <Application>Microsoft Office PowerPoint</Application>
  <PresentationFormat>Custom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Rahvateadusega  noortekeelt kogumas</vt:lpstr>
      <vt:lpstr>SLi kolm lainet ja keele varieerumine</vt:lpstr>
      <vt:lpstr>Noorukiiga ja noortekeel</vt:lpstr>
      <vt:lpstr>PowerPoint Presentation</vt:lpstr>
      <vt:lpstr>Noortekeel</vt:lpstr>
      <vt:lpstr>Eestis noortekeele kogumiseks  kasutatud meetodid</vt:lpstr>
      <vt:lpstr>Mis seob SLi ja nurmenukuvaatlust?</vt:lpstr>
      <vt:lpstr>TeKE andmekogumine ja andmestik</vt:lpstr>
      <vt:lpstr>Värbamine, koolitused ja juhendamine</vt:lpstr>
      <vt:lpstr>Osalejad</vt:lpstr>
      <vt:lpstr>PowerPoint Presentation</vt:lpstr>
      <vt:lpstr>Kogutud andmed ja nende töötlemine</vt:lpstr>
      <vt:lpstr>Pandeemia mõjud</vt:lpstr>
      <vt:lpstr>Andmekogumise aeg</vt:lpstr>
      <vt:lpstr>Taustaküsitlus</vt:lpstr>
      <vt:lpstr>Kui sageli sa suhtled kiirsuhtlusäppides?</vt:lpstr>
      <vt:lpstr>PowerPoint Presentation</vt:lpstr>
      <vt:lpstr>Palun hinda oma … keele oskust!</vt:lpstr>
      <vt:lpstr>TeKE kogemus: monitored speech</vt:lpstr>
      <vt:lpstr>TeKE kogemus: informant intervjueerijana</vt:lpstr>
      <vt:lpstr>Kuidas hinnata?</vt:lpstr>
      <vt:lpstr>Metodoloogilised ja metoodika probleemid</vt:lpstr>
      <vt:lpstr>Kuidas edasi?</vt:lpstr>
      <vt:lpstr>Kasutatud kirjandus</vt:lpstr>
      <vt:lpstr>TeKE uurimisrühm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Rahvateadusega  noortekeelt kogumas</dc:title>
  <dc:creator>Kristiina Praakli</dc:creator>
  <cp:lastModifiedBy>Karin Zurbuchen</cp:lastModifiedBy>
  <cp:revision>9</cp:revision>
  <dcterms:created xsi:type="dcterms:W3CDTF">2021-11-19T07:54:54Z</dcterms:created>
  <dcterms:modified xsi:type="dcterms:W3CDTF">2021-11-23T14:32:59Z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LastSaved">
    <vt:filetime>2021-11-19T00:00:00Z</vt:filetime>
  </property>
</Properties>
</file>