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7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9" roundtripDataSignature="AMtx7mj+WVjj9jLoxHL4Tcu89uqMdgYAX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2BB28F9-4D56-4811-A7BF-EE31C4C7421F}">
  <a:tblStyle styleId="{B2BB28F9-4D56-4811-A7BF-EE31C4C7421F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9EFF7"/>
          </a:solidFill>
        </a:fill>
      </a:tcStyle>
    </a:wholeTbl>
    <a:band1H>
      <a:tcTxStyle/>
      <a:tcStyle>
        <a:tcBdr/>
        <a:fill>
          <a:solidFill>
            <a:srgbClr val="D0DEEF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0DEEF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7" autoAdjust="0"/>
    <p:restoredTop sz="94660"/>
  </p:normalViewPr>
  <p:slideViewPr>
    <p:cSldViewPr snapToGrid="0">
      <p:cViewPr varScale="1">
        <p:scale>
          <a:sx n="61" d="100"/>
          <a:sy n="61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-EE"/>
              <a:t>Anna</a:t>
            </a:r>
            <a:endParaRPr/>
          </a:p>
        </p:txBody>
      </p:sp>
      <p:sp>
        <p:nvSpPr>
          <p:cNvPr id="147" name="Google Shape;147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-EE"/>
              <a:t>Anna</a:t>
            </a:r>
            <a:endParaRPr/>
          </a:p>
        </p:txBody>
      </p:sp>
      <p:sp>
        <p:nvSpPr>
          <p:cNvPr id="153" name="Google Shape;153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3" name="Google Shape;173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80" name="Google Shape;180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-EE"/>
              <a:t>Anna</a:t>
            </a:r>
            <a:endParaRPr/>
          </a:p>
        </p:txBody>
      </p:sp>
      <p:sp>
        <p:nvSpPr>
          <p:cNvPr id="187" name="Google Shape;187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-EE"/>
              <a:t>Anna</a:t>
            </a:r>
            <a:endParaRPr/>
          </a:p>
        </p:txBody>
      </p:sp>
      <p:sp>
        <p:nvSpPr>
          <p:cNvPr id="193" name="Google Shape;193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-EE"/>
              <a:t>Anna</a:t>
            </a:r>
            <a:endParaRPr/>
          </a:p>
        </p:txBody>
      </p:sp>
      <p:sp>
        <p:nvSpPr>
          <p:cNvPr id="199" name="Google Shape;199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fa943d6f4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5" name="Google Shape;205;gfa943d6f4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1" name="Google Shape;211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7" name="Google Shape;217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791179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-EE"/>
              <a:t>Anna</a:t>
            </a:r>
            <a:endParaRPr/>
          </a:p>
        </p:txBody>
      </p:sp>
      <p:sp>
        <p:nvSpPr>
          <p:cNvPr id="112" name="Google Shape;11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-EE"/>
              <a:t>Anna</a:t>
            </a:r>
            <a:endParaRPr/>
          </a:p>
        </p:txBody>
      </p:sp>
      <p:sp>
        <p:nvSpPr>
          <p:cNvPr id="118" name="Google Shape;118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32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3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3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3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3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3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3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2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2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2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2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3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3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3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3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3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3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3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t-EE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anna.verschik@tlu.ee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mailto:helin.kask@tlu.ee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t-EE" b="1"/>
              <a:t>Inglise omadussõna + eesti nimisõna: ühildumine ja ühildumatus</a:t>
            </a:r>
            <a:endParaRPr/>
          </a:p>
        </p:txBody>
      </p:sp>
      <p:sp>
        <p:nvSpPr>
          <p:cNvPr id="85" name="Google Shape;85;p1"/>
          <p:cNvSpPr txBox="1">
            <a:spLocks noGrp="1"/>
          </p:cNvSpPr>
          <p:nvPr>
            <p:ph type="subTitle" idx="1"/>
          </p:nvPr>
        </p:nvSpPr>
        <p:spPr>
          <a:xfrm>
            <a:off x="1524000" y="4117041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t-EE" dirty="0"/>
              <a:t>Muutuva keele päev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t-EE" dirty="0"/>
              <a:t>19.11.2021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t-EE" dirty="0"/>
              <a:t>Anna </a:t>
            </a:r>
            <a:r>
              <a:rPr lang="et-EE" dirty="0" err="1"/>
              <a:t>Verschik</a:t>
            </a:r>
            <a:r>
              <a:rPr lang="et-EE" dirty="0"/>
              <a:t> (TLÜ), Helin Kask (TLÜ), </a:t>
            </a:r>
            <a:r>
              <a:rPr lang="et-EE" dirty="0" err="1"/>
              <a:t>Daria</a:t>
            </a:r>
            <a:r>
              <a:rPr lang="et-EE" dirty="0"/>
              <a:t> </a:t>
            </a:r>
            <a:r>
              <a:rPr lang="et-EE" dirty="0" err="1"/>
              <a:t>Bahtina</a:t>
            </a:r>
            <a:r>
              <a:rPr lang="et-EE" dirty="0"/>
              <a:t> (UCLA) </a:t>
            </a:r>
            <a:endParaRPr dirty="0"/>
          </a:p>
        </p:txBody>
      </p:sp>
      <p:pic>
        <p:nvPicPr>
          <p:cNvPr id="4" name="Google Shape;90;p13" descr="C:\Users\Anna\Desktop\logo01.png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5795" y="5948543"/>
            <a:ext cx="3640411" cy="7767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6"/>
          <p:cNvSpPr txBox="1">
            <a:spLocks noGrp="1"/>
          </p:cNvSpPr>
          <p:nvPr>
            <p:ph type="body" idx="1"/>
          </p:nvPr>
        </p:nvSpPr>
        <p:spPr>
          <a:xfrm>
            <a:off x="838200" y="779646"/>
            <a:ext cx="10515600" cy="53973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t-EE" dirty="0"/>
              <a:t>Iga omadussõna kohta oli kaks lauset: nii ühilduvas kui ka mitteühilduvas </a:t>
            </a:r>
            <a:r>
              <a:rPr lang="et-EE" dirty="0" smtClean="0"/>
              <a:t>vormis</a:t>
            </a:r>
          </a:p>
          <a:p>
            <a:pPr marL="685800" lvl="1" indent="-228600">
              <a:buSzPts val="2400"/>
            </a:pPr>
            <a:r>
              <a:rPr lang="et-EE" i="1" dirty="0"/>
              <a:t>Ta pani </a:t>
            </a:r>
            <a:r>
              <a:rPr lang="et-EE" b="1" i="1" dirty="0" err="1"/>
              <a:t>epicu</a:t>
            </a:r>
            <a:r>
              <a:rPr lang="et-EE" i="1" dirty="0"/>
              <a:t> loo mängima</a:t>
            </a:r>
            <a:endParaRPr lang="et-EE" dirty="0"/>
          </a:p>
          <a:p>
            <a:pPr marL="685800" lvl="1" indent="-228600">
              <a:buSzPts val="2400"/>
            </a:pPr>
            <a:r>
              <a:rPr lang="et-EE" i="1" dirty="0"/>
              <a:t>Ta pani </a:t>
            </a:r>
            <a:r>
              <a:rPr lang="et-EE" b="1" i="1" dirty="0" err="1"/>
              <a:t>epic</a:t>
            </a:r>
            <a:r>
              <a:rPr lang="et-EE" i="1" dirty="0"/>
              <a:t> loo mängima</a:t>
            </a:r>
          </a:p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endParaRPr lang="et-EE" dirty="0" smtClean="0"/>
          </a:p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t-EE" dirty="0" smtClean="0"/>
              <a:t>Nii </a:t>
            </a:r>
            <a:r>
              <a:rPr lang="et-EE" dirty="0"/>
              <a:t>tegelikud kui </a:t>
            </a:r>
            <a:r>
              <a:rPr lang="et-EE" dirty="0" smtClean="0"/>
              <a:t>konstrueeritud</a:t>
            </a:r>
          </a:p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endParaRPr lang="et-EE" dirty="0"/>
          </a:p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t-EE" dirty="0" smtClean="0"/>
              <a:t>Vastajad </a:t>
            </a:r>
            <a:r>
              <a:rPr lang="et-EE" dirty="0"/>
              <a:t>ei teadnud, millised näited on tegelikud ja millised mitte</a:t>
            </a:r>
            <a:endParaRPr dirty="0"/>
          </a:p>
          <a:p>
            <a:pPr marL="685800" lvl="0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None/>
            </a:pPr>
            <a:endParaRPr dirty="0"/>
          </a:p>
        </p:txBody>
      </p:sp>
      <p:pic>
        <p:nvPicPr>
          <p:cNvPr id="3" name="Google Shape;90;p13" descr="C:\Users\Anna\Desktop\logo01.png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534" y="6159414"/>
            <a:ext cx="2946673" cy="628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t-EE"/>
              <a:t>Osalejad</a:t>
            </a:r>
            <a:endParaRPr/>
          </a:p>
        </p:txBody>
      </p:sp>
      <p:sp>
        <p:nvSpPr>
          <p:cNvPr id="144" name="Google Shape;144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774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228600" lvl="0" indent="-24193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t-EE" dirty="0"/>
              <a:t>Küsimustikule vastas 401 inimest (kokku 568, kuid osa jättis vastamise pooleli)</a:t>
            </a:r>
            <a:endParaRPr dirty="0"/>
          </a:p>
          <a:p>
            <a:pPr marL="228600" lvl="0" indent="-24193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endParaRPr lang="et-EE" dirty="0" smtClean="0"/>
          </a:p>
          <a:p>
            <a:pPr marL="228600" lvl="0" indent="-24193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t-EE" dirty="0" smtClean="0"/>
              <a:t>Kõik </a:t>
            </a:r>
            <a:r>
              <a:rPr lang="et-EE" dirty="0"/>
              <a:t>kõnelevad eesti keelt esimese keelena, kuid erinesid:</a:t>
            </a:r>
            <a:endParaRPr dirty="0"/>
          </a:p>
          <a:p>
            <a:pPr marL="685800" lvl="1" indent="-24003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t-EE" dirty="0"/>
              <a:t>inglise keele oskuse,</a:t>
            </a:r>
            <a:endParaRPr dirty="0"/>
          </a:p>
          <a:p>
            <a:pPr marL="685800" lvl="1" indent="-24003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t-EE" dirty="0"/>
              <a:t>inglise keele aktiivse ja passiivse kasutamise sageduse ning</a:t>
            </a:r>
            <a:endParaRPr dirty="0"/>
          </a:p>
          <a:p>
            <a:pPr marL="685800" lvl="1" indent="-24003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t-EE" dirty="0"/>
              <a:t>välismaal elamise poolest</a:t>
            </a:r>
            <a:endParaRPr dirty="0"/>
          </a:p>
          <a:p>
            <a:pPr marL="228600" lvl="0" indent="-6413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/>
          </a:p>
          <a:p>
            <a:pPr marL="228600" lvl="0" indent="-24193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t-EE" dirty="0"/>
              <a:t>Osa tegureid oli tihedalt seotud → märgiti nimetusega ‘</a:t>
            </a:r>
            <a:r>
              <a:rPr lang="et-EE" dirty="0" err="1">
                <a:solidFill>
                  <a:schemeClr val="tx1"/>
                </a:solidFill>
              </a:rPr>
              <a:t>English</a:t>
            </a:r>
            <a:r>
              <a:rPr lang="et-EE" dirty="0"/>
              <a:t>’</a:t>
            </a:r>
            <a:endParaRPr b="0" dirty="0"/>
          </a:p>
          <a:p>
            <a:pPr marL="685800" lvl="1" indent="-24003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t-EE" dirty="0"/>
              <a:t>vanus</a:t>
            </a:r>
            <a:endParaRPr dirty="0"/>
          </a:p>
          <a:p>
            <a:pPr marL="685800" lvl="1" indent="-24003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t-EE" dirty="0"/>
              <a:t>sugu</a:t>
            </a:r>
            <a:endParaRPr dirty="0"/>
          </a:p>
          <a:p>
            <a:pPr marL="685800" lvl="1" indent="-24003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t-EE" dirty="0"/>
              <a:t>praegune elukoht</a:t>
            </a:r>
            <a:endParaRPr dirty="0"/>
          </a:p>
          <a:p>
            <a:pPr marL="228600" lvl="0" indent="-6413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/>
          </a:p>
        </p:txBody>
      </p:sp>
      <p:pic>
        <p:nvPicPr>
          <p:cNvPr id="4" name="Google Shape;90;p13" descr="C:\Users\Anna\Desktop\logo01.png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534" y="6159414"/>
            <a:ext cx="2946673" cy="628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t-EE"/>
              <a:t>Tulemused: demograafia</a:t>
            </a:r>
            <a:endParaRPr/>
          </a:p>
        </p:txBody>
      </p:sp>
      <p:sp>
        <p:nvSpPr>
          <p:cNvPr id="150" name="Google Shape;150;p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228600" lvl="0" indent="-24193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t-EE" b="1" dirty="0"/>
              <a:t>Noor ja sorav</a:t>
            </a:r>
            <a:r>
              <a:rPr lang="et-EE" dirty="0"/>
              <a:t>: vanus ja </a:t>
            </a:r>
            <a:r>
              <a:rPr lang="et-EE" dirty="0" err="1">
                <a:solidFill>
                  <a:schemeClr val="tx1"/>
                </a:solidFill>
              </a:rPr>
              <a:t>English</a:t>
            </a:r>
            <a:r>
              <a:rPr lang="et-EE" dirty="0"/>
              <a:t> on tugevas korrelatsioonis</a:t>
            </a:r>
            <a:endParaRPr b="0" dirty="0"/>
          </a:p>
          <a:p>
            <a:pPr marL="228600" lvl="0" indent="-6413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0" dirty="0"/>
          </a:p>
          <a:p>
            <a:pPr marL="228600" lvl="0" indent="-24193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t-EE" b="1" dirty="0"/>
              <a:t>Elanud välismaal ja sorav</a:t>
            </a:r>
            <a:r>
              <a:rPr lang="et-EE" dirty="0"/>
              <a:t>: enamik vastanutest, kes on välismaal elanud, suhtlevad inglise keeles soravalt, kuid välismaal elamine ei ole eelduseks osata inglise keelt soravalt (ka vaid Eestis elanud võivad inglise keelt soravalt osata)</a:t>
            </a:r>
            <a:endParaRPr dirty="0"/>
          </a:p>
          <a:p>
            <a:pPr marL="228600" lvl="0" indent="-6413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0" dirty="0"/>
          </a:p>
          <a:p>
            <a:pPr marL="228600" lvl="0" indent="-24193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t-EE" b="1" dirty="0"/>
              <a:t>Blogide sooline markeeritus</a:t>
            </a:r>
            <a:r>
              <a:rPr lang="et-EE" dirty="0"/>
              <a:t>: tegelikud laused pärinevad blogidest ja </a:t>
            </a:r>
            <a:r>
              <a:rPr lang="et-EE" dirty="0" err="1"/>
              <a:t>vlogidest</a:t>
            </a:r>
            <a:r>
              <a:rPr lang="et-EE" dirty="0"/>
              <a:t>, mille on loonud naised ja mis on suunatud naistele 🡪 nende lausete puhul on meeste hulgas väiksem </a:t>
            </a:r>
            <a:r>
              <a:rPr lang="et-EE" dirty="0" err="1"/>
              <a:t>vastuvõetavus</a:t>
            </a:r>
            <a:r>
              <a:rPr lang="et-EE" dirty="0"/>
              <a:t/>
            </a:r>
            <a:br>
              <a:rPr lang="et-EE" dirty="0"/>
            </a:br>
            <a:endParaRPr dirty="0"/>
          </a:p>
        </p:txBody>
      </p:sp>
      <p:pic>
        <p:nvPicPr>
          <p:cNvPr id="4" name="Google Shape;90;p13" descr="C:\Users\Anna\Desktop\logo01.png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534" y="6159414"/>
            <a:ext cx="2946673" cy="628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t-EE"/>
              <a:t>Tegelikud </a:t>
            </a:r>
            <a:r>
              <a:rPr lang="et-EE" i="1"/>
              <a:t>vs.</a:t>
            </a:r>
            <a:r>
              <a:rPr lang="et-EE"/>
              <a:t> konstrueeritud laused</a:t>
            </a:r>
            <a:endParaRPr/>
          </a:p>
        </p:txBody>
      </p:sp>
      <p:sp>
        <p:nvSpPr>
          <p:cNvPr id="156" name="Google Shape;156;p1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0760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t-EE" dirty="0"/>
              <a:t>Tegelike lausete puhul oli </a:t>
            </a:r>
            <a:r>
              <a:rPr lang="et-EE" dirty="0" err="1"/>
              <a:t>vastuvõetavus</a:t>
            </a:r>
            <a:r>
              <a:rPr lang="et-EE" dirty="0"/>
              <a:t> veidi suurem kui konstrueeritud lausete </a:t>
            </a:r>
            <a:r>
              <a:rPr lang="et-EE" dirty="0" smtClean="0"/>
              <a:t>puhul</a:t>
            </a: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endParaRPr lang="et-EE"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t-EE" dirty="0" smtClean="0"/>
              <a:t>Samas </a:t>
            </a:r>
            <a:r>
              <a:rPr lang="et-EE" dirty="0"/>
              <a:t>ühildumine ja selle puudumine ei olnud sel puhul määrav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endParaRPr lang="et-EE" dirty="0" smtClean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t-EE" dirty="0" smtClean="0"/>
              <a:t>Kas </a:t>
            </a:r>
            <a:r>
              <a:rPr lang="et-EE" dirty="0"/>
              <a:t>leksikaalse sageduse mõju?</a:t>
            </a:r>
            <a:endParaRPr b="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/>
          </a:p>
        </p:txBody>
      </p:sp>
      <p:pic>
        <p:nvPicPr>
          <p:cNvPr id="157" name="Google Shape;157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861786" y="1690688"/>
            <a:ext cx="5662870" cy="4247152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90;p13" descr="C:\Users\Anna\Desktop\logo01.png"/>
          <p:cNvPicPr preferRelativeResize="0"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534" y="6159414"/>
            <a:ext cx="2946673" cy="628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t-EE"/>
              <a:t>Tulemused lause kategooria järgi</a:t>
            </a:r>
            <a:endParaRPr/>
          </a:p>
        </p:txBody>
      </p:sp>
      <p:graphicFrame>
        <p:nvGraphicFramePr>
          <p:cNvPr id="163" name="Google Shape;163;p13"/>
          <p:cNvGraphicFramePr/>
          <p:nvPr>
            <p:extLst>
              <p:ext uri="{D42A27DB-BD31-4B8C-83A1-F6EECF244321}">
                <p14:modId xmlns:p14="http://schemas.microsoft.com/office/powerpoint/2010/main" val="2251909946"/>
              </p:ext>
            </p:extLst>
          </p:nvPr>
        </p:nvGraphicFramePr>
        <p:xfrm>
          <a:off x="838200" y="1825625"/>
          <a:ext cx="10515600" cy="4125020"/>
        </p:xfrm>
        <a:graphic>
          <a:graphicData uri="http://schemas.openxmlformats.org/drawingml/2006/table">
            <a:tbl>
              <a:tblPr firstRow="1" firstCol="1" bandRow="1">
                <a:noFill/>
                <a:tableStyleId>{B2BB28F9-4D56-4811-A7BF-EE31C4C7421F}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800" u="none" strike="noStrike" cap="none"/>
                        <a:t>Tegur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800"/>
                        <a:t>Kõik omadussõnad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800"/>
                        <a:t>Tegelikud </a:t>
                      </a:r>
                      <a:endParaRPr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800"/>
                        <a:t>laused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800"/>
                        <a:t>Konstrueeritud laused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800"/>
                        <a:t>Ühildumine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800"/>
                        <a:t>Mitte-ühildumine</a:t>
                      </a:r>
                      <a:endParaRPr sz="18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800" b="1" i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English</a:t>
                      </a:r>
                      <a:endParaRPr sz="1800" b="1" i="0" u="none" strike="noStrike" cap="none" dirty="0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800"/>
                        <a:t>pos*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800"/>
                        <a:t>pos*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800"/>
                        <a:t>pos*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800"/>
                        <a:t>pos*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800"/>
                        <a:t>pos*</a:t>
                      </a:r>
                      <a:endParaRPr sz="18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800" dirty="0"/>
                        <a:t>Elanud välismaal</a:t>
                      </a:r>
                      <a:endParaRPr sz="18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800"/>
                        <a:t>-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800"/>
                        <a:t>-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800"/>
                        <a:t>-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800"/>
                        <a:t>-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800"/>
                        <a:t>-</a:t>
                      </a:r>
                      <a:endParaRPr sz="18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800"/>
                        <a:t>Vanus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800"/>
                        <a:t>neg*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800"/>
                        <a:t>neg*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800"/>
                        <a:t>neg*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800"/>
                        <a:t>neg*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800"/>
                        <a:t>neg*</a:t>
                      </a:r>
                      <a:endParaRPr sz="18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800"/>
                        <a:t>Elukoht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800"/>
                        <a:t>-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800"/>
                        <a:t>Oluline (suuremates linnades suurem vastuvõetavus) 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800"/>
                        <a:t>-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800"/>
                        <a:t>-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800"/>
                        <a:t>-</a:t>
                      </a:r>
                      <a:endParaRPr sz="18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800"/>
                        <a:t>Sugu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800"/>
                        <a:t>-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800"/>
                        <a:t>Oluline (meeste hulgas madalam vastuvõetavus)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800"/>
                        <a:t>-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800"/>
                        <a:t>-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800" dirty="0"/>
                        <a:t>-</a:t>
                      </a:r>
                      <a:endParaRPr sz="18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4" name="Google Shape;90;p13" descr="C:\Users\Anna\Desktop\logo01.png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534" y="6159414"/>
            <a:ext cx="2946673" cy="628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t-EE"/>
              <a:t>Tulemused omadussõna tüübi järgi</a:t>
            </a:r>
            <a:endParaRPr/>
          </a:p>
        </p:txBody>
      </p:sp>
      <p:graphicFrame>
        <p:nvGraphicFramePr>
          <p:cNvPr id="169" name="Google Shape;169;p14"/>
          <p:cNvGraphicFramePr/>
          <p:nvPr>
            <p:extLst>
              <p:ext uri="{D42A27DB-BD31-4B8C-83A1-F6EECF244321}">
                <p14:modId xmlns:p14="http://schemas.microsoft.com/office/powerpoint/2010/main" val="1714629348"/>
              </p:ext>
            </p:extLst>
          </p:nvPr>
        </p:nvGraphicFramePr>
        <p:xfrm>
          <a:off x="644890" y="1787314"/>
          <a:ext cx="10857375" cy="4351325"/>
        </p:xfrm>
        <a:graphic>
          <a:graphicData uri="http://schemas.openxmlformats.org/drawingml/2006/table">
            <a:tbl>
              <a:tblPr firstRow="1" firstCol="1" bandRow="1">
                <a:noFill/>
                <a:tableStyleId>{B2BB28F9-4D56-4811-A7BF-EE31C4C7421F}</a:tableStyleId>
              </a:tblPr>
              <a:tblGrid>
                <a:gridCol w="723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3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3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38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38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38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38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38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38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382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2382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2382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2382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72382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72382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13442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2000" dirty="0"/>
                        <a:t> </a:t>
                      </a:r>
                      <a:endParaRPr sz="2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2225" marR="62225" marT="62225" marB="62225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600" u="none" strike="noStrike"/>
                        <a:t>DS_C_A</a:t>
                      </a:r>
                      <a:endParaRPr sz="2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3575" marR="43575" marT="44800" marB="4480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600" u="none" strike="noStrike"/>
                        <a:t>DS_C_N</a:t>
                      </a:r>
                      <a:endParaRPr sz="2000"/>
                    </a:p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600" u="none" strike="noStrike"/>
                        <a:t>basic/ lapik</a:t>
                      </a:r>
                      <a:endParaRPr sz="2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3575" marR="43575" marT="44800" marB="4480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600" u="none" strike="noStrike"/>
                        <a:t>DS_i_A</a:t>
                      </a:r>
                      <a:endParaRPr sz="2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3575" marR="43575" marT="44800" marB="4480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600" u="none" strike="noStrike"/>
                        <a:t>DS_i_N</a:t>
                      </a:r>
                      <a:endParaRPr sz="2000"/>
                    </a:p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600" u="none" strike="noStrike"/>
                        <a:t>fancy/ tubli</a:t>
                      </a:r>
                      <a:endParaRPr sz="2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3575" marR="43575" marT="44800" marB="4480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600" u="none" strike="noStrike"/>
                        <a:t>DS_k_A</a:t>
                      </a:r>
                      <a:endParaRPr sz="2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3575" marR="43575" marT="44800" marB="4480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600" u="none" strike="noStrike"/>
                        <a:t>DS_k_N</a:t>
                      </a:r>
                      <a:endParaRPr sz="2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3575" marR="43575" marT="44800" marB="4480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600" u="none" strike="noStrike"/>
                        <a:t>MS_Obs_A</a:t>
                      </a:r>
                      <a:endParaRPr sz="200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2000"/>
                        <a:t/>
                      </a:r>
                      <a:br>
                        <a:rPr lang="et-EE" sz="2000"/>
                      </a:br>
                      <a:endParaRPr sz="2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3575" marR="43575" marT="44800" marB="4480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600" u="none" strike="noStrike"/>
                        <a:t>MS_Obs_N</a:t>
                      </a:r>
                      <a:endParaRPr sz="2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3575" marR="43575" marT="44800" marB="4480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600" u="none" strike="noStrike"/>
                        <a:t>MS_C_A</a:t>
                      </a:r>
                      <a:endParaRPr sz="2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3575" marR="43575" marT="44800" marB="4480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600" u="none" strike="noStrike"/>
                        <a:t>MS_C_N</a:t>
                      </a:r>
                      <a:endParaRPr sz="2000"/>
                    </a:p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600" u="none" strike="noStrike"/>
                        <a:t>deep/ hell</a:t>
                      </a:r>
                      <a:endParaRPr sz="2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3575" marR="43575" marT="44800" marB="4480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600" u="none" strike="noStrike"/>
                        <a:t>V_C_A</a:t>
                      </a:r>
                      <a:endParaRPr sz="2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3575" marR="43575" marT="44800" marB="4480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600" u="none" strike="noStrike"/>
                        <a:t>V_C_N</a:t>
                      </a:r>
                      <a:endParaRPr sz="2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3575" marR="43575" marT="44800" marB="4480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600" u="none" strike="noStrike"/>
                        <a:t>V_A</a:t>
                      </a:r>
                      <a:endParaRPr sz="2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3575" marR="43575" marT="44800" marB="4480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600" u="none" strike="noStrike"/>
                        <a:t>V_N</a:t>
                      </a:r>
                      <a:endParaRPr sz="2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3575" marR="43575" marT="44800" marB="448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17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600" b="1" i="0" u="none" strike="noStrike" cap="none" dirty="0" err="1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Arial"/>
                        </a:rPr>
                        <a:t>English</a:t>
                      </a:r>
                      <a:endParaRPr sz="1600" b="1" i="0" u="none" strike="noStrike" cap="none" dirty="0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2225" marR="62225" marT="62225" marB="62225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600" u="none" strike="noStrike"/>
                        <a:t>pos*</a:t>
                      </a:r>
                      <a:endParaRPr sz="2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3575" marR="43575" marT="44800" marB="4480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600" u="none" strike="noStrike"/>
                        <a:t>pos*</a:t>
                      </a:r>
                      <a:endParaRPr sz="2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3575" marR="43575" marT="44800" marB="4480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600" u="none" strike="noStrike"/>
                        <a:t>pos*</a:t>
                      </a:r>
                      <a:endParaRPr sz="2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3575" marR="43575" marT="44800" marB="4480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600" u="none" strike="noStrike"/>
                        <a:t>pos*</a:t>
                      </a:r>
                      <a:endParaRPr sz="2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3575" marR="43575" marT="44800" marB="4480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600" u="none" strike="noStrike"/>
                        <a:t>pos*</a:t>
                      </a:r>
                      <a:endParaRPr sz="2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3575" marR="43575" marT="44800" marB="4480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600" u="none" strike="noStrike"/>
                        <a:t>pos*</a:t>
                      </a:r>
                      <a:endParaRPr sz="2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3575" marR="43575" marT="44800" marB="4480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600" u="none" strike="noStrike"/>
                        <a:t>pos*</a:t>
                      </a:r>
                      <a:endParaRPr sz="2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3575" marR="43575" marT="44800" marB="4480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600" u="none" strike="noStrike"/>
                        <a:t>pos*</a:t>
                      </a:r>
                      <a:endParaRPr sz="2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3575" marR="43575" marT="44800" marB="4480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600" u="none" strike="noStrike"/>
                        <a:t>pos*</a:t>
                      </a:r>
                      <a:endParaRPr sz="2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3575" marR="43575" marT="44800" marB="4480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600" u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</a:t>
                      </a:r>
                      <a:endParaRPr sz="2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3575" marR="43575" marT="44800" marB="4480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600" u="none" strike="noStrike"/>
                        <a:t>pos*</a:t>
                      </a:r>
                      <a:endParaRPr sz="2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3575" marR="43575" marT="44800" marB="4480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600" u="none" strike="noStrike"/>
                        <a:t>pos*</a:t>
                      </a:r>
                      <a:endParaRPr sz="2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3575" marR="43575" marT="44800" marB="4480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600" u="none" strike="noStrike"/>
                        <a:t>pos*</a:t>
                      </a:r>
                      <a:endParaRPr sz="2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3575" marR="43575" marT="44800" marB="4480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600" u="none" strike="noStrike"/>
                        <a:t>pos*</a:t>
                      </a:r>
                      <a:endParaRPr sz="2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3575" marR="43575" marT="44800" marB="448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26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600" u="none" strike="noStrike" dirty="0"/>
                        <a:t>Vanus</a:t>
                      </a:r>
                      <a:endParaRPr sz="2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2225" marR="62225" marT="62225" marB="62225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600" u="none" strike="noStrike"/>
                        <a:t>neg*</a:t>
                      </a:r>
                      <a:endParaRPr sz="2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3575" marR="43575" marT="44800" marB="4480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600" u="none" strike="noStrike"/>
                        <a:t>neg*</a:t>
                      </a:r>
                      <a:endParaRPr sz="2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3575" marR="43575" marT="44800" marB="4480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600" u="none" strike="noStrike"/>
                        <a:t>neg*</a:t>
                      </a:r>
                      <a:endParaRPr sz="2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3575" marR="43575" marT="44800" marB="4480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600" u="none" strike="noStrike"/>
                        <a:t>neg*</a:t>
                      </a:r>
                      <a:endParaRPr sz="2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3575" marR="43575" marT="44800" marB="4480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600" u="none" strike="noStrike"/>
                        <a:t>neg*</a:t>
                      </a:r>
                      <a:endParaRPr sz="2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3575" marR="43575" marT="44800" marB="4480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600" u="none" strike="noStrike"/>
                        <a:t>neg*</a:t>
                      </a:r>
                      <a:endParaRPr sz="2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3575" marR="43575" marT="44800" marB="4480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600" u="none" strike="noStrike"/>
                        <a:t>neg*</a:t>
                      </a:r>
                      <a:endParaRPr sz="2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3575" marR="43575" marT="44800" marB="4480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600" u="none" strike="noStrike"/>
                        <a:t>neg*</a:t>
                      </a:r>
                      <a:endParaRPr sz="2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3575" marR="43575" marT="44800" marB="4480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600" u="none" strike="noStrike"/>
                        <a:t>neg*</a:t>
                      </a:r>
                      <a:endParaRPr sz="2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3575" marR="43575" marT="44800" marB="4480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600" u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</a:t>
                      </a:r>
                      <a:endParaRPr sz="2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3575" marR="43575" marT="44800" marB="4480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600" u="none" strike="noStrike"/>
                        <a:t>neg*</a:t>
                      </a:r>
                      <a:endParaRPr sz="2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3575" marR="43575" marT="44800" marB="4480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600" u="none" strike="noStrike"/>
                        <a:t>neg*</a:t>
                      </a:r>
                      <a:endParaRPr sz="2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3575" marR="43575" marT="44800" marB="4480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600" u="none" strike="noStrike"/>
                        <a:t>neg*</a:t>
                      </a:r>
                      <a:endParaRPr sz="2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3575" marR="43575" marT="44800" marB="4480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600" u="none" strike="noStrike"/>
                        <a:t>neg*</a:t>
                      </a:r>
                      <a:endParaRPr sz="2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3575" marR="43575" marT="44800" marB="448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08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600" u="none" strike="noStrike"/>
                        <a:t>Elu-koht</a:t>
                      </a:r>
                      <a:endParaRPr sz="2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2225" marR="62225" marT="62225" marB="62225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600" u="none" strike="noStrike"/>
                        <a:t>-</a:t>
                      </a:r>
                      <a:endParaRPr sz="2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3575" marR="43575" marT="44800" marB="4480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600" u="none" strike="noStrike"/>
                        <a:t>Oluline</a:t>
                      </a:r>
                      <a:endParaRPr sz="2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3575" marR="43575" marT="44800" marB="4480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600" u="none" strike="noStrike"/>
                        <a:t>-</a:t>
                      </a:r>
                      <a:endParaRPr sz="2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3575" marR="43575" marT="44800" marB="4480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600" u="none" strike="noStrike"/>
                        <a:t>Üsna oluline</a:t>
                      </a:r>
                      <a:endParaRPr sz="2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3575" marR="43575" marT="44800" marB="4480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600" u="none" strike="noStrike"/>
                        <a:t>-</a:t>
                      </a:r>
                      <a:endParaRPr sz="2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3575" marR="43575" marT="44800" marB="4480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600" u="none" strike="noStrike"/>
                        <a:t>-</a:t>
                      </a:r>
                      <a:endParaRPr sz="2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3575" marR="43575" marT="44800" marB="4480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600" u="none" strike="noStrike"/>
                        <a:t>-</a:t>
                      </a:r>
                      <a:endParaRPr sz="2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3575" marR="43575" marT="44800" marB="4480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600" u="none" strike="noStrike"/>
                        <a:t>-</a:t>
                      </a:r>
                      <a:endParaRPr sz="2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3575" marR="43575" marT="44800" marB="4480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600" u="none" strike="noStrike"/>
                        <a:t>-</a:t>
                      </a:r>
                      <a:endParaRPr sz="2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3575" marR="43575" marT="44800" marB="4480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600" u="none" strike="noStrike"/>
                        <a:t>Oluline</a:t>
                      </a:r>
                      <a:endParaRPr sz="2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3575" marR="43575" marT="44800" marB="4480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600" u="none" strike="noStrike"/>
                        <a:t>-</a:t>
                      </a:r>
                      <a:endParaRPr sz="2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3575" marR="43575" marT="44800" marB="4480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600" u="none" strike="noStrike"/>
                        <a:t>-</a:t>
                      </a:r>
                      <a:endParaRPr sz="2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3575" marR="43575" marT="44800" marB="4480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600" u="none" strike="noStrike"/>
                        <a:t>-</a:t>
                      </a:r>
                      <a:endParaRPr sz="2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3575" marR="43575" marT="44800" marB="4480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600" u="none" strike="noStrike"/>
                        <a:t>-</a:t>
                      </a:r>
                      <a:endParaRPr sz="2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3575" marR="43575" marT="44800" marB="448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17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600" u="none" strike="noStrike"/>
                        <a:t>Sugu</a:t>
                      </a:r>
                      <a:endParaRPr sz="2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2225" marR="62225" marT="62225" marB="62225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600" u="none" strike="noStrike"/>
                        <a:t>-</a:t>
                      </a:r>
                      <a:endParaRPr sz="16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3575" marR="43575" marT="44800" marB="4480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600" u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</a:t>
                      </a:r>
                      <a:endParaRPr sz="16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3575" marR="43575" marT="44800" marB="4480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600"/>
                        <a:t> -</a:t>
                      </a:r>
                      <a:endParaRPr sz="16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3575" marR="43575" marT="44800" marB="4480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600" u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</a:t>
                      </a:r>
                      <a:endParaRPr sz="16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3575" marR="43575" marT="44800" marB="4480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600" u="none" strike="noStrike"/>
                        <a:t>-</a:t>
                      </a:r>
                      <a:endParaRPr sz="16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3575" marR="43575" marT="44800" marB="4480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600" u="none" strike="noStrike"/>
                        <a:t>-</a:t>
                      </a:r>
                      <a:endParaRPr sz="16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3575" marR="43575" marT="44800" marB="4480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600" u="none" strike="noStrike"/>
                        <a:t>Oluline</a:t>
                      </a:r>
                      <a:endParaRPr sz="2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3575" marR="43575" marT="44800" marB="4480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600" u="none" strike="noStrike"/>
                        <a:t>Oluline</a:t>
                      </a:r>
                      <a:endParaRPr sz="2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3575" marR="43575" marT="44800" marB="4480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600" u="none" strike="noStrike"/>
                        <a:t>-</a:t>
                      </a:r>
                      <a:endParaRPr sz="2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3575" marR="43575" marT="44800" marB="4480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600" u="none" strike="noStrike"/>
                        <a:t>-</a:t>
                      </a:r>
                      <a:endParaRPr sz="2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3575" marR="43575" marT="44800" marB="4480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600" u="none" strike="noStrike"/>
                        <a:t>-</a:t>
                      </a:r>
                      <a:endParaRPr sz="2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3575" marR="43575" marT="44800" marB="4480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600" u="none" strike="noStrike"/>
                        <a:t>-</a:t>
                      </a:r>
                      <a:endParaRPr sz="2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3575" marR="43575" marT="44800" marB="4480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600" u="none" strike="noStrike"/>
                        <a:t>-</a:t>
                      </a:r>
                      <a:endParaRPr sz="200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3575" marR="43575" marT="44800" marB="4480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t-EE" sz="1600" u="none" strike="noStrike" dirty="0"/>
                        <a:t>-</a:t>
                      </a:r>
                      <a:endParaRPr sz="2000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43575" marR="43575" marT="44800" marB="4480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70" name="Google Shape;170;p14"/>
          <p:cNvSpPr/>
          <p:nvPr/>
        </p:nvSpPr>
        <p:spPr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" name="Google Shape;90;p13" descr="C:\Users\Anna\Desktop\logo01.png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534" y="6159414"/>
            <a:ext cx="2946673" cy="628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300"/>
              <a:buFont typeface="Calibri"/>
              <a:buNone/>
            </a:pPr>
            <a:r>
              <a:rPr lang="et-EE" sz="4300"/>
              <a:t>Omadussõna </a:t>
            </a:r>
            <a:r>
              <a:rPr lang="et-EE" sz="4300" i="1"/>
              <a:t>fancy</a:t>
            </a:r>
            <a:r>
              <a:rPr lang="et-EE" sz="4300"/>
              <a:t> – ühildumise vastuvõetavus (‘English’ ja vanus)</a:t>
            </a:r>
            <a:endParaRPr sz="4300"/>
          </a:p>
        </p:txBody>
      </p:sp>
      <p:pic>
        <p:nvPicPr>
          <p:cNvPr id="176" name="Google Shape;176;p15" descr="https://lh5.googleusercontent.com/VQcUFNAGexIkCAA4-YU7NQ1td_KwboxSo5BKn7RcMm4Iw6ygukLdNSV-52LlCgH7QiZlhSijY-6hzmPfbSbPWW4c08Snp_8t4wpAV9r6Zzj43Is0znM-p3jGuMjf-vHnWTTHhzjOHEc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838200" y="1792471"/>
            <a:ext cx="4641620" cy="435133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7" name="Google Shape;177;p15" descr="https://lh5.googleusercontent.com/lcNppsL5omTNzptkl-SXatEBUx4gpq4a0dJ11B4LWPSMYmgBcSRByYCmwZiLOoE2t-E1KO-pmFfMZJt1Ac86sF3Zd35442h83rKjOt6i-66EQUg7F5l4o2DSFnJvUADPiVfq3RSU1FU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628446" y="1802096"/>
            <a:ext cx="4642754" cy="4352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90;p13" descr="C:\Users\Anna\Desktop\logo01.png"/>
          <p:cNvPicPr preferRelativeResize="0"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534" y="6159414"/>
            <a:ext cx="2946673" cy="628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300"/>
              <a:buFont typeface="Calibri"/>
              <a:buNone/>
            </a:pPr>
            <a:r>
              <a:rPr lang="et-EE" sz="4300" dirty="0"/>
              <a:t>Omadussõna </a:t>
            </a:r>
            <a:r>
              <a:rPr lang="et-EE" sz="4300" i="1" dirty="0" err="1"/>
              <a:t>deep</a:t>
            </a:r>
            <a:r>
              <a:rPr lang="et-EE" sz="4300"/>
              <a:t> – </a:t>
            </a:r>
            <a:r>
              <a:rPr lang="et-EE" sz="4300" smtClean="0"/>
              <a:t>mitteühildumise </a:t>
            </a:r>
            <a:r>
              <a:rPr lang="et-EE" sz="4300" dirty="0" err="1"/>
              <a:t>vastuvõetavus</a:t>
            </a:r>
            <a:r>
              <a:rPr lang="et-EE" sz="4300" dirty="0"/>
              <a:t> (‘</a:t>
            </a:r>
            <a:r>
              <a:rPr lang="et-EE" sz="4300" dirty="0" err="1"/>
              <a:t>English</a:t>
            </a:r>
            <a:r>
              <a:rPr lang="et-EE" sz="4300" dirty="0"/>
              <a:t>’ ja vanus)</a:t>
            </a:r>
            <a:endParaRPr sz="4300" dirty="0"/>
          </a:p>
        </p:txBody>
      </p:sp>
      <p:pic>
        <p:nvPicPr>
          <p:cNvPr id="183" name="Google Shape;183;p16" descr="https://lh4.googleusercontent.com/fyegr79-pVHirkxYcCNgWTFeSJHmlCx73MfjaQjY2STUSsTzrMp-am8-ci6cvgINNEI5fQjb5NwZmrMhTVgEipm6bTWk6nS7tEhNh38mVhuOz8rPWADaIdY3AmRL3XMt8AnyLHUus7s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838200" y="1802364"/>
            <a:ext cx="4641600" cy="4351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" name="Google Shape;184;p16" descr="https://lh6.googleusercontent.com/DVdXk9l6SF-aSObVRsAuBMGbTmZYV_NhAyX6Wrnpj7HPQchMHGleVa6ME4Uo-MaXHD696lyy4ShK9eypd0EHlhnmJ0eFcPWZ0MRTPGGqUj3KPt3nNDZfkoFWDwl5TZOVHKPEtFbel7s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604367" y="1573764"/>
            <a:ext cx="4642752" cy="4352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90;p13" descr="C:\Users\Anna\Desktop\logo01.png"/>
          <p:cNvPicPr preferRelativeResize="0"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534" y="6159414"/>
            <a:ext cx="2946673" cy="628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t-EE"/>
              <a:t>Kokkuvõte (1)</a:t>
            </a:r>
            <a:endParaRPr/>
          </a:p>
        </p:txBody>
      </p:sp>
      <p:sp>
        <p:nvSpPr>
          <p:cNvPr id="190" name="Google Shape;190;p1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t-EE" dirty="0"/>
              <a:t>Struktuuri omadused (sobivus eesti muutetüüpidega) ei ennusta ühildumist või selle puudumist 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t-EE" dirty="0"/>
              <a:t>Mida tihedamini kasutatakse inglise keelt ja mida paremini seda osatakse, seda rohkem aktsepteeritakse kõiki näiteid 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t-EE" dirty="0"/>
              <a:t>Ühilduvate ja mitteühilduvate adjektiividega lasuete hinnangute vahel pole olulist vahet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t-EE" dirty="0"/>
              <a:t>Väike vahe tegelike ja konstrueeritud lausete hinnangute vahel (“naiselik” temaatika) </a:t>
            </a:r>
            <a:endParaRPr dirty="0"/>
          </a:p>
        </p:txBody>
      </p:sp>
      <p:pic>
        <p:nvPicPr>
          <p:cNvPr id="4" name="Google Shape;90;p13" descr="C:\Users\Anna\Desktop\logo01.png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534" y="6159414"/>
            <a:ext cx="2946673" cy="628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t-EE"/>
              <a:t>Kokkuvõte (2)</a:t>
            </a:r>
            <a:endParaRPr/>
          </a:p>
        </p:txBody>
      </p:sp>
      <p:sp>
        <p:nvSpPr>
          <p:cNvPr id="196" name="Google Shape;196;p1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t-EE" dirty="0"/>
              <a:t>Struktuurilised ja ka </a:t>
            </a:r>
            <a:r>
              <a:rPr lang="et-EE" dirty="0" err="1" smtClean="0"/>
              <a:t>sotsiodemograafilised</a:t>
            </a:r>
            <a:r>
              <a:rPr lang="et-EE" dirty="0" smtClean="0"/>
              <a:t> </a:t>
            </a:r>
            <a:r>
              <a:rPr lang="et-EE" dirty="0"/>
              <a:t>tegurid ei seleta kõike, sest loeb keeleideoloogia, isiklikud eelistused jne 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endParaRPr lang="et-EE" dirty="0" smtClean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t-EE" dirty="0" smtClean="0"/>
              <a:t>Eesti </a:t>
            </a:r>
            <a:r>
              <a:rPr lang="et-EE" dirty="0"/>
              <a:t>keele emakeelsed kõnelejad ei käitu ühtemoodi </a:t>
            </a:r>
            <a:r>
              <a:rPr lang="et-EE" dirty="0" smtClean="0">
                <a:sym typeface="Wingdings" panose="05000000000000000000" pitchFamily="2" charset="2"/>
              </a:rPr>
              <a:t></a:t>
            </a:r>
            <a:r>
              <a:rPr lang="et-EE" dirty="0" smtClean="0"/>
              <a:t> </a:t>
            </a:r>
            <a:r>
              <a:rPr lang="et-EE" dirty="0"/>
              <a:t>“</a:t>
            </a:r>
            <a:r>
              <a:rPr lang="et-EE" dirty="0" smtClean="0"/>
              <a:t>emakeelne </a:t>
            </a:r>
            <a:r>
              <a:rPr lang="et-EE" dirty="0"/>
              <a:t>kõneleja” on ebamäärane mõiste, kui jutt on grammatilisest </a:t>
            </a:r>
            <a:r>
              <a:rPr lang="et-EE" dirty="0" err="1"/>
              <a:t>vastuvõetavusest</a:t>
            </a:r>
            <a:r>
              <a:rPr lang="et-EE" dirty="0"/>
              <a:t> (</a:t>
            </a:r>
            <a:r>
              <a:rPr lang="et-EE" i="1" dirty="0" err="1"/>
              <a:t>grammaticality</a:t>
            </a:r>
            <a:r>
              <a:rPr lang="et-EE" i="1" dirty="0"/>
              <a:t> </a:t>
            </a:r>
            <a:r>
              <a:rPr lang="et-EE" i="1" dirty="0" err="1"/>
              <a:t>judgement</a:t>
            </a:r>
            <a:r>
              <a:rPr lang="et-EE" dirty="0"/>
              <a:t>) </a:t>
            </a:r>
            <a:endParaRPr dirty="0"/>
          </a:p>
        </p:txBody>
      </p:sp>
      <p:pic>
        <p:nvPicPr>
          <p:cNvPr id="4" name="Google Shape;90;p13" descr="C:\Users\Anna\Desktop\logo01.png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534" y="6159414"/>
            <a:ext cx="2946673" cy="628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t-EE"/>
              <a:t>Ülevaade</a:t>
            </a:r>
            <a:endParaRPr/>
          </a:p>
        </p:txBody>
      </p:sp>
      <p:sp>
        <p:nvSpPr>
          <p:cNvPr id="91" name="Google Shape;91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t-EE"/>
              <a:t>Inglise omadussõna + eesti nimisõna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t-EE"/>
              <a:t>Tajukatse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t-EE"/>
              <a:t>Tulemused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t-EE"/>
              <a:t>Kokkuvõte</a:t>
            </a: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  <p:pic>
        <p:nvPicPr>
          <p:cNvPr id="5" name="Google Shape;90;p13" descr="C:\Users\Anna\Desktop\logo01.png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534" y="6159414"/>
            <a:ext cx="2946673" cy="628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t-EE"/>
              <a:t>Emakeelne kõneleja (native speaker)?</a:t>
            </a:r>
            <a:endParaRPr/>
          </a:p>
        </p:txBody>
      </p:sp>
      <p:sp>
        <p:nvSpPr>
          <p:cNvPr id="202" name="Google Shape;202;p19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7118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t-EE" b="1" dirty="0"/>
              <a:t>SLA</a:t>
            </a:r>
            <a:r>
              <a:rPr lang="et-EE" dirty="0"/>
              <a:t>: emakeelne vs. </a:t>
            </a:r>
            <a:r>
              <a:rPr lang="et-EE" dirty="0" smtClean="0"/>
              <a:t>mitteemakeelne </a:t>
            </a:r>
            <a:r>
              <a:rPr lang="et-EE" dirty="0"/>
              <a:t>(õppija) </a:t>
            </a:r>
            <a:r>
              <a:rPr lang="et-EE" dirty="0" smtClean="0">
                <a:sym typeface="Wingdings" panose="05000000000000000000" pitchFamily="2" charset="2"/>
              </a:rPr>
              <a:t></a:t>
            </a:r>
            <a:r>
              <a:rPr lang="et-EE" dirty="0" smtClean="0"/>
              <a:t> </a:t>
            </a:r>
            <a:r>
              <a:rPr lang="et-EE" dirty="0"/>
              <a:t>varieerumist emakeelsete vahel eiratakse </a:t>
            </a:r>
            <a:r>
              <a:rPr lang="et-EE" dirty="0" smtClean="0"/>
              <a:t>(</a:t>
            </a:r>
            <a:r>
              <a:rPr lang="et-EE" dirty="0" smtClean="0">
                <a:sym typeface="Wingdings" panose="05000000000000000000" pitchFamily="2" charset="2"/>
              </a:rPr>
              <a:t></a:t>
            </a:r>
            <a:r>
              <a:rPr lang="et-EE" dirty="0" smtClean="0"/>
              <a:t> </a:t>
            </a:r>
            <a:r>
              <a:rPr lang="et-EE" dirty="0"/>
              <a:t>kõigil emakeelsetel peaks olema sama hinnang) 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t-EE" b="1" dirty="0"/>
              <a:t>Sotsiolingvistika</a:t>
            </a:r>
            <a:r>
              <a:rPr lang="et-EE" dirty="0"/>
              <a:t>: mitte niivõrd emakeelsete kõnelejate kohta, vaid keeleväliste tegurite kohta, mis mõjutavad </a:t>
            </a:r>
            <a:r>
              <a:rPr lang="et-EE" dirty="0" smtClean="0"/>
              <a:t>kõnet; </a:t>
            </a:r>
            <a:r>
              <a:rPr lang="et-EE" dirty="0"/>
              <a:t>keelekontaktidest johtuv muutus ei ole peamine 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t-EE" b="1" dirty="0"/>
              <a:t>Kontaktlingvistika</a:t>
            </a:r>
            <a:r>
              <a:rPr lang="et-EE" dirty="0"/>
              <a:t>: mis muutused toimuvad nn K1-s? 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t-EE" b="1" dirty="0" err="1"/>
              <a:t>Mitmikpädevuse</a:t>
            </a:r>
            <a:r>
              <a:rPr lang="et-EE" b="1" dirty="0"/>
              <a:t> mudel</a:t>
            </a:r>
            <a:r>
              <a:rPr lang="et-EE" dirty="0"/>
              <a:t>: </a:t>
            </a:r>
            <a:r>
              <a:rPr lang="et-EE" dirty="0" err="1"/>
              <a:t>mitmekeelne</a:t>
            </a:r>
            <a:r>
              <a:rPr lang="et-EE" dirty="0"/>
              <a:t> </a:t>
            </a:r>
            <a:r>
              <a:rPr lang="et-EE" dirty="0" err="1"/>
              <a:t>kognitsioon</a:t>
            </a:r>
            <a:r>
              <a:rPr lang="et-EE" dirty="0"/>
              <a:t> on keerukam ja K1 oskuse olemus erineb ükskeelsete omast </a:t>
            </a:r>
            <a:r>
              <a:rPr lang="et-EE" dirty="0" smtClean="0"/>
              <a:t>(</a:t>
            </a:r>
            <a:r>
              <a:rPr lang="et-EE" dirty="0" smtClean="0">
                <a:sym typeface="Wingdings" panose="05000000000000000000" pitchFamily="2" charset="2"/>
              </a:rPr>
              <a:t></a:t>
            </a:r>
            <a:r>
              <a:rPr lang="et-EE" dirty="0" smtClean="0"/>
              <a:t> </a:t>
            </a:r>
            <a:r>
              <a:rPr lang="et-EE" dirty="0"/>
              <a:t>ei ole olemas homogeenset emakeelset kõnelejaskonda, kuna on erinev taju) 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t-EE" b="1" dirty="0"/>
              <a:t>Kasutuspõhine lähenemine</a:t>
            </a:r>
            <a:r>
              <a:rPr lang="et-EE" dirty="0"/>
              <a:t>: kasutus kujundab grammatikat, kasutus mõjutab </a:t>
            </a:r>
            <a:r>
              <a:rPr lang="et-EE" dirty="0" err="1"/>
              <a:t>kognitsiooni</a:t>
            </a:r>
            <a:r>
              <a:rPr lang="et-EE" dirty="0"/>
              <a:t> </a:t>
            </a:r>
            <a:r>
              <a:rPr lang="et-EE" dirty="0" smtClean="0">
                <a:sym typeface="Wingdings" panose="05000000000000000000" pitchFamily="2" charset="2"/>
              </a:rPr>
              <a:t></a:t>
            </a:r>
            <a:r>
              <a:rPr lang="et-EE" dirty="0" smtClean="0"/>
              <a:t> </a:t>
            </a:r>
            <a:r>
              <a:rPr lang="et-EE" dirty="0"/>
              <a:t>muutunud taju </a:t>
            </a:r>
            <a:r>
              <a:rPr lang="et-EE" dirty="0" smtClean="0">
                <a:sym typeface="Wingdings" panose="05000000000000000000" pitchFamily="2" charset="2"/>
              </a:rPr>
              <a:t></a:t>
            </a:r>
            <a:r>
              <a:rPr lang="et-EE" dirty="0" smtClean="0"/>
              <a:t> </a:t>
            </a:r>
            <a:r>
              <a:rPr lang="et-EE" dirty="0"/>
              <a:t>muutunud keelekasutus </a:t>
            </a:r>
            <a:r>
              <a:rPr lang="et-EE" dirty="0" smtClean="0">
                <a:sym typeface="Wingdings" panose="05000000000000000000" pitchFamily="2" charset="2"/>
              </a:rPr>
              <a:t></a:t>
            </a:r>
            <a:r>
              <a:rPr lang="et-EE" dirty="0" smtClean="0"/>
              <a:t> </a:t>
            </a:r>
            <a:r>
              <a:rPr lang="et-EE" dirty="0"/>
              <a:t>keelemuutus </a:t>
            </a:r>
            <a:endParaRPr dirty="0"/>
          </a:p>
        </p:txBody>
      </p:sp>
      <p:pic>
        <p:nvPicPr>
          <p:cNvPr id="4" name="Google Shape;90;p13" descr="C:\Users\Anna\Desktop\logo01.png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534" y="6159414"/>
            <a:ext cx="2946673" cy="628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gfa943d6f46_0_0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4574244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lvl="0"/>
            <a:r>
              <a:rPr lang="en-US" sz="3200" dirty="0" err="1" smtClean="0"/>
              <a:t>Bahtina</a:t>
            </a:r>
            <a:r>
              <a:rPr lang="en-US" sz="3200" dirty="0" smtClean="0"/>
              <a:t>, Daria; Kask, Helin; </a:t>
            </a:r>
            <a:r>
              <a:rPr lang="en-US" sz="3200" dirty="0" err="1" smtClean="0"/>
              <a:t>Verschik</a:t>
            </a:r>
            <a:r>
              <a:rPr lang="en-US" sz="3200" dirty="0" smtClean="0"/>
              <a:t>, Anna 2021. English adjectives and Estonian nouns: Looking for agreement? − Frontiers in Psychology, 12, 1−14</a:t>
            </a:r>
            <a:r>
              <a:rPr lang="et-EE" sz="3200" dirty="0"/>
              <a:t>. </a:t>
            </a:r>
            <a:r>
              <a:rPr lang="et-EE" sz="3200" dirty="0" smtClean="0"/>
              <a:t/>
            </a:r>
            <a:br>
              <a:rPr lang="et-EE" sz="3200" dirty="0" smtClean="0"/>
            </a:br>
            <a:r>
              <a:rPr lang="et-EE" sz="3200" dirty="0" smtClean="0"/>
              <a:t>DOI</a:t>
            </a:r>
            <a:r>
              <a:rPr lang="et-EE" sz="3200" dirty="0"/>
              <a:t>: </a:t>
            </a:r>
            <a:r>
              <a:rPr lang="et-EE" sz="3200" dirty="0" smtClean="0"/>
              <a:t>10.3389/fpsyg.2021.735232</a:t>
            </a:r>
            <a:br>
              <a:rPr lang="et-EE" sz="3200" dirty="0" smtClean="0"/>
            </a:br>
            <a:r>
              <a:rPr lang="et-EE" sz="4000" dirty="0" smtClean="0"/>
              <a:t/>
            </a:r>
            <a:br>
              <a:rPr lang="et-EE" sz="4000" dirty="0" smtClean="0"/>
            </a:br>
            <a:r>
              <a:rPr lang="et-EE" sz="4000" dirty="0" smtClean="0"/>
              <a:t/>
            </a:r>
            <a:br>
              <a:rPr lang="et-EE" sz="4000" dirty="0" smtClean="0"/>
            </a:br>
            <a:endParaRPr lang="en-US" sz="4000" dirty="0"/>
          </a:p>
        </p:txBody>
      </p:sp>
      <p:pic>
        <p:nvPicPr>
          <p:cNvPr id="4" name="Google Shape;90;p13" descr="C:\Users\Anna\Desktop\logo01.png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534" y="6159414"/>
            <a:ext cx="2946673" cy="628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2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t-EE"/>
              <a:t>Kirjandus</a:t>
            </a:r>
            <a:endParaRPr/>
          </a:p>
        </p:txBody>
      </p:sp>
      <p:sp>
        <p:nvSpPr>
          <p:cNvPr id="214" name="Google Shape;214;p2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10000"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t-EE" dirty="0" err="1"/>
              <a:t>Bahtina</a:t>
            </a:r>
            <a:r>
              <a:rPr lang="et-EE" dirty="0"/>
              <a:t>, </a:t>
            </a:r>
            <a:r>
              <a:rPr lang="et-EE" dirty="0" err="1"/>
              <a:t>Daria</a:t>
            </a:r>
            <a:r>
              <a:rPr lang="et-EE" dirty="0"/>
              <a:t>; Kask, Helin; </a:t>
            </a:r>
            <a:r>
              <a:rPr lang="et-EE" dirty="0" err="1"/>
              <a:t>Verschik</a:t>
            </a:r>
            <a:r>
              <a:rPr lang="et-EE" dirty="0"/>
              <a:t>, Anna 2021. </a:t>
            </a:r>
            <a:r>
              <a:rPr lang="et-EE" dirty="0" err="1"/>
              <a:t>English</a:t>
            </a:r>
            <a:r>
              <a:rPr lang="et-EE" dirty="0"/>
              <a:t> </a:t>
            </a:r>
            <a:r>
              <a:rPr lang="et-EE" dirty="0" err="1"/>
              <a:t>adjectives</a:t>
            </a:r>
            <a:r>
              <a:rPr lang="et-EE" dirty="0"/>
              <a:t> and Estonian </a:t>
            </a:r>
            <a:r>
              <a:rPr lang="et-EE" dirty="0" err="1"/>
              <a:t>nouns</a:t>
            </a:r>
            <a:r>
              <a:rPr lang="et-EE" dirty="0"/>
              <a:t>: Looking </a:t>
            </a:r>
            <a:r>
              <a:rPr lang="et-EE" dirty="0" err="1"/>
              <a:t>for</a:t>
            </a:r>
            <a:r>
              <a:rPr lang="et-EE" dirty="0"/>
              <a:t> </a:t>
            </a:r>
            <a:r>
              <a:rPr lang="et-EE" dirty="0" err="1"/>
              <a:t>agreement</a:t>
            </a:r>
            <a:r>
              <a:rPr lang="et-EE" dirty="0"/>
              <a:t>? − </a:t>
            </a:r>
            <a:r>
              <a:rPr lang="et-EE" dirty="0" err="1"/>
              <a:t>Frontiers</a:t>
            </a:r>
            <a:r>
              <a:rPr lang="et-EE" dirty="0"/>
              <a:t> in </a:t>
            </a:r>
            <a:r>
              <a:rPr lang="et-EE" dirty="0" err="1"/>
              <a:t>Psychology</a:t>
            </a:r>
            <a:r>
              <a:rPr lang="et-EE" dirty="0"/>
              <a:t>, 12, 1−14. 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t-EE" dirty="0" err="1"/>
              <a:t>Backus</a:t>
            </a:r>
            <a:r>
              <a:rPr lang="et-EE" dirty="0"/>
              <a:t>, </a:t>
            </a:r>
            <a:r>
              <a:rPr lang="et-EE" dirty="0" err="1"/>
              <a:t>Ad</a:t>
            </a:r>
            <a:r>
              <a:rPr lang="et-EE" dirty="0"/>
              <a:t> 2012. A </a:t>
            </a:r>
            <a:r>
              <a:rPr lang="et-EE" dirty="0" err="1"/>
              <a:t>usage-based</a:t>
            </a:r>
            <a:r>
              <a:rPr lang="et-EE" dirty="0"/>
              <a:t> </a:t>
            </a:r>
            <a:r>
              <a:rPr lang="et-EE" dirty="0" err="1"/>
              <a:t>approach</a:t>
            </a:r>
            <a:r>
              <a:rPr lang="et-EE" dirty="0"/>
              <a:t> </a:t>
            </a:r>
            <a:r>
              <a:rPr lang="et-EE" dirty="0" err="1"/>
              <a:t>to</a:t>
            </a:r>
            <a:r>
              <a:rPr lang="et-EE" dirty="0"/>
              <a:t> </a:t>
            </a:r>
            <a:r>
              <a:rPr lang="et-EE" dirty="0" err="1"/>
              <a:t>borrowability</a:t>
            </a:r>
            <a:r>
              <a:rPr lang="et-EE" dirty="0"/>
              <a:t>. </a:t>
            </a:r>
            <a:r>
              <a:rPr lang="et-EE" dirty="0" err="1"/>
              <a:t>Tilburg</a:t>
            </a:r>
            <a:r>
              <a:rPr lang="et-EE" dirty="0"/>
              <a:t> </a:t>
            </a:r>
            <a:r>
              <a:rPr lang="et-EE" dirty="0" err="1"/>
              <a:t>Papers</a:t>
            </a:r>
            <a:r>
              <a:rPr lang="et-EE" dirty="0"/>
              <a:t> in </a:t>
            </a:r>
            <a:r>
              <a:rPr lang="et-EE" dirty="0" err="1"/>
              <a:t>Culture</a:t>
            </a:r>
            <a:r>
              <a:rPr lang="et-EE" dirty="0"/>
              <a:t> </a:t>
            </a:r>
            <a:r>
              <a:rPr lang="et-EE" dirty="0" err="1"/>
              <a:t>Studies</a:t>
            </a:r>
            <a:r>
              <a:rPr lang="et-EE" dirty="0"/>
              <a:t>. </a:t>
            </a:r>
            <a:r>
              <a:rPr lang="et-EE" dirty="0" err="1"/>
              <a:t>Paper</a:t>
            </a:r>
            <a:r>
              <a:rPr lang="et-EE" dirty="0"/>
              <a:t> 27</a:t>
            </a:r>
            <a:r>
              <a:rPr lang="et-EE" i="1" dirty="0"/>
              <a:t>. </a:t>
            </a:r>
            <a:endParaRPr b="0"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t-EE" dirty="0"/>
              <a:t>Cook, Vivian 2016. </a:t>
            </a:r>
            <a:r>
              <a:rPr lang="et-EE" dirty="0" err="1"/>
              <a:t>Premises</a:t>
            </a:r>
            <a:r>
              <a:rPr lang="et-EE" dirty="0"/>
              <a:t> of </a:t>
            </a:r>
            <a:r>
              <a:rPr lang="et-EE" dirty="0" err="1"/>
              <a:t>multi-competence</a:t>
            </a:r>
            <a:r>
              <a:rPr lang="et-EE" dirty="0"/>
              <a:t>. In Cook, Vivian and </a:t>
            </a:r>
            <a:r>
              <a:rPr lang="et-EE" dirty="0" err="1"/>
              <a:t>Li</a:t>
            </a:r>
            <a:r>
              <a:rPr lang="et-EE" dirty="0"/>
              <a:t> </a:t>
            </a:r>
            <a:r>
              <a:rPr lang="et-EE" dirty="0" err="1"/>
              <a:t>Wei</a:t>
            </a:r>
            <a:r>
              <a:rPr lang="et-EE" dirty="0"/>
              <a:t> (</a:t>
            </a:r>
            <a:r>
              <a:rPr lang="et-EE" dirty="0" err="1"/>
              <a:t>eds</a:t>
            </a:r>
            <a:r>
              <a:rPr lang="et-EE" dirty="0"/>
              <a:t>.), </a:t>
            </a:r>
            <a:r>
              <a:rPr lang="et-EE" i="1" dirty="0" err="1"/>
              <a:t>The</a:t>
            </a:r>
            <a:r>
              <a:rPr lang="et-EE" i="1" dirty="0"/>
              <a:t> Cambridge </a:t>
            </a:r>
            <a:r>
              <a:rPr lang="et-EE" i="1" dirty="0" err="1"/>
              <a:t>Handbook</a:t>
            </a:r>
            <a:r>
              <a:rPr lang="et-EE" i="1" dirty="0"/>
              <a:t> of </a:t>
            </a:r>
            <a:r>
              <a:rPr lang="et-EE" i="1" dirty="0" err="1"/>
              <a:t>Linguistic</a:t>
            </a:r>
            <a:r>
              <a:rPr lang="et-EE" i="1" dirty="0"/>
              <a:t> </a:t>
            </a:r>
            <a:r>
              <a:rPr lang="et-EE" i="1" dirty="0" err="1"/>
              <a:t>Multi-Competence</a:t>
            </a:r>
            <a:r>
              <a:rPr lang="et-EE" dirty="0"/>
              <a:t>. Cambridge: CUP,  1−25.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t-EE" dirty="0"/>
              <a:t>Kask, Helin 2019. </a:t>
            </a:r>
            <a:r>
              <a:rPr lang="et-EE" dirty="0" err="1"/>
              <a:t>To</a:t>
            </a:r>
            <a:r>
              <a:rPr lang="et-EE" dirty="0"/>
              <a:t> </a:t>
            </a:r>
            <a:r>
              <a:rPr lang="et-EE" dirty="0" err="1"/>
              <a:t>agree</a:t>
            </a:r>
            <a:r>
              <a:rPr lang="et-EE" dirty="0"/>
              <a:t> </a:t>
            </a:r>
            <a:r>
              <a:rPr lang="et-EE" dirty="0" err="1"/>
              <a:t>or</a:t>
            </a:r>
            <a:r>
              <a:rPr lang="et-EE" dirty="0"/>
              <a:t> </a:t>
            </a:r>
            <a:r>
              <a:rPr lang="et-EE" dirty="0" err="1"/>
              <a:t>not</a:t>
            </a:r>
            <a:r>
              <a:rPr lang="et-EE" dirty="0"/>
              <a:t> </a:t>
            </a:r>
            <a:r>
              <a:rPr lang="et-EE" dirty="0" err="1"/>
              <a:t>to</a:t>
            </a:r>
            <a:r>
              <a:rPr lang="et-EE" dirty="0"/>
              <a:t> </a:t>
            </a:r>
            <a:r>
              <a:rPr lang="et-EE" dirty="0" err="1"/>
              <a:t>agree</a:t>
            </a:r>
            <a:r>
              <a:rPr lang="et-EE" dirty="0"/>
              <a:t>? </a:t>
            </a:r>
            <a:r>
              <a:rPr lang="et-EE" dirty="0" err="1"/>
              <a:t>English</a:t>
            </a:r>
            <a:r>
              <a:rPr lang="et-EE" dirty="0"/>
              <a:t> </a:t>
            </a:r>
            <a:r>
              <a:rPr lang="et-EE" dirty="0" err="1"/>
              <a:t>adjectives</a:t>
            </a:r>
            <a:r>
              <a:rPr lang="et-EE" dirty="0"/>
              <a:t> in Estonian-</a:t>
            </a:r>
            <a:r>
              <a:rPr lang="et-EE" dirty="0" err="1"/>
              <a:t>English</a:t>
            </a:r>
            <a:r>
              <a:rPr lang="et-EE" dirty="0"/>
              <a:t> </a:t>
            </a:r>
            <a:r>
              <a:rPr lang="et-EE" dirty="0" err="1"/>
              <a:t>bilingual</a:t>
            </a:r>
            <a:r>
              <a:rPr lang="et-EE" dirty="0"/>
              <a:t> </a:t>
            </a:r>
            <a:r>
              <a:rPr lang="et-EE" dirty="0" err="1"/>
              <a:t>blogs</a:t>
            </a:r>
            <a:r>
              <a:rPr lang="et-EE" dirty="0"/>
              <a:t> and </a:t>
            </a:r>
            <a:r>
              <a:rPr lang="et-EE" dirty="0" err="1"/>
              <a:t>vlogs</a:t>
            </a:r>
            <a:r>
              <a:rPr lang="et-EE" dirty="0"/>
              <a:t>. − Eesti ja soome-ugri keeleteaduse ajakiri / </a:t>
            </a:r>
            <a:r>
              <a:rPr lang="et-EE" dirty="0" err="1"/>
              <a:t>Journal</a:t>
            </a:r>
            <a:r>
              <a:rPr lang="et-EE" dirty="0"/>
              <a:t> of Estonian and </a:t>
            </a:r>
            <a:r>
              <a:rPr lang="et-EE" dirty="0" err="1"/>
              <a:t>Finno-Ugric</a:t>
            </a:r>
            <a:r>
              <a:rPr lang="et-EE" dirty="0"/>
              <a:t> </a:t>
            </a:r>
            <a:r>
              <a:rPr lang="et-EE" dirty="0" err="1"/>
              <a:t>Linguistics</a:t>
            </a:r>
            <a:r>
              <a:rPr lang="et-EE" dirty="0"/>
              <a:t>, 10 (2), 85−123.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t-EE" dirty="0" err="1"/>
              <a:t>Verschik</a:t>
            </a:r>
            <a:r>
              <a:rPr lang="et-EE" dirty="0"/>
              <a:t>, Anna 2006. </a:t>
            </a:r>
            <a:r>
              <a:rPr lang="et-EE" dirty="0" err="1"/>
              <a:t>Convergence</a:t>
            </a:r>
            <a:r>
              <a:rPr lang="et-EE" dirty="0"/>
              <a:t> in </a:t>
            </a:r>
            <a:r>
              <a:rPr lang="et-EE" dirty="0" err="1"/>
              <a:t>Estonia’s</a:t>
            </a:r>
            <a:r>
              <a:rPr lang="et-EE" dirty="0"/>
              <a:t> </a:t>
            </a:r>
            <a:r>
              <a:rPr lang="et-EE" dirty="0" err="1"/>
              <a:t>Russian</a:t>
            </a:r>
            <a:r>
              <a:rPr lang="et-EE" dirty="0"/>
              <a:t>: </a:t>
            </a:r>
            <a:r>
              <a:rPr lang="et-EE" dirty="0" err="1"/>
              <a:t>directional</a:t>
            </a:r>
            <a:r>
              <a:rPr lang="et-EE" dirty="0"/>
              <a:t> vs. </a:t>
            </a:r>
            <a:r>
              <a:rPr lang="et-EE" dirty="0" err="1"/>
              <a:t>static</a:t>
            </a:r>
            <a:r>
              <a:rPr lang="et-EE" dirty="0"/>
              <a:t>. vs. </a:t>
            </a:r>
            <a:r>
              <a:rPr lang="et-EE" dirty="0" err="1"/>
              <a:t>separative</a:t>
            </a:r>
            <a:r>
              <a:rPr lang="et-EE" dirty="0"/>
              <a:t> verb. − International </a:t>
            </a:r>
            <a:r>
              <a:rPr lang="et-EE" dirty="0" err="1"/>
              <a:t>Journal</a:t>
            </a:r>
            <a:r>
              <a:rPr lang="et-EE" dirty="0"/>
              <a:t> of </a:t>
            </a:r>
            <a:r>
              <a:rPr lang="et-EE" dirty="0" err="1"/>
              <a:t>Bilingualism</a:t>
            </a:r>
            <a:r>
              <a:rPr lang="et-EE" dirty="0"/>
              <a:t>, 8 (4), 383−404.</a:t>
            </a:r>
            <a:endParaRPr b="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dirty="0"/>
          </a:p>
          <a:p>
            <a:pPr marL="228600" lvl="0" indent="-7747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dirty="0"/>
          </a:p>
        </p:txBody>
      </p:sp>
      <p:pic>
        <p:nvPicPr>
          <p:cNvPr id="4" name="Google Shape;90;p13" descr="C:\Users\Anna\Desktop\logo01.png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534" y="6159414"/>
            <a:ext cx="2946673" cy="628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21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t-EE"/>
              <a:t>Aitäh!</a:t>
            </a:r>
            <a:endParaRPr/>
          </a:p>
        </p:txBody>
      </p:sp>
      <p:sp>
        <p:nvSpPr>
          <p:cNvPr id="220" name="Google Shape;220;p21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endParaRPr u="sng">
              <a:solidFill>
                <a:schemeClr val="hlink"/>
              </a:solidFill>
              <a:hlinkClick r:id="rId3"/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t-EE" u="sng">
                <a:solidFill>
                  <a:schemeClr val="hlink"/>
                </a:solidFill>
                <a:hlinkClick r:id="rId3"/>
              </a:rPr>
              <a:t>anna.verschik@tlu.ee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t-EE" u="sng">
                <a:solidFill>
                  <a:schemeClr val="hlink"/>
                </a:solidFill>
                <a:hlinkClick r:id="rId4"/>
              </a:rPr>
              <a:t>helin.kask@tlu.ee</a:t>
            </a:r>
            <a:r>
              <a:rPr lang="et-EE"/>
              <a:t> </a:t>
            </a:r>
            <a:endParaRPr/>
          </a:p>
        </p:txBody>
      </p:sp>
      <p:pic>
        <p:nvPicPr>
          <p:cNvPr id="4" name="Google Shape;90;p13" descr="C:\Users\Anna\Desktop\logo01.png"/>
          <p:cNvPicPr preferRelativeResize="0"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2664" y="6159414"/>
            <a:ext cx="2946673" cy="628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t-EE"/>
              <a:t>Inglise omadussõna + eesti nimisõna</a:t>
            </a:r>
            <a:endParaRPr/>
          </a:p>
        </p:txBody>
      </p:sp>
      <p:sp>
        <p:nvSpPr>
          <p:cNvPr id="97" name="Google Shape;97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t-EE" dirty="0"/>
              <a:t>Inglise omadussõna ühildub eesti nimisõnaga, kui see sobitub eesti muuttüüpi</a:t>
            </a:r>
            <a:endParaRPr dirty="0"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t-EE" i="1" dirty="0"/>
              <a:t>kirjutan </a:t>
            </a:r>
            <a:r>
              <a:rPr lang="et-EE" b="1" i="1" dirty="0" err="1"/>
              <a:t>diipi</a:t>
            </a:r>
            <a:r>
              <a:rPr lang="et-EE" i="1" dirty="0"/>
              <a:t> blogipostitust</a:t>
            </a:r>
            <a:endParaRPr dirty="0"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t-EE" dirty="0"/>
              <a:t>See ei pea aga alati paika: on näiteid, kus inglise omadussõna ei ühildu eesti nimisõnaga, kuigi teoorias oleks ühildumine võimalik (Kask 2019)</a:t>
            </a:r>
            <a:endParaRPr dirty="0"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t-EE" b="1" i="1" dirty="0" err="1"/>
              <a:t>flat</a:t>
            </a:r>
            <a:r>
              <a:rPr lang="et-EE" i="1" dirty="0"/>
              <a:t> tallaga</a:t>
            </a:r>
            <a:endParaRPr dirty="0"/>
          </a:p>
          <a:p>
            <a:pPr marL="457200" lvl="1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t-EE" dirty="0"/>
              <a:t>(vrd </a:t>
            </a:r>
            <a:r>
              <a:rPr lang="et-EE" b="1" i="1" dirty="0" err="1"/>
              <a:t>flati</a:t>
            </a:r>
            <a:r>
              <a:rPr lang="et-EE" i="1" dirty="0"/>
              <a:t> tallaga</a:t>
            </a:r>
            <a:r>
              <a:rPr lang="et-EE" dirty="0"/>
              <a:t>)</a:t>
            </a:r>
            <a:endParaRPr dirty="0"/>
          </a:p>
        </p:txBody>
      </p:sp>
      <p:pic>
        <p:nvPicPr>
          <p:cNvPr id="6" name="Google Shape;90;p13" descr="C:\Users\Anna\Desktop\logo01.png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534" y="6159414"/>
            <a:ext cx="2946673" cy="628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t-EE" dirty="0"/>
              <a:t>Omadussõnade kategooriad</a:t>
            </a:r>
            <a:endParaRPr dirty="0"/>
          </a:p>
        </p:txBody>
      </p:sp>
      <p:sp>
        <p:nvSpPr>
          <p:cNvPr id="103" name="Google Shape;103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t-EE" dirty="0" err="1"/>
              <a:t>Ühesilbilised</a:t>
            </a:r>
            <a:r>
              <a:rPr lang="et-EE" dirty="0"/>
              <a:t>, mis lõppevad konsonandiga, nt </a:t>
            </a:r>
            <a:r>
              <a:rPr lang="et-EE" i="1" dirty="0" err="1"/>
              <a:t>cool</a:t>
            </a:r>
            <a:r>
              <a:rPr lang="et-EE" dirty="0"/>
              <a:t> (tüüpsõna </a:t>
            </a:r>
            <a:r>
              <a:rPr lang="et-EE" i="1" dirty="0"/>
              <a:t>hell</a:t>
            </a:r>
            <a:r>
              <a:rPr lang="et-EE" dirty="0"/>
              <a:t>)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t-EE" dirty="0" err="1"/>
              <a:t>Kahesilbilised</a:t>
            </a:r>
            <a:r>
              <a:rPr lang="et-EE" dirty="0"/>
              <a:t>, mis lõppevad [i]-</a:t>
            </a:r>
            <a:r>
              <a:rPr lang="et-EE" dirty="0" err="1"/>
              <a:t>ga</a:t>
            </a:r>
            <a:r>
              <a:rPr lang="et-EE" dirty="0"/>
              <a:t>, nt </a:t>
            </a:r>
            <a:r>
              <a:rPr lang="et-EE" i="1" dirty="0" err="1"/>
              <a:t>fancy</a:t>
            </a:r>
            <a:r>
              <a:rPr lang="et-EE" dirty="0"/>
              <a:t> (tüüpsõna </a:t>
            </a:r>
            <a:r>
              <a:rPr lang="et-EE" i="1" dirty="0"/>
              <a:t>tubli</a:t>
            </a:r>
            <a:r>
              <a:rPr lang="et-EE" dirty="0"/>
              <a:t>)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t-EE" dirty="0"/>
              <a:t>Nominatiivis </a:t>
            </a:r>
            <a:r>
              <a:rPr lang="et-EE" dirty="0" err="1"/>
              <a:t>kahesilbilised</a:t>
            </a:r>
            <a:r>
              <a:rPr lang="et-EE" dirty="0"/>
              <a:t>, mis lõppevad [k]-</a:t>
            </a:r>
            <a:r>
              <a:rPr lang="et-EE" dirty="0" err="1"/>
              <a:t>ga</a:t>
            </a:r>
            <a:r>
              <a:rPr lang="et-EE" dirty="0"/>
              <a:t>, nt </a:t>
            </a:r>
            <a:r>
              <a:rPr lang="et-EE" i="1" dirty="0" err="1"/>
              <a:t>classic</a:t>
            </a:r>
            <a:r>
              <a:rPr lang="et-EE" dirty="0"/>
              <a:t> (tüüpsõna </a:t>
            </a:r>
            <a:r>
              <a:rPr lang="et-EE" i="1" dirty="0"/>
              <a:t>lapik</a:t>
            </a:r>
            <a:r>
              <a:rPr lang="et-EE" dirty="0"/>
              <a:t>)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t-EE" dirty="0" err="1"/>
              <a:t>Ühesilbilised</a:t>
            </a:r>
            <a:r>
              <a:rPr lang="et-EE" dirty="0"/>
              <a:t>, mis lõppevad klusiiliga, nt </a:t>
            </a:r>
            <a:r>
              <a:rPr lang="et-EE" i="1" dirty="0" err="1"/>
              <a:t>flat</a:t>
            </a:r>
            <a:r>
              <a:rPr lang="et-EE" dirty="0"/>
              <a:t> (tüüpsõna </a:t>
            </a:r>
            <a:r>
              <a:rPr lang="et-EE" i="1" dirty="0"/>
              <a:t>pikk</a:t>
            </a:r>
            <a:r>
              <a:rPr lang="et-EE" dirty="0"/>
              <a:t>)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t-EE" dirty="0"/>
              <a:t>Vähemalt </a:t>
            </a:r>
            <a:r>
              <a:rPr lang="et-EE" dirty="0" err="1"/>
              <a:t>kahesilbiline</a:t>
            </a:r>
            <a:r>
              <a:rPr lang="et-EE" dirty="0"/>
              <a:t>, mis lõpeb nii kirjapildis kui ka häälduses konsonandiga, nt </a:t>
            </a:r>
            <a:r>
              <a:rPr lang="et-EE" i="1" dirty="0" err="1"/>
              <a:t>random</a:t>
            </a:r>
            <a:r>
              <a:rPr lang="et-EE" dirty="0"/>
              <a:t> (tüüpsõna </a:t>
            </a:r>
            <a:r>
              <a:rPr lang="et-EE" i="1" dirty="0"/>
              <a:t>ilus</a:t>
            </a:r>
            <a:r>
              <a:rPr lang="et-EE" dirty="0"/>
              <a:t>)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t-EE" dirty="0"/>
              <a:t>Kirjapildis lõppevad vokaaliga, kuid häälduses konsonandiga, nt </a:t>
            </a:r>
            <a:r>
              <a:rPr lang="et-EE" i="1" dirty="0" err="1"/>
              <a:t>beige</a:t>
            </a:r>
            <a:r>
              <a:rPr lang="et-EE" dirty="0"/>
              <a:t> (tüüpsõna </a:t>
            </a:r>
            <a:r>
              <a:rPr lang="et-EE" i="1" dirty="0"/>
              <a:t>kõrb</a:t>
            </a:r>
            <a:r>
              <a:rPr lang="et-EE" dirty="0"/>
              <a:t>)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t-EE" dirty="0"/>
              <a:t>Lõppevad häälduses [v]-</a:t>
            </a:r>
            <a:r>
              <a:rPr lang="et-EE" dirty="0" err="1"/>
              <a:t>ga</a:t>
            </a:r>
            <a:r>
              <a:rPr lang="et-EE" dirty="0"/>
              <a:t>, mistõttu sarnanevad eesti oleviku partitsiibiga, nt </a:t>
            </a:r>
            <a:r>
              <a:rPr lang="et-EE" i="1" dirty="0" err="1"/>
              <a:t>impressive</a:t>
            </a:r>
            <a:r>
              <a:rPr lang="et-EE" dirty="0"/>
              <a:t> (tüüpsõna </a:t>
            </a:r>
            <a:r>
              <a:rPr lang="et-EE" i="1" dirty="0"/>
              <a:t>hariv</a:t>
            </a:r>
            <a:r>
              <a:rPr lang="et-EE" dirty="0"/>
              <a:t>)</a:t>
            </a:r>
            <a:endParaRPr b="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t-EE" dirty="0"/>
              <a:t/>
            </a:r>
            <a:br>
              <a:rPr lang="et-EE" dirty="0"/>
            </a:br>
            <a:endParaRPr dirty="0"/>
          </a:p>
        </p:txBody>
      </p:sp>
      <p:pic>
        <p:nvPicPr>
          <p:cNvPr id="5" name="Google Shape;90;p13" descr="C:\Users\Anna\Desktop\logo01.png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534" y="6159414"/>
            <a:ext cx="2946673" cy="628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buSzPts val="4400"/>
            </a:pPr>
            <a:r>
              <a:rPr lang="et-EE" dirty="0"/>
              <a:t>Mida sellega peale hakata</a:t>
            </a:r>
            <a:endParaRPr dirty="0"/>
          </a:p>
        </p:txBody>
      </p:sp>
      <p:sp>
        <p:nvSpPr>
          <p:cNvPr id="97" name="Google Shape;97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4910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228600" lvl="0" indent="-228600">
              <a:spcBef>
                <a:spcPts val="0"/>
              </a:spcBef>
              <a:buSzPts val="2800"/>
            </a:pPr>
            <a:r>
              <a:rPr lang="et-EE" dirty="0"/>
              <a:t>Keeletaju muutub ajas ja </a:t>
            </a:r>
            <a:r>
              <a:rPr lang="et-EE" dirty="0" smtClean="0"/>
              <a:t>ruumis</a:t>
            </a:r>
          </a:p>
          <a:p>
            <a:pPr marL="228600" lvl="0" indent="-228600">
              <a:spcBef>
                <a:spcPts val="0"/>
              </a:spcBef>
              <a:buSzPts val="2800"/>
            </a:pPr>
            <a:endParaRPr lang="et-EE" dirty="0" smtClean="0"/>
          </a:p>
          <a:p>
            <a:pPr marL="228600" lvl="0" indent="-228600">
              <a:spcBef>
                <a:spcPts val="0"/>
              </a:spcBef>
              <a:buSzPts val="2800"/>
            </a:pPr>
            <a:r>
              <a:rPr lang="et-EE" dirty="0" smtClean="0"/>
              <a:t>Struktuuri </a:t>
            </a:r>
            <a:r>
              <a:rPr lang="et-EE" dirty="0"/>
              <a:t>omadused on olulised, aga ainuüksi ei määra keelekontaktide protsessi ja </a:t>
            </a:r>
            <a:r>
              <a:rPr lang="et-EE" dirty="0" smtClean="0"/>
              <a:t>tulemusi</a:t>
            </a:r>
          </a:p>
          <a:p>
            <a:pPr marL="228600" lvl="0" indent="-228600">
              <a:spcBef>
                <a:spcPts val="0"/>
              </a:spcBef>
              <a:buSzPts val="2800"/>
            </a:pPr>
            <a:endParaRPr lang="et-EE" dirty="0"/>
          </a:p>
          <a:p>
            <a:pPr marL="228600" lvl="0" indent="-228600">
              <a:spcBef>
                <a:spcPts val="0"/>
              </a:spcBef>
              <a:buSzPts val="2800"/>
            </a:pPr>
            <a:r>
              <a:rPr lang="et-EE" dirty="0" err="1"/>
              <a:t>Ühildumatuse</a:t>
            </a:r>
            <a:r>
              <a:rPr lang="et-EE" dirty="0"/>
              <a:t> näited leiduvad konkreetses materjalis (moe- ja ilublogides ja -</a:t>
            </a:r>
            <a:r>
              <a:rPr lang="et-EE" dirty="0" err="1"/>
              <a:t>vlogides</a:t>
            </a:r>
            <a:r>
              <a:rPr lang="et-EE" dirty="0"/>
              <a:t>), aga keeleline tegelikkus on </a:t>
            </a:r>
            <a:r>
              <a:rPr lang="et-EE" dirty="0" smtClean="0"/>
              <a:t>keerukam</a:t>
            </a:r>
          </a:p>
          <a:p>
            <a:pPr marL="228600" lvl="0" indent="-228600">
              <a:spcBef>
                <a:spcPts val="0"/>
              </a:spcBef>
              <a:buSzPts val="2800"/>
            </a:pPr>
            <a:endParaRPr lang="et-EE" dirty="0"/>
          </a:p>
          <a:p>
            <a:pPr marL="228600" lvl="0" indent="-228600">
              <a:spcBef>
                <a:spcPts val="0"/>
              </a:spcBef>
              <a:buSzPts val="2800"/>
            </a:pPr>
            <a:r>
              <a:rPr lang="et-EE" dirty="0"/>
              <a:t>Küsimus on selles, kuidas </a:t>
            </a:r>
            <a:r>
              <a:rPr lang="et-EE" dirty="0" err="1"/>
              <a:t>segamoodustajaid</a:t>
            </a:r>
            <a:r>
              <a:rPr lang="et-EE" dirty="0"/>
              <a:t> ja nimisõna ühildumist/</a:t>
            </a:r>
            <a:r>
              <a:rPr lang="et-EE" dirty="0" err="1"/>
              <a:t>ühildumatust</a:t>
            </a:r>
            <a:r>
              <a:rPr lang="et-EE" dirty="0"/>
              <a:t> </a:t>
            </a:r>
            <a:r>
              <a:rPr lang="et-EE" dirty="0" smtClean="0"/>
              <a:t>hinnatakse</a:t>
            </a:r>
          </a:p>
          <a:p>
            <a:pPr marL="228600" lvl="0" indent="-228600">
              <a:spcBef>
                <a:spcPts val="0"/>
              </a:spcBef>
              <a:buSzPts val="2800"/>
            </a:pPr>
            <a:endParaRPr lang="et-EE" dirty="0"/>
          </a:p>
          <a:p>
            <a:pPr marL="228600" lvl="0" indent="-228600">
              <a:spcBef>
                <a:spcPts val="0"/>
              </a:spcBef>
              <a:buSzPts val="2800"/>
            </a:pPr>
            <a:r>
              <a:rPr lang="et-EE" dirty="0"/>
              <a:t>Selleks tehti tajukatse</a:t>
            </a:r>
          </a:p>
        </p:txBody>
      </p:sp>
      <p:pic>
        <p:nvPicPr>
          <p:cNvPr id="4" name="Google Shape;90;p13" descr="C:\Users\Anna\Desktop\logo01.png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534" y="6159414"/>
            <a:ext cx="2946673" cy="628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11319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t-EE"/>
              <a:t>Uurimisküsimused</a:t>
            </a:r>
            <a:endParaRPr/>
          </a:p>
        </p:txBody>
      </p:sp>
      <p:sp>
        <p:nvSpPr>
          <p:cNvPr id="115" name="Google Shape;115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4193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t-EE" b="0" dirty="0"/>
              <a:t>Kas</a:t>
            </a:r>
            <a:r>
              <a:rPr lang="et-EE" dirty="0"/>
              <a:t> näitelausete </a:t>
            </a:r>
            <a:r>
              <a:rPr lang="et-EE" dirty="0" err="1"/>
              <a:t>vastuvõetavuse</a:t>
            </a:r>
            <a:r>
              <a:rPr lang="et-EE" dirty="0"/>
              <a:t> hinnang</a:t>
            </a:r>
            <a:r>
              <a:rPr lang="et-EE" b="0" dirty="0"/>
              <a:t> sõltub vasta</a:t>
            </a:r>
            <a:r>
              <a:rPr lang="et-EE" dirty="0"/>
              <a:t>jate</a:t>
            </a:r>
            <a:r>
              <a:rPr lang="et-EE" b="0" dirty="0"/>
              <a:t> keeleoskusest ja sellest, kui palju nad inglise keelt </a:t>
            </a:r>
            <a:r>
              <a:rPr lang="et-EE" b="0" dirty="0" smtClean="0"/>
              <a:t>kasutavad?</a:t>
            </a:r>
          </a:p>
          <a:p>
            <a:pPr marL="228600" lvl="0" indent="-24193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endParaRPr lang="et-EE" dirty="0" smtClean="0"/>
          </a:p>
          <a:p>
            <a:pPr marL="228600" lvl="0" indent="-24193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t-EE" dirty="0" smtClean="0"/>
              <a:t>Kas </a:t>
            </a:r>
            <a:r>
              <a:rPr lang="et-EE" dirty="0"/>
              <a:t>tegelike ja konstrueeritud näitelausete tajumisel ilmneb </a:t>
            </a:r>
            <a:r>
              <a:rPr lang="et-EE" dirty="0" smtClean="0"/>
              <a:t>erinevusi?</a:t>
            </a:r>
          </a:p>
          <a:p>
            <a:pPr marL="228600" lvl="0" indent="-24193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endParaRPr lang="et-EE" dirty="0" smtClean="0"/>
          </a:p>
          <a:p>
            <a:pPr marL="228600" lvl="0" indent="-24193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t-EE" dirty="0" smtClean="0"/>
              <a:t>Kuidas </a:t>
            </a:r>
            <a:r>
              <a:rPr lang="et-EE" dirty="0"/>
              <a:t>hinnatakse tegelikes lausetes nende omadussõnade mitteühildumist, mis tegelikult Eesti muuttüüpi sobivad</a:t>
            </a:r>
            <a:r>
              <a:rPr lang="et-EE" dirty="0" smtClean="0"/>
              <a:t>?</a:t>
            </a:r>
            <a:endParaRPr dirty="0"/>
          </a:p>
        </p:txBody>
      </p:sp>
      <p:pic>
        <p:nvPicPr>
          <p:cNvPr id="4" name="Google Shape;90;p13" descr="C:\Users\Anna\Desktop\logo01.png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534" y="6159414"/>
            <a:ext cx="2946673" cy="628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t-EE"/>
              <a:t>Hüpoteesid</a:t>
            </a:r>
            <a:endParaRPr/>
          </a:p>
        </p:txBody>
      </p:sp>
      <p:sp>
        <p:nvSpPr>
          <p:cNvPr id="121" name="Google Shape;121;p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t-EE" b="0" dirty="0"/>
              <a:t>Inglise omadussõna (mitte)ühildumise </a:t>
            </a:r>
            <a:r>
              <a:rPr lang="et-EE" b="0" dirty="0" err="1"/>
              <a:t>vastuvõetavus</a:t>
            </a:r>
            <a:r>
              <a:rPr lang="et-EE" b="0" dirty="0"/>
              <a:t> ei sõltu </a:t>
            </a:r>
            <a:r>
              <a:rPr lang="et-EE" b="0" dirty="0" smtClean="0"/>
              <a:t>struktuuriteguritest</a:t>
            </a:r>
          </a:p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t-EE" b="0" dirty="0" err="1"/>
              <a:t>Vastuvõetavus</a:t>
            </a:r>
            <a:r>
              <a:rPr lang="et-EE" b="0" dirty="0"/>
              <a:t> sõltub sellest, kui sageli inglise keelt kasutatakse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endParaRPr lang="et-EE" dirty="0" smtClean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t-EE" dirty="0" smtClean="0"/>
              <a:t>Ühildumise/</a:t>
            </a:r>
            <a:r>
              <a:rPr lang="et-EE" dirty="0" err="1" smtClean="0"/>
              <a:t>ühildumatuse</a:t>
            </a:r>
            <a:r>
              <a:rPr lang="et-EE" dirty="0" smtClean="0"/>
              <a:t> </a:t>
            </a:r>
            <a:r>
              <a:rPr lang="et-EE" dirty="0"/>
              <a:t>tajumine (võimalikkus/võimatus) erineb eri kõnelejatel, ka nn emakeesetel kõnelejatel </a:t>
            </a:r>
            <a:endParaRPr dirty="0"/>
          </a:p>
        </p:txBody>
      </p:sp>
      <p:pic>
        <p:nvPicPr>
          <p:cNvPr id="4" name="Google Shape;90;p13" descr="C:\Users\Anna\Desktop\logo01.png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534" y="6159414"/>
            <a:ext cx="2946673" cy="628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t-EE"/>
              <a:t>Tajukatse</a:t>
            </a:r>
            <a:endParaRPr/>
          </a:p>
        </p:txBody>
      </p:sp>
      <p:sp>
        <p:nvSpPr>
          <p:cNvPr id="127" name="Google Shape;127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t-EE" dirty="0"/>
              <a:t>Tajukatses oli võimalik osaleda 19.02.–08.03.2021 </a:t>
            </a:r>
            <a:r>
              <a:rPr lang="et-EE" dirty="0" err="1"/>
              <a:t>SurveyMonkeys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t-EE" dirty="0" smtClean="0"/>
              <a:t>Kokku </a:t>
            </a:r>
            <a:r>
              <a:rPr lang="et-EE" dirty="0"/>
              <a:t>oli katses 58 lauset ja 106 näitelauset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t-EE" dirty="0" smtClean="0"/>
              <a:t>Omadussõnad </a:t>
            </a:r>
            <a:r>
              <a:rPr lang="et-EE" dirty="0"/>
              <a:t>olid jagatud 7 kategooriasse (Kask 2019)</a:t>
            </a:r>
            <a:endParaRPr dirty="0"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t-EE" dirty="0" smtClean="0"/>
              <a:t>Igas </a:t>
            </a:r>
            <a:r>
              <a:rPr lang="et-EE" dirty="0"/>
              <a:t>kategoorias olid:</a:t>
            </a:r>
            <a:endParaRPr dirty="0"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t-EE" dirty="0"/>
              <a:t>näited ühildumise kui ka mitteühildumise kohta</a:t>
            </a:r>
            <a:endParaRPr dirty="0"/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t-EE" dirty="0"/>
              <a:t>nii tegelikud kui ka konstrueeritud laused (</a:t>
            </a:r>
            <a:r>
              <a:rPr lang="et-EE" dirty="0" err="1"/>
              <a:t>Verschik</a:t>
            </a:r>
            <a:r>
              <a:rPr lang="et-EE" dirty="0"/>
              <a:t> 2006)</a:t>
            </a:r>
            <a:endParaRPr dirty="0"/>
          </a:p>
          <a:p>
            <a:pPr marL="228600" lvl="0" indent="-50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dirty="0"/>
          </a:p>
        </p:txBody>
      </p:sp>
      <p:pic>
        <p:nvPicPr>
          <p:cNvPr id="4" name="Google Shape;90;p13" descr="C:\Users\Anna\Desktop\logo01.png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534" y="6159414"/>
            <a:ext cx="2946673" cy="628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t-EE"/>
              <a:t>Skaala</a:t>
            </a:r>
            <a:endParaRPr/>
          </a:p>
        </p:txBody>
      </p:sp>
      <p:sp>
        <p:nvSpPr>
          <p:cNvPr id="133" name="Google Shape;133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t-EE"/>
              <a:t>1 – keegi ei räägi nii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t-EE"/>
              <a:t>2 – tean, et mõned räägivad nii, aga ise pole kuulnud/näinud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t-EE"/>
              <a:t>3 – olen kuulnud, et mõned räägivad nii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t-EE"/>
              <a:t>4 – sõbrad ja tuttavad räägivad nii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t-EE"/>
              <a:t>5 – ütleks ise ka niimoodi</a:t>
            </a:r>
            <a:endParaRPr/>
          </a:p>
        </p:txBody>
      </p:sp>
      <p:pic>
        <p:nvPicPr>
          <p:cNvPr id="4" name="Google Shape;90;p13" descr="C:\Users\Anna\Desktop\logo01.png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534" y="6159414"/>
            <a:ext cx="2946673" cy="628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1078</Words>
  <Application>Microsoft Office PowerPoint</Application>
  <PresentationFormat>Widescreen</PresentationFormat>
  <Paragraphs>244</Paragraphs>
  <Slides>23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Wingdings</vt:lpstr>
      <vt:lpstr>Office Theme</vt:lpstr>
      <vt:lpstr>Inglise omadussõna + eesti nimisõna: ühildumine ja ühildumatus</vt:lpstr>
      <vt:lpstr>Ülevaade</vt:lpstr>
      <vt:lpstr>Inglise omadussõna + eesti nimisõna</vt:lpstr>
      <vt:lpstr>Omadussõnade kategooriad</vt:lpstr>
      <vt:lpstr>Mida sellega peale hakata</vt:lpstr>
      <vt:lpstr>Uurimisküsimused</vt:lpstr>
      <vt:lpstr>Hüpoteesid</vt:lpstr>
      <vt:lpstr>Tajukatse</vt:lpstr>
      <vt:lpstr>Skaala</vt:lpstr>
      <vt:lpstr>PowerPoint Presentation</vt:lpstr>
      <vt:lpstr>Osalejad</vt:lpstr>
      <vt:lpstr>Tulemused: demograafia</vt:lpstr>
      <vt:lpstr>Tegelikud vs. konstrueeritud laused</vt:lpstr>
      <vt:lpstr>Tulemused lause kategooria järgi</vt:lpstr>
      <vt:lpstr>Tulemused omadussõna tüübi järgi</vt:lpstr>
      <vt:lpstr>Omadussõna fancy – ühildumise vastuvõetavus (‘English’ ja vanus)</vt:lpstr>
      <vt:lpstr>Omadussõna deep – mitteühildumise vastuvõetavus (‘English’ ja vanus)</vt:lpstr>
      <vt:lpstr>Kokkuvõte (1)</vt:lpstr>
      <vt:lpstr>Kokkuvõte (2)</vt:lpstr>
      <vt:lpstr>Emakeelne kõneleja (native speaker)?</vt:lpstr>
      <vt:lpstr>Bahtina, Daria; Kask, Helin; Verschik, Anna 2021. English adjectives and Estonian nouns: Looking for agreement? − Frontiers in Psychology, 12, 1−14.  DOI: 10.3389/fpsyg.2021.735232   </vt:lpstr>
      <vt:lpstr>Kirjandus</vt:lpstr>
      <vt:lpstr>Aitäh!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Inglise omadussõna + eesti nimisõna: ühildumine ja ühildumatus</dc:title>
  <dc:creator>Helin</dc:creator>
  <cp:lastModifiedBy>Helin</cp:lastModifiedBy>
  <cp:revision>9</cp:revision>
  <dcterms:created xsi:type="dcterms:W3CDTF">2021-11-13T21:42:36Z</dcterms:created>
  <dcterms:modified xsi:type="dcterms:W3CDTF">2021-11-17T07:12:22Z</dcterms:modified>
</cp:coreProperties>
</file>