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6858000" cx="12192000"/>
  <p:notesSz cx="6858000" cy="9144000"/>
  <p:embeddedFontLst>
    <p:embeddedFont>
      <p:font typeface="Play"/>
      <p:regular r:id="rId37"/>
      <p:bold r:id="rId38"/>
    </p:embeddedFont>
    <p:embeddedFont>
      <p:font typeface="EB Garamond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-bold.fntdata"/><Relationship Id="rId20" Type="http://schemas.openxmlformats.org/officeDocument/2006/relationships/slide" Target="slides/slide16.xml"/><Relationship Id="rId42" Type="http://schemas.openxmlformats.org/officeDocument/2006/relationships/font" Target="fonts/EBGaramond-boldItalic.fntdata"/><Relationship Id="rId41" Type="http://schemas.openxmlformats.org/officeDocument/2006/relationships/font" Target="fonts/EBGaramond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Play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EBGaramond-regular.fntdata"/><Relationship Id="rId16" Type="http://schemas.openxmlformats.org/officeDocument/2006/relationships/slide" Target="slides/slide12.xml"/><Relationship Id="rId38" Type="http://schemas.openxmlformats.org/officeDocument/2006/relationships/font" Target="fonts/Play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c5e742fe3_0_1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c5e742fe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c5e742fe3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2c5e742fe3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2c5e742fe3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c5e742fe3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2c5e742fe3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2c5e742fe3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c5e742fe3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2c5e742fe3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2c5e742fe3_0_2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2c5e742fe3_0_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2c5e742fe3_0_2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2c5e742fe3_0_2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d1d73b792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d1d73b792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cd1d73b792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c8326ce81_0_2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c8326ce81_0_2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cc8326ce81_0_2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d1d73b792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d1d73b792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cd1d73b792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bd21840a7_0_12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cbd21840a7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c8326ce81_0_2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c8326ce81_0_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cc8326ce81_0_2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d1d73b792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d1d73b792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Variandid zoomi polli: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Ei ole midagi kuulnud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/>
              <a:t>Koolijuhid õpivad muutuste juhtimise teooriat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Õpilased koostavad oma unistuste kooli kohta projekti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/>
              <a:t>Kooli meeskonnaga töötab kaasa ülikooli konsultant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Õpetajad katsetavad digivahendite kasutamist õppetöös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Ülikool uurib, kuidas kujunevad õpilaste tulevikuoskused </a:t>
            </a:r>
            <a:endParaRPr/>
          </a:p>
        </p:txBody>
      </p:sp>
      <p:sp>
        <p:nvSpPr>
          <p:cNvPr id="99" name="Google Shape;99;gcd1d73b792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c5e742fe3_0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2c5e742fe3_0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Variandid zoomi polli: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Ei ole midagi kuulnud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Koolijuhid õpivad muutuste juhtimise teooriat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Õpilased koostavad oma unistuste kooli kohta projekti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/>
              <a:t>Kooli meeskonnaga töötab kaasa ülikooli konsultant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Õpetajad katsetavad digivahendite kasutamist õppetöös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Ülikool uurib, kuidas kujunevad õpilaste tulevikuoskused </a:t>
            </a:r>
            <a:endParaRPr/>
          </a:p>
        </p:txBody>
      </p:sp>
      <p:sp>
        <p:nvSpPr>
          <p:cNvPr id="225" name="Google Shape;225;g22c5e742fe3_0_2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0962a9ba2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d0962a9ba2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d0962a9ba2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0962a9ba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d0962a9ba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d0962a9ba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0962a9ba2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0962a9ba2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d0962a9ba2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0962a9ba2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d0962a9ba2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d0962a9ba2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d0962a9ba2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d0962a9ba2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d0962a9ba2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a2c6a6e7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a2c6a6e7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7a2c6a6e7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cd1d73b792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cd1d73b79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d1d73b792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cd1d73b79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c8326ce81_0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cc8326ce81_0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cc8326ce81_0_2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d1d73b792_0_4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d1d73b792_0_4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cd1d73b792_0_4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c8326ce81_0_2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c8326ce81_0_2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cc8326ce81_0_2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c8326ce81_0_2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c8326ce81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cc8326ce81_0_2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c8326ce81_0_2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c8326ce81_0_2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cc8326ce81_0_2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c8326ce81_0_2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c8326ce81_0_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cc8326ce81_0_2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c8326ce81_0_2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c8326ce81_0_2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cc8326ce81_0_2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c8326ce81_0_2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c8326ce81_0_2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cc8326ce81_0_2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leht">
  <p:cSld name="Esileh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õpuslaid">
  <p:cSld name="Lõpuslaid">
    <p:bg>
      <p:bgPr>
        <a:solidFill>
          <a:srgbClr val="B71234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1440000" y="2287200"/>
            <a:ext cx="5345700" cy="15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Times New Roman"/>
              <a:buNone/>
              <a:defRPr i="1" sz="5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6785700" y="630000"/>
            <a:ext cx="4644300" cy="52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Google Shape;41;p11"/>
          <p:cNvSpPr txBox="1"/>
          <p:nvPr>
            <p:ph idx="2" type="subTitle"/>
          </p:nvPr>
        </p:nvSpPr>
        <p:spPr>
          <a:xfrm>
            <a:off x="1440000" y="5389825"/>
            <a:ext cx="49857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1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833760" y="1834816"/>
            <a:ext cx="10545600" cy="40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63550" lvl="0" marL="457200" marR="0" rtl="0" algn="l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9B002B"/>
              </a:buClr>
              <a:buSzPts val="3700"/>
              <a:buFont typeface="Merriweather Sans"/>
              <a:buChar char="-"/>
              <a:defRPr b="0" i="0" sz="3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3200"/>
              <a:buFont typeface="Merriweather Sans"/>
              <a:buChar char="-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0050" lvl="2" marL="13716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700"/>
              <a:buFont typeface="Merriweather Sans"/>
              <a:buChar char="-"/>
              <a:defRPr b="0" i="0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9250" lvl="3" marL="18288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>
  <p:cSld name="OBJECT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3372853" y="1973774"/>
            <a:ext cx="7904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1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3372853" y="2877285"/>
            <a:ext cx="7904700" cy="17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63550" lvl="0" marL="457200" marR="0" rtl="0" algn="l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9B002B"/>
              </a:buClr>
              <a:buSzPts val="3700"/>
              <a:buFont typeface="Merriweather Sans"/>
              <a:buChar char="-"/>
              <a:defRPr b="0" i="0" sz="3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3200"/>
              <a:buFont typeface="Merriweather Sans"/>
              <a:buChar char="-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0050" lvl="2" marL="13716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700"/>
              <a:buFont typeface="Merriweather Sans"/>
              <a:buChar char="-"/>
              <a:defRPr b="0" i="0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74650" lvl="3" marL="18288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300"/>
              <a:buFont typeface="Merriweather Sans"/>
              <a:buChar char="-"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cxnSp>
        <p:nvCxnSpPr>
          <p:cNvPr id="48" name="Google Shape;48;p13"/>
          <p:cNvCxnSpPr/>
          <p:nvPr/>
        </p:nvCxnSpPr>
        <p:spPr>
          <a:xfrm flipH="1">
            <a:off x="1567857" y="1401004"/>
            <a:ext cx="816000" cy="31320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TLY_est.pdf" id="49" name="Google Shape;4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1289" y="5809098"/>
            <a:ext cx="2428798" cy="87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 1">
  <p:cSld name="OBJECT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3372853" y="1973774"/>
            <a:ext cx="7904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1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3372853" y="2877285"/>
            <a:ext cx="7904700" cy="17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63550" lvl="0" marL="457200" marR="0" rtl="0" algn="l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9B002B"/>
              </a:buClr>
              <a:buSzPts val="3700"/>
              <a:buFont typeface="Merriweather Sans"/>
              <a:buChar char="-"/>
              <a:defRPr b="0" i="0" sz="3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3200"/>
              <a:buFont typeface="Merriweather Sans"/>
              <a:buChar char="-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0050" lvl="2" marL="13716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700"/>
              <a:buFont typeface="Merriweather Sans"/>
              <a:buChar char="-"/>
              <a:defRPr b="0" i="0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74650" lvl="3" marL="18288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300"/>
              <a:buFont typeface="Merriweather Sans"/>
              <a:buChar char="-"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cxnSp>
        <p:nvCxnSpPr>
          <p:cNvPr id="53" name="Google Shape;53;p14"/>
          <p:cNvCxnSpPr/>
          <p:nvPr/>
        </p:nvCxnSpPr>
        <p:spPr>
          <a:xfrm flipH="1">
            <a:off x="1567857" y="1401004"/>
            <a:ext cx="816000" cy="31320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TLY_est.pdf" id="54" name="Google Shape;5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1289" y="5809098"/>
            <a:ext cx="2428798" cy="87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title"/>
          </p:nvPr>
        </p:nvSpPr>
        <p:spPr>
          <a:xfrm>
            <a:off x="3372853" y="1262574"/>
            <a:ext cx="7904700" cy="28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Times New Roman"/>
              <a:buNone/>
              <a:defRPr b="0" i="1" sz="8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372853" y="3486885"/>
            <a:ext cx="7904700" cy="17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31800" lvl="0" marL="457200" marR="0" rtl="0" algn="l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9B002B"/>
              </a:buClr>
              <a:buSzPts val="3200"/>
              <a:buFont typeface="Merriweather Sans"/>
              <a:buChar char="-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0050" lvl="1" marL="9144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700"/>
              <a:buFont typeface="Merriweather Sans"/>
              <a:buChar char="-"/>
              <a:defRPr b="0" i="0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74650" lvl="3" marL="18288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300"/>
              <a:buFont typeface="Merriweather Sans"/>
              <a:buChar char="-"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58" name="Google Shape;58;p15"/>
          <p:cNvSpPr txBox="1"/>
          <p:nvPr/>
        </p:nvSpPr>
        <p:spPr>
          <a:xfrm>
            <a:off x="0" y="0"/>
            <a:ext cx="26904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36000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600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795867" y="314574"/>
            <a:ext cx="106173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833760" y="1834816"/>
            <a:ext cx="10545600" cy="40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63550" lvl="0" marL="457200" marR="0" rtl="0" algn="l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9B002B"/>
              </a:buClr>
              <a:buSzPts val="3700"/>
              <a:buFont typeface="Merriweather Sans"/>
              <a:buChar char="-"/>
              <a:defRPr b="0" i="0" sz="3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3200"/>
              <a:buFont typeface="Merriweather Sans"/>
              <a:buChar char="-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0050" lvl="2" marL="13716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700"/>
              <a:buFont typeface="Merriweather Sans"/>
              <a:buChar char="-"/>
              <a:defRPr b="0" i="0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74650" lvl="3" marL="18288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300"/>
              <a:buFont typeface="Merriweather Sans"/>
              <a:buChar char="-"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pic>
        <p:nvPicPr>
          <p:cNvPr descr="TLY_est.pdf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1289" y="5809098"/>
            <a:ext cx="2428798" cy="87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ctrTitle"/>
          </p:nvPr>
        </p:nvSpPr>
        <p:spPr>
          <a:xfrm>
            <a:off x="766871" y="2568858"/>
            <a:ext cx="10363200" cy="14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  <a:defRPr b="0" i="1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7"/>
          <p:cNvSpPr txBox="1"/>
          <p:nvPr>
            <p:ph idx="1" type="subTitle"/>
          </p:nvPr>
        </p:nvSpPr>
        <p:spPr>
          <a:xfrm>
            <a:off x="920692" y="3983875"/>
            <a:ext cx="95763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400"/>
              <a:buFont typeface="Merriweather Sans"/>
              <a:buNone/>
              <a:defRPr b="0" i="0" sz="2400" u="none" cap="small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  <a:defRPr b="0" i="1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29733" y="1858963"/>
            <a:ext cx="4965600" cy="3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2" type="body"/>
          </p:nvPr>
        </p:nvSpPr>
        <p:spPr>
          <a:xfrm>
            <a:off x="6413500" y="1858963"/>
            <a:ext cx="4965600" cy="3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609600" y="273051"/>
            <a:ext cx="109644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B20533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609600" y="1604964"/>
            <a:ext cx="10964400" cy="3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0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500"/>
              <a:buChar char="-"/>
              <a:defRPr i="1"/>
            </a:lvl1pPr>
            <a:lvl2pPr indent="-412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900"/>
              <a:buChar char="-"/>
              <a:defRPr i="1"/>
            </a:lvl2pPr>
            <a:lvl3pPr indent="-3810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i="1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i="1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i="1"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 2">
  <p:cSld name="OBJECT_4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3297253" y="1668975"/>
            <a:ext cx="7904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Times New Roman"/>
              <a:buNone/>
              <a:defRPr b="0" i="1" sz="8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75" name="Google Shape;75;p20"/>
          <p:cNvSpPr txBox="1"/>
          <p:nvPr>
            <p:ph idx="1" type="body"/>
          </p:nvPr>
        </p:nvSpPr>
        <p:spPr>
          <a:xfrm>
            <a:off x="3297253" y="3182085"/>
            <a:ext cx="7904700" cy="17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463550" lvl="0" marL="457200" rtl="0" algn="l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SzPts val="3700"/>
              <a:buFont typeface="Merriweather Sans"/>
              <a:buChar char="-"/>
              <a:defRPr sz="3700"/>
            </a:lvl1pPr>
            <a:lvl2pPr indent="-431800" lvl="1" marL="9144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00050" lvl="2" marL="13716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2700"/>
              <a:buChar char="■"/>
              <a:defRPr sz="2700"/>
            </a:lvl3pPr>
            <a:lvl4pPr indent="-381000" lvl="3" marL="18288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2400"/>
              <a:buChar char="●"/>
              <a:defRPr sz="1900"/>
            </a:lvl4pPr>
            <a:lvl5pPr indent="-381000" lvl="4" marL="22860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2400"/>
              <a:buChar char="○"/>
              <a:defRPr sz="1900"/>
            </a:lvl5pPr>
            <a:lvl6pPr indent="-38100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1900"/>
            </a:lvl6pPr>
            <a:lvl7pPr indent="-38100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900"/>
            </a:lvl7pPr>
            <a:lvl8pPr indent="-38100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1900"/>
            </a:lvl8pPr>
            <a:lvl9pPr indent="-38100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1900"/>
            </a:lvl9pPr>
          </a:lstStyle>
          <a:p/>
        </p:txBody>
      </p:sp>
      <p:cxnSp>
        <p:nvCxnSpPr>
          <p:cNvPr id="76" name="Google Shape;76;p20"/>
          <p:cNvCxnSpPr/>
          <p:nvPr/>
        </p:nvCxnSpPr>
        <p:spPr>
          <a:xfrm flipH="1">
            <a:off x="1507313" y="1390876"/>
            <a:ext cx="594300" cy="31419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va" type="title">
  <p:cSld name="TITLE">
    <p:bg>
      <p:bgPr>
        <a:solidFill>
          <a:srgbClr val="B71234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415000" y="651000"/>
            <a:ext cx="84690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Times New Roman"/>
              <a:buNone/>
              <a:defRPr i="1" sz="5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415000" y="1795350"/>
            <a:ext cx="96300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975" y="536750"/>
            <a:ext cx="1040031" cy="10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200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 3">
  <p:cSld name="OBJECT_5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3297253" y="1668975"/>
            <a:ext cx="7904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Times New Roman"/>
              <a:buNone/>
              <a:defRPr b="0" i="1" sz="8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3297253" y="3182085"/>
            <a:ext cx="7904700" cy="17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463550" lvl="0" marL="457200" rtl="0" algn="l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SzPts val="3700"/>
              <a:buFont typeface="Times New Roman"/>
              <a:buChar char="-"/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00050" lvl="2" marL="13716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2700"/>
              <a:buChar char="■"/>
              <a:defRPr sz="2700"/>
            </a:lvl3pPr>
            <a:lvl4pPr indent="-381000" lvl="3" marL="18288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2400"/>
              <a:buChar char="●"/>
              <a:defRPr sz="1900"/>
            </a:lvl4pPr>
            <a:lvl5pPr indent="-381000" lvl="4" marL="22860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2400"/>
              <a:buChar char="○"/>
              <a:defRPr sz="1900"/>
            </a:lvl5pPr>
            <a:lvl6pPr indent="-38100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1900"/>
            </a:lvl6pPr>
            <a:lvl7pPr indent="-38100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900"/>
            </a:lvl7pPr>
            <a:lvl8pPr indent="-38100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1900"/>
            </a:lvl8pPr>
            <a:lvl9pPr indent="-38100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1900"/>
            </a:lvl9pPr>
          </a:lstStyle>
          <a:p/>
        </p:txBody>
      </p:sp>
      <p:cxnSp>
        <p:nvCxnSpPr>
          <p:cNvPr id="80" name="Google Shape;80;p21"/>
          <p:cNvCxnSpPr/>
          <p:nvPr/>
        </p:nvCxnSpPr>
        <p:spPr>
          <a:xfrm flipH="1">
            <a:off x="1507313" y="1390876"/>
            <a:ext cx="594300" cy="31419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/>
          <p:nvPr>
            <p:ph idx="2" type="pic"/>
          </p:nvPr>
        </p:nvSpPr>
        <p:spPr>
          <a:xfrm>
            <a:off x="6466786" y="0"/>
            <a:ext cx="57252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9B002B"/>
              </a:buClr>
              <a:buSzPts val="2700"/>
              <a:buFont typeface="Merriweather Sans"/>
              <a:buChar char="-"/>
              <a:defRPr b="0" i="0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500"/>
              <a:buFont typeface="Merriweather Sans"/>
              <a:buChar char="-"/>
              <a:def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300"/>
              <a:buFont typeface="Merriweather Sans"/>
              <a:buChar char="-"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B002B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687240" y="2656087"/>
            <a:ext cx="5171700" cy="17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431800" lvl="0" marL="457200" rtl="0" algn="l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0050" lvl="1" marL="9144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2700"/>
              <a:buChar char="○"/>
              <a:defRPr sz="2700"/>
            </a:lvl2pPr>
            <a:lvl3pPr indent="-381000" lvl="2" marL="13716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2400"/>
              <a:buChar char="●"/>
              <a:defRPr sz="1900"/>
            </a:lvl4pPr>
            <a:lvl5pPr indent="-381000" lvl="4" marL="22860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2400"/>
              <a:buChar char="○"/>
              <a:defRPr sz="1900"/>
            </a:lvl5pPr>
            <a:lvl6pPr indent="-381000" lvl="5" marL="2743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1900"/>
            </a:lvl6pPr>
            <a:lvl7pPr indent="-381000" lvl="6" marL="3200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900"/>
            </a:lvl7pPr>
            <a:lvl8pPr indent="-381000" lvl="7" marL="3657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1900"/>
            </a:lvl8pPr>
            <a:lvl9pPr indent="-381000" lvl="8" marL="4114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19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>
            <a:off x="3293101" y="1665853"/>
            <a:ext cx="7926000" cy="27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cxnSp>
        <p:nvCxnSpPr>
          <p:cNvPr id="86" name="Google Shape;86;p23"/>
          <p:cNvCxnSpPr/>
          <p:nvPr/>
        </p:nvCxnSpPr>
        <p:spPr>
          <a:xfrm flipH="1">
            <a:off x="1507313" y="1390876"/>
            <a:ext cx="594300" cy="3141900"/>
          </a:xfrm>
          <a:prstGeom prst="straightConnector1">
            <a:avLst/>
          </a:prstGeom>
          <a:noFill/>
          <a:ln cap="flat" cmpd="sng" w="57150">
            <a:solidFill>
              <a:srgbClr val="F68D2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9" name="Google Shape;8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9921" y="5775001"/>
            <a:ext cx="2506287" cy="721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1">
  <p:cSld name="Pealkiri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440000" y="1980000"/>
            <a:ext cx="87663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Times New Roman"/>
              <a:buNone/>
              <a:defRPr i="1" sz="5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9976" y="1806388"/>
            <a:ext cx="1040025" cy="101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2" type="title"/>
          </p:nvPr>
        </p:nvSpPr>
        <p:spPr>
          <a:xfrm>
            <a:off x="1440000" y="3002100"/>
            <a:ext cx="96300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20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2">
  <p:cSld name="Pealkiri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440000" y="1980000"/>
            <a:ext cx="9630000" cy="14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Times New Roman"/>
              <a:buNone/>
              <a:defRPr i="1" sz="5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9976" y="1806338"/>
            <a:ext cx="1040025" cy="10175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idx="2" type="title"/>
          </p:nvPr>
        </p:nvSpPr>
        <p:spPr>
          <a:xfrm>
            <a:off x="1440000" y="3711625"/>
            <a:ext cx="96300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20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ja sisu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1440000" y="595200"/>
            <a:ext cx="92658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Times New Roman"/>
              <a:buNone/>
              <a:defRPr i="1" sz="5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2" type="title"/>
          </p:nvPr>
        </p:nvSpPr>
        <p:spPr>
          <a:xfrm>
            <a:off x="1440000" y="1800000"/>
            <a:ext cx="9630000" cy="20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vasakul ja pilt">
  <p:cSld name="Tekst vasakul ja pil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1440000" y="617751"/>
            <a:ext cx="3932100" cy="5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61125" wrap="square" tIns="45700">
            <a:noAutofit/>
          </a:bodyPr>
          <a:lstStyle>
            <a:lvl1pPr indent="-228600" lvl="0" marL="45720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2" type="body"/>
          </p:nvPr>
        </p:nvSpPr>
        <p:spPr>
          <a:xfrm>
            <a:off x="5962700" y="617750"/>
            <a:ext cx="5336400" cy="5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61125" wrap="square" tIns="45700">
            <a:noAutofit/>
          </a:bodyPr>
          <a:lstStyle>
            <a:lvl1pPr indent="-228600" lvl="0" marL="45720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ja pilt">
  <p:cSld name="Pealkiri ja pil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1440000" y="507000"/>
            <a:ext cx="89814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Times New Roman"/>
              <a:buNone/>
              <a:defRPr i="1" sz="5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1440000" y="1800000"/>
            <a:ext cx="9912300" cy="4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idx="1" type="body"/>
          </p:nvPr>
        </p:nvSpPr>
        <p:spPr>
          <a:xfrm>
            <a:off x="-81170" y="0"/>
            <a:ext cx="123543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 pilti">
  <p:cSld name="Kaks pilti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6268280" y="258419"/>
            <a:ext cx="5518290" cy="5665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484945" y="258419"/>
            <a:ext cx="5518290" cy="5665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593892" y="6176359"/>
            <a:ext cx="1759908" cy="35998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tlu.ee/HIK/tulevikuk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4661" y="4006390"/>
            <a:ext cx="4990677" cy="18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/>
          <p:nvPr>
            <p:ph idx="1" type="body"/>
          </p:nvPr>
        </p:nvSpPr>
        <p:spPr>
          <a:xfrm>
            <a:off x="8072433" y="5014900"/>
            <a:ext cx="3838500" cy="87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2400"/>
              <a:t>Vanari, Eisenschmidt jt 2021</a:t>
            </a:r>
            <a:endParaRPr/>
          </a:p>
        </p:txBody>
      </p:sp>
      <p:pic>
        <p:nvPicPr>
          <p:cNvPr id="154" name="Google Shape;154;p34"/>
          <p:cNvPicPr preferRelativeResize="0"/>
          <p:nvPr/>
        </p:nvPicPr>
        <p:blipFill rotWithShape="1">
          <a:blip r:embed="rId3">
            <a:alphaModFix/>
          </a:blip>
          <a:srcRect b="15207" l="21150" r="25100" t="23125"/>
          <a:stretch/>
        </p:blipFill>
        <p:spPr>
          <a:xfrm>
            <a:off x="357200" y="232583"/>
            <a:ext cx="7429500" cy="639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 txBox="1"/>
          <p:nvPr/>
        </p:nvSpPr>
        <p:spPr>
          <a:xfrm>
            <a:off x="596900" y="235925"/>
            <a:ext cx="110496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Times New Roman"/>
                <a:ea typeface="Times New Roman"/>
                <a:cs typeface="Times New Roman"/>
                <a:sym typeface="Times New Roman"/>
              </a:rPr>
              <a:t>TARK eesmärgi valem: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35"/>
          <p:cNvSpPr txBox="1"/>
          <p:nvPr/>
        </p:nvSpPr>
        <p:spPr>
          <a:xfrm>
            <a:off x="625325" y="1951474"/>
            <a:ext cx="10310700" cy="3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2800">
                <a:latin typeface="Times New Roman"/>
                <a:ea typeface="Times New Roman"/>
                <a:cs typeface="Times New Roman"/>
                <a:sym typeface="Times New Roman"/>
              </a:rPr>
              <a:t>Komponendid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9B002B"/>
              </a:buClr>
              <a:buSzPts val="2800"/>
              <a:buFont typeface="Merriweather Sans"/>
              <a:buAutoNum type="arabicPeriod"/>
            </a:pP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Eesmärk iseloomustab </a:t>
            </a:r>
            <a:r>
              <a:rPr b="1"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õppija õppimist ja </a:t>
            </a:r>
            <a:r>
              <a:rPr b="1" lang="en-GB" sz="2800">
                <a:latin typeface="Times New Roman"/>
                <a:ea typeface="Times New Roman"/>
                <a:cs typeface="Times New Roman"/>
                <a:sym typeface="Times New Roman"/>
              </a:rPr>
              <a:t>heaolu</a:t>
            </a: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9B002B"/>
              </a:buClr>
              <a:buSzPts val="2800"/>
              <a:buFont typeface="Merriweather Sans"/>
              <a:buAutoNum type="arabicPeriod"/>
            </a:pP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Eesmärk iseloomustab </a:t>
            </a:r>
            <a:r>
              <a:rPr b="1"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muutust </a:t>
            </a:r>
            <a:r>
              <a:rPr lang="en-GB" sz="2800">
                <a:latin typeface="Times New Roman"/>
                <a:ea typeface="Times New Roman"/>
                <a:cs typeface="Times New Roman"/>
                <a:sym typeface="Times New Roman"/>
              </a:rPr>
              <a:t>programmi </a:t>
            </a: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perioodil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35"/>
          <p:cNvSpPr txBox="1"/>
          <p:nvPr/>
        </p:nvSpPr>
        <p:spPr>
          <a:xfrm>
            <a:off x="640100" y="3454025"/>
            <a:ext cx="3791700" cy="61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 muutub?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63" name="Google Shape;163;p35"/>
          <p:cNvSpPr txBox="1"/>
          <p:nvPr/>
        </p:nvSpPr>
        <p:spPr>
          <a:xfrm>
            <a:off x="640100" y="4705800"/>
            <a:ext cx="3791700" cy="615600"/>
          </a:xfrm>
          <a:prstGeom prst="rect">
            <a:avLst/>
          </a:prstGeom>
          <a:solidFill>
            <a:srgbClr val="BC475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mille tõttu muutub?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64" name="Google Shape;164;p35"/>
          <p:cNvSpPr txBox="1"/>
          <p:nvPr/>
        </p:nvSpPr>
        <p:spPr>
          <a:xfrm>
            <a:off x="640100" y="1162025"/>
            <a:ext cx="10963200" cy="615600"/>
          </a:xfrm>
          <a:prstGeom prst="rect">
            <a:avLst/>
          </a:prstGeom>
          <a:solidFill>
            <a:srgbClr val="B02C2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Programmi </a:t>
            </a:r>
            <a:r>
              <a:rPr lang="en-GB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perioodi lõpuks  … 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/>
          <p:nvPr>
            <p:ph type="title"/>
          </p:nvPr>
        </p:nvSpPr>
        <p:spPr>
          <a:xfrm>
            <a:off x="635850" y="307575"/>
            <a:ext cx="10794300" cy="84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accent2"/>
                </a:solidFill>
              </a:rPr>
              <a:t>Õppija õppimine ja heaolu - mis on olnud sihiks?</a:t>
            </a:r>
            <a:endParaRPr sz="4200">
              <a:solidFill>
                <a:schemeClr val="accent2"/>
              </a:solidFill>
            </a:endParaRPr>
          </a:p>
        </p:txBody>
      </p:sp>
      <p:sp>
        <p:nvSpPr>
          <p:cNvPr id="171" name="Google Shape;171;p36"/>
          <p:cNvSpPr txBox="1"/>
          <p:nvPr>
            <p:ph idx="2" type="title"/>
          </p:nvPr>
        </p:nvSpPr>
        <p:spPr>
          <a:xfrm>
            <a:off x="635850" y="1830275"/>
            <a:ext cx="10794300" cy="410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Õpieesmärkide seadmine 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Õppija individuaalsed vajadused</a:t>
            </a: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			Õpimotivatsiooni suurendamine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Eneseanalüüsioskusi tõstmine 				</a:t>
            </a:r>
            <a:r>
              <a:rPr lang="en-GB" sz="3300"/>
              <a:t>Õpioskuste arendamine</a:t>
            </a:r>
            <a:endParaRPr sz="33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Eneseregulatsiooni suunamine </a:t>
            </a:r>
            <a:endParaRPr sz="33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Digipädevuse tõstmine </a:t>
            </a:r>
            <a:endParaRPr sz="3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45720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4175" y="458950"/>
            <a:ext cx="11415000" cy="84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>
                <a:solidFill>
                  <a:srgbClr val="9B002B"/>
                </a:solidFill>
              </a:rPr>
              <a:t>Muutus, mille tõttu  -  </a:t>
            </a:r>
            <a:r>
              <a:rPr lang="en-GB" sz="5100">
                <a:solidFill>
                  <a:srgbClr val="9B002B"/>
                </a:solidFill>
              </a:rPr>
              <a:t>mis on olnud sihiks?</a:t>
            </a:r>
            <a:endParaRPr sz="5100">
              <a:solidFill>
                <a:srgbClr val="9B002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rgbClr val="9B002B"/>
              </a:solidFill>
            </a:endParaRPr>
          </a:p>
        </p:txBody>
      </p:sp>
      <p:sp>
        <p:nvSpPr>
          <p:cNvPr id="178" name="Google Shape;178;p37"/>
          <p:cNvSpPr txBox="1"/>
          <p:nvPr>
            <p:ph idx="2" type="title"/>
          </p:nvPr>
        </p:nvSpPr>
        <p:spPr>
          <a:xfrm>
            <a:off x="378475" y="1966525"/>
            <a:ext cx="11293800" cy="20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Ühtlustatud tunnistruktuur </a:t>
            </a:r>
            <a:endParaRPr sz="3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Uuendatud õppekorraldus 			</a:t>
            </a:r>
            <a:r>
              <a:rPr lang="en-GB" sz="3500"/>
              <a:t>Kujundava hindamise süsteem</a:t>
            </a:r>
            <a:endParaRPr sz="3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Ahhaalik koolimudel 				</a:t>
            </a:r>
            <a:r>
              <a:rPr lang="en-GB" sz="2700"/>
              <a:t>Koostöine õpetamine</a:t>
            </a:r>
            <a:endParaRPr sz="27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Õpilaste mentorprogramm </a:t>
            </a:r>
            <a:endParaRPr sz="2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Loovtööde protsessi mõtestamine </a:t>
            </a:r>
            <a:endParaRPr sz="2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EB Garamond"/>
                <a:ea typeface="EB Garamond"/>
                <a:cs typeface="EB Garamond"/>
                <a:sym typeface="EB Garamond"/>
              </a:rPr>
              <a:t>Aine-, klassivälise- ja huvitöö lõimimine</a:t>
            </a:r>
            <a:r>
              <a:rPr lang="en-GB" sz="2900"/>
              <a:t>		Huvitundide sisseviimine 	</a:t>
            </a:r>
            <a:endParaRPr sz="2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/>
          <p:nvPr>
            <p:ph idx="1" type="body"/>
          </p:nvPr>
        </p:nvSpPr>
        <p:spPr>
          <a:xfrm>
            <a:off x="6003150" y="161475"/>
            <a:ext cx="5994900" cy="595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2021/2022. õppeaasta programmis osalejad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Kalamaja Põhikool </a:t>
            </a:r>
            <a:r>
              <a:rPr lang="en-GB" sz="2400">
                <a:solidFill>
                  <a:srgbClr val="3C44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HEV-õpilaste toimetulekut toetav süsteem. </a:t>
            </a:r>
            <a:endParaRPr sz="2400">
              <a:solidFill>
                <a:srgbClr val="3C44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Tallinna Arte Gümnaasium</a:t>
            </a:r>
            <a:r>
              <a:rPr lang="en-GB" sz="2400">
                <a:solidFill>
                  <a:srgbClr val="3C44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Kooliülene ühtlustatud tunnistruktuur.</a:t>
            </a:r>
            <a:endParaRPr sz="2400">
              <a:solidFill>
                <a:srgbClr val="3C44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Valga Põhikool </a:t>
            </a:r>
            <a:r>
              <a:rPr lang="en-GB" sz="2400">
                <a:solidFill>
                  <a:srgbClr val="3C44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Jõukohaste õpieesmärkide seadmise oskuse kujundamine.</a:t>
            </a:r>
            <a:endParaRPr sz="2400">
              <a:solidFill>
                <a:srgbClr val="3C44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Viljandi Jakobsoni Kool</a:t>
            </a:r>
            <a:r>
              <a:rPr lang="en-GB" sz="2400">
                <a:solidFill>
                  <a:srgbClr val="3C44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Õpimotivatsiooni suurendamine läbi õpioskuste arendamise.</a:t>
            </a:r>
            <a:endParaRPr sz="2400">
              <a:solidFill>
                <a:srgbClr val="3C44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Võru Kreutzwaldi Kool</a:t>
            </a:r>
            <a:r>
              <a:rPr lang="en-GB" sz="2400">
                <a:solidFill>
                  <a:srgbClr val="3C44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Individuaalsest edenemisest lähtuv õpe temporühmades.</a:t>
            </a:r>
            <a:endParaRPr sz="2400">
              <a:solidFill>
                <a:srgbClr val="3C44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8"/>
          <p:cNvSpPr txBox="1"/>
          <p:nvPr>
            <p:ph idx="2" type="body"/>
          </p:nvPr>
        </p:nvSpPr>
        <p:spPr>
          <a:xfrm>
            <a:off x="439550" y="161475"/>
            <a:ext cx="5383800" cy="56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2022/2023. õppeaasta programmis osalejad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B00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Oskar Lutsu Palamuse Gümnaasium</a:t>
            </a: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 õpilaste õpimotivatsiooni toetamine läbi õppeainetevahelise lõimingu.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B00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Tallinna Mustamäe Gümnaasium</a:t>
            </a: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, Kujundava hindamise süsteem vennastjuhtiva õppija kujunemiseks.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B00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Tallinna Mahtra Põhikool</a:t>
            </a: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 Õpilaste õpi- ja sotsiaalpädevuste toetamine nähtusepõhise õppe kaudu;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B00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Tartu Veeriku Kool</a:t>
            </a: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 õpilase tõhusad õpistrateegiad õppimise olemusest teadlikuma õpetaja abil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/>
          <p:nvPr>
            <p:ph idx="1" type="body"/>
          </p:nvPr>
        </p:nvSpPr>
        <p:spPr>
          <a:xfrm>
            <a:off x="6003150" y="161475"/>
            <a:ext cx="5994900" cy="56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2019/2020. õppeaasta programmis osalejad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</a:rPr>
              <a:t>Tartu Forseliuse Kool</a:t>
            </a:r>
            <a:r>
              <a:rPr lang="en-GB" sz="2400"/>
              <a:t>	Õpilaste enesejuhtimisoskuste arendamine läbi ahhaa-koolimudeli.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</a:rPr>
              <a:t>Tartu Erakool</a:t>
            </a:r>
            <a:r>
              <a:rPr lang="en-GB" sz="2400"/>
              <a:t> 	Õpilaste eneseanalüüsi oskuse arendamine lähtudes metakognitsioonist.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</a:rPr>
              <a:t>Avatud Kool</a:t>
            </a:r>
            <a:r>
              <a:rPr lang="en-GB" sz="2400"/>
              <a:t> 	Õpioskuste arendamine ja hindamine.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</a:rPr>
              <a:t>Raasiku Põhikool</a:t>
            </a:r>
            <a:r>
              <a:rPr lang="en-GB" sz="2400"/>
              <a:t>	Ainetevaheline lõiming 6. klassis.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</a:rPr>
              <a:t>Viimsi Gümnaasium</a:t>
            </a:r>
            <a:r>
              <a:rPr lang="en-GB" sz="2400"/>
              <a:t>	Õpilastele mõeldud mentorprogrammi väljatöötamine.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</a:rPr>
              <a:t>Kadrioru Saksa Gümnaasium</a:t>
            </a:r>
            <a:r>
              <a:rPr lang="en-GB" sz="2400"/>
              <a:t>	Loovtööde mõtestamine 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9"/>
          <p:cNvSpPr txBox="1"/>
          <p:nvPr>
            <p:ph idx="2" type="body"/>
          </p:nvPr>
        </p:nvSpPr>
        <p:spPr>
          <a:xfrm>
            <a:off x="484950" y="258425"/>
            <a:ext cx="5383800" cy="56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2020/2021. õppeaasta programmis osalejad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80000"/>
                </a:solidFill>
              </a:rPr>
              <a:t>Luua Metsanduskool</a:t>
            </a:r>
            <a:r>
              <a:rPr lang="en-GB" sz="2400"/>
              <a:t>	Õppekorralduse uuendamine ja kohandamine õppijate individuaalsetele vajadustele.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80000"/>
                </a:solidFill>
              </a:rPr>
              <a:t>Tallinna Teeninduskool</a:t>
            </a:r>
            <a:r>
              <a:rPr lang="en-GB" sz="2400"/>
              <a:t>	Koostöise õpetamise edendamise läbi õppimist tõhustava keskkonna loomine.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80000"/>
                </a:solidFill>
              </a:rPr>
              <a:t>Ilmatsalu Põhikool</a:t>
            </a:r>
            <a:r>
              <a:rPr lang="en-GB" sz="2400"/>
              <a:t>	Õpipädevuse arendamine õpilaste ja õpetajate hulgas.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80000"/>
                </a:solidFill>
              </a:rPr>
              <a:t>Kallavere Keskkool</a:t>
            </a:r>
            <a:r>
              <a:rPr lang="en-GB" sz="2400"/>
              <a:t>	Ülekoolilise keeleõppe töömudeli väljatöötamine.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80000"/>
                </a:solidFill>
              </a:rPr>
              <a:t>Rapla Kesklinna Kool</a:t>
            </a:r>
            <a:r>
              <a:rPr lang="en-GB" sz="2400"/>
              <a:t>	Süsteemse lähenemise loomine läbi õppija eneseregulatsiooni ja õpioskuste suunamise.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826700" cy="730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9100" y="152400"/>
            <a:ext cx="2060498" cy="2060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 txBox="1"/>
          <p:nvPr>
            <p:ph idx="1" type="body"/>
          </p:nvPr>
        </p:nvSpPr>
        <p:spPr>
          <a:xfrm>
            <a:off x="6268280" y="258419"/>
            <a:ext cx="5518200" cy="56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2017/2018. õppeaasta programmis osalejad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</a:rPr>
              <a:t>Tallinna 32. Keskkool</a:t>
            </a:r>
            <a:r>
              <a:rPr lang="en-GB" sz="2400"/>
              <a:t>	Algklasside õpioskuste rakendamise metoodika arendamine.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</a:rPr>
              <a:t>Rahumäe Põhikool</a:t>
            </a:r>
            <a:r>
              <a:rPr lang="en-GB" sz="2400"/>
              <a:t>	Kujundava hindamise raamistiku arendamine.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</a:rPr>
              <a:t>Muraste Kool</a:t>
            </a:r>
            <a:r>
              <a:rPr lang="en-GB" sz="2400"/>
              <a:t>	 Hindamissüsteemi loomine üldpädevuste omandamise fikseerimiseks.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</a:rPr>
              <a:t>Tallinna Pääsküla Gümnaasium </a:t>
            </a:r>
            <a:r>
              <a:rPr lang="en-GB" sz="2400"/>
              <a:t>	 Muutuva õpikäsituse rakendamine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06" name="Google Shape;206;p41"/>
          <p:cNvSpPr txBox="1"/>
          <p:nvPr>
            <p:ph idx="2" type="body"/>
          </p:nvPr>
        </p:nvSpPr>
        <p:spPr>
          <a:xfrm>
            <a:off x="484945" y="258419"/>
            <a:ext cx="5518200" cy="566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2018/2019. õppeaasta programmis osalejad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80000"/>
                </a:solidFill>
              </a:rPr>
              <a:t>Väätsa Põhikool</a:t>
            </a:r>
            <a:r>
              <a:rPr lang="en-GB" sz="2400"/>
              <a:t>	Lõimitud õppekavad 7.–8. klassile. 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80000"/>
                </a:solidFill>
              </a:rPr>
              <a:t>Tallinna Kunstigümnaasium</a:t>
            </a:r>
            <a:r>
              <a:rPr lang="en-GB" sz="2400"/>
              <a:t>	Huvitunnid õpilaste motivatsiooni tõstmiseks.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80000"/>
                </a:solidFill>
              </a:rPr>
              <a:t>Peetri Lasteaed-Põhikool</a:t>
            </a:r>
            <a:r>
              <a:rPr lang="en-GB" sz="2400"/>
              <a:t>	Koostöise meetodite kaudu digipädevusi hõlmavate projektõppe päevade arendamine.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80000"/>
                </a:solidFill>
              </a:rPr>
              <a:t>Pelgulinna Gümnaasium</a:t>
            </a:r>
            <a:r>
              <a:rPr lang="en-GB" sz="2400"/>
              <a:t>	Õppija eneseregulatsiooni kujunemist ja õpioskuste arengut toetava koolimudeli arendamine.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80000"/>
                </a:solidFill>
              </a:rPr>
              <a:t>Ruila Põhikool</a:t>
            </a:r>
            <a:r>
              <a:rPr lang="en-GB" sz="2400"/>
              <a:t>	Aine-, klassivälise- ja huvitöö lõimimine.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2"/>
          <p:cNvSpPr txBox="1"/>
          <p:nvPr>
            <p:ph type="title"/>
          </p:nvPr>
        </p:nvSpPr>
        <p:spPr>
          <a:xfrm>
            <a:off x="1117600" y="486835"/>
            <a:ext cx="14020800" cy="1767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2"/>
          <p:cNvSpPr txBox="1"/>
          <p:nvPr>
            <p:ph idx="1" type="body"/>
          </p:nvPr>
        </p:nvSpPr>
        <p:spPr>
          <a:xfrm>
            <a:off x="1111680" y="2446421"/>
            <a:ext cx="14060700" cy="539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25" y="33750"/>
            <a:ext cx="12090776" cy="650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875" y="0"/>
            <a:ext cx="10334126" cy="677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00" y="333700"/>
            <a:ext cx="2760151" cy="150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3"/>
          <p:cNvSpPr txBox="1"/>
          <p:nvPr/>
        </p:nvSpPr>
        <p:spPr>
          <a:xfrm>
            <a:off x="514650" y="1948575"/>
            <a:ext cx="173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Times New Roman"/>
                <a:ea typeface="Times New Roman"/>
                <a:cs typeface="Times New Roman"/>
                <a:sym typeface="Times New Roman"/>
              </a:rPr>
              <a:t>2018/2019</a:t>
            </a:r>
            <a:endParaRPr i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type="title"/>
          </p:nvPr>
        </p:nvSpPr>
        <p:spPr>
          <a:xfrm>
            <a:off x="3162025" y="2130675"/>
            <a:ext cx="7904700" cy="22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/>
              <a:t>Mida </a:t>
            </a:r>
            <a:r>
              <a:rPr lang="en-GB" sz="6200"/>
              <a:t>oled varem kuulnud/lugenud Tulevikukooli programmist?</a:t>
            </a:r>
            <a:r>
              <a:rPr lang="en-GB" sz="6200"/>
              <a:t> </a:t>
            </a:r>
            <a:endParaRPr sz="6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4"/>
          <p:cNvSpPr txBox="1"/>
          <p:nvPr>
            <p:ph type="title"/>
          </p:nvPr>
        </p:nvSpPr>
        <p:spPr>
          <a:xfrm>
            <a:off x="3162025" y="2130675"/>
            <a:ext cx="7904700" cy="22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/>
              <a:t>Mida </a:t>
            </a:r>
            <a:r>
              <a:rPr lang="en-GB" sz="6200"/>
              <a:t>oled varem kuulnud/lugenud Tulevikukooli programmist?</a:t>
            </a:r>
            <a:r>
              <a:rPr lang="en-GB" sz="6200"/>
              <a:t> </a:t>
            </a:r>
            <a:endParaRPr sz="6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/>
          <p:nvPr>
            <p:ph type="title"/>
          </p:nvPr>
        </p:nvSpPr>
        <p:spPr>
          <a:xfrm>
            <a:off x="1440000" y="1980000"/>
            <a:ext cx="87663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72000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Praktiline korraldus</a:t>
            </a:r>
            <a:br>
              <a:rPr i="1" lang="en-GB" sz="9600">
                <a:latin typeface="Play"/>
                <a:ea typeface="Play"/>
                <a:cs typeface="Play"/>
                <a:sym typeface="Play"/>
              </a:rPr>
            </a:br>
            <a:endParaRPr i="1" sz="540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/>
          <p:nvPr>
            <p:ph type="title"/>
          </p:nvPr>
        </p:nvSpPr>
        <p:spPr>
          <a:xfrm>
            <a:off x="4173325" y="619450"/>
            <a:ext cx="7429200" cy="84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Programmi korraldus</a:t>
            </a:r>
            <a:endParaRPr/>
          </a:p>
        </p:txBody>
      </p:sp>
      <p:sp>
        <p:nvSpPr>
          <p:cNvPr id="240" name="Google Shape;240;p46"/>
          <p:cNvSpPr txBox="1"/>
          <p:nvPr>
            <p:ph idx="2" type="title"/>
          </p:nvPr>
        </p:nvSpPr>
        <p:spPr>
          <a:xfrm>
            <a:off x="1670275" y="2102975"/>
            <a:ext cx="9932400" cy="394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GB" sz="3100"/>
              <a:t>5-7 liikmeline meeskond, kuhu kuulub koolijuht ja muutusega seotud õpetajad 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GB" sz="3100"/>
              <a:t>Aasta jooksul oma koolis läbiviidav muutus, mis toetab õppija arengut ja õppimist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GB" sz="3100"/>
              <a:t>Ülikooli tugi: 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-"/>
            </a:pPr>
            <a:r>
              <a:rPr lang="en-GB" sz="3100"/>
              <a:t>konsultant 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-"/>
            </a:pPr>
            <a:r>
              <a:rPr lang="en-GB" sz="3100"/>
              <a:t>igakuised seminarid (iga kuu viimasel teisipäeval kell 13.00 - 17.00) 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-"/>
            </a:pPr>
            <a:r>
              <a:rPr lang="en-GB" sz="3100"/>
              <a:t>koolitusseminar kooliperele vastavalt kooli tegevuskavale</a:t>
            </a:r>
            <a:endParaRPr sz="3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25" y="103950"/>
            <a:ext cx="3108350" cy="16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7"/>
          <p:cNvSpPr txBox="1"/>
          <p:nvPr>
            <p:ph type="title"/>
          </p:nvPr>
        </p:nvSpPr>
        <p:spPr>
          <a:xfrm>
            <a:off x="1440000" y="1980000"/>
            <a:ext cx="8766300" cy="85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Tulevikukooli programmi alus</a:t>
            </a:r>
            <a:endParaRPr/>
          </a:p>
        </p:txBody>
      </p:sp>
      <p:sp>
        <p:nvSpPr>
          <p:cNvPr id="248" name="Google Shape;248;p47"/>
          <p:cNvSpPr txBox="1"/>
          <p:nvPr>
            <p:ph idx="2" type="title"/>
          </p:nvPr>
        </p:nvSpPr>
        <p:spPr>
          <a:xfrm>
            <a:off x="1440000" y="3002100"/>
            <a:ext cx="10170300" cy="4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Tallinna Ülikooli täiendusõppe õppekava “Tulevikukool - tõenduspõhine muudatuste juhtimine koolikultuuris” (8 EAP)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Juhtmeeskond saab programmi läbides vastava koolitustunnistuse</a:t>
            </a:r>
            <a:endParaRPr sz="33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8"/>
          <p:cNvSpPr txBox="1"/>
          <p:nvPr>
            <p:ph type="title"/>
          </p:nvPr>
        </p:nvSpPr>
        <p:spPr>
          <a:xfrm>
            <a:off x="1440000" y="879800"/>
            <a:ext cx="8766300" cy="85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Kooli investeering: 9800 EUR</a:t>
            </a:r>
            <a:endParaRPr/>
          </a:p>
        </p:txBody>
      </p:sp>
      <p:sp>
        <p:nvSpPr>
          <p:cNvPr id="255" name="Google Shape;255;p48"/>
          <p:cNvSpPr txBox="1"/>
          <p:nvPr>
            <p:ph idx="2" type="title"/>
          </p:nvPr>
        </p:nvSpPr>
        <p:spPr>
          <a:xfrm>
            <a:off x="1440000" y="1797800"/>
            <a:ext cx="9630000" cy="163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Programmi raames saab kool: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kogu õppeaasta vältel regulaarset ülikooli konsultandi nõustamist muutuse elluviimiseks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igakuised seminarid Tallinna Ülikoolis tõenduspõhise muutuste juhtimise oskuste arendamiseks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kooli muutusest lähtuva ja muutust toetava koolitusseminari kogu kooliperele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koolikultuuri küsitlustulemuste raporti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õppekäigu varasemalt Tulevikukooli programmis osalenud kooli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Tallinna Ülikooli täienduskoolituse läbimist tõendava tunnistuse või tõendi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Hinnale ei lisandu käibemaks.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9"/>
          <p:cNvSpPr txBox="1"/>
          <p:nvPr>
            <p:ph type="title"/>
          </p:nvPr>
        </p:nvSpPr>
        <p:spPr>
          <a:xfrm>
            <a:off x="1440000" y="1980000"/>
            <a:ext cx="8766300" cy="85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Koolitus- ja koostööleping</a:t>
            </a:r>
            <a:endParaRPr/>
          </a:p>
        </p:txBody>
      </p:sp>
      <p:sp>
        <p:nvSpPr>
          <p:cNvPr id="262" name="Google Shape;262;p49"/>
          <p:cNvSpPr txBox="1"/>
          <p:nvPr>
            <p:ph idx="2" type="title"/>
          </p:nvPr>
        </p:nvSpPr>
        <p:spPr>
          <a:xfrm>
            <a:off x="1440000" y="3002100"/>
            <a:ext cx="9630000" cy="4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Vastastikused ootused ehk käsundisaaja ja -andja õigused ja kohustused programmi jooksul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Kooliga kokkulepitud investeeringu tasumise tingimused, nt mitmes osas tasumine 2023. ja 2024. aasta jooksul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Programmi katkestamisega kaasnev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0"/>
          <p:cNvSpPr txBox="1"/>
          <p:nvPr>
            <p:ph type="title"/>
          </p:nvPr>
        </p:nvSpPr>
        <p:spPr>
          <a:xfrm>
            <a:off x="3203175" y="595200"/>
            <a:ext cx="75027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55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i="1" lang="en-GB" sz="5000">
                <a:latin typeface="Times New Roman"/>
                <a:ea typeface="Times New Roman"/>
                <a:cs typeface="Times New Roman"/>
                <a:sym typeface="Times New Roman"/>
              </a:rPr>
              <a:t>Programmiga </a:t>
            </a:r>
            <a:r>
              <a:rPr i="1" lang="en-GB" sz="500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i="1" lang="en-GB" sz="5000">
                <a:latin typeface="Times New Roman"/>
                <a:ea typeface="Times New Roman"/>
                <a:cs typeface="Times New Roman"/>
                <a:sym typeface="Times New Roman"/>
              </a:rPr>
              <a:t>iitumine</a:t>
            </a:r>
            <a:r>
              <a:rPr i="1" lang="en-GB" sz="5000">
                <a:latin typeface="Times New Roman"/>
                <a:ea typeface="Times New Roman"/>
                <a:cs typeface="Times New Roman"/>
                <a:sym typeface="Times New Roman"/>
              </a:rPr>
              <a:t> (1)</a:t>
            </a:r>
            <a:endParaRPr i="1"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Google Shape;26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25" y="103950"/>
            <a:ext cx="3108350" cy="16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0"/>
          <p:cNvSpPr txBox="1"/>
          <p:nvPr>
            <p:ph idx="2" type="body"/>
          </p:nvPr>
        </p:nvSpPr>
        <p:spPr>
          <a:xfrm>
            <a:off x="484950" y="1651125"/>
            <a:ext cx="10545600" cy="42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latin typeface="Times New Roman"/>
                <a:ea typeface="Times New Roman"/>
                <a:cs typeface="Times New Roman"/>
                <a:sym typeface="Times New Roman"/>
              </a:rPr>
              <a:t>Kooli kandideerimissoov (2 lk, saata e-mailile):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Mis väljakutset soovite koolis lahendada ja mis tõendid näitavad, et see tõesti on teie koolis väljakutseks?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Mis on muutus, mida soovite koolis saavutada seoses õppijate arengu ja õppimisega?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Kuidas see muutus on seotud kooli visiooni ja eesmärkidega arengukavas ning tuvastatud väljakutsetega sisehindamise aruandes?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Mis on Teie ootused Tulevikukooli programmile?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NB! Kandideerimissoovis kirjeldatud väljakutse ja muutus võivad programmi jooksul muutuda ja teiseneda.</a:t>
            </a: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2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Tähtaeg: 2. mai 2023</a:t>
            </a:r>
            <a:endParaRPr b="1" sz="27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1"/>
          <p:cNvSpPr txBox="1"/>
          <p:nvPr>
            <p:ph type="title"/>
          </p:nvPr>
        </p:nvSpPr>
        <p:spPr>
          <a:xfrm>
            <a:off x="4071750" y="631575"/>
            <a:ext cx="7385400" cy="84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>
                <a:solidFill>
                  <a:srgbClr val="000000"/>
                </a:solidFill>
              </a:rPr>
              <a:t>Programmiga </a:t>
            </a:r>
            <a:r>
              <a:rPr lang="en-GB" sz="5100">
                <a:solidFill>
                  <a:srgbClr val="000000"/>
                </a:solidFill>
              </a:rPr>
              <a:t>liitumine</a:t>
            </a:r>
            <a:r>
              <a:rPr lang="en-GB" sz="5100">
                <a:solidFill>
                  <a:srgbClr val="000000"/>
                </a:solidFill>
              </a:rPr>
              <a:t> (2)</a:t>
            </a:r>
            <a:endParaRPr sz="5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/>
          </a:p>
        </p:txBody>
      </p:sp>
      <p:sp>
        <p:nvSpPr>
          <p:cNvPr id="277" name="Google Shape;277;p51"/>
          <p:cNvSpPr txBox="1"/>
          <p:nvPr>
            <p:ph idx="2" type="title"/>
          </p:nvPr>
        </p:nvSpPr>
        <p:spPr>
          <a:xfrm>
            <a:off x="1440000" y="1800000"/>
            <a:ext cx="9630000" cy="20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Seejärel kohtumine Tulevikooli meeskonnaga: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GB" sz="2400"/>
              <a:t>Muutuse seotus kooli visiooni ja arengukavaga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GB" sz="2400"/>
              <a:t>Valmisolek tõenduspõhise lahenduse väljatöötamiseks ja järjepidevaks rakendamiseks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GB" sz="2400"/>
              <a:t>Arenduses olevad projektid koolis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GB" sz="2400"/>
              <a:t>Koolimeeskonnal kasutada olevad ressursid, eelkõige ajaressurss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GB" sz="2400"/>
              <a:t>Koostöö- ja juhtimiskultuur koolis </a:t>
            </a:r>
            <a:endParaRPr sz="2400"/>
          </a:p>
          <a:p>
            <a:pPr indent="4572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980000"/>
              </a:solidFill>
            </a:endParaRPr>
          </a:p>
          <a:p>
            <a:pPr indent="4572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</a:rPr>
              <a:t>Otsused: 17. mai 2023</a:t>
            </a:r>
            <a:endParaRPr b="1" sz="240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980000"/>
                </a:solidFill>
              </a:rPr>
              <a:t>Avaseminar: 30. mai 2023 kell 13.00 - 17.00</a:t>
            </a:r>
            <a:endParaRPr b="1" sz="240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78" name="Google Shape;27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25" y="103950"/>
            <a:ext cx="3108350" cy="16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/>
          <p:nvPr>
            <p:ph type="title"/>
          </p:nvPr>
        </p:nvSpPr>
        <p:spPr>
          <a:xfrm>
            <a:off x="3297253" y="1668975"/>
            <a:ext cx="7904700" cy="13257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600"/>
              <a:t>Kas Tulevikukool on meie koolile?</a:t>
            </a:r>
            <a:endParaRPr sz="6400"/>
          </a:p>
        </p:txBody>
      </p:sp>
      <p:sp>
        <p:nvSpPr>
          <p:cNvPr id="284" name="Google Shape;284;p52"/>
          <p:cNvSpPr txBox="1"/>
          <p:nvPr>
            <p:ph idx="1" type="body"/>
          </p:nvPr>
        </p:nvSpPr>
        <p:spPr>
          <a:xfrm>
            <a:off x="3297253" y="3182085"/>
            <a:ext cx="7904700" cy="17325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lang="en-GB" sz="3200">
                <a:latin typeface="Times New Roman"/>
                <a:ea typeface="Times New Roman"/>
                <a:cs typeface="Times New Roman"/>
                <a:sym typeface="Times New Roman"/>
              </a:rPr>
              <a:t>15 kooli õppetunnid kooliarendusprogrammis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3"/>
          <p:cNvSpPr txBox="1"/>
          <p:nvPr>
            <p:ph type="title"/>
          </p:nvPr>
        </p:nvSpPr>
        <p:spPr>
          <a:xfrm>
            <a:off x="795867" y="314569"/>
            <a:ext cx="10617300" cy="872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800"/>
              <a:t>Tulevikukooli programm …  </a:t>
            </a:r>
            <a:endParaRPr i="1" sz="3800"/>
          </a:p>
        </p:txBody>
      </p:sp>
      <p:sp>
        <p:nvSpPr>
          <p:cNvPr id="290" name="Google Shape;290;p53"/>
          <p:cNvSpPr txBox="1"/>
          <p:nvPr>
            <p:ph idx="1" type="body"/>
          </p:nvPr>
        </p:nvSpPr>
        <p:spPr>
          <a:xfrm>
            <a:off x="831675" y="912400"/>
            <a:ext cx="10545600" cy="4633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-GB" sz="2700"/>
              <a:t>… </a:t>
            </a:r>
            <a:r>
              <a:rPr lang="en-GB" sz="2700"/>
              <a:t>aitab mõista oma eesmärke</a:t>
            </a:r>
            <a:endParaRPr sz="2700"/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-GB" sz="2400"/>
              <a:t>„/…/ oleks me eelmise aasta algul seda teadnud, millised on tegelikult õpetajate teadmised, oleksime hoopis teisiti alustanud.”</a:t>
            </a:r>
            <a:endParaRPr i="1" sz="2400"/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-GB" sz="2700"/>
              <a:t>… </a:t>
            </a:r>
            <a:r>
              <a:rPr lang="en-GB" sz="2700"/>
              <a:t>aitab kasutada</a:t>
            </a:r>
            <a:r>
              <a:rPr lang="en-GB" sz="2700"/>
              <a:t> andmeid muutuse protsessi ja tulemuste üle otsustamiseks </a:t>
            </a:r>
            <a:endParaRPr sz="2700"/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-GB" sz="2400"/>
              <a:t>„See on miski, mida me tegelikult ise saame teha. /.../ Me lihtsalt peame teadma, millest lähtuda.“</a:t>
            </a:r>
            <a:endParaRPr i="1" sz="2400"/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-GB" sz="2700"/>
              <a:t>… </a:t>
            </a:r>
            <a:r>
              <a:rPr lang="en-GB" sz="2700"/>
              <a:t>aitab luua</a:t>
            </a:r>
            <a:r>
              <a:rPr lang="en-GB" sz="2700"/>
              <a:t> tähenduslikke muutusi kogu koolis</a:t>
            </a:r>
            <a:endParaRPr sz="2700"/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„/…/ </a:t>
            </a:r>
            <a:r>
              <a:rPr i="1" lang="en-GB" sz="2400"/>
              <a:t>Usun, et praegu käima läinud algatus on väga tore väljakutse õpetajatele ja läbi selle tugevneb õpetajate koostöö ja praktikate jagamine</a:t>
            </a:r>
            <a:r>
              <a:rPr lang="en-GB" sz="2400"/>
              <a:t>“</a:t>
            </a:r>
            <a:r>
              <a:rPr i="1" lang="en-GB" sz="2400"/>
              <a:t>.</a:t>
            </a:r>
            <a:endParaRPr i="1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1234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type="ctrTitle"/>
          </p:nvPr>
        </p:nvSpPr>
        <p:spPr>
          <a:xfrm>
            <a:off x="1415000" y="651000"/>
            <a:ext cx="84690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lay"/>
              <a:buNone/>
            </a:pPr>
            <a:r>
              <a:rPr lang="en-GB">
                <a:solidFill>
                  <a:schemeClr val="lt1"/>
                </a:solidFill>
              </a:rPr>
              <a:t>Teemad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lay"/>
              <a:buNone/>
            </a:pPr>
            <a:r>
              <a:t/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108" name="Google Shape;108;p27"/>
          <p:cNvSpPr txBox="1"/>
          <p:nvPr>
            <p:ph idx="1" type="subTitle"/>
          </p:nvPr>
        </p:nvSpPr>
        <p:spPr>
          <a:xfrm>
            <a:off x="1372825" y="2225550"/>
            <a:ext cx="9630000" cy="3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Char char="●"/>
            </a:pPr>
            <a:r>
              <a:rPr lang="en-GB" sz="3400">
                <a:solidFill>
                  <a:schemeClr val="lt1"/>
                </a:solidFill>
              </a:rPr>
              <a:t>Ülevaade Tulevikukooli programmist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●"/>
            </a:pPr>
            <a:r>
              <a:rPr lang="en-GB" sz="3400">
                <a:solidFill>
                  <a:schemeClr val="lt1"/>
                </a:solidFill>
              </a:rPr>
              <a:t>Praktiline korraldus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●"/>
            </a:pPr>
            <a:r>
              <a:rPr lang="en-GB" sz="3400">
                <a:solidFill>
                  <a:schemeClr val="lt1"/>
                </a:solidFill>
              </a:rPr>
              <a:t>Liitumine 2023/2024 õa programmiga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●"/>
            </a:pPr>
            <a:r>
              <a:rPr lang="en-GB" sz="3400">
                <a:solidFill>
                  <a:schemeClr val="lt1"/>
                </a:solidFill>
              </a:rPr>
              <a:t>Küsimused ja vastused</a:t>
            </a:r>
            <a:endParaRPr sz="34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33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4"/>
          <p:cNvSpPr txBox="1"/>
          <p:nvPr>
            <p:ph type="title"/>
          </p:nvPr>
        </p:nvSpPr>
        <p:spPr>
          <a:xfrm>
            <a:off x="1440000" y="1980000"/>
            <a:ext cx="9630000" cy="14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Küsimused - vastused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5"/>
          <p:cNvSpPr txBox="1"/>
          <p:nvPr>
            <p:ph type="title"/>
          </p:nvPr>
        </p:nvSpPr>
        <p:spPr>
          <a:xfrm>
            <a:off x="3372853" y="1262574"/>
            <a:ext cx="7904700" cy="2814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Millise </a:t>
            </a:r>
            <a:r>
              <a:rPr lang="en-GB"/>
              <a:t>mõttega</a:t>
            </a:r>
            <a:r>
              <a:rPr lang="en-GB"/>
              <a:t> lahkud?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1234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6"/>
          <p:cNvSpPr txBox="1"/>
          <p:nvPr>
            <p:ph type="title"/>
          </p:nvPr>
        </p:nvSpPr>
        <p:spPr>
          <a:xfrm>
            <a:off x="1440000" y="2287200"/>
            <a:ext cx="5345700" cy="15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EB Garamond Medium"/>
              <a:buNone/>
            </a:pPr>
            <a:r>
              <a:rPr i="1" lang="en-GB">
                <a:solidFill>
                  <a:schemeClr val="lt1"/>
                </a:solidFill>
              </a:rPr>
              <a:t>TÄNAME!</a:t>
            </a:r>
            <a:endParaRPr/>
          </a:p>
        </p:txBody>
      </p:sp>
      <p:sp>
        <p:nvSpPr>
          <p:cNvPr id="308" name="Google Shape;308;p56"/>
          <p:cNvSpPr txBox="1"/>
          <p:nvPr>
            <p:ph idx="2" type="subTitle"/>
          </p:nvPr>
        </p:nvSpPr>
        <p:spPr>
          <a:xfrm>
            <a:off x="1342200" y="4228475"/>
            <a:ext cx="49857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>
                <a:solidFill>
                  <a:schemeClr val="lt1"/>
                </a:solidFill>
              </a:rPr>
              <a:t>Liitumissoovide esitamise tähtaeg</a:t>
            </a:r>
            <a:r>
              <a:rPr lang="en-GB">
                <a:solidFill>
                  <a:schemeClr val="lt1"/>
                </a:solidFill>
              </a:rPr>
              <a:t> </a:t>
            </a:r>
            <a:r>
              <a:rPr b="1" lang="en-GB">
                <a:solidFill>
                  <a:schemeClr val="lt1"/>
                </a:solidFill>
              </a:rPr>
              <a:t>2</a:t>
            </a:r>
            <a:r>
              <a:rPr b="1" lang="en-GB">
                <a:solidFill>
                  <a:schemeClr val="lt1"/>
                </a:solidFill>
              </a:rPr>
              <a:t>.05 </a:t>
            </a:r>
            <a:r>
              <a:rPr lang="en-GB">
                <a:solidFill>
                  <a:schemeClr val="lt1"/>
                </a:solidFill>
              </a:rPr>
              <a:t>aadressile</a:t>
            </a:r>
            <a:r>
              <a:rPr b="1" lang="en-GB">
                <a:solidFill>
                  <a:schemeClr val="lt1"/>
                </a:solidFill>
              </a:rPr>
              <a:t> riina.stahl</a:t>
            </a:r>
            <a:r>
              <a:rPr b="1" lang="en-GB">
                <a:solidFill>
                  <a:schemeClr val="lt1"/>
                </a:solidFill>
              </a:rPr>
              <a:t>@tlu.ee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309" name="Google Shape;30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8192" y="630000"/>
            <a:ext cx="4057583" cy="527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type="title"/>
          </p:nvPr>
        </p:nvSpPr>
        <p:spPr>
          <a:xfrm>
            <a:off x="1440000" y="2992250"/>
            <a:ext cx="9630000" cy="14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Ülevaade Tulevikukooli programmist</a:t>
            </a:r>
            <a:endParaRPr/>
          </a:p>
        </p:txBody>
      </p:sp>
      <p:sp>
        <p:nvSpPr>
          <p:cNvPr id="115" name="Google Shape;115;p28"/>
          <p:cNvSpPr txBox="1"/>
          <p:nvPr>
            <p:ph idx="2" type="title"/>
          </p:nvPr>
        </p:nvSpPr>
        <p:spPr>
          <a:xfrm>
            <a:off x="1389400" y="4647975"/>
            <a:ext cx="9630000" cy="4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 Eisenschmidt, haridusjuhtimise professor</a:t>
            </a:r>
            <a:endParaRPr/>
          </a:p>
        </p:txBody>
      </p:sp>
      <p:pic>
        <p:nvPicPr>
          <p:cNvPr id="116" name="Google Shape;1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3525" y="274375"/>
            <a:ext cx="5315322" cy="24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type="title"/>
          </p:nvPr>
        </p:nvSpPr>
        <p:spPr>
          <a:xfrm>
            <a:off x="1471725" y="1809700"/>
            <a:ext cx="9630000" cy="452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solidFill>
                <a:srgbClr val="98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900">
                <a:solidFill>
                  <a:srgbClr val="980000"/>
                </a:solidFill>
                <a:highlight>
                  <a:srgbClr val="FFFFFF"/>
                </a:highlight>
              </a:rPr>
              <a:t>P</a:t>
            </a:r>
            <a:r>
              <a:rPr lang="en-GB" sz="3500">
                <a:solidFill>
                  <a:srgbClr val="000000"/>
                </a:solidFill>
                <a:highlight>
                  <a:srgbClr val="FFFFFF"/>
                </a:highlight>
              </a:rPr>
              <a:t>rogrammi eesmärk on aidata koolides luua õppija arengut toetav õppimis- ja õpetamiskultuur toetades programmis osalevate koolide tõenduspõhise ja koostöise muutuste juhtimise võimekust. </a:t>
            </a:r>
            <a:endParaRPr sz="3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500">
              <a:solidFill>
                <a:srgbClr val="98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500">
              <a:solidFill>
                <a:srgbClr val="98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98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980000"/>
                </a:solidFill>
                <a:highlight>
                  <a:srgbClr val="FFFFFF"/>
                </a:highlight>
              </a:rPr>
              <a:t>Tulevikukoolis osalenud kool suudab liikuda muutuse vajaduse määratlemisest selle jätkusuutliku rakendamiseni koolipere igapäevaellu.</a:t>
            </a:r>
            <a:endParaRPr sz="7800">
              <a:solidFill>
                <a:srgbClr val="980000"/>
              </a:solidFill>
            </a:endParaRPr>
          </a:p>
        </p:txBody>
      </p:sp>
      <p:pic>
        <p:nvPicPr>
          <p:cNvPr id="123" name="Google Shape;12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150" y="0"/>
            <a:ext cx="5315322" cy="24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294474" cy="655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925"/>
            <a:ext cx="11404124" cy="6723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600" y="0"/>
            <a:ext cx="11116733" cy="69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>
            <p:ph type="title"/>
          </p:nvPr>
        </p:nvSpPr>
        <p:spPr>
          <a:xfrm>
            <a:off x="1440000" y="1980000"/>
            <a:ext cx="9630000" cy="14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Näiteid varasemat lendude programmidest</a:t>
            </a:r>
            <a:endParaRPr/>
          </a:p>
        </p:txBody>
      </p:sp>
      <p:sp>
        <p:nvSpPr>
          <p:cNvPr id="148" name="Google Shape;148;p33"/>
          <p:cNvSpPr txBox="1"/>
          <p:nvPr/>
        </p:nvSpPr>
        <p:spPr>
          <a:xfrm>
            <a:off x="1771925" y="3857400"/>
            <a:ext cx="945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https://www.tlu.ee/HIK/tulevikukool</a:t>
            </a:r>
            <a:r>
              <a:rPr lang="en-GB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ileh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