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50" r:id="rId2"/>
    <p:sldId id="351" r:id="rId3"/>
    <p:sldId id="335" r:id="rId4"/>
    <p:sldId id="354" r:id="rId5"/>
    <p:sldId id="355" r:id="rId6"/>
    <p:sldId id="352" r:id="rId7"/>
    <p:sldId id="349" r:id="rId8"/>
    <p:sldId id="348" r:id="rId9"/>
    <p:sldId id="353" r:id="rId10"/>
    <p:sldId id="27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43C"/>
    <a:srgbClr val="A4D65E"/>
    <a:srgbClr val="D3BBA8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7027" autoAdjust="0"/>
  </p:normalViewPr>
  <p:slideViewPr>
    <p:cSldViewPr snapToGrid="0">
      <p:cViewPr varScale="1">
        <p:scale>
          <a:sx n="67" d="100"/>
          <a:sy n="67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sutaja\Desktop\tallinna-&#252;likooli-ev-&#245;ppij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Tlu</a:t>
            </a:r>
            <a:r>
              <a:rPr lang="et-EE" baseline="0" dirty="0" smtClean="0"/>
              <a:t>  ev üliõpilaste puuete osakaal</a:t>
            </a:r>
            <a:endParaRPr lang="et-EE" dirty="0"/>
          </a:p>
        </c:rich>
      </c:tx>
      <c:layout>
        <c:manualLayout>
          <c:xMode val="edge"/>
          <c:yMode val="edge"/>
          <c:x val="0.22795846425182148"/>
          <c:y val="1.3544682521173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20-4F9A-A518-144D00390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20-4F9A-A518-144D00390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20-4F9A-A518-144D00390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20-4F9A-A518-144D003906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data!$R$3:$R$6</c:f>
              <c:strCache>
                <c:ptCount val="4"/>
                <c:pt idx="0">
                  <c:v>nägemis</c:v>
                </c:pt>
                <c:pt idx="1">
                  <c:v>liikumis</c:v>
                </c:pt>
                <c:pt idx="2">
                  <c:v>muu</c:v>
                </c:pt>
                <c:pt idx="3">
                  <c:v>kuulmis</c:v>
                </c:pt>
              </c:strCache>
            </c:strRef>
          </c:cat>
          <c:val>
            <c:numRef>
              <c:f>data!$T$3:$T$6</c:f>
              <c:numCache>
                <c:formatCode>0%</c:formatCode>
                <c:ptCount val="4"/>
                <c:pt idx="0">
                  <c:v>0.22535211267605634</c:v>
                </c:pt>
                <c:pt idx="1">
                  <c:v>0.26760563380281688</c:v>
                </c:pt>
                <c:pt idx="2">
                  <c:v>0.40845070422535212</c:v>
                </c:pt>
                <c:pt idx="3">
                  <c:v>9.8591549295774641E-2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20-4F9A-A518-144D0039069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20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EV ÜLIÕPILASI AKADEEMILISTES ÜKSUSTES</a:t>
            </a:r>
            <a:endParaRPr lang="et-EE" sz="120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3179155730533679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chemeClr val="accent5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data!$D$74:$D$80</c:f>
              <c:strCache>
                <c:ptCount val="7"/>
                <c:pt idx="0">
                  <c:v>Humanitaarteaduste instituut</c:v>
                </c:pt>
                <c:pt idx="1">
                  <c:v>Haridusteaduste instituut</c:v>
                </c:pt>
                <c:pt idx="2">
                  <c:v>Ühiskonnateaduste instituut</c:v>
                </c:pt>
                <c:pt idx="3">
                  <c:v>Loodus- ja terviseteaduste instituut</c:v>
                </c:pt>
                <c:pt idx="4">
                  <c:v>Digitehnoloogiate instituut</c:v>
                </c:pt>
                <c:pt idx="5">
                  <c:v>Balti filmi, meedia, kunstide ja kommunikatsiooni instituut</c:v>
                </c:pt>
                <c:pt idx="6">
                  <c:v>Haapsalu kolledž</c:v>
                </c:pt>
              </c:strCache>
            </c:strRef>
          </c:cat>
          <c:val>
            <c:numRef>
              <c:f>data!$G$74:$G$80</c:f>
              <c:numCache>
                <c:formatCode>General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15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F-4182-BEEC-1A7485E49D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97811440"/>
        <c:axId val="1397812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5">
                      <a:tint val="65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data!$D$74:$D$80</c15:sqref>
                        </c15:formulaRef>
                      </c:ext>
                    </c:extLst>
                    <c:strCache>
                      <c:ptCount val="7"/>
                      <c:pt idx="0">
                        <c:v>Humanitaarteaduste instituut</c:v>
                      </c:pt>
                      <c:pt idx="1">
                        <c:v>Haridusteaduste instituut</c:v>
                      </c:pt>
                      <c:pt idx="2">
                        <c:v>Ühiskonnateaduste instituut</c:v>
                      </c:pt>
                      <c:pt idx="3">
                        <c:v>Loodus- ja terviseteaduste instituut</c:v>
                      </c:pt>
                      <c:pt idx="4">
                        <c:v>Digitehnoloogiate instituut</c:v>
                      </c:pt>
                      <c:pt idx="5">
                        <c:v>Balti filmi, meedia, kunstide ja kommunikatsiooni instituut</c:v>
                      </c:pt>
                      <c:pt idx="6">
                        <c:v>Haapsalu kolledž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data!$E$74:$E$80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63F-4182-BEEC-1A7485E49D4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data!$D$74:$D$80</c15:sqref>
                        </c15:formulaRef>
                      </c:ext>
                    </c:extLst>
                    <c:strCache>
                      <c:ptCount val="7"/>
                      <c:pt idx="0">
                        <c:v>Humanitaarteaduste instituut</c:v>
                      </c:pt>
                      <c:pt idx="1">
                        <c:v>Haridusteaduste instituut</c:v>
                      </c:pt>
                      <c:pt idx="2">
                        <c:v>Ühiskonnateaduste instituut</c:v>
                      </c:pt>
                      <c:pt idx="3">
                        <c:v>Loodus- ja terviseteaduste instituut</c:v>
                      </c:pt>
                      <c:pt idx="4">
                        <c:v>Digitehnoloogiate instituut</c:v>
                      </c:pt>
                      <c:pt idx="5">
                        <c:v>Balti filmi, meedia, kunstide ja kommunikatsiooni instituut</c:v>
                      </c:pt>
                      <c:pt idx="6">
                        <c:v>Haapsalu kolledž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data!$F$74:$F$80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63F-4182-BEEC-1A7485E49D4A}"/>
                  </c:ext>
                </c:extLst>
              </c15:ser>
            </c15:filteredBarSeries>
          </c:ext>
        </c:extLst>
      </c:barChart>
      <c:catAx>
        <c:axId val="139781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7812272"/>
        <c:crosses val="autoZero"/>
        <c:auto val="1"/>
        <c:lblAlgn val="ctr"/>
        <c:lblOffset val="100"/>
        <c:noMultiLvlLbl val="0"/>
      </c:catAx>
      <c:valAx>
        <c:axId val="1397812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781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8/27/2019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4660-B23E-4698-B217-8F7C552476E2}" type="datetimeFigureOut">
              <a:rPr lang="et-EE" smtClean="0"/>
              <a:t>27.08.2019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E3F1-F987-417C-9178-84476173E0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2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ikumisvabadus.invainfo.e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lu.ee/ulikooli-linnak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ulib.ee.ezproxy.tlu.ee/index.php/et/lugejale-et/teenused/teenused/erivajadustega-lugejale?KeepThis=true&amp;amp;TB_iframe=true&amp;amp;height=600&amp;amp;width=80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lu.ee/erivajadusega-oppija-noustamine/keskkond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otlused.archimedes.ee/pub_login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indus.e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lu.ee/parklapidu" TargetMode="External"/><Relationship Id="rId4" Type="http://schemas.openxmlformats.org/officeDocument/2006/relationships/hyperlink" Target="https://www.tlu.ee/stardipauk20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http://liikumisvabadus.invainfo.ee/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hlinkClick r:id="rId4"/>
              </a:rPr>
              <a:t>https://www.tlu.ee/ulikooli-linnak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E3F1-F987-417C-9178-84476173E0B5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56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http://www.tlulib.ee.ezproxy.tlu.ee/index.php/et/lugejale-et/teenused/teenused/erivajadustega-lugejale?KeepThis=true&amp;amp;TB_iframe=true&amp;amp;height=600&amp;amp;width=800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hlinkClick r:id="rId4"/>
              </a:rPr>
              <a:t>https://www.tlu.ee/erivajadusega-oppija-noustamine/keskkond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E3F1-F987-417C-9178-84476173E0B5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170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https://taotlused.archimedes.ee/pub_login.php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E3F1-F987-417C-9178-84476173E0B5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135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https://www.esindus.ee/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hlinkClick r:id="rId4"/>
              </a:rPr>
              <a:t>https://www.tlu.ee/stardipauk2019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>
                <a:hlinkClick r:id="rId5"/>
              </a:rPr>
              <a:t>https://www.tlu.ee/parklapidu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Üliõpilasnõukogud</a:t>
            </a:r>
          </a:p>
          <a:p>
            <a:r>
              <a:rPr lang="et-EE" dirty="0" smtClean="0"/>
              <a:t>Kultuuri, väitlus,</a:t>
            </a:r>
            <a:r>
              <a:rPr lang="et-EE" baseline="0" dirty="0" smtClean="0"/>
              <a:t> foto, teatri, rahvusvaheline, tantsu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E3F1-F987-417C-9178-84476173E0B5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423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D0043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</a:t>
            </a:r>
            <a:endParaRPr lang="en-US" sz="6600" b="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Picture 7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endParaRPr lang="en-US" sz="6600" b="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Picture 7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</a:t>
            </a:r>
            <a:endParaRPr lang="en-US" sz="6600" b="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Picture 7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3" name="Picture 2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5" name="Picture 1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4" name="Picture 3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2" name="Picture 1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4" name="Picture 3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2" name="Picture 1" descr="TLY_est-valg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" y="5808752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5" name="Picture 4" descr="TLY_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7" y="5809098"/>
            <a:ext cx="2428795" cy="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karj&#228;&#228;ri-n&#245;ustamiskeskus/erivajadusega-oppija-noustamine" TargetMode="External"/><Relationship Id="rId2" Type="http://schemas.openxmlformats.org/officeDocument/2006/relationships/hyperlink" Target="mailto:maarja.jogioja@tlu.ee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ulikooli-linn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stardipauk20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t-EE" sz="8000" dirty="0" smtClean="0"/>
              <a:t>Erivajadusega õppija toetamine kõrgkoolis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endParaRPr lang="et-EE" b="1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Maarja jõgioja</a:t>
            </a:r>
          </a:p>
          <a:p>
            <a:r>
              <a:rPr lang="et-EE" dirty="0" smtClean="0"/>
              <a:t>27</a:t>
            </a:r>
            <a:r>
              <a:rPr lang="et-EE" dirty="0" smtClean="0"/>
              <a:t>.08.2019</a:t>
            </a:r>
            <a:endParaRPr lang="en-US" dirty="0" smtClean="0"/>
          </a:p>
        </p:txBody>
      </p:sp>
      <p:pic>
        <p:nvPicPr>
          <p:cNvPr id="6" name="Picture 5" descr="Y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40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8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TÄNAN!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Maarja Jõgioja</a:t>
            </a:r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maarja.jogioja@tlu.ee</a:t>
            </a:r>
            <a:endParaRPr lang="et-EE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www.tlu.ee/</a:t>
            </a:r>
            <a:r>
              <a:rPr lang="en-US" dirty="0" err="1" smtClean="0">
                <a:hlinkClick r:id="rId3"/>
              </a:rPr>
              <a:t>karjääri-nõustamiskeskus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erivajadusega-oppija-noustamine</a:t>
            </a:r>
            <a:endParaRPr lang="et-EE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2" y="55419"/>
            <a:ext cx="7518399" cy="5634182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Tallinna Ülikoolis õpib 72 puudega üliõpilast, nendest  36 keskmise, </a:t>
            </a:r>
            <a:r>
              <a:rPr lang="fi-FI" dirty="0" smtClean="0"/>
              <a:t>3</a:t>
            </a:r>
            <a:r>
              <a:rPr lang="et-EE" dirty="0" smtClean="0"/>
              <a:t>2</a:t>
            </a:r>
            <a:r>
              <a:rPr lang="fi-FI" dirty="0" smtClean="0"/>
              <a:t> raske</a:t>
            </a:r>
            <a:r>
              <a:rPr lang="et-EE" dirty="0"/>
              <a:t> </a:t>
            </a:r>
            <a:r>
              <a:rPr lang="et-EE" dirty="0" smtClean="0"/>
              <a:t>ja 4 sügava puude raskusastmega.</a:t>
            </a:r>
          </a:p>
          <a:p>
            <a:pPr marL="0" indent="0">
              <a:buNone/>
            </a:pPr>
            <a:r>
              <a:rPr lang="et-EE" dirty="0" smtClean="0"/>
              <a:t> </a:t>
            </a:r>
          </a:p>
          <a:p>
            <a:endParaRPr lang="et-E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B35CED-5152-42B9-8F80-1C37F8BB8E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292678" y="2456653"/>
          <a:ext cx="4541630" cy="281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279322" y="37336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8267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8" y="520479"/>
            <a:ext cx="7215086" cy="5164483"/>
          </a:xfrm>
        </p:spPr>
      </p:pic>
    </p:spTree>
    <p:extLst>
      <p:ext uri="{BB962C8B-B14F-4D97-AF65-F5344CB8AC3E}">
        <p14:creationId xmlns:p14="http://schemas.microsoft.com/office/powerpoint/2010/main" val="2360527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Keskkond linnakus</a:t>
            </a:r>
            <a:endParaRPr lang="et-E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10" y="1549400"/>
            <a:ext cx="7909080" cy="4045284"/>
          </a:xfrm>
        </p:spPr>
        <p:txBody>
          <a:bodyPr/>
          <a:lstStyle/>
          <a:p>
            <a:pPr fontAlgn="base"/>
            <a:r>
              <a:rPr lang="et-EE" sz="1800" b="1" dirty="0"/>
              <a:t>Linnakuga tutvumiseks on soovitatav leppida kokku aeg erivajadusetega üliõpilaste nõustajaga, et teha kohandatud majatuur</a:t>
            </a:r>
            <a:r>
              <a:rPr lang="et-EE" sz="1800" b="1" dirty="0" smtClean="0"/>
              <a:t>.</a:t>
            </a:r>
          </a:p>
          <a:p>
            <a:pPr fontAlgn="base"/>
            <a:r>
              <a:rPr lang="et-EE" sz="1800" b="1" dirty="0" smtClean="0"/>
              <a:t> Narva </a:t>
            </a:r>
            <a:r>
              <a:rPr lang="et-EE" sz="1800" b="1" dirty="0"/>
              <a:t>mnt 25</a:t>
            </a:r>
            <a:r>
              <a:rPr lang="et-EE" sz="1800" dirty="0"/>
              <a:t> õppehoone </a:t>
            </a:r>
            <a:r>
              <a:rPr lang="et-EE" sz="1800" i="1" dirty="0"/>
              <a:t>Terra</a:t>
            </a:r>
            <a:r>
              <a:rPr lang="et-EE" sz="1800" dirty="0"/>
              <a:t>  (ruumide tähis </a:t>
            </a:r>
            <a:r>
              <a:rPr lang="et-EE" sz="1800" b="1" dirty="0"/>
              <a:t>T</a:t>
            </a:r>
            <a:r>
              <a:rPr lang="et-EE" sz="1800" dirty="0"/>
              <a:t>) saab läbi Astra maja III ja IV korrusele. </a:t>
            </a:r>
          </a:p>
          <a:p>
            <a:pPr fontAlgn="base"/>
            <a:r>
              <a:rPr lang="et-EE" sz="1800" b="1" dirty="0"/>
              <a:t>Narva mnt 29</a:t>
            </a:r>
            <a:r>
              <a:rPr lang="et-EE" sz="1800" dirty="0"/>
              <a:t> õppehoone </a:t>
            </a:r>
            <a:r>
              <a:rPr lang="et-EE" sz="1800" i="1" dirty="0"/>
              <a:t>Silva</a:t>
            </a:r>
            <a:r>
              <a:rPr lang="et-EE" sz="1800" dirty="0"/>
              <a:t> (ruumide tähis </a:t>
            </a:r>
            <a:r>
              <a:rPr lang="et-EE" sz="1800" b="1" dirty="0"/>
              <a:t>S</a:t>
            </a:r>
            <a:r>
              <a:rPr lang="et-EE" sz="1800" dirty="0"/>
              <a:t>) kõikidele korrustele läbi Astra maja ja teisele korrusele läbi Mare maja.</a:t>
            </a:r>
          </a:p>
          <a:p>
            <a:pPr fontAlgn="base"/>
            <a:r>
              <a:rPr lang="et-EE" sz="1800" b="1" dirty="0"/>
              <a:t>Narva mnt 29</a:t>
            </a:r>
            <a:r>
              <a:rPr lang="et-EE" sz="1800" dirty="0"/>
              <a:t> õppehoone </a:t>
            </a:r>
            <a:r>
              <a:rPr lang="et-EE" sz="1800" i="1" dirty="0"/>
              <a:t>Astra</a:t>
            </a:r>
            <a:r>
              <a:rPr lang="et-EE" sz="1800" dirty="0"/>
              <a:t> (ruumide tähis </a:t>
            </a:r>
            <a:r>
              <a:rPr lang="et-EE" sz="1800" b="1" dirty="0"/>
              <a:t>A</a:t>
            </a:r>
            <a:r>
              <a:rPr lang="et-EE" sz="1800" dirty="0"/>
              <a:t>) kõikidele korrustele. Astra õppehoones on olemas inva-WC-d.</a:t>
            </a:r>
          </a:p>
          <a:p>
            <a:pPr fontAlgn="base"/>
            <a:r>
              <a:rPr lang="et-EE" sz="1800" b="1" dirty="0"/>
              <a:t>Uus-Sadama 5</a:t>
            </a:r>
            <a:r>
              <a:rPr lang="et-EE" sz="1800" dirty="0"/>
              <a:t> õppehoone </a:t>
            </a:r>
            <a:r>
              <a:rPr lang="et-EE" sz="1800" i="1" dirty="0"/>
              <a:t>Mare</a:t>
            </a:r>
            <a:r>
              <a:rPr lang="et-EE" sz="1800" dirty="0"/>
              <a:t> (ruumide tähis </a:t>
            </a:r>
            <a:r>
              <a:rPr lang="et-EE" sz="1800" b="1" dirty="0"/>
              <a:t>M</a:t>
            </a:r>
            <a:r>
              <a:rPr lang="et-EE" sz="1800" dirty="0"/>
              <a:t>) kõikidele korrustele. Mare õppehoones on erivajadusega inimestele mõeldud WC.</a:t>
            </a:r>
          </a:p>
          <a:p>
            <a:pPr fontAlgn="base"/>
            <a:r>
              <a:rPr lang="et-EE" sz="1800" b="1" dirty="0"/>
              <a:t>Narva mnt 27</a:t>
            </a:r>
            <a:r>
              <a:rPr lang="et-EE" sz="1800" dirty="0"/>
              <a:t> õppehoone </a:t>
            </a:r>
            <a:r>
              <a:rPr lang="et-EE" sz="1800" i="1" dirty="0"/>
              <a:t>Nova</a:t>
            </a:r>
            <a:r>
              <a:rPr lang="et-EE" sz="1800" dirty="0"/>
              <a:t> (ruumide tähis </a:t>
            </a:r>
            <a:r>
              <a:rPr lang="et-EE" sz="1800" b="1" dirty="0"/>
              <a:t>N</a:t>
            </a:r>
            <a:r>
              <a:rPr lang="et-EE" sz="1800" dirty="0"/>
              <a:t>) kõikidele korrustele. Nova õppehoones on ka inva-WC.</a:t>
            </a:r>
          </a:p>
          <a:p>
            <a:pPr fontAlgn="base"/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734815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40" y="668956"/>
            <a:ext cx="7909080" cy="4045284"/>
          </a:xfrm>
        </p:spPr>
        <p:txBody>
          <a:bodyPr/>
          <a:lstStyle/>
          <a:p>
            <a:pPr fontAlgn="base"/>
            <a:r>
              <a:rPr lang="et-EE" sz="2000" dirty="0" smtClean="0"/>
              <a:t>Tallinna </a:t>
            </a:r>
            <a:r>
              <a:rPr lang="et-EE" sz="2000" dirty="0"/>
              <a:t>Ülikooli õppehooned on ratastooliga liikuja seisukohast kaardistatud. </a:t>
            </a:r>
            <a:r>
              <a:rPr lang="et-EE" sz="2000" dirty="0" smtClean="0"/>
              <a:t> Tutvuda saab majadega Liikumisvabaduse leheküljel ja  Tallinna Ülikooli linnaku lehel.</a:t>
            </a:r>
            <a:r>
              <a:rPr lang="et-EE" sz="2000" dirty="0"/>
              <a:t> Nägemislangusega üliõpilaste liikumise hõlbustamiseks on kõigi õppehoonete treppide esimene ja viimane aste märgistatud punase-valge või musta-kollase (Silva) triibulise ribaga</a:t>
            </a:r>
            <a:r>
              <a:rPr lang="et-EE" sz="2000" dirty="0" smtClean="0"/>
              <a:t>. Majaplaanid: </a:t>
            </a:r>
            <a:r>
              <a:rPr lang="et-EE" sz="2000" dirty="0" smtClean="0">
                <a:hlinkClick r:id="rId3"/>
              </a:rPr>
              <a:t>https</a:t>
            </a:r>
            <a:r>
              <a:rPr lang="et-EE" sz="2000" dirty="0">
                <a:hlinkClick r:id="rId3"/>
              </a:rPr>
              <a:t>://www.tlu.ee/ulikooli-linnak</a:t>
            </a:r>
            <a:endParaRPr lang="et-EE" sz="2000" dirty="0"/>
          </a:p>
          <a:p>
            <a:pPr fontAlgn="base"/>
            <a:r>
              <a:rPr lang="et-EE" sz="2000" dirty="0"/>
              <a:t>Ratastooliga ei ole võimalik iseseisvalt pääseda Terra maja II korrusele, Astra maja A-046 ja A- 018 ruumi</a:t>
            </a:r>
            <a:r>
              <a:rPr lang="et-EE" sz="2000" dirty="0" smtClean="0"/>
              <a:t>, arvutiklassi A- 406* ja </a:t>
            </a:r>
            <a:r>
              <a:rPr lang="et-EE" sz="2000" dirty="0"/>
              <a:t>Mare majas ruumi </a:t>
            </a:r>
            <a:r>
              <a:rPr lang="et-EE" sz="2000" dirty="0" smtClean="0"/>
              <a:t>M-134.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1715512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Tugiteenused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006" y="1406383"/>
            <a:ext cx="8205067" cy="4551072"/>
          </a:xfrm>
        </p:spPr>
        <p:txBody>
          <a:bodyPr/>
          <a:lstStyle/>
          <a:p>
            <a:pPr marL="0" indent="0">
              <a:buNone/>
            </a:pPr>
            <a:r>
              <a:rPr lang="et-EE" sz="1800" dirty="0"/>
              <a:t>- </a:t>
            </a:r>
            <a:r>
              <a:rPr lang="et-EE" sz="1800" dirty="0" smtClean="0"/>
              <a:t>Linnaku  </a:t>
            </a:r>
            <a:r>
              <a:rPr lang="et-EE" sz="1800" dirty="0"/>
              <a:t>tuur ja </a:t>
            </a:r>
            <a:r>
              <a:rPr lang="et-EE" sz="1800" dirty="0" smtClean="0"/>
              <a:t>orienteerumine kohanemiseks uues </a:t>
            </a:r>
            <a:r>
              <a:rPr lang="et-EE" sz="1800" dirty="0" smtClean="0"/>
              <a:t>keskkonnas. Uksekaardid linnku peal liiklemisel. </a:t>
            </a:r>
            <a:endParaRPr lang="et-EE" sz="1800" dirty="0"/>
          </a:p>
          <a:p>
            <a:pPr marL="0" indent="0">
              <a:buNone/>
            </a:pPr>
            <a:r>
              <a:rPr lang="et-EE" sz="1800" dirty="0" smtClean="0"/>
              <a:t>-Akadeemilise </a:t>
            </a:r>
            <a:r>
              <a:rPr lang="et-EE" sz="1800" dirty="0"/>
              <a:t>raamatukogu </a:t>
            </a:r>
            <a:r>
              <a:rPr lang="et-EE" sz="1800" dirty="0" smtClean="0"/>
              <a:t>teenused ja õppematerjalide </a:t>
            </a:r>
            <a:r>
              <a:rPr lang="et-EE" sz="1800" dirty="0"/>
              <a:t>kohandamine sobivamasse vormi.</a:t>
            </a:r>
          </a:p>
          <a:p>
            <a:pPr marL="0" indent="0">
              <a:buNone/>
            </a:pPr>
            <a:r>
              <a:rPr lang="et-EE" sz="1800" dirty="0" smtClean="0"/>
              <a:t>-</a:t>
            </a:r>
            <a:r>
              <a:rPr lang="et-EE" sz="1800" dirty="0"/>
              <a:t>N</a:t>
            </a:r>
            <a:r>
              <a:rPr lang="et-EE" sz="1800" dirty="0" smtClean="0"/>
              <a:t>õustamiskeskusest </a:t>
            </a:r>
            <a:r>
              <a:rPr lang="et-EE" sz="1800" dirty="0"/>
              <a:t>saab laenutada </a:t>
            </a:r>
            <a:r>
              <a:rPr lang="et-EE" sz="1800" dirty="0" smtClean="0"/>
              <a:t>diktofone ja tutvuda õpioskusi arendavate </a:t>
            </a:r>
            <a:r>
              <a:rPr lang="et-EE" sz="1800" dirty="0" smtClean="0"/>
              <a:t>programmidega</a:t>
            </a:r>
            <a:r>
              <a:rPr lang="et-EE" sz="1800" dirty="0" smtClean="0"/>
              <a:t>, abi puhkeruumi leidmisel.</a:t>
            </a:r>
            <a:endParaRPr lang="et-EE" sz="1800" dirty="0" smtClean="0"/>
          </a:p>
          <a:p>
            <a:pPr marL="0" indent="0">
              <a:buNone/>
            </a:pPr>
            <a:r>
              <a:rPr lang="et-EE" sz="1800" dirty="0" smtClean="0"/>
              <a:t>-Üle nädala kohtuv </a:t>
            </a:r>
            <a:r>
              <a:rPr lang="et-EE" sz="1800" dirty="0" smtClean="0"/>
              <a:t>õpigrupp, ev õppijate ümarlaud.</a:t>
            </a:r>
            <a:endParaRPr lang="et-EE" sz="1800" dirty="0"/>
          </a:p>
          <a:p>
            <a:pPr marL="0" indent="0">
              <a:buNone/>
            </a:pPr>
            <a:r>
              <a:rPr lang="et-EE" sz="1800" dirty="0" smtClean="0"/>
              <a:t>-Eritingimustel õppimine, kus tahvikulud hüvitatakse.</a:t>
            </a:r>
          </a:p>
          <a:p>
            <a:pPr marL="0" indent="0">
              <a:buNone/>
            </a:pPr>
            <a:r>
              <a:rPr lang="et-EE" sz="1800" dirty="0" smtClean="0"/>
              <a:t>-Mõistlikud </a:t>
            </a:r>
            <a:r>
              <a:rPr lang="et-EE" sz="1800" dirty="0"/>
              <a:t>kohandused õppe </a:t>
            </a:r>
            <a:r>
              <a:rPr lang="et-EE" sz="1800" dirty="0" smtClean="0"/>
              <a:t>jooksul.</a:t>
            </a:r>
            <a:endParaRPr lang="et-EE" sz="1800" dirty="0"/>
          </a:p>
          <a:p>
            <a:pPr marL="0" indent="0">
              <a:buNone/>
            </a:pPr>
            <a:r>
              <a:rPr lang="et-EE" sz="1800" dirty="0"/>
              <a:t>-</a:t>
            </a:r>
            <a:r>
              <a:rPr lang="et-EE" sz="1800" dirty="0" smtClean="0"/>
              <a:t>Dormitooriumis sobiva elukoha leidmine.</a:t>
            </a:r>
          </a:p>
          <a:p>
            <a:pPr>
              <a:buFontTx/>
              <a:buChar char="-"/>
            </a:pPr>
            <a:r>
              <a:rPr lang="et-EE" sz="1800" dirty="0" smtClean="0"/>
              <a:t>Karjääri-</a:t>
            </a:r>
            <a:r>
              <a:rPr lang="et-EE" sz="1800" dirty="0"/>
              <a:t> ja </a:t>
            </a:r>
            <a:r>
              <a:rPr lang="et-EE" sz="1800" dirty="0" smtClean="0"/>
              <a:t>psühholoogilne nõustamine</a:t>
            </a:r>
            <a:r>
              <a:rPr lang="et-EE" sz="1800" dirty="0" smtClean="0"/>
              <a:t>. KNK seminarid õpioskusete arendamiseks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843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Mõistlikud kohandused</a:t>
            </a:r>
            <a:endParaRPr lang="et-E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3290898" cy="2848020"/>
          </a:xfrm>
        </p:spPr>
        <p:txBody>
          <a:bodyPr/>
          <a:lstStyle/>
          <a:p>
            <a:r>
              <a:rPr lang="et-EE" sz="2000" dirty="0"/>
              <a:t>Õppejõududel on õigus, kuid mitte kohustus teha mõistlikke  kohandusi eksamitel ja õppe kestvusel. Nõustamisel erivajadustega tudengite nõustamisel hinnatakse kohanduste vajadus mida õppejõududele soovitada</a:t>
            </a:r>
            <a:r>
              <a:rPr lang="et-EE" sz="2000" dirty="0" smtClean="0"/>
              <a:t>.</a:t>
            </a:r>
          </a:p>
          <a:p>
            <a:endParaRPr lang="et-EE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988378"/>
            <a:ext cx="4743696" cy="34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STIPENDIUMID</a:t>
            </a:r>
            <a:endParaRPr lang="et-E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t-EE" sz="2000" u="sng" dirty="0">
                <a:solidFill>
                  <a:schemeClr val="accent1"/>
                </a:solidFill>
              </a:rPr>
              <a:t>TLU liikumis-, nägemis- või kuulmisfunktsiooni kõrvalkaldega üliõpilaste stipendium- </a:t>
            </a:r>
            <a:r>
              <a:rPr lang="et-EE" sz="2000" dirty="0" smtClean="0"/>
              <a:t>Eesmärk </a:t>
            </a:r>
            <a:r>
              <a:rPr lang="et-EE" sz="2000" dirty="0"/>
              <a:t>on toetada ja soodustada raske või sügava puude raskusastmele vastava liikumis-, nägemis- või kuulmisfunktsiooni kõrvalekaldega üliõpilaste õppimist ülikooli tasemeõppes. Stipendiumi suurus õppeaastas on 640 eurot täiskoormusõppes ja 320 eurot osakoormusõppes õppivale üliõpilasele</a:t>
            </a:r>
            <a:r>
              <a:rPr lang="et-EE" sz="2000" dirty="0" smtClean="0"/>
              <a:t>. Tähtaeg </a:t>
            </a:r>
            <a:r>
              <a:rPr lang="et-EE" sz="2000" b="1" dirty="0"/>
              <a:t> 1. </a:t>
            </a:r>
            <a:r>
              <a:rPr lang="et-EE" sz="2000" b="1" dirty="0" smtClean="0"/>
              <a:t>oktoober õppeinfosüsteemis ÕIS.</a:t>
            </a:r>
            <a:endParaRPr lang="et-EE" sz="2000" dirty="0"/>
          </a:p>
          <a:p>
            <a:pPr fontAlgn="base"/>
            <a:r>
              <a:rPr lang="et-EE" sz="2000" u="sng" dirty="0" smtClean="0">
                <a:solidFill>
                  <a:schemeClr val="accent1"/>
                </a:solidFill>
              </a:rPr>
              <a:t>Riiklik </a:t>
            </a:r>
            <a:r>
              <a:rPr lang="et-EE" sz="2000" u="sng" dirty="0">
                <a:solidFill>
                  <a:schemeClr val="accent1"/>
                </a:solidFill>
              </a:rPr>
              <a:t>erivajadustega üliõpilaste </a:t>
            </a:r>
            <a:r>
              <a:rPr lang="et-EE" sz="2000" u="sng" dirty="0" smtClean="0">
                <a:solidFill>
                  <a:schemeClr val="accent1"/>
                </a:solidFill>
              </a:rPr>
              <a:t>stipendium- </a:t>
            </a:r>
            <a:r>
              <a:rPr lang="et-EE" sz="2000" dirty="0" smtClean="0"/>
              <a:t>Määratake </a:t>
            </a:r>
            <a:r>
              <a:rPr lang="et-EE" sz="2000" dirty="0"/>
              <a:t>üheks (5 kuud) või kaheks semestriks (10 kuud). Stipendiumi suurus sõltub üliõpilase puude liigist ja raskusastmest ning on 60-510 eurot kuus. </a:t>
            </a:r>
            <a:r>
              <a:rPr lang="et-EE" sz="2000" dirty="0" smtClean="0"/>
              <a:t>Tähtaeg </a:t>
            </a:r>
            <a:r>
              <a:rPr lang="et-EE" sz="2000" b="1" dirty="0"/>
              <a:t>22. september 2018</a:t>
            </a:r>
            <a:r>
              <a:rPr lang="et-EE" sz="2000" dirty="0"/>
              <a:t> ja </a:t>
            </a:r>
            <a:r>
              <a:rPr lang="et-EE" sz="2000" b="1" dirty="0"/>
              <a:t>20. veebruar 2019</a:t>
            </a:r>
            <a:r>
              <a:rPr lang="et-EE" sz="2000" dirty="0"/>
              <a:t>.</a:t>
            </a:r>
            <a:endParaRPr lang="et-EE" sz="2000" dirty="0"/>
          </a:p>
          <a:p>
            <a:pPr fontAlgn="base"/>
            <a:endParaRPr lang="et-EE" u="sng" dirty="0">
              <a:solidFill>
                <a:schemeClr val="accent1"/>
              </a:solidFill>
            </a:endParaRPr>
          </a:p>
          <a:p>
            <a:pPr fontAlgn="base"/>
            <a:endParaRPr lang="et-E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2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C00000"/>
                </a:solidFill>
              </a:rPr>
              <a:t>Tudengielu</a:t>
            </a:r>
            <a:endParaRPr lang="et-E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/>
              <a:t>Palun osaleda oma eriala infotunnis. </a:t>
            </a:r>
          </a:p>
          <a:p>
            <a:pPr marL="0" indent="0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Info: </a:t>
            </a:r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www.tlu.ee/stardipauk2019</a:t>
            </a:r>
            <a:endParaRPr lang="et-EE" sz="2000" dirty="0" smtClean="0"/>
          </a:p>
          <a:p>
            <a:r>
              <a:rPr lang="fi-FI" sz="2000" dirty="0"/>
              <a:t>Õppeaasta </a:t>
            </a:r>
            <a:r>
              <a:rPr lang="fi-FI" sz="2000" b="1" dirty="0"/>
              <a:t>avaaktus</a:t>
            </a:r>
            <a:r>
              <a:rPr lang="fi-FI" sz="2000" dirty="0"/>
              <a:t> toimub </a:t>
            </a:r>
            <a:r>
              <a:rPr lang="fi-FI" sz="2000" b="1" dirty="0"/>
              <a:t>30. augustil kell </a:t>
            </a:r>
            <a:r>
              <a:rPr lang="fi-FI" sz="2000" b="1" dirty="0" smtClean="0"/>
              <a:t>12</a:t>
            </a:r>
            <a:r>
              <a:rPr lang="et-EE" sz="2000" dirty="0"/>
              <a:t> </a:t>
            </a:r>
            <a:r>
              <a:rPr lang="et-EE" sz="2000" dirty="0" smtClean="0"/>
              <a:t>Uus-Sadama 5 Mare parklas.</a:t>
            </a:r>
          </a:p>
          <a:p>
            <a:r>
              <a:rPr lang="et-EE" sz="2000" dirty="0" smtClean="0"/>
              <a:t>MELU- Tudengimess 2019 toimub </a:t>
            </a:r>
            <a:r>
              <a:rPr lang="et-EE" sz="2000" b="1" dirty="0" smtClean="0"/>
              <a:t>11. september kell 11.00- 15.00. </a:t>
            </a:r>
            <a:r>
              <a:rPr lang="et-EE" sz="2000" dirty="0" smtClean="0"/>
              <a:t>Võimalus tutvuda oma insituudi üliõpilasnõukogu ja TLU klubidega.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128696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On-screen Show (4:3)</PresentationFormat>
  <Paragraphs>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Lucida Grande</vt:lpstr>
      <vt:lpstr>Times New Roman</vt:lpstr>
      <vt:lpstr>Arial</vt:lpstr>
      <vt:lpstr>Calibri</vt:lpstr>
      <vt:lpstr>TLU Esitlus</vt:lpstr>
      <vt:lpstr>Erivajadusega õppija toetamine kõrgkoolis</vt:lpstr>
      <vt:lpstr>PowerPoint Presentation</vt:lpstr>
      <vt:lpstr>PowerPoint Presentation</vt:lpstr>
      <vt:lpstr>Keskkond linnakus</vt:lpstr>
      <vt:lpstr>PowerPoint Presentation</vt:lpstr>
      <vt:lpstr>Tugiteenused</vt:lpstr>
      <vt:lpstr>Mõistlikud kohandused</vt:lpstr>
      <vt:lpstr>STIPENDIUMID</vt:lpstr>
      <vt:lpstr>Tudengielu</vt:lpstr>
      <vt:lpstr>TÄNAN!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2019-08-27T10:44:30Z</dcterms:modified>
</cp:coreProperties>
</file>