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66" r:id="rId6"/>
    <p:sldId id="262" r:id="rId7"/>
    <p:sldId id="269" r:id="rId8"/>
    <p:sldId id="271" r:id="rId9"/>
    <p:sldId id="272" r:id="rId10"/>
    <p:sldId id="273"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4E9C5-82C6-42F0-B9BC-7A68AB246369}"/>
              </a:ext>
            </a:extLst>
          </p:cNvPr>
          <p:cNvSpPr>
            <a:spLocks noGrp="1"/>
          </p:cNvSpPr>
          <p:nvPr>
            <p:ph type="ctrTitle"/>
          </p:nvPr>
        </p:nvSpPr>
        <p:spPr>
          <a:xfrm>
            <a:off x="1507067" y="84841"/>
            <a:ext cx="7766936" cy="3965995"/>
          </a:xfrm>
        </p:spPr>
        <p:txBody>
          <a:bodyPr/>
          <a:lstStyle/>
          <a:p>
            <a:r>
              <a:rPr lang="en-US" dirty="0"/>
              <a:t>MTÜ POLIS</a:t>
            </a:r>
            <a:br>
              <a:rPr lang="en-US" dirty="0"/>
            </a:br>
            <a:r>
              <a:rPr lang="et-EE" dirty="0"/>
              <a:t> MTÜ Polis ja partnerite suveseminar </a:t>
            </a:r>
            <a:br>
              <a:rPr lang="en-US" dirty="0"/>
            </a:br>
            <a:r>
              <a:rPr lang="et-EE" i="1" dirty="0"/>
              <a:t>kohalik omavalitsus ning regionaalareng</a:t>
            </a:r>
            <a:r>
              <a:rPr lang="et-EE" dirty="0"/>
              <a:t> </a:t>
            </a:r>
            <a:r>
              <a:rPr lang="en-US" dirty="0"/>
              <a:t> </a:t>
            </a:r>
            <a:endParaRPr lang="et-EE" dirty="0"/>
          </a:p>
        </p:txBody>
      </p:sp>
      <p:sp>
        <p:nvSpPr>
          <p:cNvPr id="3" name="Subtitle 2">
            <a:extLst>
              <a:ext uri="{FF2B5EF4-FFF2-40B4-BE49-F238E27FC236}">
                <a16:creationId xmlns:a16="http://schemas.microsoft.com/office/drawing/2014/main" id="{EE2A5DEB-A93C-442A-AA96-D3FC4FF2E65E}"/>
              </a:ext>
            </a:extLst>
          </p:cNvPr>
          <p:cNvSpPr>
            <a:spLocks noGrp="1"/>
          </p:cNvSpPr>
          <p:nvPr>
            <p:ph type="subTitle" idx="1"/>
          </p:nvPr>
        </p:nvSpPr>
        <p:spPr>
          <a:xfrm>
            <a:off x="1234924" y="4170576"/>
            <a:ext cx="7766936" cy="1576969"/>
          </a:xfrm>
        </p:spPr>
        <p:txBody>
          <a:bodyPr>
            <a:normAutofit fontScale="92500" lnSpcReduction="20000"/>
          </a:bodyPr>
          <a:lstStyle/>
          <a:p>
            <a:r>
              <a:rPr lang="en-US" sz="3200" b="1" dirty="0">
                <a:solidFill>
                  <a:schemeClr val="tx1"/>
                </a:solidFill>
              </a:rPr>
              <a:t>SULEV LÄÄNE</a:t>
            </a:r>
          </a:p>
          <a:p>
            <a:r>
              <a:rPr lang="en-US" sz="3200" b="1" dirty="0">
                <a:solidFill>
                  <a:schemeClr val="tx1"/>
                </a:solidFill>
              </a:rPr>
              <a:t>MTÜ POLIS PRESIDENT</a:t>
            </a:r>
          </a:p>
          <a:p>
            <a:r>
              <a:rPr lang="en-US" sz="3200" b="1" dirty="0">
                <a:solidFill>
                  <a:schemeClr val="tx1"/>
                </a:solidFill>
              </a:rPr>
              <a:t>VIIMSI VALD, </a:t>
            </a:r>
            <a:r>
              <a:rPr lang="et-EE" sz="3200" b="1" dirty="0">
                <a:solidFill>
                  <a:schemeClr val="tx1"/>
                </a:solidFill>
              </a:rPr>
              <a:t>26.08.2020</a:t>
            </a:r>
            <a:r>
              <a:rPr lang="et-EE" b="1" dirty="0"/>
              <a:t> </a:t>
            </a:r>
            <a:endParaRPr lang="en-US" b="1" dirty="0"/>
          </a:p>
          <a:p>
            <a:endParaRPr lang="et-EE" dirty="0"/>
          </a:p>
        </p:txBody>
      </p:sp>
    </p:spTree>
    <p:extLst>
      <p:ext uri="{BB962C8B-B14F-4D97-AF65-F5344CB8AC3E}">
        <p14:creationId xmlns:p14="http://schemas.microsoft.com/office/powerpoint/2010/main" val="2087299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2C1F5-51D6-42A6-99CA-CE682E4C2655}"/>
              </a:ext>
            </a:extLst>
          </p:cNvPr>
          <p:cNvSpPr>
            <a:spLocks noGrp="1"/>
          </p:cNvSpPr>
          <p:nvPr>
            <p:ph type="title"/>
          </p:nvPr>
        </p:nvSpPr>
        <p:spPr/>
        <p:txBody>
          <a:bodyPr>
            <a:normAutofit fontScale="90000"/>
          </a:bodyPr>
          <a:lstStyle/>
          <a:p>
            <a:r>
              <a:rPr lang="en-US" dirty="0" err="1"/>
              <a:t>Riik</a:t>
            </a:r>
            <a:r>
              <a:rPr lang="en-US" dirty="0"/>
              <a:t> ja </a:t>
            </a:r>
            <a:r>
              <a:rPr lang="en-US" dirty="0" err="1"/>
              <a:t>kohalik</a:t>
            </a:r>
            <a:r>
              <a:rPr lang="en-US" dirty="0"/>
              <a:t> </a:t>
            </a:r>
            <a:r>
              <a:rPr lang="en-US" dirty="0" err="1"/>
              <a:t>omavalitsus</a:t>
            </a:r>
            <a:r>
              <a:rPr lang="en-US" dirty="0"/>
              <a:t> </a:t>
            </a:r>
            <a:r>
              <a:rPr lang="en-US" dirty="0" err="1"/>
              <a:t>loovad</a:t>
            </a:r>
            <a:r>
              <a:rPr lang="en-US" dirty="0"/>
              <a:t> </a:t>
            </a:r>
            <a:r>
              <a:rPr lang="en-US" dirty="0" err="1"/>
              <a:t>koostöös</a:t>
            </a:r>
            <a:r>
              <a:rPr lang="en-US" dirty="0"/>
              <a:t> </a:t>
            </a:r>
            <a:r>
              <a:rPr lang="en-US" dirty="0" err="1"/>
              <a:t>uued</a:t>
            </a:r>
            <a:r>
              <a:rPr lang="en-US" dirty="0"/>
              <a:t> </a:t>
            </a:r>
            <a:r>
              <a:rPr lang="en-US" dirty="0" err="1"/>
              <a:t>omavalitsuslikud</a:t>
            </a:r>
            <a:r>
              <a:rPr lang="en-US" dirty="0"/>
              <a:t> </a:t>
            </a:r>
            <a:r>
              <a:rPr lang="en-US" dirty="0" err="1"/>
              <a:t>maakonnad</a:t>
            </a:r>
            <a:endParaRPr lang="et-EE" dirty="0"/>
          </a:p>
        </p:txBody>
      </p:sp>
      <p:sp>
        <p:nvSpPr>
          <p:cNvPr id="3" name="Content Placeholder 2">
            <a:extLst>
              <a:ext uri="{FF2B5EF4-FFF2-40B4-BE49-F238E27FC236}">
                <a16:creationId xmlns:a16="http://schemas.microsoft.com/office/drawing/2014/main" id="{43F674A9-A9AA-43DC-B36E-573EB26B4831}"/>
              </a:ext>
            </a:extLst>
          </p:cNvPr>
          <p:cNvSpPr>
            <a:spLocks noGrp="1"/>
          </p:cNvSpPr>
          <p:nvPr>
            <p:ph idx="1"/>
          </p:nvPr>
        </p:nvSpPr>
        <p:spPr/>
        <p:txBody>
          <a:bodyPr>
            <a:normAutofit fontScale="92500" lnSpcReduction="10000"/>
          </a:bodyPr>
          <a:lstStyle/>
          <a:p>
            <a:pPr algn="just"/>
            <a:r>
              <a:rPr lang="et-EE" b="1" dirty="0">
                <a:solidFill>
                  <a:schemeClr val="tx1"/>
                </a:solidFill>
              </a:rPr>
              <a:t>Põhi- ja eritasemel sotsiaal- ja tervishoiuteenuste eest vastutamine ning pääste korraldamine kandu</a:t>
            </a:r>
            <a:r>
              <a:rPr lang="en-US" b="1" dirty="0">
                <a:solidFill>
                  <a:schemeClr val="tx1"/>
                </a:solidFill>
              </a:rPr>
              <a:t>b </a:t>
            </a:r>
            <a:r>
              <a:rPr lang="et-EE" b="1" dirty="0">
                <a:solidFill>
                  <a:schemeClr val="tx1"/>
                </a:solidFill>
              </a:rPr>
              <a:t>S</a:t>
            </a:r>
            <a:r>
              <a:rPr lang="en-US" b="1" dirty="0">
                <a:solidFill>
                  <a:schemeClr val="tx1"/>
                </a:solidFill>
              </a:rPr>
              <a:t>OTE </a:t>
            </a:r>
            <a:r>
              <a:rPr lang="en-US" b="1" dirty="0" err="1">
                <a:solidFill>
                  <a:schemeClr val="tx1"/>
                </a:solidFill>
              </a:rPr>
              <a:t>maakondadesse</a:t>
            </a:r>
            <a:r>
              <a:rPr lang="en-US" b="1" dirty="0">
                <a:solidFill>
                  <a:schemeClr val="tx1"/>
                </a:solidFill>
              </a:rPr>
              <a:t>;</a:t>
            </a:r>
            <a:endParaRPr lang="et-EE" b="1" dirty="0">
              <a:solidFill>
                <a:schemeClr val="tx1"/>
              </a:solidFill>
            </a:endParaRPr>
          </a:p>
          <a:p>
            <a:pPr algn="just"/>
            <a:r>
              <a:rPr lang="en-US" b="1" dirty="0" err="1">
                <a:solidFill>
                  <a:schemeClr val="tx1"/>
                </a:solidFill>
              </a:rPr>
              <a:t>Üle</a:t>
            </a:r>
            <a:r>
              <a:rPr lang="et-EE" b="1" dirty="0">
                <a:solidFill>
                  <a:schemeClr val="tx1"/>
                </a:solidFill>
              </a:rPr>
              <a:t> viiakse S</a:t>
            </a:r>
            <a:r>
              <a:rPr lang="en-US" b="1" dirty="0">
                <a:solidFill>
                  <a:schemeClr val="tx1"/>
                </a:solidFill>
              </a:rPr>
              <a:t>OTE </a:t>
            </a:r>
            <a:r>
              <a:rPr lang="en-US" b="1" dirty="0" err="1">
                <a:solidFill>
                  <a:schemeClr val="tx1"/>
                </a:solidFill>
              </a:rPr>
              <a:t>maakondadess</a:t>
            </a:r>
            <a:r>
              <a:rPr lang="et-EE" b="1" dirty="0">
                <a:solidFill>
                  <a:schemeClr val="tx1"/>
                </a:solidFill>
              </a:rPr>
              <a:t> kuraatori</a:t>
            </a:r>
            <a:r>
              <a:rPr lang="en-US" b="1" dirty="0">
                <a:solidFill>
                  <a:schemeClr val="tx1"/>
                </a:solidFill>
              </a:rPr>
              <a:t> (</a:t>
            </a:r>
            <a:r>
              <a:rPr lang="en-US" b="1" dirty="0" err="1">
                <a:solidFill>
                  <a:schemeClr val="tx1"/>
                </a:solidFill>
              </a:rPr>
              <a:t>hoolde</a:t>
            </a:r>
            <a:r>
              <a:rPr lang="en-US" b="1" dirty="0">
                <a:solidFill>
                  <a:schemeClr val="tx1"/>
                </a:solidFill>
              </a:rPr>
              <a:t>)</a:t>
            </a:r>
            <a:r>
              <a:rPr lang="et-EE" b="1" dirty="0">
                <a:solidFill>
                  <a:schemeClr val="tx1"/>
                </a:solidFill>
              </a:rPr>
              <a:t>- ja psühholoogilised teenused õpilaste hooldamiseks</a:t>
            </a:r>
            <a:r>
              <a:rPr lang="en-US" b="1" dirty="0">
                <a:solidFill>
                  <a:schemeClr val="tx1"/>
                </a:solidFill>
              </a:rPr>
              <a:t>;</a:t>
            </a:r>
            <a:endParaRPr lang="et-EE" b="1" dirty="0">
              <a:solidFill>
                <a:schemeClr val="tx1"/>
              </a:solidFill>
            </a:endParaRPr>
          </a:p>
          <a:p>
            <a:pPr algn="just"/>
            <a:r>
              <a:rPr lang="et-EE" b="1" dirty="0">
                <a:solidFill>
                  <a:schemeClr val="tx1"/>
                </a:solidFill>
              </a:rPr>
              <a:t>Nii sotsiaal- kui ka tervishoiuvaldkonnas, aga ka põhi- ja eritasandil on vastutus korraldamise eest jagatud ühe korraldajaga piirkonna kohta. Teenused oleks seega rühmitatud sama otsustamise, ühe juhtimise ja ühe eelarve alla. Sel viisil saaks korraldaja tasakaalustatud tervikuna teenuseid uuel viisil rakendada</a:t>
            </a:r>
            <a:r>
              <a:rPr lang="en-US" b="1" dirty="0">
                <a:solidFill>
                  <a:schemeClr val="tx1"/>
                </a:solidFill>
              </a:rPr>
              <a:t>;</a:t>
            </a:r>
          </a:p>
          <a:p>
            <a:pPr algn="just"/>
            <a:r>
              <a:rPr lang="et-EE" b="1" dirty="0">
                <a:solidFill>
                  <a:schemeClr val="tx1"/>
                </a:solidFill>
              </a:rPr>
              <a:t> </a:t>
            </a:r>
            <a:r>
              <a:rPr lang="en-US" b="1" dirty="0" err="1">
                <a:solidFill>
                  <a:schemeClr val="tx1"/>
                </a:solidFill>
              </a:rPr>
              <a:t>Maakondade</a:t>
            </a:r>
            <a:r>
              <a:rPr lang="et-EE" b="1" dirty="0">
                <a:solidFill>
                  <a:schemeClr val="tx1"/>
                </a:solidFill>
              </a:rPr>
              <a:t> arendustegevus on osa organisatsioonilisest vastutusest</a:t>
            </a:r>
            <a:r>
              <a:rPr lang="en-US" b="1" dirty="0">
                <a:solidFill>
                  <a:schemeClr val="tx1"/>
                </a:solidFill>
              </a:rPr>
              <a:t>; </a:t>
            </a:r>
            <a:r>
              <a:rPr lang="en-US" b="1" dirty="0" err="1">
                <a:solidFill>
                  <a:schemeClr val="tx1"/>
                </a:solidFill>
              </a:rPr>
              <a:t>erisused</a:t>
            </a:r>
            <a:r>
              <a:rPr lang="en-US" b="1" dirty="0">
                <a:solidFill>
                  <a:schemeClr val="tx1"/>
                </a:solidFill>
              </a:rPr>
              <a:t> </a:t>
            </a:r>
            <a:r>
              <a:rPr lang="en-US" b="1" dirty="0" err="1">
                <a:solidFill>
                  <a:schemeClr val="tx1"/>
                </a:solidFill>
              </a:rPr>
              <a:t>nn</a:t>
            </a:r>
            <a:r>
              <a:rPr lang="en-US" b="1" dirty="0">
                <a:solidFill>
                  <a:schemeClr val="tx1"/>
                </a:solidFill>
              </a:rPr>
              <a:t> </a:t>
            </a:r>
            <a:r>
              <a:rPr lang="en-US" b="1" dirty="0" err="1">
                <a:solidFill>
                  <a:schemeClr val="tx1"/>
                </a:solidFill>
              </a:rPr>
              <a:t>Suur-Helsingis</a:t>
            </a:r>
            <a:r>
              <a:rPr lang="en-US" b="1" dirty="0">
                <a:solidFill>
                  <a:schemeClr val="tx1"/>
                </a:solidFill>
              </a:rPr>
              <a:t> (</a:t>
            </a:r>
            <a:r>
              <a:rPr lang="en-US" b="1" dirty="0" err="1">
                <a:solidFill>
                  <a:schemeClr val="tx1"/>
                </a:solidFill>
              </a:rPr>
              <a:t>Uusimaal</a:t>
            </a:r>
            <a:r>
              <a:rPr lang="en-US" b="1" dirty="0">
                <a:solidFill>
                  <a:schemeClr val="tx1"/>
                </a:solidFill>
              </a:rPr>
              <a:t>)</a:t>
            </a:r>
            <a:endParaRPr lang="et-EE" b="1" dirty="0">
              <a:solidFill>
                <a:schemeClr val="tx1"/>
              </a:solidFill>
            </a:endParaRPr>
          </a:p>
          <a:p>
            <a:pPr algn="just"/>
            <a:r>
              <a:rPr lang="et-EE" b="1" dirty="0">
                <a:solidFill>
                  <a:schemeClr val="tx1"/>
                </a:solidFill>
              </a:rPr>
              <a:t>Ministeeriumid konsulteerivad igal aastal </a:t>
            </a:r>
            <a:r>
              <a:rPr lang="en-US" b="1" dirty="0" err="1">
                <a:solidFill>
                  <a:schemeClr val="tx1"/>
                </a:solidFill>
              </a:rPr>
              <a:t>maakondadega</a:t>
            </a:r>
            <a:r>
              <a:rPr lang="et-EE" b="1" dirty="0">
                <a:solidFill>
                  <a:schemeClr val="tx1"/>
                </a:solidFill>
              </a:rPr>
              <a:t>, läbirääkimis</a:t>
            </a:r>
            <a:r>
              <a:rPr lang="en-US" b="1" dirty="0">
                <a:solidFill>
                  <a:schemeClr val="tx1"/>
                </a:solidFill>
              </a:rPr>
              <a:t>ed;</a:t>
            </a:r>
            <a:endParaRPr lang="et-EE" b="1" dirty="0">
              <a:solidFill>
                <a:schemeClr val="tx1"/>
              </a:solidFill>
            </a:endParaRPr>
          </a:p>
          <a:p>
            <a:pPr algn="just"/>
            <a:r>
              <a:rPr lang="en-US" b="1" dirty="0">
                <a:solidFill>
                  <a:schemeClr val="tx1"/>
                </a:solidFill>
              </a:rPr>
              <a:t>K</a:t>
            </a:r>
            <a:r>
              <a:rPr lang="et-EE" b="1" dirty="0">
                <a:solidFill>
                  <a:schemeClr val="tx1"/>
                </a:solidFill>
              </a:rPr>
              <a:t>õiki </a:t>
            </a:r>
            <a:r>
              <a:rPr lang="en-US" b="1" dirty="0" err="1">
                <a:solidFill>
                  <a:schemeClr val="tx1"/>
                </a:solidFill>
              </a:rPr>
              <a:t>maakondi</a:t>
            </a:r>
            <a:r>
              <a:rPr lang="et-EE" b="1" dirty="0">
                <a:solidFill>
                  <a:schemeClr val="tx1"/>
                </a:solidFill>
              </a:rPr>
              <a:t> hõlmavad nõuandekomisjonid</a:t>
            </a:r>
            <a:r>
              <a:rPr lang="en-US" b="1" dirty="0">
                <a:solidFill>
                  <a:schemeClr val="tx1"/>
                </a:solidFill>
              </a:rPr>
              <a:t>;</a:t>
            </a:r>
            <a:r>
              <a:rPr lang="et-EE" b="1" dirty="0">
                <a:solidFill>
                  <a:schemeClr val="tx1"/>
                </a:solidFill>
              </a:rPr>
              <a:t> ministeeriumid</a:t>
            </a:r>
            <a:r>
              <a:rPr lang="en-US" b="1" dirty="0">
                <a:solidFill>
                  <a:schemeClr val="tx1"/>
                </a:solidFill>
              </a:rPr>
              <a:t>el </a:t>
            </a:r>
            <a:r>
              <a:rPr lang="en-US" b="1" dirty="0" err="1">
                <a:solidFill>
                  <a:schemeClr val="tx1"/>
                </a:solidFill>
              </a:rPr>
              <a:t>maakondade</a:t>
            </a:r>
            <a:r>
              <a:rPr lang="et-EE" b="1" dirty="0">
                <a:solidFill>
                  <a:schemeClr val="tx1"/>
                </a:solidFill>
              </a:rPr>
              <a:t> tegevus</a:t>
            </a:r>
            <a:r>
              <a:rPr lang="en-US" b="1" dirty="0">
                <a:solidFill>
                  <a:schemeClr val="tx1"/>
                </a:solidFill>
              </a:rPr>
              <a:t>e</a:t>
            </a:r>
            <a:r>
              <a:rPr lang="et-EE" b="1" dirty="0">
                <a:solidFill>
                  <a:schemeClr val="tx1"/>
                </a:solidFill>
              </a:rPr>
              <a:t> ja majandus</a:t>
            </a:r>
            <a:r>
              <a:rPr lang="en-US" b="1" dirty="0">
                <a:solidFill>
                  <a:schemeClr val="tx1"/>
                </a:solidFill>
              </a:rPr>
              <a:t>e</a:t>
            </a:r>
            <a:r>
              <a:rPr lang="et-EE" b="1" dirty="0">
                <a:solidFill>
                  <a:schemeClr val="tx1"/>
                </a:solidFill>
              </a:rPr>
              <a:t> ühine tea</a:t>
            </a:r>
            <a:r>
              <a:rPr lang="en-US" b="1" dirty="0">
                <a:solidFill>
                  <a:schemeClr val="tx1"/>
                </a:solidFill>
              </a:rPr>
              <a:t>be</a:t>
            </a:r>
            <a:r>
              <a:rPr lang="et-EE" b="1" dirty="0">
                <a:solidFill>
                  <a:schemeClr val="tx1"/>
                </a:solidFill>
              </a:rPr>
              <a:t>baas</a:t>
            </a:r>
            <a:r>
              <a:rPr lang="en-US" b="1" dirty="0">
                <a:solidFill>
                  <a:schemeClr val="tx1"/>
                </a:solidFill>
              </a:rPr>
              <a:t> </a:t>
            </a:r>
            <a:r>
              <a:rPr lang="en-US" b="1" dirty="0" err="1">
                <a:solidFill>
                  <a:schemeClr val="tx1"/>
                </a:solidFill>
              </a:rPr>
              <a:t>jne</a:t>
            </a:r>
            <a:endParaRPr lang="et-EE" b="1" dirty="0">
              <a:solidFill>
                <a:schemeClr val="tx1"/>
              </a:solidFill>
            </a:endParaRPr>
          </a:p>
          <a:p>
            <a:endParaRPr lang="et-EE" dirty="0"/>
          </a:p>
        </p:txBody>
      </p:sp>
    </p:spTree>
    <p:extLst>
      <p:ext uri="{BB962C8B-B14F-4D97-AF65-F5344CB8AC3E}">
        <p14:creationId xmlns:p14="http://schemas.microsoft.com/office/powerpoint/2010/main" val="2671517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68637-95D2-486E-B8A2-54E807ED664C}"/>
              </a:ext>
            </a:extLst>
          </p:cNvPr>
          <p:cNvSpPr>
            <a:spLocks noGrp="1"/>
          </p:cNvSpPr>
          <p:nvPr>
            <p:ph type="title"/>
          </p:nvPr>
        </p:nvSpPr>
        <p:spPr/>
        <p:txBody>
          <a:bodyPr/>
          <a:lstStyle/>
          <a:p>
            <a:r>
              <a:rPr lang="en-US" dirty="0"/>
              <a:t>SUUR TÄNU VASTU VÕTMAST &amp; TULEMAST!</a:t>
            </a:r>
            <a:endParaRPr lang="et-EE" dirty="0"/>
          </a:p>
        </p:txBody>
      </p:sp>
      <p:sp>
        <p:nvSpPr>
          <p:cNvPr id="3" name="Content Placeholder 2">
            <a:extLst>
              <a:ext uri="{FF2B5EF4-FFF2-40B4-BE49-F238E27FC236}">
                <a16:creationId xmlns:a16="http://schemas.microsoft.com/office/drawing/2014/main" id="{92629EFB-2009-4D35-8F4D-910C9337D8C7}"/>
              </a:ext>
            </a:extLst>
          </p:cNvPr>
          <p:cNvSpPr>
            <a:spLocks noGrp="1"/>
          </p:cNvSpPr>
          <p:nvPr>
            <p:ph idx="1"/>
          </p:nvPr>
        </p:nvSpPr>
        <p:spPr/>
        <p:txBody>
          <a:bodyPr>
            <a:normAutofit/>
          </a:bodyPr>
          <a:lstStyle/>
          <a:p>
            <a:endParaRPr lang="en-US" dirty="0"/>
          </a:p>
          <a:p>
            <a:r>
              <a:rPr lang="en-US" sz="3600" dirty="0"/>
              <a:t>ASJALIKKE ARUTELUSID NING JÄTKUVAT MEELDIVAT KOOSTÖÖD!</a:t>
            </a:r>
          </a:p>
          <a:p>
            <a:endParaRPr lang="en-US" sz="3600" dirty="0"/>
          </a:p>
          <a:p>
            <a:r>
              <a:rPr lang="en-US" sz="3600" dirty="0"/>
              <a:t>TÄNAN!</a:t>
            </a:r>
          </a:p>
        </p:txBody>
      </p:sp>
    </p:spTree>
    <p:extLst>
      <p:ext uri="{BB962C8B-B14F-4D97-AF65-F5344CB8AC3E}">
        <p14:creationId xmlns:p14="http://schemas.microsoft.com/office/powerpoint/2010/main" val="1616748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9A3CC-0ACC-4CEF-9266-E61FA62FDB21}"/>
              </a:ext>
            </a:extLst>
          </p:cNvPr>
          <p:cNvSpPr>
            <a:spLocks noGrp="1"/>
          </p:cNvSpPr>
          <p:nvPr>
            <p:ph type="title"/>
          </p:nvPr>
        </p:nvSpPr>
        <p:spPr/>
        <p:txBody>
          <a:bodyPr/>
          <a:lstStyle/>
          <a:p>
            <a:r>
              <a:rPr lang="en-US" dirty="0"/>
              <a:t>TRADITSIOON JÄTKUB KA KEERULISTEL AEGADEL</a:t>
            </a:r>
            <a:endParaRPr lang="et-EE" dirty="0"/>
          </a:p>
        </p:txBody>
      </p:sp>
      <p:sp>
        <p:nvSpPr>
          <p:cNvPr id="3" name="Content Placeholder 2">
            <a:extLst>
              <a:ext uri="{FF2B5EF4-FFF2-40B4-BE49-F238E27FC236}">
                <a16:creationId xmlns:a16="http://schemas.microsoft.com/office/drawing/2014/main" id="{19975960-1F20-419B-B136-3A3F571CD233}"/>
              </a:ext>
            </a:extLst>
          </p:cNvPr>
          <p:cNvSpPr>
            <a:spLocks noGrp="1"/>
          </p:cNvSpPr>
          <p:nvPr>
            <p:ph idx="1"/>
          </p:nvPr>
        </p:nvSpPr>
        <p:spPr>
          <a:xfrm>
            <a:off x="677334" y="1696825"/>
            <a:ext cx="8596668" cy="5063204"/>
          </a:xfrm>
        </p:spPr>
        <p:txBody>
          <a:bodyPr>
            <a:noAutofit/>
          </a:bodyPr>
          <a:lstStyle/>
          <a:p>
            <a:pPr algn="just"/>
            <a:r>
              <a:rPr lang="en-US" sz="2400" b="1" dirty="0"/>
              <a:t>SUUR TÄNU VIIMSI VALLA JUHTIDELE SEMINARI KIIRE ÜHISE KORRALDAMISE EEST!</a:t>
            </a:r>
          </a:p>
          <a:p>
            <a:pPr algn="just"/>
            <a:r>
              <a:rPr lang="en-US" sz="2400" b="1" dirty="0"/>
              <a:t>TERVITUSED KOLLEEGIDELT KES TÄNA EI SAA ERINEVATEL PÕHJUSTEL VAHETULT OSALEDA – OSA VEEBIS &amp; TEISED MÕTETES MEIEGA</a:t>
            </a:r>
          </a:p>
          <a:p>
            <a:pPr algn="just"/>
            <a:r>
              <a:rPr lang="en-US" sz="2400" b="1" dirty="0"/>
              <a:t>JÄTKUVALT PARIMAD SOOVID MEIE KOOSTÖÖPARTNERITELT </a:t>
            </a:r>
            <a:r>
              <a:rPr lang="en-US" sz="2400" b="1" dirty="0" err="1"/>
              <a:t>Riigikogust</a:t>
            </a:r>
            <a:r>
              <a:rPr lang="en-US" sz="2400" b="1" dirty="0"/>
              <a:t>, </a:t>
            </a:r>
            <a:r>
              <a:rPr lang="en-US" sz="2400" b="1" dirty="0" err="1"/>
              <a:t>Valitsuse</a:t>
            </a:r>
            <a:r>
              <a:rPr lang="en-US" sz="2400" b="1" dirty="0"/>
              <a:t> </a:t>
            </a:r>
            <a:r>
              <a:rPr lang="en-US" sz="2400" b="1" dirty="0" err="1"/>
              <a:t>ning</a:t>
            </a:r>
            <a:r>
              <a:rPr lang="en-US" sz="2400" b="1" dirty="0"/>
              <a:t> </a:t>
            </a:r>
            <a:r>
              <a:rPr lang="en-US" sz="2400" b="1" dirty="0" err="1"/>
              <a:t>mitmete</a:t>
            </a:r>
            <a:r>
              <a:rPr lang="en-US" sz="2400" b="1" dirty="0"/>
              <a:t> </a:t>
            </a:r>
            <a:r>
              <a:rPr lang="en-US" sz="2400" b="1" dirty="0" err="1"/>
              <a:t>ministeeriumide</a:t>
            </a:r>
            <a:r>
              <a:rPr lang="en-US" sz="2400" b="1" dirty="0"/>
              <a:t>, </a:t>
            </a:r>
            <a:r>
              <a:rPr lang="en-US" sz="2400" b="1" dirty="0" err="1"/>
              <a:t>kohalike</a:t>
            </a:r>
            <a:r>
              <a:rPr lang="en-US" sz="2400" b="1" dirty="0"/>
              <a:t> </a:t>
            </a:r>
            <a:r>
              <a:rPr lang="en-US" sz="2400" b="1" dirty="0" err="1"/>
              <a:t>omavalitsuste</a:t>
            </a:r>
            <a:r>
              <a:rPr lang="en-US" sz="2400" b="1" dirty="0"/>
              <a:t> </a:t>
            </a:r>
            <a:r>
              <a:rPr lang="en-US" sz="2400" b="1" dirty="0" err="1"/>
              <a:t>ning</a:t>
            </a:r>
            <a:r>
              <a:rPr lang="en-US" sz="2400" b="1" dirty="0"/>
              <a:t> </a:t>
            </a:r>
            <a:r>
              <a:rPr lang="en-US" sz="2400" b="1" dirty="0" err="1"/>
              <a:t>nende</a:t>
            </a:r>
            <a:r>
              <a:rPr lang="en-US" sz="2400" b="1" dirty="0"/>
              <a:t> </a:t>
            </a:r>
            <a:r>
              <a:rPr lang="en-US" sz="2400" b="1" dirty="0" err="1"/>
              <a:t>liitude</a:t>
            </a:r>
            <a:r>
              <a:rPr lang="en-US" sz="2400" b="1" dirty="0"/>
              <a:t>, </a:t>
            </a:r>
            <a:r>
              <a:rPr lang="en-US" sz="2400" b="1" dirty="0" err="1"/>
              <a:t>ülikoolide</a:t>
            </a:r>
            <a:r>
              <a:rPr lang="en-US" sz="2400" b="1" dirty="0"/>
              <a:t> </a:t>
            </a:r>
            <a:r>
              <a:rPr lang="en-US" sz="2400" b="1" dirty="0" err="1"/>
              <a:t>jt</a:t>
            </a:r>
            <a:r>
              <a:rPr lang="en-US" sz="2400" b="1" dirty="0"/>
              <a:t> </a:t>
            </a:r>
            <a:r>
              <a:rPr lang="en-US" sz="2400" b="1" dirty="0" err="1"/>
              <a:t>poolt</a:t>
            </a:r>
            <a:r>
              <a:rPr lang="en-US" sz="2400" b="1" dirty="0"/>
              <a:t>;</a:t>
            </a:r>
          </a:p>
          <a:p>
            <a:pPr algn="just"/>
            <a:r>
              <a:rPr lang="en-US" sz="2400" b="1" dirty="0"/>
              <a:t> President Arnold </a:t>
            </a:r>
            <a:r>
              <a:rPr lang="en-US" sz="2400" b="1" dirty="0" err="1"/>
              <a:t>Rüütel</a:t>
            </a:r>
            <a:r>
              <a:rPr lang="en-US" sz="2400" b="1" dirty="0"/>
              <a:t> </a:t>
            </a:r>
            <a:r>
              <a:rPr lang="en-US" sz="2400" b="1" dirty="0" err="1"/>
              <a:t>kes</a:t>
            </a:r>
            <a:r>
              <a:rPr lang="en-US" sz="2400" b="1" dirty="0"/>
              <a:t> on </a:t>
            </a:r>
            <a:r>
              <a:rPr lang="en-US" sz="2400" b="1" dirty="0" err="1"/>
              <a:t>olnud</a:t>
            </a:r>
            <a:r>
              <a:rPr lang="en-US" sz="2400" b="1" dirty="0"/>
              <a:t> </a:t>
            </a:r>
            <a:r>
              <a:rPr lang="en-US" sz="2400" b="1" dirty="0" err="1"/>
              <a:t>praktiliselt</a:t>
            </a:r>
            <a:r>
              <a:rPr lang="en-US" sz="2400" b="1" dirty="0"/>
              <a:t> </a:t>
            </a:r>
            <a:r>
              <a:rPr lang="en-US" sz="2400" b="1" dirty="0" err="1"/>
              <a:t>kõigil</a:t>
            </a:r>
            <a:r>
              <a:rPr lang="en-US" sz="2400" b="1" dirty="0"/>
              <a:t> </a:t>
            </a:r>
            <a:r>
              <a:rPr lang="en-US" sz="2400" b="1" dirty="0" err="1"/>
              <a:t>suveseminaridel</a:t>
            </a:r>
            <a:r>
              <a:rPr lang="en-US" sz="2400" b="1" dirty="0"/>
              <a:t> </a:t>
            </a:r>
            <a:r>
              <a:rPr lang="en-US" sz="2400" b="1" dirty="0" err="1"/>
              <a:t>ning</a:t>
            </a:r>
            <a:r>
              <a:rPr lang="en-US" sz="2400" b="1" dirty="0"/>
              <a:t> </a:t>
            </a:r>
            <a:r>
              <a:rPr lang="en-US" sz="2400" b="1" dirty="0" err="1"/>
              <a:t>mitmetel</a:t>
            </a:r>
            <a:r>
              <a:rPr lang="en-US" sz="2400" b="1" dirty="0"/>
              <a:t> </a:t>
            </a:r>
            <a:r>
              <a:rPr lang="en-US" sz="2400" b="1" dirty="0" err="1"/>
              <a:t>teistel</a:t>
            </a:r>
            <a:r>
              <a:rPr lang="en-US" sz="2400" b="1" dirty="0"/>
              <a:t> </a:t>
            </a:r>
            <a:r>
              <a:rPr lang="en-US" sz="2400" b="1" dirty="0" err="1"/>
              <a:t>ettevõtmistel</a:t>
            </a:r>
            <a:r>
              <a:rPr lang="en-US" sz="2400" b="1" dirty="0"/>
              <a:t>  - </a:t>
            </a:r>
            <a:r>
              <a:rPr lang="en-US" sz="2400" b="1" dirty="0" err="1"/>
              <a:t>soovib</a:t>
            </a:r>
            <a:r>
              <a:rPr lang="en-US" sz="2400" b="1" dirty="0"/>
              <a:t> </a:t>
            </a:r>
            <a:r>
              <a:rPr lang="en-US" sz="2400" b="1" dirty="0" err="1"/>
              <a:t>edukaid</a:t>
            </a:r>
            <a:r>
              <a:rPr lang="en-US" sz="2400" b="1" dirty="0"/>
              <a:t> </a:t>
            </a:r>
            <a:r>
              <a:rPr lang="en-US" sz="2400" b="1" dirty="0" err="1"/>
              <a:t>arutelusid</a:t>
            </a:r>
            <a:r>
              <a:rPr lang="en-US" sz="2400" b="1" dirty="0"/>
              <a:t>.</a:t>
            </a:r>
          </a:p>
        </p:txBody>
      </p:sp>
    </p:spTree>
    <p:extLst>
      <p:ext uri="{BB962C8B-B14F-4D97-AF65-F5344CB8AC3E}">
        <p14:creationId xmlns:p14="http://schemas.microsoft.com/office/powerpoint/2010/main" val="1869747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955A6-BE96-46D2-BB2E-88F5F3838CB6}"/>
              </a:ext>
            </a:extLst>
          </p:cNvPr>
          <p:cNvSpPr>
            <a:spLocks noGrp="1"/>
          </p:cNvSpPr>
          <p:nvPr>
            <p:ph type="title"/>
          </p:nvPr>
        </p:nvSpPr>
        <p:spPr/>
        <p:txBody>
          <a:bodyPr/>
          <a:lstStyle/>
          <a:p>
            <a:r>
              <a:rPr lang="en-US" dirty="0"/>
              <a:t>26.08.2020 </a:t>
            </a:r>
            <a:r>
              <a:rPr lang="en-US" dirty="0" err="1"/>
              <a:t>seminari</a:t>
            </a:r>
            <a:r>
              <a:rPr lang="en-US" dirty="0"/>
              <a:t> </a:t>
            </a:r>
            <a:r>
              <a:rPr lang="en-US" dirty="0" err="1"/>
              <a:t>teemad</a:t>
            </a:r>
            <a:r>
              <a:rPr lang="en-US" dirty="0"/>
              <a:t> ja </a:t>
            </a:r>
            <a:r>
              <a:rPr lang="en-US" dirty="0" err="1"/>
              <a:t>sõnum</a:t>
            </a:r>
            <a:r>
              <a:rPr lang="en-US" dirty="0"/>
              <a:t> …</a:t>
            </a:r>
            <a:endParaRPr lang="et-EE" dirty="0"/>
          </a:p>
        </p:txBody>
      </p:sp>
      <p:sp>
        <p:nvSpPr>
          <p:cNvPr id="3" name="Content Placeholder 2">
            <a:extLst>
              <a:ext uri="{FF2B5EF4-FFF2-40B4-BE49-F238E27FC236}">
                <a16:creationId xmlns:a16="http://schemas.microsoft.com/office/drawing/2014/main" id="{EA6F9577-1D78-45F6-B568-CC4FE86D5008}"/>
              </a:ext>
            </a:extLst>
          </p:cNvPr>
          <p:cNvSpPr>
            <a:spLocks noGrp="1"/>
          </p:cNvSpPr>
          <p:nvPr>
            <p:ph idx="1"/>
          </p:nvPr>
        </p:nvSpPr>
        <p:spPr>
          <a:xfrm>
            <a:off x="677334" y="1752600"/>
            <a:ext cx="8596668" cy="5366657"/>
          </a:xfrm>
        </p:spPr>
        <p:txBody>
          <a:bodyPr>
            <a:normAutofit fontScale="92500" lnSpcReduction="10000"/>
          </a:bodyPr>
          <a:lstStyle/>
          <a:p>
            <a:pPr marL="0" indent="0" algn="just">
              <a:buNone/>
            </a:pPr>
            <a:r>
              <a:rPr lang="en-US" sz="2200" b="1" dirty="0" err="1">
                <a:solidFill>
                  <a:schemeClr val="tx1"/>
                </a:solidFill>
              </a:rPr>
              <a:t>Oleme</a:t>
            </a:r>
            <a:r>
              <a:rPr lang="en-US" sz="2200" b="1" dirty="0">
                <a:solidFill>
                  <a:schemeClr val="tx1"/>
                </a:solidFill>
              </a:rPr>
              <a:t> </a:t>
            </a:r>
            <a:r>
              <a:rPr lang="en-US" sz="2200" b="1" dirty="0" err="1">
                <a:solidFill>
                  <a:schemeClr val="tx1"/>
                </a:solidFill>
              </a:rPr>
              <a:t>koos</a:t>
            </a:r>
            <a:r>
              <a:rPr lang="en-US" sz="2200" b="1" dirty="0">
                <a:solidFill>
                  <a:schemeClr val="tx1"/>
                </a:solidFill>
              </a:rPr>
              <a:t> </a:t>
            </a:r>
            <a:r>
              <a:rPr lang="en-US" sz="2200" b="1" dirty="0" err="1">
                <a:solidFill>
                  <a:schemeClr val="tx1"/>
                </a:solidFill>
              </a:rPr>
              <a:t>analüüsinud</a:t>
            </a:r>
            <a:r>
              <a:rPr lang="en-US" sz="2200" b="1" dirty="0">
                <a:solidFill>
                  <a:schemeClr val="tx1"/>
                </a:solidFill>
              </a:rPr>
              <a:t> </a:t>
            </a:r>
            <a:r>
              <a:rPr lang="en-US" sz="2200" b="1" dirty="0" err="1">
                <a:solidFill>
                  <a:schemeClr val="tx1"/>
                </a:solidFill>
              </a:rPr>
              <a:t>riigi</a:t>
            </a:r>
            <a:r>
              <a:rPr lang="en-US" sz="2200" b="1" dirty="0">
                <a:solidFill>
                  <a:schemeClr val="tx1"/>
                </a:solidFill>
              </a:rPr>
              <a:t> </a:t>
            </a:r>
            <a:r>
              <a:rPr lang="en-US" sz="2200" b="1" dirty="0" err="1">
                <a:solidFill>
                  <a:schemeClr val="tx1"/>
                </a:solidFill>
              </a:rPr>
              <a:t>ning</a:t>
            </a:r>
            <a:r>
              <a:rPr lang="en-US" sz="2200" b="1" dirty="0">
                <a:solidFill>
                  <a:schemeClr val="tx1"/>
                </a:solidFill>
              </a:rPr>
              <a:t> </a:t>
            </a:r>
            <a:r>
              <a:rPr lang="en-US" sz="2200" b="1" dirty="0" err="1">
                <a:solidFill>
                  <a:schemeClr val="tx1"/>
                </a:solidFill>
              </a:rPr>
              <a:t>kohaliku</a:t>
            </a:r>
            <a:r>
              <a:rPr lang="en-US" sz="2200" b="1" dirty="0">
                <a:solidFill>
                  <a:schemeClr val="tx1"/>
                </a:solidFill>
              </a:rPr>
              <a:t> </a:t>
            </a:r>
            <a:r>
              <a:rPr lang="en-US" sz="2200" b="1" dirty="0" err="1">
                <a:solidFill>
                  <a:schemeClr val="tx1"/>
                </a:solidFill>
              </a:rPr>
              <a:t>omavalitsuse</a:t>
            </a:r>
            <a:r>
              <a:rPr lang="en-US" sz="2200" b="1" dirty="0">
                <a:solidFill>
                  <a:schemeClr val="tx1"/>
                </a:solidFill>
              </a:rPr>
              <a:t> </a:t>
            </a:r>
            <a:r>
              <a:rPr lang="en-US" sz="2200" b="1" dirty="0" err="1">
                <a:solidFill>
                  <a:schemeClr val="tx1"/>
                </a:solidFill>
              </a:rPr>
              <a:t>tegevuse</a:t>
            </a:r>
            <a:r>
              <a:rPr lang="en-US" sz="2200" b="1" dirty="0">
                <a:solidFill>
                  <a:schemeClr val="tx1"/>
                </a:solidFill>
              </a:rPr>
              <a:t> </a:t>
            </a:r>
            <a:r>
              <a:rPr lang="en-US" sz="2200" b="1" dirty="0" err="1">
                <a:solidFill>
                  <a:schemeClr val="tx1"/>
                </a:solidFill>
              </a:rPr>
              <a:t>ning</a:t>
            </a:r>
            <a:r>
              <a:rPr lang="en-US" sz="2200" b="1" dirty="0">
                <a:solidFill>
                  <a:schemeClr val="tx1"/>
                </a:solidFill>
              </a:rPr>
              <a:t> </a:t>
            </a:r>
            <a:r>
              <a:rPr lang="en-US" sz="2200" b="1" dirty="0" err="1">
                <a:solidFill>
                  <a:schemeClr val="tx1"/>
                </a:solidFill>
              </a:rPr>
              <a:t>arengu</a:t>
            </a:r>
            <a:r>
              <a:rPr lang="en-US" sz="2200" b="1" dirty="0">
                <a:solidFill>
                  <a:schemeClr val="tx1"/>
                </a:solidFill>
              </a:rPr>
              <a:t> </a:t>
            </a:r>
            <a:r>
              <a:rPr lang="en-US" sz="2200" b="1" dirty="0" err="1">
                <a:solidFill>
                  <a:schemeClr val="tx1"/>
                </a:solidFill>
              </a:rPr>
              <a:t>võtmeküsimusi</a:t>
            </a:r>
            <a:r>
              <a:rPr lang="en-US" sz="2200" b="1" dirty="0">
                <a:solidFill>
                  <a:schemeClr val="tx1"/>
                </a:solidFill>
              </a:rPr>
              <a:t> - MIS ON TÄNASE EESTI KOHALIKU OMAVALITSUSE ARENGU VÕTMETEEMAD?</a:t>
            </a:r>
          </a:p>
          <a:p>
            <a:pPr algn="just"/>
            <a:endParaRPr lang="en-US" sz="2200" b="1" dirty="0">
              <a:solidFill>
                <a:schemeClr val="tx1"/>
              </a:solidFill>
            </a:endParaRPr>
          </a:p>
          <a:p>
            <a:pPr algn="just"/>
            <a:r>
              <a:rPr lang="en-US" sz="2200" b="1" dirty="0">
                <a:solidFill>
                  <a:schemeClr val="tx1"/>
                </a:solidFill>
              </a:rPr>
              <a:t>EESTI JÄTKUVALT KIIRESTI ARENEV VIIMSI VALD – VÄLJAKUTSED &amp; KUHU EDASI!</a:t>
            </a:r>
            <a:br>
              <a:rPr lang="en-US" sz="2200" b="1" dirty="0">
                <a:solidFill>
                  <a:schemeClr val="tx1"/>
                </a:solidFill>
              </a:rPr>
            </a:br>
            <a:endParaRPr lang="en-US" sz="2200" b="1" dirty="0">
              <a:solidFill>
                <a:schemeClr val="tx1"/>
              </a:solidFill>
            </a:endParaRPr>
          </a:p>
          <a:p>
            <a:pPr algn="just"/>
            <a:r>
              <a:rPr lang="en-US" sz="2200" b="1" dirty="0" err="1">
                <a:solidFill>
                  <a:schemeClr val="tx1"/>
                </a:solidFill>
              </a:rPr>
              <a:t>Eesti</a:t>
            </a:r>
            <a:r>
              <a:rPr lang="en-US" sz="2200" b="1" dirty="0">
                <a:solidFill>
                  <a:schemeClr val="tx1"/>
                </a:solidFill>
              </a:rPr>
              <a:t> V </a:t>
            </a:r>
            <a:r>
              <a:rPr lang="en-US" sz="2200" b="1" dirty="0" err="1">
                <a:solidFill>
                  <a:schemeClr val="tx1"/>
                </a:solidFill>
              </a:rPr>
              <a:t>Omavalitsuspäev</a:t>
            </a:r>
            <a:r>
              <a:rPr lang="en-US" sz="2200" b="1" dirty="0">
                <a:solidFill>
                  <a:schemeClr val="tx1"/>
                </a:solidFill>
              </a:rPr>
              <a:t>: </a:t>
            </a:r>
            <a:r>
              <a:rPr lang="en-US" sz="2200" b="1" dirty="0" err="1">
                <a:solidFill>
                  <a:schemeClr val="tx1"/>
                </a:solidFill>
              </a:rPr>
              <a:t>maaelu</a:t>
            </a:r>
            <a:r>
              <a:rPr lang="en-US" sz="2200" b="1" dirty="0">
                <a:solidFill>
                  <a:schemeClr val="tx1"/>
                </a:solidFill>
              </a:rPr>
              <a:t> </a:t>
            </a:r>
            <a:r>
              <a:rPr lang="en-US" sz="2200" b="1" dirty="0" err="1">
                <a:solidFill>
                  <a:schemeClr val="tx1"/>
                </a:solidFill>
              </a:rPr>
              <a:t>ning</a:t>
            </a:r>
            <a:r>
              <a:rPr lang="en-US" sz="2200" b="1" dirty="0">
                <a:solidFill>
                  <a:schemeClr val="tx1"/>
                </a:solidFill>
              </a:rPr>
              <a:t> </a:t>
            </a:r>
            <a:r>
              <a:rPr lang="en-US" sz="2200" b="1" dirty="0" err="1">
                <a:solidFill>
                  <a:schemeClr val="tx1"/>
                </a:solidFill>
              </a:rPr>
              <a:t>regionaalareng</a:t>
            </a:r>
            <a:r>
              <a:rPr lang="en-US" sz="2200" b="1" dirty="0">
                <a:solidFill>
                  <a:schemeClr val="tx1"/>
                </a:solidFill>
              </a:rPr>
              <a:t> </a:t>
            </a:r>
            <a:r>
              <a:rPr lang="en-US" sz="2200" b="1" dirty="0" err="1">
                <a:solidFill>
                  <a:schemeClr val="tx1"/>
                </a:solidFill>
              </a:rPr>
              <a:t>koostöös</a:t>
            </a:r>
            <a:r>
              <a:rPr lang="en-US" sz="2200" b="1" dirty="0">
                <a:solidFill>
                  <a:schemeClr val="tx1"/>
                </a:solidFill>
              </a:rPr>
              <a:t>; </a:t>
            </a:r>
            <a:r>
              <a:rPr lang="en-US" sz="2200" b="1" dirty="0" err="1">
                <a:solidFill>
                  <a:schemeClr val="tx1"/>
                </a:solidFill>
              </a:rPr>
              <a:t>Muhu</a:t>
            </a:r>
            <a:r>
              <a:rPr lang="en-US" sz="2200" b="1" dirty="0">
                <a:solidFill>
                  <a:schemeClr val="tx1"/>
                </a:solidFill>
              </a:rPr>
              <a:t> </a:t>
            </a:r>
            <a:r>
              <a:rPr lang="en-US" sz="2200" b="1" dirty="0" err="1">
                <a:solidFill>
                  <a:schemeClr val="tx1"/>
                </a:solidFill>
              </a:rPr>
              <a:t>vald</a:t>
            </a:r>
            <a:r>
              <a:rPr lang="en-US" sz="2200" b="1" dirty="0">
                <a:solidFill>
                  <a:schemeClr val="tx1"/>
                </a:solidFill>
              </a:rPr>
              <a:t> </a:t>
            </a:r>
            <a:r>
              <a:rPr lang="en-US" sz="2200" b="1" dirty="0" err="1">
                <a:solidFill>
                  <a:schemeClr val="tx1"/>
                </a:solidFill>
              </a:rPr>
              <a:t>ning</a:t>
            </a:r>
            <a:r>
              <a:rPr lang="en-US" sz="2200" b="1" dirty="0">
                <a:solidFill>
                  <a:schemeClr val="tx1"/>
                </a:solidFill>
              </a:rPr>
              <a:t> </a:t>
            </a:r>
            <a:r>
              <a:rPr lang="en-US" sz="2200" b="1" dirty="0" err="1">
                <a:solidFill>
                  <a:schemeClr val="tx1"/>
                </a:solidFill>
              </a:rPr>
              <a:t>Kuressaare</a:t>
            </a:r>
            <a:r>
              <a:rPr lang="en-US" sz="2200" b="1" dirty="0">
                <a:solidFill>
                  <a:schemeClr val="tx1"/>
                </a:solidFill>
              </a:rPr>
              <a:t> </a:t>
            </a:r>
            <a:r>
              <a:rPr lang="en-US" sz="2200" b="1" dirty="0" err="1">
                <a:solidFill>
                  <a:schemeClr val="tx1"/>
                </a:solidFill>
              </a:rPr>
              <a:t>linn</a:t>
            </a:r>
            <a:r>
              <a:rPr lang="en-US" sz="2200" b="1" dirty="0">
                <a:solidFill>
                  <a:schemeClr val="tx1"/>
                </a:solidFill>
              </a:rPr>
              <a:t> </a:t>
            </a:r>
            <a:r>
              <a:rPr lang="en-US" sz="2200" b="1" dirty="0" err="1">
                <a:solidFill>
                  <a:schemeClr val="tx1"/>
                </a:solidFill>
              </a:rPr>
              <a:t>olid</a:t>
            </a:r>
            <a:r>
              <a:rPr lang="en-US" sz="2200" b="1" dirty="0">
                <a:solidFill>
                  <a:schemeClr val="tx1"/>
                </a:solidFill>
              </a:rPr>
              <a:t> </a:t>
            </a:r>
            <a:r>
              <a:rPr lang="en-US" sz="2200" b="1" dirty="0" err="1">
                <a:solidFill>
                  <a:schemeClr val="tx1"/>
                </a:solidFill>
              </a:rPr>
              <a:t>esimesed</a:t>
            </a:r>
            <a:r>
              <a:rPr lang="en-US" sz="2200" b="1" dirty="0">
                <a:solidFill>
                  <a:schemeClr val="tx1"/>
                </a:solidFill>
              </a:rPr>
              <a:t> </a:t>
            </a:r>
            <a:r>
              <a:rPr lang="en-US" sz="2200" b="1" dirty="0" err="1">
                <a:solidFill>
                  <a:schemeClr val="tx1"/>
                </a:solidFill>
              </a:rPr>
              <a:t>kes</a:t>
            </a:r>
            <a:r>
              <a:rPr lang="en-US" sz="2200" b="1" dirty="0">
                <a:solidFill>
                  <a:schemeClr val="tx1"/>
                </a:solidFill>
              </a:rPr>
              <a:t> 1.10.1990 said </a:t>
            </a:r>
            <a:r>
              <a:rPr lang="en-US" sz="2200" b="1" dirty="0" err="1">
                <a:solidFill>
                  <a:schemeClr val="tx1"/>
                </a:solidFill>
              </a:rPr>
              <a:t>omavalitsusliku</a:t>
            </a:r>
            <a:r>
              <a:rPr lang="en-US" sz="2200" b="1" dirty="0">
                <a:solidFill>
                  <a:schemeClr val="tx1"/>
                </a:solidFill>
              </a:rPr>
              <a:t> </a:t>
            </a:r>
            <a:r>
              <a:rPr lang="en-US" sz="2200" b="1" dirty="0" err="1">
                <a:solidFill>
                  <a:schemeClr val="tx1"/>
                </a:solidFill>
              </a:rPr>
              <a:t>staaduse</a:t>
            </a:r>
            <a:r>
              <a:rPr lang="en-US" sz="2200" b="1" dirty="0">
                <a:solidFill>
                  <a:schemeClr val="tx1"/>
                </a:solidFill>
              </a:rPr>
              <a:t>:</a:t>
            </a:r>
          </a:p>
          <a:p>
            <a:pPr algn="just"/>
            <a:r>
              <a:rPr lang="en-US" sz="2200" b="1" dirty="0" err="1">
                <a:solidFill>
                  <a:schemeClr val="tx1"/>
                </a:solidFill>
              </a:rPr>
              <a:t>Sellel</a:t>
            </a:r>
            <a:r>
              <a:rPr lang="en-US" sz="2200" b="1" dirty="0">
                <a:solidFill>
                  <a:schemeClr val="tx1"/>
                </a:solidFill>
              </a:rPr>
              <a:t> </a:t>
            </a:r>
            <a:r>
              <a:rPr lang="en-US" sz="2200" b="1" dirty="0" err="1">
                <a:solidFill>
                  <a:schemeClr val="tx1"/>
                </a:solidFill>
              </a:rPr>
              <a:t>aastal</a:t>
            </a:r>
            <a:r>
              <a:rPr lang="en-US" sz="2200" b="1" dirty="0">
                <a:solidFill>
                  <a:schemeClr val="tx1"/>
                </a:solidFill>
              </a:rPr>
              <a:t> </a:t>
            </a:r>
            <a:r>
              <a:rPr lang="en-US" sz="2200" b="1" dirty="0" err="1">
                <a:solidFill>
                  <a:schemeClr val="tx1"/>
                </a:solidFill>
              </a:rPr>
              <a:t>möödub</a:t>
            </a:r>
            <a:r>
              <a:rPr lang="en-US" sz="2200" b="1" dirty="0">
                <a:solidFill>
                  <a:schemeClr val="tx1"/>
                </a:solidFill>
              </a:rPr>
              <a:t> 30 </a:t>
            </a:r>
            <a:r>
              <a:rPr lang="en-US" sz="2200" b="1" dirty="0" err="1">
                <a:solidFill>
                  <a:schemeClr val="tx1"/>
                </a:solidFill>
              </a:rPr>
              <a:t>aastat</a:t>
            </a:r>
            <a:r>
              <a:rPr lang="en-US" sz="2200" b="1" dirty="0">
                <a:solidFill>
                  <a:schemeClr val="tx1"/>
                </a:solidFill>
              </a:rPr>
              <a:t> </a:t>
            </a:r>
            <a:r>
              <a:rPr lang="en-US" sz="2200" b="1" dirty="0" err="1">
                <a:solidFill>
                  <a:schemeClr val="tx1"/>
                </a:solidFill>
              </a:rPr>
              <a:t>praktlisestest</a:t>
            </a:r>
            <a:r>
              <a:rPr lang="en-US" sz="2200" b="1" dirty="0">
                <a:solidFill>
                  <a:schemeClr val="tx1"/>
                </a:solidFill>
              </a:rPr>
              <a:t> </a:t>
            </a:r>
            <a:r>
              <a:rPr lang="en-US" sz="2200" b="1" dirty="0" err="1">
                <a:solidFill>
                  <a:schemeClr val="tx1"/>
                </a:solidFill>
              </a:rPr>
              <a:t>sammudest</a:t>
            </a:r>
            <a:r>
              <a:rPr lang="en-US" sz="2200" b="1" dirty="0">
                <a:solidFill>
                  <a:schemeClr val="tx1"/>
                </a:solidFill>
              </a:rPr>
              <a:t> </a:t>
            </a:r>
            <a:r>
              <a:rPr lang="en-US" sz="2200" b="1" dirty="0" err="1">
                <a:solidFill>
                  <a:schemeClr val="tx1"/>
                </a:solidFill>
              </a:rPr>
              <a:t>Eesti</a:t>
            </a:r>
            <a:r>
              <a:rPr lang="en-US" sz="2200" b="1" dirty="0">
                <a:solidFill>
                  <a:schemeClr val="tx1"/>
                </a:solidFill>
              </a:rPr>
              <a:t> </a:t>
            </a:r>
            <a:r>
              <a:rPr lang="en-US" sz="2200" b="1" dirty="0" err="1">
                <a:solidFill>
                  <a:schemeClr val="tx1"/>
                </a:solidFill>
              </a:rPr>
              <a:t>kohaliku</a:t>
            </a:r>
            <a:r>
              <a:rPr lang="en-US" sz="2200" b="1" dirty="0">
                <a:solidFill>
                  <a:schemeClr val="tx1"/>
                </a:solidFill>
              </a:rPr>
              <a:t> </a:t>
            </a:r>
            <a:r>
              <a:rPr lang="en-US" sz="2200" b="1" dirty="0" err="1">
                <a:solidFill>
                  <a:schemeClr val="tx1"/>
                </a:solidFill>
              </a:rPr>
              <a:t>omavalitsuse</a:t>
            </a:r>
            <a:r>
              <a:rPr lang="en-US" sz="2200" b="1" dirty="0">
                <a:solidFill>
                  <a:schemeClr val="tx1"/>
                </a:solidFill>
              </a:rPr>
              <a:t> </a:t>
            </a:r>
            <a:r>
              <a:rPr lang="en-US" sz="2200" b="1" dirty="0" err="1">
                <a:solidFill>
                  <a:schemeClr val="tx1"/>
                </a:solidFill>
              </a:rPr>
              <a:t>süsteemi</a:t>
            </a:r>
            <a:r>
              <a:rPr lang="en-US" sz="2200" b="1" dirty="0">
                <a:solidFill>
                  <a:schemeClr val="tx1"/>
                </a:solidFill>
              </a:rPr>
              <a:t> ja </a:t>
            </a:r>
            <a:r>
              <a:rPr lang="en-US" sz="2200" b="1" dirty="0" err="1">
                <a:solidFill>
                  <a:schemeClr val="tx1"/>
                </a:solidFill>
              </a:rPr>
              <a:t>üleriigiliste</a:t>
            </a:r>
            <a:r>
              <a:rPr lang="en-US" sz="2200" b="1" dirty="0">
                <a:solidFill>
                  <a:schemeClr val="tx1"/>
                </a:solidFill>
              </a:rPr>
              <a:t> </a:t>
            </a:r>
            <a:r>
              <a:rPr lang="en-US" sz="2200" b="1" dirty="0" err="1">
                <a:solidFill>
                  <a:schemeClr val="tx1"/>
                </a:solidFill>
              </a:rPr>
              <a:t>omavalitsusliitude</a:t>
            </a:r>
            <a:r>
              <a:rPr lang="en-US" sz="2200" b="1" dirty="0">
                <a:solidFill>
                  <a:schemeClr val="tx1"/>
                </a:solidFill>
              </a:rPr>
              <a:t> </a:t>
            </a:r>
            <a:r>
              <a:rPr lang="en-US" sz="2200" b="1" dirty="0" err="1">
                <a:solidFill>
                  <a:schemeClr val="tx1"/>
                </a:solidFill>
              </a:rPr>
              <a:t>taastamisest</a:t>
            </a:r>
            <a:r>
              <a:rPr lang="en-US" sz="2200" b="1" dirty="0">
                <a:solidFill>
                  <a:schemeClr val="tx1"/>
                </a:solidFill>
              </a:rPr>
              <a:t>. </a:t>
            </a:r>
            <a:r>
              <a:rPr lang="en-US" sz="2200" b="1" dirty="0" err="1">
                <a:solidFill>
                  <a:schemeClr val="tx1"/>
                </a:solidFill>
              </a:rPr>
              <a:t>Suur</a:t>
            </a:r>
            <a:r>
              <a:rPr lang="en-US" sz="2200" b="1" dirty="0">
                <a:solidFill>
                  <a:schemeClr val="tx1"/>
                </a:solidFill>
              </a:rPr>
              <a:t> </a:t>
            </a:r>
            <a:r>
              <a:rPr lang="en-US" sz="2200" b="1" dirty="0" err="1">
                <a:solidFill>
                  <a:schemeClr val="tx1"/>
                </a:solidFill>
              </a:rPr>
              <a:t>tänu</a:t>
            </a:r>
            <a:r>
              <a:rPr lang="en-US" sz="2200" b="1" dirty="0">
                <a:solidFill>
                  <a:schemeClr val="tx1"/>
                </a:solidFill>
              </a:rPr>
              <a:t> </a:t>
            </a:r>
            <a:r>
              <a:rPr lang="en-US" sz="2200" b="1" dirty="0" err="1">
                <a:solidFill>
                  <a:schemeClr val="tx1"/>
                </a:solidFill>
              </a:rPr>
              <a:t>kõigile</a:t>
            </a:r>
            <a:r>
              <a:rPr lang="en-US" sz="2200" b="1" dirty="0">
                <a:solidFill>
                  <a:schemeClr val="tx1"/>
                </a:solidFill>
              </a:rPr>
              <a:t> </a:t>
            </a:r>
            <a:r>
              <a:rPr lang="en-US" sz="2200" b="1" dirty="0" err="1">
                <a:solidFill>
                  <a:schemeClr val="tx1"/>
                </a:solidFill>
              </a:rPr>
              <a:t>kes</a:t>
            </a:r>
            <a:r>
              <a:rPr lang="en-US" sz="2200" b="1" dirty="0">
                <a:solidFill>
                  <a:schemeClr val="tx1"/>
                </a:solidFill>
              </a:rPr>
              <a:t> </a:t>
            </a:r>
            <a:r>
              <a:rPr lang="en-US" sz="2200" b="1" dirty="0" err="1">
                <a:solidFill>
                  <a:schemeClr val="tx1"/>
                </a:solidFill>
              </a:rPr>
              <a:t>nii</a:t>
            </a:r>
            <a:r>
              <a:rPr lang="en-US" sz="2200" b="1" dirty="0">
                <a:solidFill>
                  <a:schemeClr val="tx1"/>
                </a:solidFill>
              </a:rPr>
              <a:t> </a:t>
            </a:r>
            <a:r>
              <a:rPr lang="en-US" sz="2200" b="1" dirty="0" err="1">
                <a:solidFill>
                  <a:schemeClr val="tx1"/>
                </a:solidFill>
              </a:rPr>
              <a:t>eelnevas</a:t>
            </a:r>
            <a:r>
              <a:rPr lang="en-US" sz="2200" b="1" dirty="0">
                <a:solidFill>
                  <a:schemeClr val="tx1"/>
                </a:solidFill>
              </a:rPr>
              <a:t> </a:t>
            </a:r>
            <a:r>
              <a:rPr lang="en-US" sz="2200" b="1" dirty="0" err="1">
                <a:solidFill>
                  <a:schemeClr val="tx1"/>
                </a:solidFill>
              </a:rPr>
              <a:t>kui</a:t>
            </a:r>
            <a:r>
              <a:rPr lang="en-US" sz="2200" b="1" dirty="0">
                <a:solidFill>
                  <a:schemeClr val="tx1"/>
                </a:solidFill>
              </a:rPr>
              <a:t> ka </a:t>
            </a:r>
            <a:r>
              <a:rPr lang="en-US" sz="2200" b="1" dirty="0" err="1">
                <a:solidFill>
                  <a:schemeClr val="tx1"/>
                </a:solidFill>
              </a:rPr>
              <a:t>praegu</a:t>
            </a:r>
            <a:r>
              <a:rPr lang="en-US" sz="2200" b="1" dirty="0">
                <a:solidFill>
                  <a:schemeClr val="tx1"/>
                </a:solidFill>
              </a:rPr>
              <a:t> “</a:t>
            </a:r>
            <a:r>
              <a:rPr lang="en-US" sz="2200" b="1" dirty="0" err="1">
                <a:solidFill>
                  <a:schemeClr val="tx1"/>
                </a:solidFill>
              </a:rPr>
              <a:t>omavalitsuspõldu</a:t>
            </a:r>
            <a:r>
              <a:rPr lang="en-US" sz="2200" b="1" dirty="0">
                <a:solidFill>
                  <a:schemeClr val="tx1"/>
                </a:solidFill>
              </a:rPr>
              <a:t>” koras </a:t>
            </a:r>
            <a:r>
              <a:rPr lang="en-US" sz="2200" b="1" dirty="0" err="1">
                <a:solidFill>
                  <a:schemeClr val="tx1"/>
                </a:solidFill>
              </a:rPr>
              <a:t>hoiavad</a:t>
            </a:r>
            <a:r>
              <a:rPr lang="en-US" sz="2200" b="1" dirty="0">
                <a:solidFill>
                  <a:schemeClr val="tx1"/>
                </a:solidFill>
              </a:rPr>
              <a:t> </a:t>
            </a:r>
            <a:r>
              <a:rPr lang="en-US" sz="2200" b="1" dirty="0" err="1">
                <a:solidFill>
                  <a:schemeClr val="tx1"/>
                </a:solidFill>
              </a:rPr>
              <a:t>ning</a:t>
            </a:r>
            <a:r>
              <a:rPr lang="en-US" sz="2200" b="1" dirty="0">
                <a:solidFill>
                  <a:schemeClr val="tx1"/>
                </a:solidFill>
              </a:rPr>
              <a:t> </a:t>
            </a:r>
            <a:r>
              <a:rPr lang="en-US" sz="2200" b="1" dirty="0" err="1">
                <a:solidFill>
                  <a:schemeClr val="tx1"/>
                </a:solidFill>
              </a:rPr>
              <a:t>arendavad</a:t>
            </a:r>
            <a:r>
              <a:rPr lang="en-US" sz="2200" b="1" dirty="0">
                <a:solidFill>
                  <a:schemeClr val="tx1"/>
                </a:solidFill>
              </a:rPr>
              <a:t>! </a:t>
            </a:r>
          </a:p>
          <a:p>
            <a:pPr algn="just"/>
            <a:r>
              <a:rPr lang="en-US" sz="2200" b="1" dirty="0" err="1">
                <a:solidFill>
                  <a:schemeClr val="tx1"/>
                </a:solidFill>
              </a:rPr>
              <a:t>Eesti</a:t>
            </a:r>
            <a:r>
              <a:rPr lang="en-US" sz="2200" b="1" dirty="0">
                <a:solidFill>
                  <a:schemeClr val="tx1"/>
                </a:solidFill>
              </a:rPr>
              <a:t> </a:t>
            </a:r>
            <a:r>
              <a:rPr lang="en-US" sz="2200" b="1" dirty="0" err="1">
                <a:solidFill>
                  <a:schemeClr val="tx1"/>
                </a:solidFill>
              </a:rPr>
              <a:t>regionaalareng</a:t>
            </a:r>
            <a:r>
              <a:rPr lang="en-US" sz="2200" b="1" dirty="0">
                <a:solidFill>
                  <a:schemeClr val="tx1"/>
                </a:solidFill>
              </a:rPr>
              <a:t> </a:t>
            </a:r>
            <a:r>
              <a:rPr lang="en-US" sz="2200" b="1" dirty="0" err="1">
                <a:solidFill>
                  <a:schemeClr val="tx1"/>
                </a:solidFill>
              </a:rPr>
              <a:t>kui</a:t>
            </a:r>
            <a:r>
              <a:rPr lang="en-US" sz="2200" b="1" dirty="0">
                <a:solidFill>
                  <a:schemeClr val="tx1"/>
                </a:solidFill>
              </a:rPr>
              <a:t> </a:t>
            </a:r>
            <a:r>
              <a:rPr lang="en-US" sz="2200" b="1" dirty="0" err="1"/>
              <a:t>üks</a:t>
            </a:r>
            <a:r>
              <a:rPr lang="en-US" sz="2200" b="1" dirty="0"/>
              <a:t> </a:t>
            </a:r>
            <a:r>
              <a:rPr lang="en-US" sz="2200" b="1" dirty="0" err="1"/>
              <a:t>olulisemaid</a:t>
            </a:r>
            <a:r>
              <a:rPr lang="en-US" sz="2200" b="1" dirty="0"/>
              <a:t> </a:t>
            </a:r>
            <a:r>
              <a:rPr lang="en-US" sz="2200" b="1" dirty="0" err="1"/>
              <a:t>märksõnu</a:t>
            </a:r>
            <a:r>
              <a:rPr lang="en-US" sz="2200" b="1" dirty="0"/>
              <a:t> </a:t>
            </a:r>
            <a:r>
              <a:rPr lang="en-US" sz="2200" b="1" dirty="0" err="1"/>
              <a:t>riigi</a:t>
            </a:r>
            <a:r>
              <a:rPr lang="en-US" sz="2200" b="1" dirty="0"/>
              <a:t> </a:t>
            </a:r>
            <a:r>
              <a:rPr lang="en-US" sz="2200" b="1" dirty="0" err="1"/>
              <a:t>ning</a:t>
            </a:r>
            <a:r>
              <a:rPr lang="en-US" sz="2200" b="1" dirty="0"/>
              <a:t> </a:t>
            </a:r>
            <a:r>
              <a:rPr lang="en-US" sz="2200" b="1" dirty="0" err="1"/>
              <a:t>kohaliku</a:t>
            </a:r>
            <a:r>
              <a:rPr lang="en-US" sz="2200" b="1" dirty="0"/>
              <a:t> </a:t>
            </a:r>
            <a:r>
              <a:rPr lang="en-US" sz="2200" b="1" dirty="0" err="1"/>
              <a:t>omavalitsuse</a:t>
            </a:r>
            <a:r>
              <a:rPr lang="en-US" sz="2200" b="1" dirty="0"/>
              <a:t> </a:t>
            </a:r>
            <a:r>
              <a:rPr lang="en-US" sz="2200" b="1" dirty="0" err="1"/>
              <a:t>suhetes</a:t>
            </a:r>
            <a:r>
              <a:rPr lang="en-US" sz="2200" b="1" dirty="0"/>
              <a:t>.</a:t>
            </a:r>
          </a:p>
          <a:p>
            <a:endParaRPr lang="en-US" dirty="0"/>
          </a:p>
        </p:txBody>
      </p:sp>
    </p:spTree>
    <p:extLst>
      <p:ext uri="{BB962C8B-B14F-4D97-AF65-F5344CB8AC3E}">
        <p14:creationId xmlns:p14="http://schemas.microsoft.com/office/powerpoint/2010/main" val="3994740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06218-1F4F-47D9-B385-EA24C12EF61B}"/>
              </a:ext>
            </a:extLst>
          </p:cNvPr>
          <p:cNvSpPr>
            <a:spLocks noGrp="1"/>
          </p:cNvSpPr>
          <p:nvPr>
            <p:ph type="title"/>
          </p:nvPr>
        </p:nvSpPr>
        <p:spPr/>
        <p:txBody>
          <a:bodyPr/>
          <a:lstStyle/>
          <a:p>
            <a:r>
              <a:rPr lang="en-US" b="1" dirty="0" err="1"/>
              <a:t>Haldusreformi</a:t>
            </a:r>
            <a:r>
              <a:rPr lang="en-US" b="1" dirty="0"/>
              <a:t> e</a:t>
            </a:r>
            <a:r>
              <a:rPr lang="et-EE" b="1" dirty="0"/>
              <a:t>esmärgid ja ajakava</a:t>
            </a:r>
            <a:br>
              <a:rPr lang="et-EE" dirty="0"/>
            </a:br>
            <a:endParaRPr lang="et-EE" dirty="0"/>
          </a:p>
        </p:txBody>
      </p:sp>
      <p:sp>
        <p:nvSpPr>
          <p:cNvPr id="3" name="Content Placeholder 2">
            <a:extLst>
              <a:ext uri="{FF2B5EF4-FFF2-40B4-BE49-F238E27FC236}">
                <a16:creationId xmlns:a16="http://schemas.microsoft.com/office/drawing/2014/main" id="{310163E4-5832-4499-B5FD-FC1E02968428}"/>
              </a:ext>
            </a:extLst>
          </p:cNvPr>
          <p:cNvSpPr>
            <a:spLocks noGrp="1"/>
          </p:cNvSpPr>
          <p:nvPr>
            <p:ph idx="1"/>
          </p:nvPr>
        </p:nvSpPr>
        <p:spPr/>
        <p:txBody>
          <a:bodyPr/>
          <a:lstStyle/>
          <a:p>
            <a:endParaRPr lang="et-EE" dirty="0"/>
          </a:p>
        </p:txBody>
      </p:sp>
    </p:spTree>
    <p:extLst>
      <p:ext uri="{BB962C8B-B14F-4D97-AF65-F5344CB8AC3E}">
        <p14:creationId xmlns:p14="http://schemas.microsoft.com/office/powerpoint/2010/main" val="3660929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233E1-9C8E-4777-8D13-B261CBBCBF82}"/>
              </a:ext>
            </a:extLst>
          </p:cNvPr>
          <p:cNvSpPr>
            <a:spLocks noGrp="1"/>
          </p:cNvSpPr>
          <p:nvPr>
            <p:ph type="title"/>
          </p:nvPr>
        </p:nvSpPr>
        <p:spPr>
          <a:xfrm flipV="1">
            <a:off x="677334" y="563881"/>
            <a:ext cx="8596668" cy="45719"/>
          </a:xfrm>
        </p:spPr>
        <p:txBody>
          <a:bodyPr>
            <a:normAutofit fontScale="90000"/>
          </a:bodyPr>
          <a:lstStyle/>
          <a:p>
            <a:endParaRPr lang="et-EE" dirty="0"/>
          </a:p>
        </p:txBody>
      </p:sp>
      <p:sp>
        <p:nvSpPr>
          <p:cNvPr id="3" name="Content Placeholder 2">
            <a:extLst>
              <a:ext uri="{FF2B5EF4-FFF2-40B4-BE49-F238E27FC236}">
                <a16:creationId xmlns:a16="http://schemas.microsoft.com/office/drawing/2014/main" id="{3BA3DAD3-93D3-4C59-A7C8-B422EF14FE5A}"/>
              </a:ext>
            </a:extLst>
          </p:cNvPr>
          <p:cNvSpPr>
            <a:spLocks noGrp="1"/>
          </p:cNvSpPr>
          <p:nvPr>
            <p:ph idx="1"/>
          </p:nvPr>
        </p:nvSpPr>
        <p:spPr/>
        <p:txBody>
          <a:bodyPr/>
          <a:lstStyle/>
          <a:p>
            <a:endParaRPr lang="et-EE" dirty="0"/>
          </a:p>
        </p:txBody>
      </p:sp>
      <p:sp>
        <p:nvSpPr>
          <p:cNvPr id="4" name="Rectangle 2">
            <a:extLst>
              <a:ext uri="{FF2B5EF4-FFF2-40B4-BE49-F238E27FC236}">
                <a16:creationId xmlns:a16="http://schemas.microsoft.com/office/drawing/2014/main" id="{2D076A83-9218-4745-B05F-6F4250A9AC9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t-EE"/>
          </a:p>
        </p:txBody>
      </p:sp>
      <p:pic>
        <p:nvPicPr>
          <p:cNvPr id="1025" name="Picture 1" descr="Haldusreformi eesmärgipuu">
            <a:extLst>
              <a:ext uri="{FF2B5EF4-FFF2-40B4-BE49-F238E27FC236}">
                <a16:creationId xmlns:a16="http://schemas.microsoft.com/office/drawing/2014/main" id="{2D1D8205-9839-4E6E-B038-217A9C9CC4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57200"/>
            <a:ext cx="9483365"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704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E5EA-8EE6-4CEF-ADB8-060325F4190E}"/>
              </a:ext>
            </a:extLst>
          </p:cNvPr>
          <p:cNvSpPr>
            <a:spLocks noGrp="1"/>
          </p:cNvSpPr>
          <p:nvPr>
            <p:ph type="title"/>
          </p:nvPr>
        </p:nvSpPr>
        <p:spPr/>
        <p:txBody>
          <a:bodyPr/>
          <a:lstStyle/>
          <a:p>
            <a:r>
              <a:rPr lang="en-US" dirty="0"/>
              <a:t>ÕIGUSNORM NING STRATEEGILINE ARENG!</a:t>
            </a:r>
            <a:endParaRPr lang="et-EE" dirty="0"/>
          </a:p>
        </p:txBody>
      </p:sp>
      <p:sp>
        <p:nvSpPr>
          <p:cNvPr id="3" name="Content Placeholder 2">
            <a:extLst>
              <a:ext uri="{FF2B5EF4-FFF2-40B4-BE49-F238E27FC236}">
                <a16:creationId xmlns:a16="http://schemas.microsoft.com/office/drawing/2014/main" id="{7FB9F27D-9AC5-485F-B7E2-D721E554F750}"/>
              </a:ext>
            </a:extLst>
          </p:cNvPr>
          <p:cNvSpPr>
            <a:spLocks noGrp="1"/>
          </p:cNvSpPr>
          <p:nvPr>
            <p:ph idx="1"/>
          </p:nvPr>
        </p:nvSpPr>
        <p:spPr/>
        <p:txBody>
          <a:bodyPr/>
          <a:lstStyle/>
          <a:p>
            <a:pPr marL="0" lvl="0" indent="0" defTabSz="914400" eaLnBrk="0" fontAlgn="base" hangingPunct="0">
              <a:spcBef>
                <a:spcPct val="0"/>
              </a:spcBef>
              <a:spcAft>
                <a:spcPct val="0"/>
              </a:spcAft>
              <a:buClrTx/>
              <a:buSzTx/>
              <a:buNone/>
            </a:pPr>
            <a:endParaRPr lang="et-EE" altLang="et-EE" sz="1400" dirty="0">
              <a:solidFill>
                <a:schemeClr val="tx1"/>
              </a:solidFill>
            </a:endParaRPr>
          </a:p>
          <a:p>
            <a:pPr marL="0" lvl="0" indent="0" defTabSz="914400" eaLnBrk="0" fontAlgn="base" hangingPunct="0">
              <a:spcBef>
                <a:spcPct val="0"/>
              </a:spcBef>
              <a:spcAft>
                <a:spcPct val="0"/>
              </a:spcAft>
              <a:buClrTx/>
              <a:buSzTx/>
              <a:buNone/>
            </a:pPr>
            <a:r>
              <a:rPr lang="et-EE" altLang="et-EE" sz="3600" b="1" dirty="0">
                <a:solidFill>
                  <a:srgbClr val="0A0A0A"/>
                </a:solidFill>
                <a:latin typeface="Helvetica Neue"/>
              </a:rPr>
              <a:t>KOKSi revisjoni eeldatavad põhieesmärgid</a:t>
            </a:r>
            <a:r>
              <a:rPr lang="et-EE" altLang="et-EE" sz="3600" dirty="0">
                <a:solidFill>
                  <a:srgbClr val="0A0A0A"/>
                </a:solidFill>
                <a:latin typeface="Helvetica Neue"/>
              </a:rPr>
              <a:t>:</a:t>
            </a:r>
            <a:endParaRPr lang="et-EE" altLang="et-EE" sz="1400" dirty="0">
              <a:solidFill>
                <a:schemeClr val="tx1"/>
              </a:solidFill>
            </a:endParaRPr>
          </a:p>
          <a:p>
            <a:pPr marL="0" lvl="0" indent="0" algn="just" defTabSz="914400" eaLnBrk="0" fontAlgn="base" hangingPunct="0">
              <a:spcBef>
                <a:spcPct val="0"/>
              </a:spcBef>
              <a:spcAft>
                <a:spcPct val="0"/>
              </a:spcAft>
              <a:buClrTx/>
              <a:buSzTx/>
              <a:buFontTx/>
              <a:buChar char="•"/>
            </a:pPr>
            <a:r>
              <a:rPr lang="et-EE" altLang="et-EE" sz="2000" dirty="0">
                <a:solidFill>
                  <a:srgbClr val="0A0A0A"/>
                </a:solidFill>
                <a:latin typeface="Helvetica Neue"/>
              </a:rPr>
              <a:t>omavalitsuste enesekorraldusõiguse suurendamine, muuta KOV korraldus lihtsamaks ja paindlikumaks, vähem ettekirjutusi seaduse tasemel;</a:t>
            </a:r>
          </a:p>
          <a:p>
            <a:pPr marL="0" lvl="0" indent="0" algn="just" defTabSz="914400" eaLnBrk="0" fontAlgn="base" hangingPunct="0">
              <a:spcBef>
                <a:spcPct val="0"/>
              </a:spcBef>
              <a:spcAft>
                <a:spcPct val="0"/>
              </a:spcAft>
              <a:buClrTx/>
              <a:buSzTx/>
              <a:buFontTx/>
              <a:buChar char="•"/>
            </a:pPr>
            <a:r>
              <a:rPr lang="et-EE" altLang="et-EE" sz="2000" dirty="0">
                <a:solidFill>
                  <a:srgbClr val="0A0A0A"/>
                </a:solidFill>
                <a:latin typeface="Helvetica Neue"/>
              </a:rPr>
              <a:t>lahendada vastuolud ja lüngad senises korralduses;</a:t>
            </a:r>
          </a:p>
          <a:p>
            <a:pPr marL="0" lvl="0" indent="0" algn="just" defTabSz="914400" eaLnBrk="0" fontAlgn="base" hangingPunct="0">
              <a:spcBef>
                <a:spcPct val="0"/>
              </a:spcBef>
              <a:spcAft>
                <a:spcPct val="0"/>
              </a:spcAft>
              <a:buClrTx/>
              <a:buSzTx/>
              <a:buFontTx/>
              <a:buChar char="•"/>
            </a:pPr>
            <a:r>
              <a:rPr lang="et-EE" altLang="et-EE" sz="2000" dirty="0">
                <a:solidFill>
                  <a:srgbClr val="0A0A0A"/>
                </a:solidFill>
                <a:latin typeface="Helvetica Neue"/>
              </a:rPr>
              <a:t>pakkuda välja tänapäevased lahendused küsimustele, mida seni pole seaduse tasemel lahendatud, nt võimalus viia volikogu ja valitsuse istungeid läbi elektrooniliselt;</a:t>
            </a:r>
          </a:p>
          <a:p>
            <a:endParaRPr lang="et-EE" dirty="0"/>
          </a:p>
        </p:txBody>
      </p:sp>
    </p:spTree>
    <p:extLst>
      <p:ext uri="{BB962C8B-B14F-4D97-AF65-F5344CB8AC3E}">
        <p14:creationId xmlns:p14="http://schemas.microsoft.com/office/powerpoint/2010/main" val="4280644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DA8-E2EE-4110-B90B-FF2E485303B2}"/>
              </a:ext>
            </a:extLst>
          </p:cNvPr>
          <p:cNvSpPr>
            <a:spLocks noGrp="1"/>
          </p:cNvSpPr>
          <p:nvPr>
            <p:ph type="title"/>
          </p:nvPr>
        </p:nvSpPr>
        <p:spPr/>
        <p:txBody>
          <a:bodyPr/>
          <a:lstStyle/>
          <a:p>
            <a:r>
              <a:rPr lang="en-US" dirty="0"/>
              <a:t>MIS EDASI?</a:t>
            </a:r>
            <a:endParaRPr lang="et-EE" dirty="0"/>
          </a:p>
        </p:txBody>
      </p:sp>
      <p:sp>
        <p:nvSpPr>
          <p:cNvPr id="3" name="Content Placeholder 2">
            <a:extLst>
              <a:ext uri="{FF2B5EF4-FFF2-40B4-BE49-F238E27FC236}">
                <a16:creationId xmlns:a16="http://schemas.microsoft.com/office/drawing/2014/main" id="{4E7DE555-10CC-442C-BE55-7679BFA9109A}"/>
              </a:ext>
            </a:extLst>
          </p:cNvPr>
          <p:cNvSpPr>
            <a:spLocks noGrp="1"/>
          </p:cNvSpPr>
          <p:nvPr>
            <p:ph idx="1"/>
          </p:nvPr>
        </p:nvSpPr>
        <p:spPr>
          <a:xfrm>
            <a:off x="677334" y="2160589"/>
            <a:ext cx="8596668" cy="4697411"/>
          </a:xfrm>
        </p:spPr>
        <p:txBody>
          <a:bodyPr>
            <a:normAutofit fontScale="92500" lnSpcReduction="20000"/>
          </a:bodyPr>
          <a:lstStyle/>
          <a:p>
            <a:r>
              <a:rPr lang="en-US" sz="2000" b="1" dirty="0"/>
              <a:t>ÕIGUSRUUM – PÕHISEADUS NING HARTA! </a:t>
            </a:r>
            <a:r>
              <a:rPr lang="en-US" sz="2000" b="1" dirty="0" err="1"/>
              <a:t>Kohalikud</a:t>
            </a:r>
            <a:r>
              <a:rPr lang="en-US" sz="2000" b="1" dirty="0"/>
              <a:t> ja </a:t>
            </a:r>
            <a:r>
              <a:rPr lang="en-US" sz="2000" b="1" dirty="0" err="1"/>
              <a:t>Riigikogu</a:t>
            </a:r>
            <a:r>
              <a:rPr lang="en-US" sz="2000" b="1" dirty="0"/>
              <a:t> </a:t>
            </a:r>
            <a:r>
              <a:rPr lang="en-US" sz="2000" b="1" dirty="0" err="1"/>
              <a:t>valimised</a:t>
            </a:r>
            <a:r>
              <a:rPr lang="en-US" sz="2000" b="1" dirty="0"/>
              <a:t>  -  mis on </a:t>
            </a:r>
            <a:r>
              <a:rPr lang="en-US" sz="2000" b="1" dirty="0" err="1"/>
              <a:t>sisulised</a:t>
            </a:r>
            <a:r>
              <a:rPr lang="en-US" sz="2000" b="1" dirty="0"/>
              <a:t> </a:t>
            </a:r>
            <a:r>
              <a:rPr lang="en-US" sz="2000" b="1" dirty="0" err="1"/>
              <a:t>diskussiooni</a:t>
            </a:r>
            <a:r>
              <a:rPr lang="en-US" sz="2000" b="1" dirty="0"/>
              <a:t> </a:t>
            </a:r>
            <a:r>
              <a:rPr lang="en-US" sz="2000" b="1" dirty="0" err="1"/>
              <a:t>teemad</a:t>
            </a:r>
            <a:r>
              <a:rPr lang="en-US" sz="2000" b="1" dirty="0"/>
              <a:t> …</a:t>
            </a:r>
          </a:p>
          <a:p>
            <a:pPr marL="0" indent="0">
              <a:buNone/>
            </a:pPr>
            <a:endParaRPr lang="en-US" sz="2000" b="1" dirty="0"/>
          </a:p>
          <a:p>
            <a:r>
              <a:rPr lang="en-US" sz="2000" b="1" dirty="0"/>
              <a:t>OVP DEKLARATSIOONI PROJEKT JA RIIGIKOGU RIIGIREFORMI OTSUSE EELNÕU </a:t>
            </a:r>
          </a:p>
          <a:p>
            <a:r>
              <a:rPr lang="en-US" sz="2000" b="1" dirty="0" err="1"/>
              <a:t>Võimalikud</a:t>
            </a:r>
            <a:r>
              <a:rPr lang="en-US" sz="2000" b="1" dirty="0"/>
              <a:t> </a:t>
            </a:r>
            <a:r>
              <a:rPr lang="en-US" sz="2000" b="1" dirty="0" err="1"/>
              <a:t>ettepanekud</a:t>
            </a:r>
            <a:r>
              <a:rPr lang="en-US" sz="2000" b="1" dirty="0"/>
              <a:t> </a:t>
            </a:r>
            <a:r>
              <a:rPr lang="en-US" sz="2000" b="1" dirty="0" err="1"/>
              <a:t>Riigikogu</a:t>
            </a:r>
            <a:r>
              <a:rPr lang="en-US" sz="2000" b="1" dirty="0"/>
              <a:t> </a:t>
            </a:r>
            <a:r>
              <a:rPr lang="en-US" sz="2000" b="1" dirty="0" err="1"/>
              <a:t>menetluses</a:t>
            </a:r>
            <a:r>
              <a:rPr lang="en-US" sz="2000" b="1" dirty="0"/>
              <a:t> </a:t>
            </a:r>
            <a:r>
              <a:rPr lang="en-US" sz="2000" b="1" dirty="0" err="1"/>
              <a:t>olevasse</a:t>
            </a:r>
            <a:r>
              <a:rPr lang="en-US" sz="2000" b="1" dirty="0"/>
              <a:t> </a:t>
            </a:r>
            <a:r>
              <a:rPr lang="en-US" sz="2000" b="1" dirty="0" err="1"/>
              <a:t>Riigireformi</a:t>
            </a:r>
            <a:r>
              <a:rPr lang="en-US" sz="2000" b="1" dirty="0"/>
              <a:t> </a:t>
            </a:r>
            <a:r>
              <a:rPr lang="en-US" sz="2000" b="1" dirty="0" err="1"/>
              <a:t>otsuse</a:t>
            </a:r>
            <a:r>
              <a:rPr lang="en-US" sz="2000" b="1" dirty="0"/>
              <a:t> </a:t>
            </a:r>
            <a:r>
              <a:rPr lang="en-US" sz="2000" b="1" dirty="0" err="1"/>
              <a:t>eelnõusse</a:t>
            </a:r>
            <a:endParaRPr lang="en-US" sz="2000" b="1" dirty="0"/>
          </a:p>
          <a:p>
            <a:r>
              <a:rPr lang="en-US" sz="2000" b="1" dirty="0" err="1"/>
              <a:t>Regionaalvaldkonna</a:t>
            </a:r>
            <a:r>
              <a:rPr lang="en-US" sz="2000" b="1" dirty="0"/>
              <a:t> </a:t>
            </a:r>
            <a:r>
              <a:rPr lang="en-US" sz="2000" b="1" dirty="0" err="1"/>
              <a:t>temaatika</a:t>
            </a:r>
            <a:r>
              <a:rPr lang="en-US" sz="2000" b="1" dirty="0"/>
              <a:t> – </a:t>
            </a:r>
            <a:r>
              <a:rPr lang="en-US" sz="2000" b="1" dirty="0" err="1"/>
              <a:t>võimalik</a:t>
            </a:r>
            <a:r>
              <a:rPr lang="en-US" sz="2000" b="1" dirty="0"/>
              <a:t> </a:t>
            </a:r>
            <a:r>
              <a:rPr lang="en-US" sz="2000" b="1" dirty="0" err="1"/>
              <a:t>ühiskondlik</a:t>
            </a:r>
            <a:r>
              <a:rPr lang="en-US" sz="2000" b="1" dirty="0"/>
              <a:t> </a:t>
            </a:r>
            <a:r>
              <a:rPr lang="en-US" sz="2000" b="1" dirty="0" err="1"/>
              <a:t>kokkulepe</a:t>
            </a:r>
            <a:r>
              <a:rPr lang="en-US" sz="2000" b="1" dirty="0"/>
              <a:t>;</a:t>
            </a:r>
            <a:endParaRPr lang="en-US" sz="2000" dirty="0"/>
          </a:p>
          <a:p>
            <a:r>
              <a:rPr lang="en-US" sz="2000" b="1" i="1" dirty="0">
                <a:solidFill>
                  <a:schemeClr val="tx1"/>
                </a:solidFill>
              </a:rPr>
              <a:t>10.02.2020 </a:t>
            </a:r>
            <a:r>
              <a:rPr lang="et-EE" sz="2000" b="1" i="1" dirty="0">
                <a:solidFill>
                  <a:schemeClr val="tx1"/>
                </a:solidFill>
              </a:rPr>
              <a:t>Omavalitsuste foorum Riigikogus: „Eesti regionaalne tasand – kas praktiline vajadus või saab ka teisiti?“</a:t>
            </a:r>
            <a:r>
              <a:rPr lang="en-US" sz="2000" b="1" i="1" dirty="0">
                <a:solidFill>
                  <a:schemeClr val="tx1"/>
                </a:solidFill>
              </a:rPr>
              <a:t>; </a:t>
            </a:r>
          </a:p>
          <a:p>
            <a:r>
              <a:rPr lang="en-US" sz="2000" b="1" i="1" dirty="0" err="1">
                <a:solidFill>
                  <a:schemeClr val="tx1"/>
                </a:solidFill>
              </a:rPr>
              <a:t>HOLi</a:t>
            </a:r>
            <a:r>
              <a:rPr lang="en-US" sz="2000" b="1" i="1" dirty="0">
                <a:solidFill>
                  <a:schemeClr val="tx1"/>
                </a:solidFill>
              </a:rPr>
              <a:t> </a:t>
            </a:r>
            <a:r>
              <a:rPr lang="en-US" sz="2000" b="1" i="1" dirty="0" err="1">
                <a:solidFill>
                  <a:schemeClr val="tx1"/>
                </a:solidFill>
              </a:rPr>
              <a:t>projekt</a:t>
            </a:r>
            <a:r>
              <a:rPr lang="en-US" sz="2000" b="1" i="1" dirty="0">
                <a:solidFill>
                  <a:schemeClr val="tx1"/>
                </a:solidFill>
              </a:rPr>
              <a:t>: </a:t>
            </a:r>
            <a:r>
              <a:rPr lang="et-EE" b="1" i="1" dirty="0">
                <a:solidFill>
                  <a:schemeClr val="tx1"/>
                </a:solidFill>
              </a:rPr>
              <a:t>17.</a:t>
            </a:r>
            <a:r>
              <a:rPr lang="en-US" b="1" i="1" dirty="0">
                <a:solidFill>
                  <a:schemeClr val="tx1"/>
                </a:solidFill>
              </a:rPr>
              <a:t>06.2020</a:t>
            </a:r>
            <a:r>
              <a:rPr lang="et-EE" b="1" i="1" dirty="0">
                <a:solidFill>
                  <a:schemeClr val="tx1"/>
                </a:solidFill>
              </a:rPr>
              <a:t> </a:t>
            </a:r>
            <a:r>
              <a:rPr lang="en-US" b="1" i="1" dirty="0" err="1">
                <a:solidFill>
                  <a:schemeClr val="tx1"/>
                </a:solidFill>
              </a:rPr>
              <a:t>kollokvium</a:t>
            </a:r>
            <a:r>
              <a:rPr lang="et-EE" b="1" i="1" dirty="0">
                <a:solidFill>
                  <a:schemeClr val="tx1"/>
                </a:solidFill>
              </a:rPr>
              <a:t> Riigikogus Eesti regionaalse arengu väljakutsed ning  võimalikud tulevikutrendid. </a:t>
            </a:r>
            <a:endParaRPr lang="en-US" sz="2000" b="1" i="1" dirty="0">
              <a:solidFill>
                <a:schemeClr val="tx1"/>
              </a:solidFill>
            </a:endParaRPr>
          </a:p>
          <a:p>
            <a:r>
              <a:rPr lang="en-US" sz="2000" b="1" dirty="0" err="1"/>
              <a:t>Kohaliku</a:t>
            </a:r>
            <a:r>
              <a:rPr lang="en-US" sz="2000" b="1" dirty="0"/>
              <a:t> </a:t>
            </a:r>
            <a:r>
              <a:rPr lang="en-US" sz="2000" b="1" dirty="0" err="1"/>
              <a:t>omavalitsuse</a:t>
            </a:r>
            <a:r>
              <a:rPr lang="en-US" sz="2000" b="1" dirty="0"/>
              <a:t> </a:t>
            </a:r>
            <a:r>
              <a:rPr lang="en-US" sz="2000" b="1" dirty="0" err="1"/>
              <a:t>strateegiline</a:t>
            </a:r>
            <a:r>
              <a:rPr lang="en-US" sz="2000" b="1" dirty="0"/>
              <a:t> </a:t>
            </a:r>
            <a:r>
              <a:rPr lang="en-US" sz="2000" b="1" dirty="0" err="1"/>
              <a:t>areng</a:t>
            </a:r>
            <a:r>
              <a:rPr lang="en-US" sz="2000" b="1" dirty="0"/>
              <a:t> </a:t>
            </a:r>
            <a:r>
              <a:rPr lang="en-US" sz="2000" b="1" dirty="0" err="1"/>
              <a:t>ning</a:t>
            </a:r>
            <a:r>
              <a:rPr lang="en-US" sz="2000" b="1" dirty="0"/>
              <a:t> </a:t>
            </a:r>
            <a:r>
              <a:rPr lang="en-US" sz="2000" b="1" dirty="0" err="1"/>
              <a:t>õigusruum</a:t>
            </a:r>
            <a:r>
              <a:rPr lang="en-US" sz="2000" b="1" dirty="0"/>
              <a:t> …</a:t>
            </a:r>
          </a:p>
          <a:p>
            <a:r>
              <a:rPr lang="en-US" sz="2000" b="1" dirty="0" err="1"/>
              <a:t>Mida</a:t>
            </a:r>
            <a:r>
              <a:rPr lang="en-US" sz="2000" b="1" dirty="0"/>
              <a:t> </a:t>
            </a:r>
            <a:r>
              <a:rPr lang="en-US" sz="2000" b="1" dirty="0" err="1"/>
              <a:t>ütlevad</a:t>
            </a:r>
            <a:r>
              <a:rPr lang="en-US" sz="2000" b="1" dirty="0"/>
              <a:t> </a:t>
            </a:r>
            <a:r>
              <a:rPr lang="en-US" sz="2000" b="1" dirty="0" err="1"/>
              <a:t>teiste</a:t>
            </a:r>
            <a:r>
              <a:rPr lang="en-US" sz="2000" b="1" dirty="0"/>
              <a:t> </a:t>
            </a:r>
            <a:r>
              <a:rPr lang="en-US" sz="2000" b="1" dirty="0" err="1"/>
              <a:t>demokraatilike</a:t>
            </a:r>
            <a:r>
              <a:rPr lang="en-US" sz="2000" b="1" dirty="0"/>
              <a:t> </a:t>
            </a:r>
            <a:r>
              <a:rPr lang="en-US" sz="2000" b="1" dirty="0" err="1"/>
              <a:t>riikide</a:t>
            </a:r>
            <a:r>
              <a:rPr lang="en-US" sz="2000" b="1" dirty="0"/>
              <a:t> </a:t>
            </a:r>
            <a:r>
              <a:rPr lang="en-US" sz="2000" b="1" dirty="0" err="1"/>
              <a:t>kogamused</a:t>
            </a:r>
            <a:r>
              <a:rPr lang="en-US" sz="2000" b="1" dirty="0"/>
              <a:t> – </a:t>
            </a:r>
            <a:r>
              <a:rPr lang="en-US" sz="2000" b="1" dirty="0" err="1"/>
              <a:t>sh</a:t>
            </a:r>
            <a:r>
              <a:rPr lang="en-US" sz="2000" b="1" dirty="0"/>
              <a:t> </a:t>
            </a:r>
            <a:r>
              <a:rPr lang="en-US" sz="2000" b="1" dirty="0" err="1"/>
              <a:t>eriti</a:t>
            </a:r>
            <a:r>
              <a:rPr lang="en-US" sz="2000" b="1" dirty="0"/>
              <a:t> </a:t>
            </a:r>
            <a:r>
              <a:rPr lang="en-US" sz="2000" b="1" dirty="0" err="1"/>
              <a:t>Põhjamaad</a:t>
            </a:r>
            <a:r>
              <a:rPr lang="en-US" sz="2000" b="1" dirty="0"/>
              <a:t> </a:t>
            </a:r>
            <a:r>
              <a:rPr lang="en-US" sz="2000" b="1" dirty="0" err="1"/>
              <a:t>kaasa</a:t>
            </a:r>
            <a:r>
              <a:rPr lang="en-US" sz="2000" b="1" dirty="0"/>
              <a:t> </a:t>
            </a:r>
            <a:r>
              <a:rPr lang="en-US" sz="2000" b="1" dirty="0" err="1"/>
              <a:t>arvatud</a:t>
            </a:r>
            <a:r>
              <a:rPr lang="en-US" sz="2000" b="1" dirty="0"/>
              <a:t> </a:t>
            </a:r>
            <a:r>
              <a:rPr lang="en-US" sz="2000" b="1" dirty="0" err="1"/>
              <a:t>Soome</a:t>
            </a:r>
            <a:r>
              <a:rPr lang="en-US" sz="2000" b="1" dirty="0"/>
              <a:t>? </a:t>
            </a:r>
            <a:r>
              <a:rPr lang="en-US" sz="2000" b="1" dirty="0" err="1"/>
              <a:t>Mida</a:t>
            </a:r>
            <a:r>
              <a:rPr lang="en-US" sz="2000" b="1" dirty="0"/>
              <a:t> on </a:t>
            </a:r>
            <a:r>
              <a:rPr lang="en-US" sz="2000" b="1" dirty="0" err="1"/>
              <a:t>öelda</a:t>
            </a:r>
            <a:r>
              <a:rPr lang="en-US" sz="2000" b="1" dirty="0"/>
              <a:t> </a:t>
            </a:r>
            <a:r>
              <a:rPr lang="en-US" sz="2000" b="1" dirty="0" err="1"/>
              <a:t>Eestil</a:t>
            </a:r>
            <a:r>
              <a:rPr lang="en-US" sz="2000" b="1" dirty="0"/>
              <a:t>?</a:t>
            </a:r>
          </a:p>
          <a:p>
            <a:endParaRPr lang="et-EE" dirty="0"/>
          </a:p>
        </p:txBody>
      </p:sp>
    </p:spTree>
    <p:extLst>
      <p:ext uri="{BB962C8B-B14F-4D97-AF65-F5344CB8AC3E}">
        <p14:creationId xmlns:p14="http://schemas.microsoft.com/office/powerpoint/2010/main" val="1869968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E4D4-1BEF-4BE1-AC67-A58416AB7AD1}"/>
              </a:ext>
            </a:extLst>
          </p:cNvPr>
          <p:cNvSpPr>
            <a:spLocks noGrp="1"/>
          </p:cNvSpPr>
          <p:nvPr>
            <p:ph type="title"/>
          </p:nvPr>
        </p:nvSpPr>
        <p:spPr/>
        <p:txBody>
          <a:bodyPr/>
          <a:lstStyle/>
          <a:p>
            <a:r>
              <a:rPr lang="en-US" dirty="0" err="1"/>
              <a:t>Soome</a:t>
            </a:r>
            <a:r>
              <a:rPr lang="en-US" dirty="0"/>
              <a:t> p</a:t>
            </a:r>
            <a:r>
              <a:rPr lang="et-EE" dirty="0"/>
              <a:t>arlamentaar</a:t>
            </a:r>
            <a:r>
              <a:rPr lang="en-US" dirty="0"/>
              <a:t>ne SOTE </a:t>
            </a:r>
            <a:r>
              <a:rPr lang="en-US" dirty="0" err="1"/>
              <a:t>reformi</a:t>
            </a:r>
            <a:r>
              <a:rPr lang="et-EE" dirty="0"/>
              <a:t> juhtrühm</a:t>
            </a:r>
            <a:r>
              <a:rPr lang="en-US" dirty="0"/>
              <a:t>; </a:t>
            </a:r>
            <a:r>
              <a:rPr lang="en-US" dirty="0" err="1"/>
              <a:t>Valitsus</a:t>
            </a:r>
            <a:r>
              <a:rPr lang="en-US" dirty="0"/>
              <a:t> </a:t>
            </a:r>
            <a:r>
              <a:rPr lang="en-US" dirty="0" err="1"/>
              <a:t>ning</a:t>
            </a:r>
            <a:r>
              <a:rPr lang="en-US" dirty="0"/>
              <a:t> </a:t>
            </a:r>
            <a:r>
              <a:rPr lang="en-US" dirty="0" err="1"/>
              <a:t>kaasamine</a:t>
            </a:r>
            <a:endParaRPr lang="et-EE" dirty="0"/>
          </a:p>
        </p:txBody>
      </p:sp>
      <p:sp>
        <p:nvSpPr>
          <p:cNvPr id="3" name="Content Placeholder 2">
            <a:extLst>
              <a:ext uri="{FF2B5EF4-FFF2-40B4-BE49-F238E27FC236}">
                <a16:creationId xmlns:a16="http://schemas.microsoft.com/office/drawing/2014/main" id="{8AE155DC-64C3-444F-A507-7807CFD07FFF}"/>
              </a:ext>
            </a:extLst>
          </p:cNvPr>
          <p:cNvSpPr>
            <a:spLocks noGrp="1"/>
          </p:cNvSpPr>
          <p:nvPr>
            <p:ph idx="1"/>
          </p:nvPr>
        </p:nvSpPr>
        <p:spPr/>
        <p:txBody>
          <a:bodyPr>
            <a:normAutofit fontScale="92500" lnSpcReduction="10000"/>
          </a:bodyPr>
          <a:lstStyle/>
          <a:p>
            <a:pPr algn="just"/>
            <a:r>
              <a:rPr lang="en-US" b="1" dirty="0">
                <a:solidFill>
                  <a:schemeClr val="tx1"/>
                </a:solidFill>
              </a:rPr>
              <a:t>P</a:t>
            </a:r>
            <a:r>
              <a:rPr lang="et-EE" b="1" dirty="0">
                <a:solidFill>
                  <a:schemeClr val="tx1"/>
                </a:solidFill>
              </a:rPr>
              <a:t>arlamendiuuringus võetakse arvesse SOTE reformi lähtekohti, milliseid ülesandeid saab tulevastele autonoomsetele </a:t>
            </a:r>
            <a:r>
              <a:rPr lang="en-US" b="1" dirty="0" err="1">
                <a:solidFill>
                  <a:schemeClr val="tx1"/>
                </a:solidFill>
              </a:rPr>
              <a:t>maakondadele</a:t>
            </a:r>
            <a:r>
              <a:rPr lang="et-EE" b="1" dirty="0">
                <a:solidFill>
                  <a:schemeClr val="tx1"/>
                </a:solidFill>
              </a:rPr>
              <a:t> üle anda. Lisaks võtab parlamentaarne uurimine arvesse valitsuse programmis määratletud avaliku halduse strateegiat, Helsingi suurlinna eraldi lahendust, </a:t>
            </a:r>
            <a:r>
              <a:rPr lang="en-US" b="1" dirty="0" err="1">
                <a:solidFill>
                  <a:schemeClr val="tx1"/>
                </a:solidFill>
              </a:rPr>
              <a:t>maakondade</a:t>
            </a:r>
            <a:r>
              <a:rPr lang="et-EE" b="1" dirty="0">
                <a:solidFill>
                  <a:schemeClr val="tx1"/>
                </a:solidFill>
              </a:rPr>
              <a:t> rahastamisega seotud küsimusi ja </a:t>
            </a:r>
            <a:r>
              <a:rPr lang="en-US" b="1" dirty="0" err="1">
                <a:solidFill>
                  <a:schemeClr val="tx1"/>
                </a:solidFill>
              </a:rPr>
              <a:t>maakondade</a:t>
            </a:r>
            <a:r>
              <a:rPr lang="et-EE" b="1" dirty="0">
                <a:solidFill>
                  <a:schemeClr val="tx1"/>
                </a:solidFill>
              </a:rPr>
              <a:t> maksuseaduse ettevalmistamist eraldi parlamendikomisjonis</a:t>
            </a:r>
            <a:r>
              <a:rPr lang="en-US" b="1" dirty="0">
                <a:solidFill>
                  <a:schemeClr val="tx1"/>
                </a:solidFill>
              </a:rPr>
              <a:t>;</a:t>
            </a:r>
          </a:p>
          <a:p>
            <a:pPr algn="just"/>
            <a:r>
              <a:rPr lang="et-EE" b="1" dirty="0">
                <a:solidFill>
                  <a:schemeClr val="tx1"/>
                </a:solidFill>
              </a:rPr>
              <a:t>Valitsuse programmis on öeldud, et autonoomsed piirkonnad võimaldavad järkjärgulist üleminekut multidistsiplinaarsetele </a:t>
            </a:r>
            <a:r>
              <a:rPr lang="en-US" b="1" dirty="0" err="1">
                <a:solidFill>
                  <a:schemeClr val="tx1"/>
                </a:solidFill>
              </a:rPr>
              <a:t>maakondadele</a:t>
            </a:r>
            <a:r>
              <a:rPr lang="et-EE" b="1" dirty="0">
                <a:solidFill>
                  <a:schemeClr val="tx1"/>
                </a:solidFill>
              </a:rPr>
              <a:t>.</a:t>
            </a:r>
            <a:r>
              <a:rPr lang="en-US" b="1" dirty="0">
                <a:solidFill>
                  <a:schemeClr val="tx1"/>
                </a:solidFill>
              </a:rPr>
              <a:t> </a:t>
            </a:r>
            <a:r>
              <a:rPr lang="et-EE" b="1" dirty="0">
                <a:solidFill>
                  <a:schemeClr val="tx1"/>
                </a:solidFill>
              </a:rPr>
              <a:t>Küsimuse selgitamiseks määras valitsus multidistsiplinaarsete </a:t>
            </a:r>
            <a:r>
              <a:rPr lang="en-US" b="1" dirty="0" err="1">
                <a:solidFill>
                  <a:schemeClr val="tx1"/>
                </a:solidFill>
              </a:rPr>
              <a:t>maakondade</a:t>
            </a:r>
            <a:r>
              <a:rPr lang="et-EE" b="1" dirty="0">
                <a:solidFill>
                  <a:schemeClr val="tx1"/>
                </a:solidFill>
              </a:rPr>
              <a:t> </a:t>
            </a:r>
            <a:r>
              <a:rPr lang="en-US" b="1" dirty="0" err="1">
                <a:solidFill>
                  <a:schemeClr val="tx1"/>
                </a:solidFill>
              </a:rPr>
              <a:t>analüüsi</a:t>
            </a:r>
            <a:r>
              <a:rPr lang="en-US" b="1" dirty="0">
                <a:solidFill>
                  <a:schemeClr val="tx1"/>
                </a:solidFill>
              </a:rPr>
              <a:t>;</a:t>
            </a:r>
            <a:endParaRPr lang="et-EE" b="1" dirty="0">
              <a:solidFill>
                <a:schemeClr val="tx1"/>
              </a:solidFill>
            </a:endParaRPr>
          </a:p>
          <a:p>
            <a:pPr algn="just"/>
            <a:r>
              <a:rPr lang="et-EE" b="1" dirty="0">
                <a:solidFill>
                  <a:schemeClr val="tx1"/>
                </a:solidFill>
              </a:rPr>
              <a:t>Parlamenditöö eesmärk on välja selgitada, millistel tingimustel ja milliseid ülesandeid saaks omavalitsustelt, </a:t>
            </a:r>
            <a:r>
              <a:rPr lang="en-US" b="1" dirty="0">
                <a:solidFill>
                  <a:schemeClr val="tx1"/>
                </a:solidFill>
              </a:rPr>
              <a:t>KOV</a:t>
            </a:r>
            <a:r>
              <a:rPr lang="et-EE" b="1" dirty="0">
                <a:solidFill>
                  <a:schemeClr val="tx1"/>
                </a:solidFill>
              </a:rPr>
              <a:t> ühendustelt ja riigilt üle anda suurematele ühiskonnareformis moodustatavatele omavalitsuspiirkondadele</a:t>
            </a:r>
            <a:r>
              <a:rPr lang="en-US" b="1" dirty="0">
                <a:solidFill>
                  <a:schemeClr val="tx1"/>
                </a:solidFill>
              </a:rPr>
              <a:t>, </a:t>
            </a:r>
            <a:r>
              <a:rPr lang="en-US" b="1" dirty="0" err="1">
                <a:solidFill>
                  <a:schemeClr val="tx1"/>
                </a:solidFill>
              </a:rPr>
              <a:t>maakondele</a:t>
            </a:r>
            <a:r>
              <a:rPr lang="en-US" b="1" dirty="0">
                <a:solidFill>
                  <a:schemeClr val="tx1"/>
                </a:solidFill>
              </a:rPr>
              <a:t>.</a:t>
            </a:r>
            <a:r>
              <a:rPr lang="et-EE" b="1" dirty="0">
                <a:solidFill>
                  <a:schemeClr val="tx1"/>
                </a:solidFill>
              </a:rPr>
              <a:t> Samas kontekstis selgitatakse ka muude ülesannete ümberkorraldamist</a:t>
            </a:r>
            <a:r>
              <a:rPr lang="en-US" b="1" dirty="0">
                <a:solidFill>
                  <a:schemeClr val="tx1"/>
                </a:solidFill>
              </a:rPr>
              <a:t> (</a:t>
            </a:r>
            <a:r>
              <a:rPr lang="en-US" b="1" dirty="0" err="1">
                <a:solidFill>
                  <a:schemeClr val="tx1"/>
                </a:solidFill>
              </a:rPr>
              <a:t>näiteks</a:t>
            </a:r>
            <a:r>
              <a:rPr lang="en-US" b="1" dirty="0">
                <a:solidFill>
                  <a:schemeClr val="tx1"/>
                </a:solidFill>
              </a:rPr>
              <a:t> </a:t>
            </a:r>
            <a:r>
              <a:rPr lang="en-US" b="1" dirty="0" err="1">
                <a:solidFill>
                  <a:schemeClr val="tx1"/>
                </a:solidFill>
              </a:rPr>
              <a:t>koos</a:t>
            </a:r>
            <a:r>
              <a:rPr lang="en-US" b="1" dirty="0">
                <a:solidFill>
                  <a:schemeClr val="tx1"/>
                </a:solidFill>
              </a:rPr>
              <a:t> </a:t>
            </a:r>
            <a:r>
              <a:rPr lang="en-US" b="1" dirty="0" err="1">
                <a:solidFill>
                  <a:schemeClr val="tx1"/>
                </a:solidFill>
              </a:rPr>
              <a:t>sotsiaal</a:t>
            </a:r>
            <a:r>
              <a:rPr lang="en-US" b="1" dirty="0">
                <a:solidFill>
                  <a:schemeClr val="tx1"/>
                </a:solidFill>
              </a:rPr>
              <a:t>- ja </a:t>
            </a:r>
            <a:r>
              <a:rPr lang="en-US" b="1" dirty="0" err="1">
                <a:solidFill>
                  <a:schemeClr val="tx1"/>
                </a:solidFill>
              </a:rPr>
              <a:t>tervishoid</a:t>
            </a:r>
            <a:r>
              <a:rPr lang="en-US" b="1" dirty="0">
                <a:solidFill>
                  <a:schemeClr val="tx1"/>
                </a:solidFill>
              </a:rPr>
              <a:t> </a:t>
            </a:r>
            <a:r>
              <a:rPr lang="en-US" b="1" dirty="0" err="1">
                <a:solidFill>
                  <a:schemeClr val="tx1"/>
                </a:solidFill>
              </a:rPr>
              <a:t>valdkonnaga</a:t>
            </a:r>
            <a:r>
              <a:rPr lang="en-US" b="1" dirty="0">
                <a:solidFill>
                  <a:schemeClr val="tx1"/>
                </a:solidFill>
              </a:rPr>
              <a:t> ka </a:t>
            </a:r>
            <a:r>
              <a:rPr lang="en-US" b="1" dirty="0" err="1">
                <a:solidFill>
                  <a:schemeClr val="tx1"/>
                </a:solidFill>
              </a:rPr>
              <a:t>pääste</a:t>
            </a:r>
            <a:r>
              <a:rPr lang="en-US" b="1" dirty="0">
                <a:solidFill>
                  <a:schemeClr val="tx1"/>
                </a:solidFill>
              </a:rPr>
              <a:t>). </a:t>
            </a:r>
            <a:r>
              <a:rPr lang="en-US" b="1" dirty="0" err="1">
                <a:solidFill>
                  <a:schemeClr val="tx1"/>
                </a:solidFill>
              </a:rPr>
              <a:t>Üle</a:t>
            </a:r>
            <a:r>
              <a:rPr lang="en-US" b="1" dirty="0">
                <a:solidFill>
                  <a:schemeClr val="tx1"/>
                </a:solidFill>
              </a:rPr>
              <a:t> </a:t>
            </a:r>
            <a:r>
              <a:rPr lang="en-US" b="1" dirty="0" err="1">
                <a:solidFill>
                  <a:schemeClr val="tx1"/>
                </a:solidFill>
              </a:rPr>
              <a:t>läheb</a:t>
            </a:r>
            <a:r>
              <a:rPr lang="en-US" b="1" dirty="0">
                <a:solidFill>
                  <a:schemeClr val="tx1"/>
                </a:solidFill>
              </a:rPr>
              <a:t> ca 200 000 </a:t>
            </a:r>
            <a:r>
              <a:rPr lang="en-US" b="1" dirty="0" err="1">
                <a:solidFill>
                  <a:schemeClr val="tx1"/>
                </a:solidFill>
              </a:rPr>
              <a:t>töökohta</a:t>
            </a:r>
            <a:r>
              <a:rPr lang="en-US" b="1" dirty="0">
                <a:solidFill>
                  <a:schemeClr val="tx1"/>
                </a:solidFill>
              </a:rPr>
              <a:t> </a:t>
            </a:r>
            <a:r>
              <a:rPr lang="en-US" b="1" dirty="0" err="1">
                <a:solidFill>
                  <a:schemeClr val="tx1"/>
                </a:solidFill>
              </a:rPr>
              <a:t>jne</a:t>
            </a:r>
            <a:endParaRPr lang="et-EE" dirty="0"/>
          </a:p>
        </p:txBody>
      </p:sp>
    </p:spTree>
    <p:extLst>
      <p:ext uri="{BB962C8B-B14F-4D97-AF65-F5344CB8AC3E}">
        <p14:creationId xmlns:p14="http://schemas.microsoft.com/office/powerpoint/2010/main" val="3552366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8CA88-F603-4290-8D80-2AF0C3C8219A}"/>
              </a:ext>
            </a:extLst>
          </p:cNvPr>
          <p:cNvSpPr>
            <a:spLocks noGrp="1"/>
          </p:cNvSpPr>
          <p:nvPr>
            <p:ph type="title"/>
          </p:nvPr>
        </p:nvSpPr>
        <p:spPr/>
        <p:txBody>
          <a:bodyPr/>
          <a:lstStyle/>
          <a:p>
            <a:r>
              <a:rPr lang="en-US" dirty="0"/>
              <a:t>SOTE STRATEEGIA NING ÕIGUSRUUM</a:t>
            </a:r>
            <a:endParaRPr lang="et-EE" dirty="0"/>
          </a:p>
        </p:txBody>
      </p:sp>
      <p:sp>
        <p:nvSpPr>
          <p:cNvPr id="3" name="Content Placeholder 2">
            <a:extLst>
              <a:ext uri="{FF2B5EF4-FFF2-40B4-BE49-F238E27FC236}">
                <a16:creationId xmlns:a16="http://schemas.microsoft.com/office/drawing/2014/main" id="{397F98F8-20C8-4EC7-836A-8A5EC472A591}"/>
              </a:ext>
            </a:extLst>
          </p:cNvPr>
          <p:cNvSpPr>
            <a:spLocks noGrp="1"/>
          </p:cNvSpPr>
          <p:nvPr>
            <p:ph idx="1"/>
          </p:nvPr>
        </p:nvSpPr>
        <p:spPr/>
        <p:txBody>
          <a:bodyPr>
            <a:normAutofit fontScale="92500" lnSpcReduction="20000"/>
          </a:bodyPr>
          <a:lstStyle/>
          <a:p>
            <a:pPr algn="just"/>
            <a:r>
              <a:rPr lang="en-US" b="1" dirty="0" err="1">
                <a:solidFill>
                  <a:schemeClr val="tx1"/>
                </a:solidFill>
              </a:rPr>
              <a:t>Koos</a:t>
            </a:r>
            <a:r>
              <a:rPr lang="en-US" b="1" dirty="0">
                <a:solidFill>
                  <a:schemeClr val="tx1"/>
                </a:solidFill>
              </a:rPr>
              <a:t> SOTE </a:t>
            </a:r>
            <a:r>
              <a:rPr lang="en-US" b="1" dirty="0" err="1">
                <a:solidFill>
                  <a:schemeClr val="tx1"/>
                </a:solidFill>
              </a:rPr>
              <a:t>strateegiliste</a:t>
            </a:r>
            <a:r>
              <a:rPr lang="en-US" b="1" dirty="0">
                <a:solidFill>
                  <a:schemeClr val="tx1"/>
                </a:solidFill>
              </a:rPr>
              <a:t> </a:t>
            </a:r>
            <a:r>
              <a:rPr lang="en-US" b="1" dirty="0" err="1">
                <a:solidFill>
                  <a:schemeClr val="tx1"/>
                </a:solidFill>
              </a:rPr>
              <a:t>dokumentide</a:t>
            </a:r>
            <a:r>
              <a:rPr lang="en-US" b="1" dirty="0">
                <a:solidFill>
                  <a:schemeClr val="tx1"/>
                </a:solidFill>
              </a:rPr>
              <a:t> </a:t>
            </a:r>
            <a:r>
              <a:rPr lang="en-US" b="1" dirty="0" err="1">
                <a:solidFill>
                  <a:schemeClr val="tx1"/>
                </a:solidFill>
              </a:rPr>
              <a:t>ühiskonnas</a:t>
            </a:r>
            <a:r>
              <a:rPr lang="en-US" b="1" dirty="0">
                <a:solidFill>
                  <a:schemeClr val="tx1"/>
                </a:solidFill>
              </a:rPr>
              <a:t> </a:t>
            </a:r>
            <a:r>
              <a:rPr lang="en-US" b="1" dirty="0" err="1">
                <a:solidFill>
                  <a:schemeClr val="tx1"/>
                </a:solidFill>
              </a:rPr>
              <a:t>laialdase</a:t>
            </a:r>
            <a:r>
              <a:rPr lang="en-US" b="1" dirty="0">
                <a:solidFill>
                  <a:schemeClr val="tx1"/>
                </a:solidFill>
              </a:rPr>
              <a:t> </a:t>
            </a:r>
            <a:r>
              <a:rPr lang="en-US" b="1" dirty="0" err="1">
                <a:solidFill>
                  <a:schemeClr val="tx1"/>
                </a:solidFill>
              </a:rPr>
              <a:t>arutamisga</a:t>
            </a:r>
            <a:r>
              <a:rPr lang="en-US" b="1" dirty="0">
                <a:solidFill>
                  <a:schemeClr val="tx1"/>
                </a:solidFill>
              </a:rPr>
              <a:t> </a:t>
            </a:r>
            <a:r>
              <a:rPr lang="en-US" b="1" dirty="0" err="1">
                <a:solidFill>
                  <a:schemeClr val="tx1"/>
                </a:solidFill>
              </a:rPr>
              <a:t>asutakse</a:t>
            </a:r>
            <a:r>
              <a:rPr lang="en-US" b="1" dirty="0">
                <a:solidFill>
                  <a:schemeClr val="tx1"/>
                </a:solidFill>
              </a:rPr>
              <a:t> </a:t>
            </a:r>
            <a:r>
              <a:rPr lang="en-US" b="1" dirty="0" err="1">
                <a:solidFill>
                  <a:schemeClr val="tx1"/>
                </a:solidFill>
              </a:rPr>
              <a:t>ette</a:t>
            </a:r>
            <a:r>
              <a:rPr lang="en-US" b="1" dirty="0">
                <a:solidFill>
                  <a:schemeClr val="tx1"/>
                </a:solidFill>
              </a:rPr>
              <a:t> </a:t>
            </a:r>
            <a:r>
              <a:rPr lang="en-US" b="1" dirty="0" err="1">
                <a:solidFill>
                  <a:schemeClr val="tx1"/>
                </a:solidFill>
              </a:rPr>
              <a:t>valmistama</a:t>
            </a:r>
            <a:r>
              <a:rPr lang="en-US" b="1" dirty="0">
                <a:solidFill>
                  <a:schemeClr val="tx1"/>
                </a:solidFill>
              </a:rPr>
              <a:t> ka </a:t>
            </a:r>
            <a:r>
              <a:rPr lang="en-US" b="1" dirty="0" err="1">
                <a:solidFill>
                  <a:schemeClr val="tx1"/>
                </a:solidFill>
              </a:rPr>
              <a:t>valdkonna</a:t>
            </a:r>
            <a:r>
              <a:rPr lang="en-US" b="1" dirty="0">
                <a:solidFill>
                  <a:schemeClr val="tx1"/>
                </a:solidFill>
              </a:rPr>
              <a:t> </a:t>
            </a:r>
            <a:r>
              <a:rPr lang="en-US" b="1" dirty="0" err="1">
                <a:solidFill>
                  <a:schemeClr val="tx1"/>
                </a:solidFill>
              </a:rPr>
              <a:t>õigusruumi</a:t>
            </a:r>
            <a:r>
              <a:rPr lang="en-US" b="1" dirty="0">
                <a:solidFill>
                  <a:schemeClr val="tx1"/>
                </a:solidFill>
              </a:rPr>
              <a:t> </a:t>
            </a:r>
            <a:r>
              <a:rPr lang="en-US" b="1" dirty="0" err="1">
                <a:solidFill>
                  <a:schemeClr val="tx1"/>
                </a:solidFill>
              </a:rPr>
              <a:t>täiendamist</a:t>
            </a:r>
            <a:r>
              <a:rPr lang="en-US" b="1" dirty="0">
                <a:solidFill>
                  <a:schemeClr val="tx1"/>
                </a:solidFill>
              </a:rPr>
              <a:t> </a:t>
            </a:r>
            <a:r>
              <a:rPr lang="en-US" b="1" dirty="0" err="1">
                <a:solidFill>
                  <a:schemeClr val="tx1"/>
                </a:solidFill>
              </a:rPr>
              <a:t>ning</a:t>
            </a:r>
            <a:r>
              <a:rPr lang="en-US" b="1" dirty="0">
                <a:solidFill>
                  <a:schemeClr val="tx1"/>
                </a:solidFill>
              </a:rPr>
              <a:t> </a:t>
            </a:r>
            <a:r>
              <a:rPr lang="en-US" b="1" dirty="0" err="1">
                <a:solidFill>
                  <a:schemeClr val="tx1"/>
                </a:solidFill>
              </a:rPr>
              <a:t>täpsustamist</a:t>
            </a:r>
            <a:r>
              <a:rPr lang="en-US" b="1" dirty="0">
                <a:solidFill>
                  <a:schemeClr val="tx1"/>
                </a:solidFill>
              </a:rPr>
              <a:t>:</a:t>
            </a:r>
          </a:p>
          <a:p>
            <a:pPr algn="just"/>
            <a:r>
              <a:rPr lang="et-EE" b="1" dirty="0">
                <a:solidFill>
                  <a:schemeClr val="tx1"/>
                </a:solidFill>
              </a:rPr>
              <a:t>Sote reformi käsitlevad õigusaktid</a:t>
            </a:r>
            <a:r>
              <a:rPr lang="en-US" b="1" dirty="0">
                <a:solidFill>
                  <a:schemeClr val="tx1"/>
                </a:solidFill>
              </a:rPr>
              <a:t>, </a:t>
            </a:r>
            <a:r>
              <a:rPr lang="et-EE" b="1" dirty="0">
                <a:solidFill>
                  <a:schemeClr val="tx1"/>
                </a:solidFill>
              </a:rPr>
              <a:t> </a:t>
            </a:r>
            <a:r>
              <a:rPr lang="en-US" b="1" dirty="0" err="1">
                <a:solidFill>
                  <a:schemeClr val="tx1"/>
                </a:solidFill>
              </a:rPr>
              <a:t>mida</a:t>
            </a:r>
            <a:r>
              <a:rPr lang="en-US" b="1" dirty="0">
                <a:solidFill>
                  <a:schemeClr val="tx1"/>
                </a:solidFill>
              </a:rPr>
              <a:t> </a:t>
            </a:r>
            <a:r>
              <a:rPr lang="et-EE" b="1" dirty="0">
                <a:solidFill>
                  <a:schemeClr val="tx1"/>
                </a:solidFill>
              </a:rPr>
              <a:t>ministeeriumid valmistavad ett</a:t>
            </a:r>
            <a:r>
              <a:rPr lang="en-US" b="1" dirty="0">
                <a:solidFill>
                  <a:schemeClr val="tx1"/>
                </a:solidFill>
              </a:rPr>
              <a:t>e </a:t>
            </a:r>
            <a:r>
              <a:rPr lang="et-EE" b="1" dirty="0">
                <a:solidFill>
                  <a:schemeClr val="tx1"/>
                </a:solidFill>
              </a:rPr>
              <a:t>umbes 40 seadust, neist</a:t>
            </a:r>
            <a:r>
              <a:rPr lang="en-US" b="1" dirty="0">
                <a:solidFill>
                  <a:schemeClr val="tx1"/>
                </a:solidFill>
              </a:rPr>
              <a:t> </a:t>
            </a:r>
            <a:r>
              <a:rPr lang="et-EE" b="1" dirty="0">
                <a:solidFill>
                  <a:schemeClr val="tx1"/>
                </a:solidFill>
              </a:rPr>
              <a:t>kõige olulisemad</a:t>
            </a:r>
            <a:r>
              <a:rPr lang="en-US" b="1" dirty="0">
                <a:solidFill>
                  <a:schemeClr val="tx1"/>
                </a:solidFill>
              </a:rPr>
              <a:t>:</a:t>
            </a:r>
            <a:endParaRPr lang="et-EE" b="1" dirty="0">
              <a:solidFill>
                <a:schemeClr val="tx1"/>
              </a:solidFill>
            </a:endParaRPr>
          </a:p>
          <a:p>
            <a:pPr algn="just"/>
            <a:r>
              <a:rPr lang="et-EE" b="1" dirty="0">
                <a:solidFill>
                  <a:schemeClr val="tx1"/>
                </a:solidFill>
              </a:rPr>
              <a:t>• sotsiaal- ja tervishoiu korraldamine</a:t>
            </a:r>
          </a:p>
          <a:p>
            <a:pPr algn="just"/>
            <a:r>
              <a:rPr lang="et-EE" b="1" dirty="0">
                <a:solidFill>
                  <a:schemeClr val="tx1"/>
                </a:solidFill>
              </a:rPr>
              <a:t>• pääste korraldamine</a:t>
            </a:r>
          </a:p>
          <a:p>
            <a:pPr algn="just"/>
            <a:r>
              <a:rPr lang="et-EE" b="1" dirty="0">
                <a:solidFill>
                  <a:schemeClr val="tx1"/>
                </a:solidFill>
              </a:rPr>
              <a:t>• </a:t>
            </a:r>
            <a:r>
              <a:rPr lang="en-US" b="1" dirty="0" err="1">
                <a:solidFill>
                  <a:schemeClr val="tx1"/>
                </a:solidFill>
              </a:rPr>
              <a:t>maakondade</a:t>
            </a:r>
            <a:r>
              <a:rPr lang="et-EE" b="1" dirty="0">
                <a:solidFill>
                  <a:schemeClr val="tx1"/>
                </a:solidFill>
              </a:rPr>
              <a:t> jagunemine</a:t>
            </a:r>
          </a:p>
          <a:p>
            <a:pPr algn="just"/>
            <a:r>
              <a:rPr lang="et-EE" b="1" dirty="0">
                <a:solidFill>
                  <a:schemeClr val="tx1"/>
                </a:solidFill>
              </a:rPr>
              <a:t>• </a:t>
            </a:r>
            <a:r>
              <a:rPr lang="en-US" b="1" dirty="0" err="1">
                <a:solidFill>
                  <a:schemeClr val="tx1"/>
                </a:solidFill>
              </a:rPr>
              <a:t>maakondade</a:t>
            </a:r>
            <a:r>
              <a:rPr lang="en-US" b="1" dirty="0">
                <a:solidFill>
                  <a:schemeClr val="tx1"/>
                </a:solidFill>
              </a:rPr>
              <a:t> </a:t>
            </a:r>
            <a:r>
              <a:rPr lang="et-EE" b="1" dirty="0">
                <a:solidFill>
                  <a:schemeClr val="tx1"/>
                </a:solidFill>
              </a:rPr>
              <a:t>administratsiooni ja rahanduse korraldus</a:t>
            </a:r>
            <a:r>
              <a:rPr lang="en-US" b="1" dirty="0">
                <a:solidFill>
                  <a:schemeClr val="tx1"/>
                </a:solidFill>
              </a:rPr>
              <a:t> ja r</a:t>
            </a:r>
            <a:r>
              <a:rPr lang="et-EE" b="1" dirty="0">
                <a:solidFill>
                  <a:schemeClr val="tx1"/>
                </a:solidFill>
              </a:rPr>
              <a:t>ahastamine</a:t>
            </a:r>
          </a:p>
          <a:p>
            <a:pPr algn="just"/>
            <a:r>
              <a:rPr lang="et-EE" b="1" dirty="0">
                <a:solidFill>
                  <a:schemeClr val="tx1"/>
                </a:solidFill>
              </a:rPr>
              <a:t>• omavalitsuse riikliku sissemaksete süsteemi muutmine</a:t>
            </a:r>
          </a:p>
          <a:p>
            <a:pPr algn="just"/>
            <a:r>
              <a:rPr lang="et-EE" b="1" dirty="0">
                <a:solidFill>
                  <a:schemeClr val="tx1"/>
                </a:solidFill>
              </a:rPr>
              <a:t>• Lisaks hõlmab reform umbes 100</a:t>
            </a:r>
            <a:r>
              <a:rPr lang="en-US" b="1" dirty="0">
                <a:solidFill>
                  <a:schemeClr val="tx1"/>
                </a:solidFill>
              </a:rPr>
              <a:t> </a:t>
            </a:r>
            <a:r>
              <a:rPr lang="en-US" b="1" dirty="0" err="1">
                <a:solidFill>
                  <a:schemeClr val="tx1"/>
                </a:solidFill>
              </a:rPr>
              <a:t>muu</a:t>
            </a:r>
            <a:r>
              <a:rPr lang="en-US" b="1" dirty="0">
                <a:solidFill>
                  <a:schemeClr val="tx1"/>
                </a:solidFill>
              </a:rPr>
              <a:t> </a:t>
            </a:r>
            <a:r>
              <a:rPr lang="en-US" b="1" dirty="0" err="1">
                <a:solidFill>
                  <a:schemeClr val="tx1"/>
                </a:solidFill>
              </a:rPr>
              <a:t>seonduva</a:t>
            </a:r>
            <a:r>
              <a:rPr lang="en-US" b="1" dirty="0">
                <a:solidFill>
                  <a:schemeClr val="tx1"/>
                </a:solidFill>
              </a:rPr>
              <a:t> </a:t>
            </a:r>
            <a:r>
              <a:rPr lang="en-US" b="1" dirty="0" err="1">
                <a:solidFill>
                  <a:schemeClr val="tx1"/>
                </a:solidFill>
              </a:rPr>
              <a:t>seaduse</a:t>
            </a:r>
            <a:r>
              <a:rPr lang="et-EE" b="1" dirty="0">
                <a:solidFill>
                  <a:schemeClr val="tx1"/>
                </a:solidFill>
              </a:rPr>
              <a:t> </a:t>
            </a:r>
            <a:r>
              <a:rPr lang="en-US" b="1" dirty="0">
                <a:solidFill>
                  <a:schemeClr val="tx1"/>
                </a:solidFill>
              </a:rPr>
              <a:t> </a:t>
            </a:r>
            <a:r>
              <a:rPr lang="en-US" b="1" dirty="0" err="1">
                <a:solidFill>
                  <a:schemeClr val="tx1"/>
                </a:solidFill>
              </a:rPr>
              <a:t>muutmist</a:t>
            </a:r>
            <a:endParaRPr lang="en-US" b="1" dirty="0">
              <a:solidFill>
                <a:schemeClr val="tx1"/>
              </a:solidFill>
            </a:endParaRPr>
          </a:p>
          <a:p>
            <a:pPr algn="just"/>
            <a:r>
              <a:rPr lang="en-US" b="1" dirty="0" err="1">
                <a:solidFill>
                  <a:schemeClr val="tx1"/>
                </a:solidFill>
              </a:rPr>
              <a:t>Analüütiline</a:t>
            </a:r>
            <a:r>
              <a:rPr lang="en-US" b="1" dirty="0">
                <a:solidFill>
                  <a:schemeClr val="tx1"/>
                </a:solidFill>
              </a:rPr>
              <a:t> ja </a:t>
            </a:r>
            <a:r>
              <a:rPr lang="en-US" b="1" dirty="0" err="1">
                <a:solidFill>
                  <a:schemeClr val="tx1"/>
                </a:solidFill>
              </a:rPr>
              <a:t>õiguslik</a:t>
            </a:r>
            <a:r>
              <a:rPr lang="en-US" b="1" dirty="0">
                <a:solidFill>
                  <a:schemeClr val="tx1"/>
                </a:solidFill>
              </a:rPr>
              <a:t> </a:t>
            </a:r>
            <a:r>
              <a:rPr lang="en-US" b="1" dirty="0" err="1">
                <a:solidFill>
                  <a:schemeClr val="tx1"/>
                </a:solidFill>
              </a:rPr>
              <a:t>materjal</a:t>
            </a:r>
            <a:r>
              <a:rPr lang="en-US" b="1" dirty="0">
                <a:solidFill>
                  <a:schemeClr val="tx1"/>
                </a:solidFill>
              </a:rPr>
              <a:t> </a:t>
            </a:r>
            <a:r>
              <a:rPr lang="en-US" b="1" dirty="0" err="1">
                <a:solidFill>
                  <a:schemeClr val="tx1"/>
                </a:solidFill>
              </a:rPr>
              <a:t>üle</a:t>
            </a:r>
            <a:r>
              <a:rPr lang="en-US" b="1" dirty="0">
                <a:solidFill>
                  <a:schemeClr val="tx1"/>
                </a:solidFill>
              </a:rPr>
              <a:t> 1200 </a:t>
            </a:r>
            <a:r>
              <a:rPr lang="en-US" b="1" dirty="0" err="1">
                <a:solidFill>
                  <a:schemeClr val="tx1"/>
                </a:solidFill>
              </a:rPr>
              <a:t>lk</a:t>
            </a:r>
            <a:r>
              <a:rPr lang="en-US" b="1" dirty="0">
                <a:solidFill>
                  <a:schemeClr val="tx1"/>
                </a:solidFill>
              </a:rPr>
              <a:t>; </a:t>
            </a:r>
            <a:r>
              <a:rPr lang="en-US" b="1" dirty="0" err="1">
                <a:solidFill>
                  <a:schemeClr val="tx1"/>
                </a:solidFill>
              </a:rPr>
              <a:t>valitsuse</a:t>
            </a:r>
            <a:r>
              <a:rPr lang="en-US" b="1" dirty="0">
                <a:solidFill>
                  <a:schemeClr val="tx1"/>
                </a:solidFill>
              </a:rPr>
              <a:t> </a:t>
            </a:r>
            <a:r>
              <a:rPr lang="en-US" b="1" dirty="0" err="1">
                <a:solidFill>
                  <a:schemeClr val="tx1"/>
                </a:solidFill>
              </a:rPr>
              <a:t>liikmed</a:t>
            </a:r>
            <a:r>
              <a:rPr lang="en-US" b="1" dirty="0">
                <a:solidFill>
                  <a:schemeClr val="tx1"/>
                </a:solidFill>
              </a:rPr>
              <a:t> </a:t>
            </a:r>
            <a:r>
              <a:rPr lang="en-US" b="1" dirty="0" err="1">
                <a:solidFill>
                  <a:schemeClr val="tx1"/>
                </a:solidFill>
              </a:rPr>
              <a:t>jt</a:t>
            </a:r>
            <a:r>
              <a:rPr lang="en-US" b="1" dirty="0">
                <a:solidFill>
                  <a:schemeClr val="tx1"/>
                </a:solidFill>
              </a:rPr>
              <a:t> </a:t>
            </a:r>
            <a:r>
              <a:rPr lang="en-US" b="1" dirty="0" err="1">
                <a:solidFill>
                  <a:schemeClr val="tx1"/>
                </a:solidFill>
              </a:rPr>
              <a:t>maakondades</a:t>
            </a:r>
            <a:r>
              <a:rPr lang="en-US" b="1" dirty="0">
                <a:solidFill>
                  <a:schemeClr val="tx1"/>
                </a:solidFill>
              </a:rPr>
              <a:t>, </a:t>
            </a:r>
            <a:r>
              <a:rPr lang="en-US" b="1" dirty="0" err="1">
                <a:solidFill>
                  <a:schemeClr val="tx1"/>
                </a:solidFill>
              </a:rPr>
              <a:t>tagasiside</a:t>
            </a:r>
            <a:r>
              <a:rPr lang="en-US" b="1" dirty="0">
                <a:solidFill>
                  <a:schemeClr val="tx1"/>
                </a:solidFill>
              </a:rPr>
              <a:t> 25.09.2020 </a:t>
            </a:r>
            <a:endParaRPr lang="et-EE" b="1" dirty="0">
              <a:solidFill>
                <a:schemeClr val="tx1"/>
              </a:solidFill>
            </a:endParaRPr>
          </a:p>
          <a:p>
            <a:endParaRPr lang="et-EE" dirty="0"/>
          </a:p>
        </p:txBody>
      </p:sp>
    </p:spTree>
    <p:extLst>
      <p:ext uri="{BB962C8B-B14F-4D97-AF65-F5344CB8AC3E}">
        <p14:creationId xmlns:p14="http://schemas.microsoft.com/office/powerpoint/2010/main" val="54640818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238</TotalTime>
  <Words>734</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Helvetica Neue</vt:lpstr>
      <vt:lpstr>Trebuchet MS</vt:lpstr>
      <vt:lpstr>Wingdings 3</vt:lpstr>
      <vt:lpstr>Facet</vt:lpstr>
      <vt:lpstr>MTÜ POLIS  MTÜ Polis ja partnerite suveseminar  kohalik omavalitsus ning regionaalareng  </vt:lpstr>
      <vt:lpstr>TRADITSIOON JÄTKUB KA KEERULISTEL AEGADEL</vt:lpstr>
      <vt:lpstr>26.08.2020 seminari teemad ja sõnum …</vt:lpstr>
      <vt:lpstr>Haldusreformi eesmärgid ja ajakava </vt:lpstr>
      <vt:lpstr>PowerPoint Presentation</vt:lpstr>
      <vt:lpstr>ÕIGUSNORM NING STRATEEGILINE ARENG!</vt:lpstr>
      <vt:lpstr>MIS EDASI?</vt:lpstr>
      <vt:lpstr>Soome parlamentaarne SOTE reformi juhtrühm; Valitsus ning kaasamine</vt:lpstr>
      <vt:lpstr>SOTE STRATEEGIA NING ÕIGUSRUUM</vt:lpstr>
      <vt:lpstr>Riik ja kohalik omavalitsus loovad koostöös uued omavalitsuslikud maakonnad</vt:lpstr>
      <vt:lpstr>SUUR TÄNU VASTU VÕTMAST &amp; TULEMAST!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MTÜ POLIS  MTÜ Polis ja partnerite suveseminar  kohalik omavalitsus ning regionaalareng</dc:title>
  <dc:creator>Sulev Lääne</dc:creator>
  <cp:lastModifiedBy>Sulev Lääne</cp:lastModifiedBy>
  <cp:revision>22</cp:revision>
  <dcterms:created xsi:type="dcterms:W3CDTF">2020-08-24T18:40:16Z</dcterms:created>
  <dcterms:modified xsi:type="dcterms:W3CDTF">2020-08-25T20:54:52Z</dcterms:modified>
</cp:coreProperties>
</file>