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45"/>
  </p:notesMasterIdLst>
  <p:sldIdLst>
    <p:sldId id="256" r:id="rId2"/>
    <p:sldId id="263" r:id="rId3"/>
    <p:sldId id="462" r:id="rId4"/>
    <p:sldId id="275" r:id="rId5"/>
    <p:sldId id="475" r:id="rId6"/>
    <p:sldId id="321" r:id="rId7"/>
    <p:sldId id="320" r:id="rId8"/>
    <p:sldId id="277" r:id="rId9"/>
    <p:sldId id="302" r:id="rId10"/>
    <p:sldId id="301" r:id="rId11"/>
    <p:sldId id="300" r:id="rId12"/>
    <p:sldId id="297" r:id="rId13"/>
    <p:sldId id="310" r:id="rId14"/>
    <p:sldId id="329" r:id="rId15"/>
    <p:sldId id="317" r:id="rId16"/>
    <p:sldId id="316" r:id="rId17"/>
    <p:sldId id="315" r:id="rId18"/>
    <p:sldId id="309" r:id="rId19"/>
    <p:sldId id="319" r:id="rId20"/>
    <p:sldId id="324" r:id="rId21"/>
    <p:sldId id="325" r:id="rId22"/>
    <p:sldId id="326" r:id="rId23"/>
    <p:sldId id="327" r:id="rId24"/>
    <p:sldId id="323" r:id="rId25"/>
    <p:sldId id="330" r:id="rId26"/>
    <p:sldId id="322" r:id="rId27"/>
    <p:sldId id="306" r:id="rId28"/>
    <p:sldId id="271" r:id="rId29"/>
    <p:sldId id="473" r:id="rId30"/>
    <p:sldId id="332" r:id="rId31"/>
    <p:sldId id="268" r:id="rId32"/>
    <p:sldId id="381" r:id="rId33"/>
    <p:sldId id="382" r:id="rId34"/>
    <p:sldId id="269" r:id="rId35"/>
    <p:sldId id="270" r:id="rId36"/>
    <p:sldId id="465" r:id="rId37"/>
    <p:sldId id="467" r:id="rId38"/>
    <p:sldId id="471" r:id="rId39"/>
    <p:sldId id="470" r:id="rId40"/>
    <p:sldId id="469" r:id="rId41"/>
    <p:sldId id="259" r:id="rId42"/>
    <p:sldId id="472" r:id="rId43"/>
    <p:sldId id="273" r:id="rId44"/>
  </p:sldIdLst>
  <p:sldSz cx="9144000" cy="5143500" type="screen16x9"/>
  <p:notesSz cx="6794500" cy="9906000"/>
  <p:embeddedFontLst>
    <p:embeddedFont>
      <p:font typeface="Calibri" panose="020F0502020204030204" pitchFamily="34" charset="0"/>
      <p:regular r:id="rId46"/>
      <p:bold r:id="rId47"/>
      <p:italic r:id="rId48"/>
      <p:boldItalic r:id="rId49"/>
    </p:embeddedFont>
    <p:embeddedFont>
      <p:font typeface="Cambria" panose="02040503050406030204" pitchFamily="18" charset="0"/>
      <p:regular r:id="rId50"/>
      <p:bold r:id="rId51"/>
      <p:italic r:id="rId52"/>
      <p:boldItalic r:id="rId53"/>
    </p:embeddedFont>
    <p:embeddedFont>
      <p:font typeface="Roboto" panose="020B0604020202020204" charset="0"/>
      <p:regular r:id="rId54"/>
      <p:bold r:id="rId55"/>
      <p:italic r:id="rId56"/>
      <p:boldItalic r:id="rId57"/>
    </p:embeddedFont>
    <p:embeddedFont>
      <p:font typeface="Segoe UI" panose="020B0502040204020203" pitchFamily="3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BED08E-0C70-4E19-ABF0-DFD72225E4E1}" v="54" dt="2020-08-26T05:39:12.4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8" d="100"/>
          <a:sy n="158" d="100"/>
        </p:scale>
        <p:origin x="264" y="14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font" Target="fonts/font1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emis\Desktop\Haridusprognoos_Viimsi%20(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Hannes\Dropbox\Viimsi%20HNAK\Taustaanal&#252;&#252;s\Haridusprognoos_Viimsi.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65245511195064E-2"/>
          <c:y val="4.16036308623298E-2"/>
          <c:w val="0.93118449013951488"/>
          <c:h val="0.64306901541153505"/>
        </c:manualLayout>
      </c:layout>
      <c:barChart>
        <c:barDir val="col"/>
        <c:grouping val="clustered"/>
        <c:varyColors val="0"/>
        <c:ser>
          <c:idx val="0"/>
          <c:order val="0"/>
          <c:tx>
            <c:strRef>
              <c:f>'VIIMSI vald'!$D$116</c:f>
              <c:strCache>
                <c:ptCount val="1"/>
                <c:pt idx="0">
                  <c:v>Lasteaiaeas laste arv A</c:v>
                </c:pt>
              </c:strCache>
            </c:strRef>
          </c:tx>
          <c:spPr>
            <a:solidFill>
              <a:schemeClr val="accent1">
                <a:lumMod val="75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F94-AC47-9135-C039265512F1}"/>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F94-AC47-9135-C039265512F1}"/>
                </c:ext>
              </c:extLst>
            </c:dLbl>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F94-AC47-9135-C039265512F1}"/>
                </c:ext>
              </c:extLst>
            </c:dLbl>
            <c:dLbl>
              <c:idx val="2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F94-AC47-9135-C039265512F1}"/>
                </c:ext>
              </c:extLst>
            </c:dLbl>
            <c:dLbl>
              <c:idx val="3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F94-AC47-9135-C039265512F1}"/>
                </c:ext>
              </c:extLst>
            </c:dLbl>
            <c:spPr>
              <a:noFill/>
              <a:ln>
                <a:noFill/>
              </a:ln>
              <a:effectLst/>
            </c:spPr>
            <c:txPr>
              <a:bodyPr rot="-5400000" spcFirstLastPara="1" vertOverflow="ellipsis" wrap="square" anchor="ctr" anchorCtr="1"/>
              <a:lstStyle/>
              <a:p>
                <a:pPr>
                  <a:defRPr sz="1400" b="0" i="0" u="none" strike="noStrike" kern="1200" baseline="0">
                    <a:solidFill>
                      <a:schemeClr val="tx1">
                        <a:lumMod val="75000"/>
                        <a:lumOff val="25000"/>
                      </a:schemeClr>
                    </a:solidFill>
                    <a:latin typeface="Garamond" panose="02020404030301010803" pitchFamily="18" charset="0"/>
                    <a:ea typeface="+mn-ea"/>
                    <a:cs typeface="Calibri Light" panose="020F0302020204030204" pitchFamily="34" charset="0"/>
                  </a:defRPr>
                </a:pPr>
                <a:endParaRPr lang="et-E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'VIIMSI vald'!$E$115:$AI$115</c:f>
              <c:strCache>
                <c:ptCount val="31"/>
                <c:pt idx="0">
                  <c:v>19/20</c:v>
                </c:pt>
                <c:pt idx="1">
                  <c:v>20/21</c:v>
                </c:pt>
                <c:pt idx="2">
                  <c:v>21/22</c:v>
                </c:pt>
                <c:pt idx="3">
                  <c:v>22/23</c:v>
                </c:pt>
                <c:pt idx="4">
                  <c:v>23/24</c:v>
                </c:pt>
                <c:pt idx="5">
                  <c:v>24/25</c:v>
                </c:pt>
                <c:pt idx="6">
                  <c:v>25/26</c:v>
                </c:pt>
                <c:pt idx="7">
                  <c:v>26/27</c:v>
                </c:pt>
                <c:pt idx="8">
                  <c:v>27/28</c:v>
                </c:pt>
                <c:pt idx="9">
                  <c:v>28/29</c:v>
                </c:pt>
                <c:pt idx="10">
                  <c:v>29/30</c:v>
                </c:pt>
                <c:pt idx="11">
                  <c:v>30/31</c:v>
                </c:pt>
                <c:pt idx="12">
                  <c:v>31/32</c:v>
                </c:pt>
                <c:pt idx="13">
                  <c:v>32/33</c:v>
                </c:pt>
                <c:pt idx="14">
                  <c:v>33/34</c:v>
                </c:pt>
                <c:pt idx="15">
                  <c:v>34/35</c:v>
                </c:pt>
                <c:pt idx="16">
                  <c:v>35/36</c:v>
                </c:pt>
                <c:pt idx="17">
                  <c:v>36/37</c:v>
                </c:pt>
                <c:pt idx="18">
                  <c:v>37/38</c:v>
                </c:pt>
                <c:pt idx="19">
                  <c:v>38/39</c:v>
                </c:pt>
                <c:pt idx="20">
                  <c:v>39/40</c:v>
                </c:pt>
                <c:pt idx="21">
                  <c:v>40/41</c:v>
                </c:pt>
                <c:pt idx="22">
                  <c:v>41/42</c:v>
                </c:pt>
                <c:pt idx="23">
                  <c:v>42/43</c:v>
                </c:pt>
                <c:pt idx="24">
                  <c:v>43/44</c:v>
                </c:pt>
                <c:pt idx="25">
                  <c:v>44/45</c:v>
                </c:pt>
                <c:pt idx="26">
                  <c:v>45/46</c:v>
                </c:pt>
                <c:pt idx="27">
                  <c:v>46/47</c:v>
                </c:pt>
                <c:pt idx="28">
                  <c:v>47/48</c:v>
                </c:pt>
                <c:pt idx="29">
                  <c:v>48/49</c:v>
                </c:pt>
                <c:pt idx="30">
                  <c:v>49/50</c:v>
                </c:pt>
              </c:strCache>
            </c:strRef>
          </c:cat>
          <c:val>
            <c:numRef>
              <c:f>'VIIMSI vald'!$E$116:$AI$116</c:f>
              <c:numCache>
                <c:formatCode>0</c:formatCode>
                <c:ptCount val="31"/>
                <c:pt idx="0">
                  <c:v>1580.6399999999999</c:v>
                </c:pt>
                <c:pt idx="1">
                  <c:v>1677.3199999999997</c:v>
                </c:pt>
                <c:pt idx="2">
                  <c:v>1646.38</c:v>
                </c:pt>
                <c:pt idx="3">
                  <c:v>1583</c:v>
                </c:pt>
                <c:pt idx="4">
                  <c:v>1487.38</c:v>
                </c:pt>
                <c:pt idx="5">
                  <c:v>1390.28</c:v>
                </c:pt>
                <c:pt idx="6">
                  <c:v>1291.1399999999999</c:v>
                </c:pt>
                <c:pt idx="7">
                  <c:v>1209.9000000000001</c:v>
                </c:pt>
                <c:pt idx="8">
                  <c:v>1142.42</c:v>
                </c:pt>
                <c:pt idx="9">
                  <c:v>1084.58</c:v>
                </c:pt>
                <c:pt idx="10">
                  <c:v>1037.8</c:v>
                </c:pt>
                <c:pt idx="11">
                  <c:v>1005.42</c:v>
                </c:pt>
                <c:pt idx="12">
                  <c:v>987.69999999999993</c:v>
                </c:pt>
                <c:pt idx="13">
                  <c:v>982.7</c:v>
                </c:pt>
                <c:pt idx="14">
                  <c:v>994.74</c:v>
                </c:pt>
                <c:pt idx="15">
                  <c:v>1013.88</c:v>
                </c:pt>
                <c:pt idx="16">
                  <c:v>1048.28</c:v>
                </c:pt>
                <c:pt idx="17">
                  <c:v>1090.5400000000002</c:v>
                </c:pt>
                <c:pt idx="18">
                  <c:v>1140.78</c:v>
                </c:pt>
                <c:pt idx="19">
                  <c:v>1196.3399999999999</c:v>
                </c:pt>
                <c:pt idx="20">
                  <c:v>1248.08</c:v>
                </c:pt>
                <c:pt idx="21">
                  <c:v>1294.6799999999998</c:v>
                </c:pt>
                <c:pt idx="22">
                  <c:v>1337.6800000000003</c:v>
                </c:pt>
                <c:pt idx="23">
                  <c:v>1373.6000000000001</c:v>
                </c:pt>
                <c:pt idx="24">
                  <c:v>1402.14</c:v>
                </c:pt>
                <c:pt idx="25">
                  <c:v>1422.22</c:v>
                </c:pt>
                <c:pt idx="26">
                  <c:v>1433.38</c:v>
                </c:pt>
                <c:pt idx="27">
                  <c:v>1437.48</c:v>
                </c:pt>
                <c:pt idx="28">
                  <c:v>1431.78</c:v>
                </c:pt>
                <c:pt idx="29">
                  <c:v>1418.3</c:v>
                </c:pt>
                <c:pt idx="30">
                  <c:v>1399.04</c:v>
                </c:pt>
              </c:numCache>
            </c:numRef>
          </c:val>
          <c:extLst>
            <c:ext xmlns:c16="http://schemas.microsoft.com/office/drawing/2014/chart" uri="{C3380CC4-5D6E-409C-BE32-E72D297353CC}">
              <c16:uniqueId val="{00000005-CF94-AC47-9135-C039265512F1}"/>
            </c:ext>
          </c:extLst>
        </c:ser>
        <c:ser>
          <c:idx val="1"/>
          <c:order val="1"/>
          <c:tx>
            <c:strRef>
              <c:f>'VIIMSI vald'!$D$117</c:f>
              <c:strCache>
                <c:ptCount val="1"/>
                <c:pt idx="0">
                  <c:v>Lasteaiaeas laste arv B</c:v>
                </c:pt>
              </c:strCache>
            </c:strRef>
          </c:tx>
          <c:spPr>
            <a:solidFill>
              <a:schemeClr val="accent1">
                <a:lumMod val="60000"/>
                <a:lumOff val="40000"/>
              </a:schemeClr>
            </a:solidFill>
            <a:ln w="38100">
              <a:noFill/>
            </a:ln>
            <a:effectLst/>
          </c:spPr>
          <c:invertIfNegative val="0"/>
          <c:dLbls>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F94-AC47-9135-C039265512F1}"/>
                </c:ext>
              </c:extLst>
            </c:dLbl>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F94-AC47-9135-C039265512F1}"/>
                </c:ext>
              </c:extLst>
            </c:dLbl>
            <c:dLbl>
              <c:idx val="2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F94-AC47-9135-C039265512F1}"/>
                </c:ext>
              </c:extLst>
            </c:dLbl>
            <c:dLbl>
              <c:idx val="3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F94-AC47-9135-C039265512F1}"/>
                </c:ext>
              </c:extLst>
            </c:dLbl>
            <c:spPr>
              <a:noFill/>
              <a:ln>
                <a:noFill/>
              </a:ln>
              <a:effectLst/>
            </c:spPr>
            <c:txPr>
              <a:bodyPr rot="-5400000" spcFirstLastPara="1" vertOverflow="ellipsis" wrap="square" anchor="ctr" anchorCtr="1"/>
              <a:lstStyle/>
              <a:p>
                <a:pPr>
                  <a:defRPr sz="1400" b="0" i="0" u="none" strike="noStrike" kern="1200" baseline="0">
                    <a:solidFill>
                      <a:schemeClr val="tx1">
                        <a:lumMod val="75000"/>
                        <a:lumOff val="25000"/>
                      </a:schemeClr>
                    </a:solidFill>
                    <a:latin typeface="Garamond" panose="02020404030301010803" pitchFamily="18" charset="0"/>
                    <a:ea typeface="+mn-ea"/>
                    <a:cs typeface="Calibri Light" panose="020F0302020204030204" pitchFamily="34" charset="0"/>
                  </a:defRPr>
                </a:pPr>
                <a:endParaRPr lang="et-E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'VIIMSI vald'!$E$115:$AI$115</c:f>
              <c:strCache>
                <c:ptCount val="31"/>
                <c:pt idx="0">
                  <c:v>19/20</c:v>
                </c:pt>
                <c:pt idx="1">
                  <c:v>20/21</c:v>
                </c:pt>
                <c:pt idx="2">
                  <c:v>21/22</c:v>
                </c:pt>
                <c:pt idx="3">
                  <c:v>22/23</c:v>
                </c:pt>
                <c:pt idx="4">
                  <c:v>23/24</c:v>
                </c:pt>
                <c:pt idx="5">
                  <c:v>24/25</c:v>
                </c:pt>
                <c:pt idx="6">
                  <c:v>25/26</c:v>
                </c:pt>
                <c:pt idx="7">
                  <c:v>26/27</c:v>
                </c:pt>
                <c:pt idx="8">
                  <c:v>27/28</c:v>
                </c:pt>
                <c:pt idx="9">
                  <c:v>28/29</c:v>
                </c:pt>
                <c:pt idx="10">
                  <c:v>29/30</c:v>
                </c:pt>
                <c:pt idx="11">
                  <c:v>30/31</c:v>
                </c:pt>
                <c:pt idx="12">
                  <c:v>31/32</c:v>
                </c:pt>
                <c:pt idx="13">
                  <c:v>32/33</c:v>
                </c:pt>
                <c:pt idx="14">
                  <c:v>33/34</c:v>
                </c:pt>
                <c:pt idx="15">
                  <c:v>34/35</c:v>
                </c:pt>
                <c:pt idx="16">
                  <c:v>35/36</c:v>
                </c:pt>
                <c:pt idx="17">
                  <c:v>36/37</c:v>
                </c:pt>
                <c:pt idx="18">
                  <c:v>37/38</c:v>
                </c:pt>
                <c:pt idx="19">
                  <c:v>38/39</c:v>
                </c:pt>
                <c:pt idx="20">
                  <c:v>39/40</c:v>
                </c:pt>
                <c:pt idx="21">
                  <c:v>40/41</c:v>
                </c:pt>
                <c:pt idx="22">
                  <c:v>41/42</c:v>
                </c:pt>
                <c:pt idx="23">
                  <c:v>42/43</c:v>
                </c:pt>
                <c:pt idx="24">
                  <c:v>43/44</c:v>
                </c:pt>
                <c:pt idx="25">
                  <c:v>44/45</c:v>
                </c:pt>
                <c:pt idx="26">
                  <c:v>45/46</c:v>
                </c:pt>
                <c:pt idx="27">
                  <c:v>46/47</c:v>
                </c:pt>
                <c:pt idx="28">
                  <c:v>47/48</c:v>
                </c:pt>
                <c:pt idx="29">
                  <c:v>48/49</c:v>
                </c:pt>
                <c:pt idx="30">
                  <c:v>49/50</c:v>
                </c:pt>
              </c:strCache>
            </c:strRef>
          </c:cat>
          <c:val>
            <c:numRef>
              <c:f>'VIIMSI vald'!$E$117:$AI$117</c:f>
              <c:numCache>
                <c:formatCode>0</c:formatCode>
                <c:ptCount val="31"/>
                <c:pt idx="0">
                  <c:v>1580.6399999999999</c:v>
                </c:pt>
                <c:pt idx="1">
                  <c:v>1677.3199999999997</c:v>
                </c:pt>
                <c:pt idx="2">
                  <c:v>1708.9199999999998</c:v>
                </c:pt>
                <c:pt idx="3">
                  <c:v>1705.4</c:v>
                </c:pt>
                <c:pt idx="4">
                  <c:v>1668.04</c:v>
                </c:pt>
                <c:pt idx="5">
                  <c:v>1622.0600000000002</c:v>
                </c:pt>
                <c:pt idx="6">
                  <c:v>1565.44</c:v>
                </c:pt>
                <c:pt idx="7">
                  <c:v>1518.98</c:v>
                </c:pt>
                <c:pt idx="8">
                  <c:v>1476.2400000000002</c:v>
                </c:pt>
                <c:pt idx="9">
                  <c:v>1439.0200000000002</c:v>
                </c:pt>
                <c:pt idx="10">
                  <c:v>1412.88</c:v>
                </c:pt>
                <c:pt idx="11">
                  <c:v>1383.14</c:v>
                </c:pt>
                <c:pt idx="12">
                  <c:v>1353.22</c:v>
                </c:pt>
                <c:pt idx="13">
                  <c:v>1325.44</c:v>
                </c:pt>
                <c:pt idx="14">
                  <c:v>1300.92</c:v>
                </c:pt>
                <c:pt idx="15">
                  <c:v>1286.58</c:v>
                </c:pt>
                <c:pt idx="16">
                  <c:v>1282.6399999999999</c:v>
                </c:pt>
                <c:pt idx="17">
                  <c:v>1293.7</c:v>
                </c:pt>
                <c:pt idx="18">
                  <c:v>1321.66</c:v>
                </c:pt>
                <c:pt idx="19">
                  <c:v>1359.4</c:v>
                </c:pt>
                <c:pt idx="20">
                  <c:v>1404.2400000000002</c:v>
                </c:pt>
                <c:pt idx="21">
                  <c:v>1452.14</c:v>
                </c:pt>
                <c:pt idx="22">
                  <c:v>1498.8800000000003</c:v>
                </c:pt>
                <c:pt idx="23">
                  <c:v>1547.02</c:v>
                </c:pt>
                <c:pt idx="24">
                  <c:v>1590.82</c:v>
                </c:pt>
                <c:pt idx="25">
                  <c:v>1624.5</c:v>
                </c:pt>
                <c:pt idx="26">
                  <c:v>1656.44</c:v>
                </c:pt>
                <c:pt idx="27">
                  <c:v>1681.92</c:v>
                </c:pt>
                <c:pt idx="28">
                  <c:v>1701.14</c:v>
                </c:pt>
                <c:pt idx="29">
                  <c:v>1710.56</c:v>
                </c:pt>
                <c:pt idx="30">
                  <c:v>1715.4</c:v>
                </c:pt>
              </c:numCache>
            </c:numRef>
          </c:val>
          <c:extLst>
            <c:ext xmlns:c16="http://schemas.microsoft.com/office/drawing/2014/chart" uri="{C3380CC4-5D6E-409C-BE32-E72D297353CC}">
              <c16:uniqueId val="{0000000A-CF94-AC47-9135-C039265512F1}"/>
            </c:ext>
          </c:extLst>
        </c:ser>
        <c:dLbls>
          <c:showLegendKey val="0"/>
          <c:showVal val="0"/>
          <c:showCatName val="0"/>
          <c:showSerName val="0"/>
          <c:showPercent val="0"/>
          <c:showBubbleSize val="0"/>
        </c:dLbls>
        <c:gapWidth val="50"/>
        <c:axId val="103641856"/>
        <c:axId val="103643392"/>
      </c:barChart>
      <c:lineChart>
        <c:grouping val="standard"/>
        <c:varyColors val="0"/>
        <c:ser>
          <c:idx val="2"/>
          <c:order val="2"/>
          <c:tx>
            <c:strRef>
              <c:f>'VIIMSI vald'!$D$118</c:f>
              <c:strCache>
                <c:ptCount val="1"/>
                <c:pt idx="0">
                  <c:v>Lasteaiakohtade arv (munitsipaal)</c:v>
                </c:pt>
              </c:strCache>
            </c:strRef>
          </c:tx>
          <c:spPr>
            <a:ln w="28575" cap="rnd">
              <a:solidFill>
                <a:srgbClr val="C00000"/>
              </a:solidFill>
              <a:round/>
            </a:ln>
            <a:effectLst/>
          </c:spPr>
          <c:marker>
            <c:symbol val="none"/>
          </c:marker>
          <c:cat>
            <c:strRef>
              <c:f>'VIIMSI vald'!$E$115:$AI$115</c:f>
              <c:strCache>
                <c:ptCount val="31"/>
                <c:pt idx="0">
                  <c:v>19/20</c:v>
                </c:pt>
                <c:pt idx="1">
                  <c:v>20/21</c:v>
                </c:pt>
                <c:pt idx="2">
                  <c:v>21/22</c:v>
                </c:pt>
                <c:pt idx="3">
                  <c:v>22/23</c:v>
                </c:pt>
                <c:pt idx="4">
                  <c:v>23/24</c:v>
                </c:pt>
                <c:pt idx="5">
                  <c:v>24/25</c:v>
                </c:pt>
                <c:pt idx="6">
                  <c:v>25/26</c:v>
                </c:pt>
                <c:pt idx="7">
                  <c:v>26/27</c:v>
                </c:pt>
                <c:pt idx="8">
                  <c:v>27/28</c:v>
                </c:pt>
                <c:pt idx="9">
                  <c:v>28/29</c:v>
                </c:pt>
                <c:pt idx="10">
                  <c:v>29/30</c:v>
                </c:pt>
                <c:pt idx="11">
                  <c:v>30/31</c:v>
                </c:pt>
                <c:pt idx="12">
                  <c:v>31/32</c:v>
                </c:pt>
                <c:pt idx="13">
                  <c:v>32/33</c:v>
                </c:pt>
                <c:pt idx="14">
                  <c:v>33/34</c:v>
                </c:pt>
                <c:pt idx="15">
                  <c:v>34/35</c:v>
                </c:pt>
                <c:pt idx="16">
                  <c:v>35/36</c:v>
                </c:pt>
                <c:pt idx="17">
                  <c:v>36/37</c:v>
                </c:pt>
                <c:pt idx="18">
                  <c:v>37/38</c:v>
                </c:pt>
                <c:pt idx="19">
                  <c:v>38/39</c:v>
                </c:pt>
                <c:pt idx="20">
                  <c:v>39/40</c:v>
                </c:pt>
                <c:pt idx="21">
                  <c:v>40/41</c:v>
                </c:pt>
                <c:pt idx="22">
                  <c:v>41/42</c:v>
                </c:pt>
                <c:pt idx="23">
                  <c:v>42/43</c:v>
                </c:pt>
                <c:pt idx="24">
                  <c:v>43/44</c:v>
                </c:pt>
                <c:pt idx="25">
                  <c:v>44/45</c:v>
                </c:pt>
                <c:pt idx="26">
                  <c:v>45/46</c:v>
                </c:pt>
                <c:pt idx="27">
                  <c:v>46/47</c:v>
                </c:pt>
                <c:pt idx="28">
                  <c:v>47/48</c:v>
                </c:pt>
                <c:pt idx="29">
                  <c:v>48/49</c:v>
                </c:pt>
                <c:pt idx="30">
                  <c:v>49/50</c:v>
                </c:pt>
              </c:strCache>
            </c:strRef>
          </c:cat>
          <c:val>
            <c:numRef>
              <c:f>'VIIMSI vald'!$E$118:$AI$118</c:f>
              <c:numCache>
                <c:formatCode>0</c:formatCode>
                <c:ptCount val="31"/>
                <c:pt idx="0">
                  <c:v>918</c:v>
                </c:pt>
                <c:pt idx="1">
                  <c:v>918</c:v>
                </c:pt>
                <c:pt idx="2">
                  <c:v>918</c:v>
                </c:pt>
                <c:pt idx="3">
                  <c:v>918</c:v>
                </c:pt>
                <c:pt idx="4">
                  <c:v>918</c:v>
                </c:pt>
                <c:pt idx="5">
                  <c:v>918</c:v>
                </c:pt>
                <c:pt idx="6">
                  <c:v>918</c:v>
                </c:pt>
                <c:pt idx="7">
                  <c:v>918</c:v>
                </c:pt>
                <c:pt idx="8">
                  <c:v>918</c:v>
                </c:pt>
                <c:pt idx="9">
                  <c:v>918</c:v>
                </c:pt>
                <c:pt idx="10">
                  <c:v>918</c:v>
                </c:pt>
                <c:pt idx="11">
                  <c:v>918</c:v>
                </c:pt>
                <c:pt idx="12">
                  <c:v>918</c:v>
                </c:pt>
                <c:pt idx="13">
                  <c:v>918</c:v>
                </c:pt>
                <c:pt idx="14">
                  <c:v>918</c:v>
                </c:pt>
                <c:pt idx="15">
                  <c:v>918</c:v>
                </c:pt>
                <c:pt idx="16">
                  <c:v>918</c:v>
                </c:pt>
                <c:pt idx="17">
                  <c:v>918</c:v>
                </c:pt>
                <c:pt idx="18">
                  <c:v>918</c:v>
                </c:pt>
                <c:pt idx="19">
                  <c:v>918</c:v>
                </c:pt>
                <c:pt idx="20">
                  <c:v>918</c:v>
                </c:pt>
                <c:pt idx="21">
                  <c:v>918</c:v>
                </c:pt>
                <c:pt idx="22">
                  <c:v>918</c:v>
                </c:pt>
                <c:pt idx="23">
                  <c:v>918</c:v>
                </c:pt>
                <c:pt idx="24">
                  <c:v>918</c:v>
                </c:pt>
                <c:pt idx="25">
                  <c:v>918</c:v>
                </c:pt>
                <c:pt idx="26">
                  <c:v>918</c:v>
                </c:pt>
                <c:pt idx="27">
                  <c:v>918</c:v>
                </c:pt>
                <c:pt idx="28">
                  <c:v>918</c:v>
                </c:pt>
                <c:pt idx="29">
                  <c:v>918</c:v>
                </c:pt>
                <c:pt idx="30">
                  <c:v>918</c:v>
                </c:pt>
              </c:numCache>
            </c:numRef>
          </c:val>
          <c:smooth val="0"/>
          <c:extLst>
            <c:ext xmlns:c16="http://schemas.microsoft.com/office/drawing/2014/chart" uri="{C3380CC4-5D6E-409C-BE32-E72D297353CC}">
              <c16:uniqueId val="{0000000B-CF94-AC47-9135-C039265512F1}"/>
            </c:ext>
          </c:extLst>
        </c:ser>
        <c:ser>
          <c:idx val="3"/>
          <c:order val="3"/>
          <c:tx>
            <c:strRef>
              <c:f>'VIIMSI vald'!$D$119</c:f>
              <c:strCache>
                <c:ptCount val="1"/>
                <c:pt idx="0">
                  <c:v>Lasteaiakohtade arv (munitsipaal+ era)</c:v>
                </c:pt>
              </c:strCache>
            </c:strRef>
          </c:tx>
          <c:spPr>
            <a:ln w="28575" cap="rnd">
              <a:solidFill>
                <a:srgbClr val="7030A0"/>
              </a:solidFill>
              <a:round/>
            </a:ln>
            <a:effectLst/>
          </c:spPr>
          <c:marker>
            <c:symbol val="none"/>
          </c:marker>
          <c:cat>
            <c:strRef>
              <c:f>'VIIMSI vald'!$E$115:$AI$115</c:f>
              <c:strCache>
                <c:ptCount val="31"/>
                <c:pt idx="0">
                  <c:v>19/20</c:v>
                </c:pt>
                <c:pt idx="1">
                  <c:v>20/21</c:v>
                </c:pt>
                <c:pt idx="2">
                  <c:v>21/22</c:v>
                </c:pt>
                <c:pt idx="3">
                  <c:v>22/23</c:v>
                </c:pt>
                <c:pt idx="4">
                  <c:v>23/24</c:v>
                </c:pt>
                <c:pt idx="5">
                  <c:v>24/25</c:v>
                </c:pt>
                <c:pt idx="6">
                  <c:v>25/26</c:v>
                </c:pt>
                <c:pt idx="7">
                  <c:v>26/27</c:v>
                </c:pt>
                <c:pt idx="8">
                  <c:v>27/28</c:v>
                </c:pt>
                <c:pt idx="9">
                  <c:v>28/29</c:v>
                </c:pt>
                <c:pt idx="10">
                  <c:v>29/30</c:v>
                </c:pt>
                <c:pt idx="11">
                  <c:v>30/31</c:v>
                </c:pt>
                <c:pt idx="12">
                  <c:v>31/32</c:v>
                </c:pt>
                <c:pt idx="13">
                  <c:v>32/33</c:v>
                </c:pt>
                <c:pt idx="14">
                  <c:v>33/34</c:v>
                </c:pt>
                <c:pt idx="15">
                  <c:v>34/35</c:v>
                </c:pt>
                <c:pt idx="16">
                  <c:v>35/36</c:v>
                </c:pt>
                <c:pt idx="17">
                  <c:v>36/37</c:v>
                </c:pt>
                <c:pt idx="18">
                  <c:v>37/38</c:v>
                </c:pt>
                <c:pt idx="19">
                  <c:v>38/39</c:v>
                </c:pt>
                <c:pt idx="20">
                  <c:v>39/40</c:v>
                </c:pt>
                <c:pt idx="21">
                  <c:v>40/41</c:v>
                </c:pt>
                <c:pt idx="22">
                  <c:v>41/42</c:v>
                </c:pt>
                <c:pt idx="23">
                  <c:v>42/43</c:v>
                </c:pt>
                <c:pt idx="24">
                  <c:v>43/44</c:v>
                </c:pt>
                <c:pt idx="25">
                  <c:v>44/45</c:v>
                </c:pt>
                <c:pt idx="26">
                  <c:v>45/46</c:v>
                </c:pt>
                <c:pt idx="27">
                  <c:v>46/47</c:v>
                </c:pt>
                <c:pt idx="28">
                  <c:v>47/48</c:v>
                </c:pt>
                <c:pt idx="29">
                  <c:v>48/49</c:v>
                </c:pt>
                <c:pt idx="30">
                  <c:v>49/50</c:v>
                </c:pt>
              </c:strCache>
            </c:strRef>
          </c:cat>
          <c:val>
            <c:numRef>
              <c:f>'VIIMSI vald'!$E$119:$AI$119</c:f>
              <c:numCache>
                <c:formatCode>#,##0</c:formatCode>
                <c:ptCount val="31"/>
                <c:pt idx="0">
                  <c:v>1327</c:v>
                </c:pt>
                <c:pt idx="1">
                  <c:v>1327</c:v>
                </c:pt>
                <c:pt idx="2">
                  <c:v>1327</c:v>
                </c:pt>
                <c:pt idx="3">
                  <c:v>1327</c:v>
                </c:pt>
                <c:pt idx="4">
                  <c:v>1327</c:v>
                </c:pt>
                <c:pt idx="5">
                  <c:v>1327</c:v>
                </c:pt>
                <c:pt idx="6">
                  <c:v>1327</c:v>
                </c:pt>
                <c:pt idx="7">
                  <c:v>1327</c:v>
                </c:pt>
                <c:pt idx="8">
                  <c:v>1327</c:v>
                </c:pt>
                <c:pt idx="9">
                  <c:v>1327</c:v>
                </c:pt>
                <c:pt idx="10">
                  <c:v>1327</c:v>
                </c:pt>
                <c:pt idx="11">
                  <c:v>1327</c:v>
                </c:pt>
                <c:pt idx="12">
                  <c:v>1327</c:v>
                </c:pt>
                <c:pt idx="13">
                  <c:v>1327</c:v>
                </c:pt>
                <c:pt idx="14">
                  <c:v>1327</c:v>
                </c:pt>
                <c:pt idx="15">
                  <c:v>1327</c:v>
                </c:pt>
                <c:pt idx="16">
                  <c:v>1327</c:v>
                </c:pt>
                <c:pt idx="17">
                  <c:v>1327</c:v>
                </c:pt>
                <c:pt idx="18">
                  <c:v>1327</c:v>
                </c:pt>
                <c:pt idx="19">
                  <c:v>1327</c:v>
                </c:pt>
                <c:pt idx="20">
                  <c:v>1327</c:v>
                </c:pt>
                <c:pt idx="21">
                  <c:v>1327</c:v>
                </c:pt>
                <c:pt idx="22">
                  <c:v>1327</c:v>
                </c:pt>
                <c:pt idx="23">
                  <c:v>1327</c:v>
                </c:pt>
                <c:pt idx="24">
                  <c:v>1327</c:v>
                </c:pt>
                <c:pt idx="25">
                  <c:v>1327</c:v>
                </c:pt>
                <c:pt idx="26">
                  <c:v>1327</c:v>
                </c:pt>
                <c:pt idx="27">
                  <c:v>1327</c:v>
                </c:pt>
                <c:pt idx="28">
                  <c:v>1327</c:v>
                </c:pt>
                <c:pt idx="29">
                  <c:v>1327</c:v>
                </c:pt>
                <c:pt idx="30">
                  <c:v>1327</c:v>
                </c:pt>
              </c:numCache>
            </c:numRef>
          </c:val>
          <c:smooth val="0"/>
          <c:extLst>
            <c:ext xmlns:c16="http://schemas.microsoft.com/office/drawing/2014/chart" uri="{C3380CC4-5D6E-409C-BE32-E72D297353CC}">
              <c16:uniqueId val="{0000000C-CF94-AC47-9135-C039265512F1}"/>
            </c:ext>
          </c:extLst>
        </c:ser>
        <c:dLbls>
          <c:showLegendKey val="0"/>
          <c:showVal val="0"/>
          <c:showCatName val="0"/>
          <c:showSerName val="0"/>
          <c:showPercent val="0"/>
          <c:showBubbleSize val="0"/>
        </c:dLbls>
        <c:marker val="1"/>
        <c:smooth val="0"/>
        <c:axId val="103641856"/>
        <c:axId val="103643392"/>
      </c:lineChart>
      <c:catAx>
        <c:axId val="103641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400" b="0" i="0" u="none" strike="noStrike" kern="1200" baseline="0">
                <a:solidFill>
                  <a:schemeClr val="tx1">
                    <a:lumMod val="65000"/>
                    <a:lumOff val="35000"/>
                  </a:schemeClr>
                </a:solidFill>
                <a:latin typeface="Garamond" panose="02020404030301010803" pitchFamily="18" charset="0"/>
                <a:ea typeface="+mn-ea"/>
                <a:cs typeface="Calibri Light" panose="020F0302020204030204" pitchFamily="34" charset="0"/>
              </a:defRPr>
            </a:pPr>
            <a:endParaRPr lang="et-EE"/>
          </a:p>
        </c:txPr>
        <c:crossAx val="103643392"/>
        <c:crosses val="autoZero"/>
        <c:auto val="1"/>
        <c:lblAlgn val="ctr"/>
        <c:lblOffset val="100"/>
        <c:noMultiLvlLbl val="0"/>
      </c:catAx>
      <c:valAx>
        <c:axId val="1036433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Garamond" panose="02020404030301010803" pitchFamily="18" charset="0"/>
                <a:ea typeface="+mn-ea"/>
                <a:cs typeface="Calibri Light" panose="020F0302020204030204" pitchFamily="34" charset="0"/>
              </a:defRPr>
            </a:pPr>
            <a:endParaRPr lang="et-EE"/>
          </a:p>
        </c:txPr>
        <c:crossAx val="103641856"/>
        <c:crosses val="autoZero"/>
        <c:crossBetween val="between"/>
      </c:valAx>
      <c:spPr>
        <a:noFill/>
        <a:ln>
          <a:noFill/>
        </a:ln>
        <a:effectLst/>
      </c:spPr>
    </c:plotArea>
    <c:legend>
      <c:legendPos val="b"/>
      <c:layout>
        <c:manualLayout>
          <c:xMode val="edge"/>
          <c:yMode val="edge"/>
          <c:x val="0.13383106283813612"/>
          <c:y val="0.82460125176660615"/>
          <c:w val="0.73668381087305412"/>
          <c:h val="0.1593731072077528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Garamond" panose="02020404030301010803" pitchFamily="18" charset="0"/>
              <a:ea typeface="+mn-ea"/>
              <a:cs typeface="Calibri Light" panose="020F0302020204030204" pitchFamily="34" charset="0"/>
            </a:defRPr>
          </a:pPr>
          <a:endParaRPr lang="et-EE"/>
        </a:p>
      </c:txPr>
    </c:legend>
    <c:plotVisOnly val="1"/>
    <c:dispBlanksAs val="gap"/>
    <c:showDLblsOverMax val="0"/>
  </c:chart>
  <c:spPr>
    <a:solidFill>
      <a:schemeClr val="bg1"/>
    </a:solidFill>
    <a:ln w="9525" cap="flat" cmpd="sng" algn="ctr">
      <a:noFill/>
      <a:round/>
    </a:ln>
    <a:effectLst/>
  </c:spPr>
  <c:txPr>
    <a:bodyPr/>
    <a:lstStyle/>
    <a:p>
      <a:pPr>
        <a:defRPr sz="1400">
          <a:latin typeface="Garamond" panose="02020404030301010803" pitchFamily="18" charset="0"/>
          <a:cs typeface="Calibri Light" panose="020F0302020204030204" pitchFamily="34" charset="0"/>
        </a:defRPr>
      </a:pPr>
      <a:endParaRPr lang="et-E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'VIIMSI vald'!$D$141</c:f>
              <c:strCache>
                <c:ptCount val="1"/>
                <c:pt idx="0">
                  <c:v>Põhikoolieas laste arv  A</c:v>
                </c:pt>
              </c:strCache>
            </c:strRef>
          </c:tx>
          <c:spPr>
            <a:solidFill>
              <a:schemeClr val="accent1">
                <a:lumMod val="75000"/>
              </a:schemeClr>
            </a:solidFill>
            <a:ln>
              <a:noFill/>
            </a:ln>
            <a:effectLst/>
          </c:spPr>
          <c:invertIfNegative val="0"/>
          <c:dLbls>
            <c:spPr>
              <a:noFill/>
              <a:ln>
                <a:noFill/>
              </a:ln>
              <a:effectLst/>
            </c:spPr>
            <c:txPr>
              <a:bodyPr rot="-5400000" spcFirstLastPara="1" vertOverflow="ellipsis" wrap="square" anchor="ctr" anchorCtr="1"/>
              <a:lstStyle/>
              <a:p>
                <a:pPr>
                  <a:defRPr sz="1400" b="0" i="0" u="none" strike="noStrike" kern="1200" baseline="0">
                    <a:solidFill>
                      <a:schemeClr val="tx1">
                        <a:lumMod val="75000"/>
                        <a:lumOff val="25000"/>
                      </a:schemeClr>
                    </a:solidFill>
                    <a:latin typeface="Garamond" panose="02020404030301010803" pitchFamily="18" charset="0"/>
                    <a:ea typeface="+mn-ea"/>
                    <a:cs typeface="+mn-cs"/>
                  </a:defRPr>
                </a:pPr>
                <a:endParaRPr lang="et-E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'VIIMSI vald'!$E$140:$AJ$140</c:f>
              <c:strCache>
                <c:ptCount val="32"/>
                <c:pt idx="0">
                  <c:v>19/20</c:v>
                </c:pt>
                <c:pt idx="1">
                  <c:v>20/21</c:v>
                </c:pt>
                <c:pt idx="2">
                  <c:v>21/22</c:v>
                </c:pt>
                <c:pt idx="3">
                  <c:v>22/23</c:v>
                </c:pt>
                <c:pt idx="4">
                  <c:v>23/24</c:v>
                </c:pt>
                <c:pt idx="5">
                  <c:v>24/25</c:v>
                </c:pt>
                <c:pt idx="6">
                  <c:v>25/26</c:v>
                </c:pt>
                <c:pt idx="7">
                  <c:v>26/27</c:v>
                </c:pt>
                <c:pt idx="8">
                  <c:v>27/28</c:v>
                </c:pt>
                <c:pt idx="9">
                  <c:v>28/29</c:v>
                </c:pt>
                <c:pt idx="10">
                  <c:v>29/30</c:v>
                </c:pt>
                <c:pt idx="11">
                  <c:v>30/31</c:v>
                </c:pt>
                <c:pt idx="12">
                  <c:v>31/32</c:v>
                </c:pt>
                <c:pt idx="13">
                  <c:v>32/33</c:v>
                </c:pt>
                <c:pt idx="14">
                  <c:v>33/34</c:v>
                </c:pt>
                <c:pt idx="15">
                  <c:v>34/35</c:v>
                </c:pt>
                <c:pt idx="16">
                  <c:v>35/36</c:v>
                </c:pt>
                <c:pt idx="17">
                  <c:v>36/37</c:v>
                </c:pt>
                <c:pt idx="18">
                  <c:v>37/38</c:v>
                </c:pt>
                <c:pt idx="19">
                  <c:v>38/39</c:v>
                </c:pt>
                <c:pt idx="20">
                  <c:v>39/40</c:v>
                </c:pt>
                <c:pt idx="21">
                  <c:v>40/41</c:v>
                </c:pt>
                <c:pt idx="22">
                  <c:v>41/42</c:v>
                </c:pt>
                <c:pt idx="23">
                  <c:v>42/43</c:v>
                </c:pt>
                <c:pt idx="24">
                  <c:v>43/44</c:v>
                </c:pt>
                <c:pt idx="25">
                  <c:v>44/45</c:v>
                </c:pt>
                <c:pt idx="26">
                  <c:v>45/46</c:v>
                </c:pt>
                <c:pt idx="27">
                  <c:v>46/47</c:v>
                </c:pt>
                <c:pt idx="28">
                  <c:v>47/48</c:v>
                </c:pt>
                <c:pt idx="29">
                  <c:v>48/49</c:v>
                </c:pt>
                <c:pt idx="30">
                  <c:v>49/50</c:v>
                </c:pt>
                <c:pt idx="31">
                  <c:v>50/51</c:v>
                </c:pt>
              </c:strCache>
            </c:strRef>
          </c:cat>
          <c:val>
            <c:numRef>
              <c:f>'VIIMSI vald'!$E$141:$AJ$141</c:f>
              <c:numCache>
                <c:formatCode>0</c:formatCode>
                <c:ptCount val="32"/>
                <c:pt idx="0">
                  <c:v>3004.8</c:v>
                </c:pt>
                <c:pt idx="1">
                  <c:v>3052.0000000000009</c:v>
                </c:pt>
                <c:pt idx="2">
                  <c:v>3023.88</c:v>
                </c:pt>
                <c:pt idx="3">
                  <c:v>2997.72</c:v>
                </c:pt>
                <c:pt idx="4">
                  <c:v>2972.76</c:v>
                </c:pt>
                <c:pt idx="5">
                  <c:v>2930.48</c:v>
                </c:pt>
                <c:pt idx="6">
                  <c:v>2849.3999999999996</c:v>
                </c:pt>
                <c:pt idx="7">
                  <c:v>2745.08</c:v>
                </c:pt>
                <c:pt idx="8">
                  <c:v>2644.96</c:v>
                </c:pt>
                <c:pt idx="9">
                  <c:v>2579.7799999999997</c:v>
                </c:pt>
                <c:pt idx="10">
                  <c:v>2519.86</c:v>
                </c:pt>
                <c:pt idx="11">
                  <c:v>2441.1</c:v>
                </c:pt>
                <c:pt idx="12">
                  <c:v>2334.64</c:v>
                </c:pt>
                <c:pt idx="13">
                  <c:v>2196.2199999999998</c:v>
                </c:pt>
                <c:pt idx="14">
                  <c:v>2062.2800000000002</c:v>
                </c:pt>
                <c:pt idx="15">
                  <c:v>1938.46</c:v>
                </c:pt>
                <c:pt idx="16">
                  <c:v>1842.6200000000003</c:v>
                </c:pt>
                <c:pt idx="17">
                  <c:v>1769.42</c:v>
                </c:pt>
                <c:pt idx="18">
                  <c:v>1713.9999999999998</c:v>
                </c:pt>
                <c:pt idx="19">
                  <c:v>1678.7999999999997</c:v>
                </c:pt>
                <c:pt idx="20">
                  <c:v>1663.3399999999997</c:v>
                </c:pt>
                <c:pt idx="21">
                  <c:v>1671.36</c:v>
                </c:pt>
                <c:pt idx="22">
                  <c:v>1699.1599999999999</c:v>
                </c:pt>
                <c:pt idx="23">
                  <c:v>1745.74</c:v>
                </c:pt>
                <c:pt idx="24">
                  <c:v>1803.88</c:v>
                </c:pt>
                <c:pt idx="25">
                  <c:v>1871.8000000000002</c:v>
                </c:pt>
                <c:pt idx="26">
                  <c:v>1943.76</c:v>
                </c:pt>
                <c:pt idx="27">
                  <c:v>2018.2400000000002</c:v>
                </c:pt>
                <c:pt idx="28">
                  <c:v>2092.5</c:v>
                </c:pt>
                <c:pt idx="29">
                  <c:v>2160.5800000000004</c:v>
                </c:pt>
                <c:pt idx="30">
                  <c:v>2219.44</c:v>
                </c:pt>
                <c:pt idx="31">
                  <c:v>2266.3000000000002</c:v>
                </c:pt>
              </c:numCache>
            </c:numRef>
          </c:val>
          <c:extLst>
            <c:ext xmlns:c16="http://schemas.microsoft.com/office/drawing/2014/chart" uri="{C3380CC4-5D6E-409C-BE32-E72D297353CC}">
              <c16:uniqueId val="{00000000-5288-4BD1-BA37-7E9DBAD309F2}"/>
            </c:ext>
          </c:extLst>
        </c:ser>
        <c:ser>
          <c:idx val="1"/>
          <c:order val="1"/>
          <c:tx>
            <c:strRef>
              <c:f>'VIIMSI vald'!$D$142</c:f>
              <c:strCache>
                <c:ptCount val="1"/>
                <c:pt idx="0">
                  <c:v>Põhikoolieas laste arv  B</c:v>
                </c:pt>
              </c:strCache>
            </c:strRef>
          </c:tx>
          <c:spPr>
            <a:solidFill>
              <a:schemeClr val="accent1">
                <a:lumMod val="60000"/>
                <a:lumOff val="40000"/>
              </a:schemeClr>
            </a:solidFill>
            <a:ln w="38100">
              <a:noFill/>
            </a:ln>
            <a:effectLst/>
          </c:spPr>
          <c:invertIfNegative val="0"/>
          <c:dLbls>
            <c:spPr>
              <a:noFill/>
              <a:ln>
                <a:noFill/>
              </a:ln>
              <a:effectLst/>
            </c:spPr>
            <c:txPr>
              <a:bodyPr rot="-5400000" spcFirstLastPara="1" vertOverflow="ellipsis" wrap="square" anchor="ctr" anchorCtr="1"/>
              <a:lstStyle/>
              <a:p>
                <a:pPr>
                  <a:defRPr sz="1400" b="0" i="0" u="none" strike="noStrike" kern="1200" baseline="0">
                    <a:solidFill>
                      <a:schemeClr val="tx1">
                        <a:lumMod val="75000"/>
                        <a:lumOff val="25000"/>
                      </a:schemeClr>
                    </a:solidFill>
                    <a:latin typeface="Garamond" panose="02020404030301010803" pitchFamily="18" charset="0"/>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'VIIMSI vald'!$E$140:$AJ$140</c:f>
              <c:strCache>
                <c:ptCount val="32"/>
                <c:pt idx="0">
                  <c:v>19/20</c:v>
                </c:pt>
                <c:pt idx="1">
                  <c:v>20/21</c:v>
                </c:pt>
                <c:pt idx="2">
                  <c:v>21/22</c:v>
                </c:pt>
                <c:pt idx="3">
                  <c:v>22/23</c:v>
                </c:pt>
                <c:pt idx="4">
                  <c:v>23/24</c:v>
                </c:pt>
                <c:pt idx="5">
                  <c:v>24/25</c:v>
                </c:pt>
                <c:pt idx="6">
                  <c:v>25/26</c:v>
                </c:pt>
                <c:pt idx="7">
                  <c:v>26/27</c:v>
                </c:pt>
                <c:pt idx="8">
                  <c:v>27/28</c:v>
                </c:pt>
                <c:pt idx="9">
                  <c:v>28/29</c:v>
                </c:pt>
                <c:pt idx="10">
                  <c:v>29/30</c:v>
                </c:pt>
                <c:pt idx="11">
                  <c:v>30/31</c:v>
                </c:pt>
                <c:pt idx="12">
                  <c:v>31/32</c:v>
                </c:pt>
                <c:pt idx="13">
                  <c:v>32/33</c:v>
                </c:pt>
                <c:pt idx="14">
                  <c:v>33/34</c:v>
                </c:pt>
                <c:pt idx="15">
                  <c:v>34/35</c:v>
                </c:pt>
                <c:pt idx="16">
                  <c:v>35/36</c:v>
                </c:pt>
                <c:pt idx="17">
                  <c:v>36/37</c:v>
                </c:pt>
                <c:pt idx="18">
                  <c:v>37/38</c:v>
                </c:pt>
                <c:pt idx="19">
                  <c:v>38/39</c:v>
                </c:pt>
                <c:pt idx="20">
                  <c:v>39/40</c:v>
                </c:pt>
                <c:pt idx="21">
                  <c:v>40/41</c:v>
                </c:pt>
                <c:pt idx="22">
                  <c:v>41/42</c:v>
                </c:pt>
                <c:pt idx="23">
                  <c:v>42/43</c:v>
                </c:pt>
                <c:pt idx="24">
                  <c:v>43/44</c:v>
                </c:pt>
                <c:pt idx="25">
                  <c:v>44/45</c:v>
                </c:pt>
                <c:pt idx="26">
                  <c:v>45/46</c:v>
                </c:pt>
                <c:pt idx="27">
                  <c:v>46/47</c:v>
                </c:pt>
                <c:pt idx="28">
                  <c:v>47/48</c:v>
                </c:pt>
                <c:pt idx="29">
                  <c:v>48/49</c:v>
                </c:pt>
                <c:pt idx="30">
                  <c:v>49/50</c:v>
                </c:pt>
                <c:pt idx="31">
                  <c:v>50/51</c:v>
                </c:pt>
              </c:strCache>
            </c:strRef>
          </c:cat>
          <c:val>
            <c:numRef>
              <c:f>'VIIMSI vald'!$E$142:$AJ$142</c:f>
              <c:numCache>
                <c:formatCode>0</c:formatCode>
                <c:ptCount val="32"/>
                <c:pt idx="0">
                  <c:v>3004.8</c:v>
                </c:pt>
                <c:pt idx="1">
                  <c:v>3052.0000000000009</c:v>
                </c:pt>
                <c:pt idx="2">
                  <c:v>3084.58</c:v>
                </c:pt>
                <c:pt idx="3">
                  <c:v>3119.8599999999997</c:v>
                </c:pt>
                <c:pt idx="4">
                  <c:v>3167.0799999999995</c:v>
                </c:pt>
                <c:pt idx="5">
                  <c:v>3201.5</c:v>
                </c:pt>
                <c:pt idx="6">
                  <c:v>3205.8599999999997</c:v>
                </c:pt>
                <c:pt idx="7">
                  <c:v>3191.7200000000003</c:v>
                </c:pt>
                <c:pt idx="8">
                  <c:v>3183.6000000000004</c:v>
                </c:pt>
                <c:pt idx="9">
                  <c:v>3209.42</c:v>
                </c:pt>
                <c:pt idx="10">
                  <c:v>3239.54</c:v>
                </c:pt>
                <c:pt idx="11">
                  <c:v>3231.82</c:v>
                </c:pt>
                <c:pt idx="12">
                  <c:v>3181.7</c:v>
                </c:pt>
                <c:pt idx="13">
                  <c:v>3074.3999999999996</c:v>
                </c:pt>
                <c:pt idx="14">
                  <c:v>2947.1</c:v>
                </c:pt>
                <c:pt idx="15">
                  <c:v>2813.92</c:v>
                </c:pt>
                <c:pt idx="16">
                  <c:v>2685.98</c:v>
                </c:pt>
                <c:pt idx="17">
                  <c:v>2566.6799999999998</c:v>
                </c:pt>
                <c:pt idx="18">
                  <c:v>2455.8200000000002</c:v>
                </c:pt>
                <c:pt idx="19">
                  <c:v>2357.1799999999998</c:v>
                </c:pt>
                <c:pt idx="20">
                  <c:v>2277.5</c:v>
                </c:pt>
                <c:pt idx="21">
                  <c:v>2217.52</c:v>
                </c:pt>
                <c:pt idx="22">
                  <c:v>2183.2799999999997</c:v>
                </c:pt>
                <c:pt idx="23">
                  <c:v>2170.56</c:v>
                </c:pt>
                <c:pt idx="24">
                  <c:v>2180.1</c:v>
                </c:pt>
                <c:pt idx="25">
                  <c:v>2207.6800000000003</c:v>
                </c:pt>
                <c:pt idx="26">
                  <c:v>2252.2600000000002</c:v>
                </c:pt>
                <c:pt idx="27">
                  <c:v>2309.88</c:v>
                </c:pt>
                <c:pt idx="28">
                  <c:v>2374.06</c:v>
                </c:pt>
                <c:pt idx="29">
                  <c:v>2446.7600000000002</c:v>
                </c:pt>
                <c:pt idx="30">
                  <c:v>2518.54</c:v>
                </c:pt>
                <c:pt idx="31">
                  <c:v>2583.36</c:v>
                </c:pt>
              </c:numCache>
            </c:numRef>
          </c:val>
          <c:extLst>
            <c:ext xmlns:c16="http://schemas.microsoft.com/office/drawing/2014/chart" uri="{C3380CC4-5D6E-409C-BE32-E72D297353CC}">
              <c16:uniqueId val="{00000001-5288-4BD1-BA37-7E9DBAD309F2}"/>
            </c:ext>
          </c:extLst>
        </c:ser>
        <c:dLbls>
          <c:showLegendKey val="0"/>
          <c:showVal val="0"/>
          <c:showCatName val="0"/>
          <c:showSerName val="0"/>
          <c:showPercent val="0"/>
          <c:showBubbleSize val="0"/>
        </c:dLbls>
        <c:gapWidth val="50"/>
        <c:axId val="103602048"/>
        <c:axId val="103603584"/>
      </c:barChart>
      <c:lineChart>
        <c:grouping val="standard"/>
        <c:varyColors val="0"/>
        <c:ser>
          <c:idx val="2"/>
          <c:order val="2"/>
          <c:tx>
            <c:strRef>
              <c:f>'VIIMSI vald'!$D$143</c:f>
              <c:strCache>
                <c:ptCount val="1"/>
                <c:pt idx="0">
                  <c:v>Koolikohtade arv</c:v>
                </c:pt>
              </c:strCache>
            </c:strRef>
          </c:tx>
          <c:spPr>
            <a:ln w="28575" cap="rnd">
              <a:solidFill>
                <a:srgbClr val="C00000"/>
              </a:solidFill>
              <a:round/>
            </a:ln>
            <a:effectLst/>
          </c:spPr>
          <c:marker>
            <c:symbol val="none"/>
          </c:marker>
          <c:cat>
            <c:strRef>
              <c:f>'VIIMSI vald'!$E$140:$AJ$140</c:f>
              <c:strCache>
                <c:ptCount val="32"/>
                <c:pt idx="0">
                  <c:v>19/20</c:v>
                </c:pt>
                <c:pt idx="1">
                  <c:v>20/21</c:v>
                </c:pt>
                <c:pt idx="2">
                  <c:v>21/22</c:v>
                </c:pt>
                <c:pt idx="3">
                  <c:v>22/23</c:v>
                </c:pt>
                <c:pt idx="4">
                  <c:v>23/24</c:v>
                </c:pt>
                <c:pt idx="5">
                  <c:v>24/25</c:v>
                </c:pt>
                <c:pt idx="6">
                  <c:v>25/26</c:v>
                </c:pt>
                <c:pt idx="7">
                  <c:v>26/27</c:v>
                </c:pt>
                <c:pt idx="8">
                  <c:v>27/28</c:v>
                </c:pt>
                <c:pt idx="9">
                  <c:v>28/29</c:v>
                </c:pt>
                <c:pt idx="10">
                  <c:v>29/30</c:v>
                </c:pt>
                <c:pt idx="11">
                  <c:v>30/31</c:v>
                </c:pt>
                <c:pt idx="12">
                  <c:v>31/32</c:v>
                </c:pt>
                <c:pt idx="13">
                  <c:v>32/33</c:v>
                </c:pt>
                <c:pt idx="14">
                  <c:v>33/34</c:v>
                </c:pt>
                <c:pt idx="15">
                  <c:v>34/35</c:v>
                </c:pt>
                <c:pt idx="16">
                  <c:v>35/36</c:v>
                </c:pt>
                <c:pt idx="17">
                  <c:v>36/37</c:v>
                </c:pt>
                <c:pt idx="18">
                  <c:v>37/38</c:v>
                </c:pt>
                <c:pt idx="19">
                  <c:v>38/39</c:v>
                </c:pt>
                <c:pt idx="20">
                  <c:v>39/40</c:v>
                </c:pt>
                <c:pt idx="21">
                  <c:v>40/41</c:v>
                </c:pt>
                <c:pt idx="22">
                  <c:v>41/42</c:v>
                </c:pt>
                <c:pt idx="23">
                  <c:v>42/43</c:v>
                </c:pt>
                <c:pt idx="24">
                  <c:v>43/44</c:v>
                </c:pt>
                <c:pt idx="25">
                  <c:v>44/45</c:v>
                </c:pt>
                <c:pt idx="26">
                  <c:v>45/46</c:v>
                </c:pt>
                <c:pt idx="27">
                  <c:v>46/47</c:v>
                </c:pt>
                <c:pt idx="28">
                  <c:v>47/48</c:v>
                </c:pt>
                <c:pt idx="29">
                  <c:v>48/49</c:v>
                </c:pt>
                <c:pt idx="30">
                  <c:v>49/50</c:v>
                </c:pt>
                <c:pt idx="31">
                  <c:v>50/51</c:v>
                </c:pt>
              </c:strCache>
            </c:strRef>
          </c:cat>
          <c:val>
            <c:numRef>
              <c:f>'VIIMSI vald'!$E$143:$AJ$143</c:f>
              <c:numCache>
                <c:formatCode>General</c:formatCode>
                <c:ptCount val="32"/>
                <c:pt idx="0" formatCode="0">
                  <c:v>2566</c:v>
                </c:pt>
                <c:pt idx="1">
                  <c:v>2566</c:v>
                </c:pt>
                <c:pt idx="2">
                  <c:v>2566</c:v>
                </c:pt>
                <c:pt idx="3">
                  <c:v>2566</c:v>
                </c:pt>
                <c:pt idx="4">
                  <c:v>2566</c:v>
                </c:pt>
                <c:pt idx="5">
                  <c:v>2566</c:v>
                </c:pt>
                <c:pt idx="6">
                  <c:v>2566</c:v>
                </c:pt>
                <c:pt idx="7">
                  <c:v>2566</c:v>
                </c:pt>
                <c:pt idx="8">
                  <c:v>2566</c:v>
                </c:pt>
                <c:pt idx="9">
                  <c:v>2566</c:v>
                </c:pt>
                <c:pt idx="10">
                  <c:v>2566</c:v>
                </c:pt>
                <c:pt idx="11">
                  <c:v>2566</c:v>
                </c:pt>
                <c:pt idx="12">
                  <c:v>2566</c:v>
                </c:pt>
                <c:pt idx="13">
                  <c:v>2566</c:v>
                </c:pt>
                <c:pt idx="14">
                  <c:v>2566</c:v>
                </c:pt>
                <c:pt idx="15">
                  <c:v>2566</c:v>
                </c:pt>
                <c:pt idx="16">
                  <c:v>2566</c:v>
                </c:pt>
                <c:pt idx="17">
                  <c:v>2566</c:v>
                </c:pt>
                <c:pt idx="18">
                  <c:v>2566</c:v>
                </c:pt>
                <c:pt idx="19">
                  <c:v>2566</c:v>
                </c:pt>
                <c:pt idx="20">
                  <c:v>2566</c:v>
                </c:pt>
                <c:pt idx="21">
                  <c:v>2566</c:v>
                </c:pt>
                <c:pt idx="22">
                  <c:v>2566</c:v>
                </c:pt>
                <c:pt idx="23">
                  <c:v>2566</c:v>
                </c:pt>
                <c:pt idx="24">
                  <c:v>2566</c:v>
                </c:pt>
                <c:pt idx="25">
                  <c:v>2566</c:v>
                </c:pt>
                <c:pt idx="26">
                  <c:v>2566</c:v>
                </c:pt>
                <c:pt idx="27">
                  <c:v>2566</c:v>
                </c:pt>
                <c:pt idx="28">
                  <c:v>2566</c:v>
                </c:pt>
                <c:pt idx="29">
                  <c:v>2566</c:v>
                </c:pt>
                <c:pt idx="30">
                  <c:v>2566</c:v>
                </c:pt>
                <c:pt idx="31">
                  <c:v>2566</c:v>
                </c:pt>
              </c:numCache>
            </c:numRef>
          </c:val>
          <c:smooth val="0"/>
          <c:extLst>
            <c:ext xmlns:c16="http://schemas.microsoft.com/office/drawing/2014/chart" uri="{C3380CC4-5D6E-409C-BE32-E72D297353CC}">
              <c16:uniqueId val="{00000002-5288-4BD1-BA37-7E9DBAD309F2}"/>
            </c:ext>
          </c:extLst>
        </c:ser>
        <c:dLbls>
          <c:showLegendKey val="0"/>
          <c:showVal val="0"/>
          <c:showCatName val="0"/>
          <c:showSerName val="0"/>
          <c:showPercent val="0"/>
          <c:showBubbleSize val="0"/>
        </c:dLbls>
        <c:marker val="1"/>
        <c:smooth val="0"/>
        <c:axId val="103602048"/>
        <c:axId val="103603584"/>
      </c:lineChart>
      <c:catAx>
        <c:axId val="103602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400" b="0" i="0" u="none" strike="noStrike" kern="1200" baseline="0">
                <a:solidFill>
                  <a:schemeClr val="tx1">
                    <a:lumMod val="65000"/>
                    <a:lumOff val="35000"/>
                  </a:schemeClr>
                </a:solidFill>
                <a:latin typeface="Garamond" panose="02020404030301010803" pitchFamily="18" charset="0"/>
                <a:ea typeface="+mn-ea"/>
                <a:cs typeface="+mn-cs"/>
              </a:defRPr>
            </a:pPr>
            <a:endParaRPr lang="et-EE"/>
          </a:p>
        </c:txPr>
        <c:crossAx val="103603584"/>
        <c:crosses val="autoZero"/>
        <c:auto val="1"/>
        <c:lblAlgn val="ctr"/>
        <c:lblOffset val="100"/>
        <c:noMultiLvlLbl val="0"/>
      </c:catAx>
      <c:valAx>
        <c:axId val="1036035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Garamond" panose="02020404030301010803" pitchFamily="18" charset="0"/>
                <a:ea typeface="+mn-ea"/>
                <a:cs typeface="+mn-cs"/>
              </a:defRPr>
            </a:pPr>
            <a:endParaRPr lang="et-EE"/>
          </a:p>
        </c:txPr>
        <c:crossAx val="103602048"/>
        <c:crosses val="autoZero"/>
        <c:crossBetween val="between"/>
      </c:valAx>
      <c:spPr>
        <a:noFill/>
        <a:ln>
          <a:noFill/>
        </a:ln>
        <a:effectLst/>
      </c:spPr>
    </c:plotArea>
    <c:legend>
      <c:legendPos val="b"/>
      <c:layout>
        <c:manualLayout>
          <c:xMode val="edge"/>
          <c:yMode val="edge"/>
          <c:x val="0.15144488188976377"/>
          <c:y val="0.90058206478474556"/>
          <c:w val="0.82650551284428531"/>
          <c:h val="5.688581995824293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Garamond" panose="02020404030301010803" pitchFamily="18" charset="0"/>
              <a:ea typeface="+mn-ea"/>
              <a:cs typeface="+mn-cs"/>
            </a:defRPr>
          </a:pPr>
          <a:endParaRPr lang="et-EE"/>
        </a:p>
      </c:txPr>
    </c:legend>
    <c:plotVisOnly val="1"/>
    <c:dispBlanksAs val="gap"/>
    <c:showDLblsOverMax val="0"/>
  </c:chart>
  <c:spPr>
    <a:solidFill>
      <a:schemeClr val="bg1"/>
    </a:solidFill>
    <a:ln w="9525" cap="flat" cmpd="sng" algn="ctr">
      <a:noFill/>
      <a:round/>
    </a:ln>
    <a:effectLst/>
  </c:spPr>
  <c:txPr>
    <a:bodyPr/>
    <a:lstStyle/>
    <a:p>
      <a:pPr>
        <a:defRPr sz="1400">
          <a:latin typeface="Garamond" panose="02020404030301010803" pitchFamily="18" charset="0"/>
        </a:defRPr>
      </a:pPr>
      <a:endParaRPr lang="et-E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5250" y="742950"/>
            <a:ext cx="6604000" cy="3714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450" y="4705350"/>
            <a:ext cx="5435600" cy="44577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73586261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notes"/>
          <p:cNvSpPr>
            <a:spLocks noGrp="1" noRot="1" noChangeAspect="1"/>
          </p:cNvSpPr>
          <p:nvPr>
            <p:ph type="sldImg" idx="2"/>
          </p:nvPr>
        </p:nvSpPr>
        <p:spPr>
          <a:xfrm>
            <a:off x="95250" y="742950"/>
            <a:ext cx="6604000" cy="3714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 name="Google Shape;51;p:notes"/>
          <p:cNvSpPr txBox="1">
            <a:spLocks noGrp="1"/>
          </p:cNvSpPr>
          <p:nvPr>
            <p:ph type="body" idx="1"/>
          </p:nvPr>
        </p:nvSpPr>
        <p:spPr>
          <a:xfrm>
            <a:off x="679450" y="4705350"/>
            <a:ext cx="5435600" cy="445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9743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aidi pildi kohatäide 1">
            <a:extLst>
              <a:ext uri="{FF2B5EF4-FFF2-40B4-BE49-F238E27FC236}">
                <a16:creationId xmlns:a16="http://schemas.microsoft.com/office/drawing/2014/main" id="{3C58F514-2FCC-4D2D-B6E7-B8297345A3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Märkmete kohatäide 2">
            <a:extLst>
              <a:ext uri="{FF2B5EF4-FFF2-40B4-BE49-F238E27FC236}">
                <a16:creationId xmlns:a16="http://schemas.microsoft.com/office/drawing/2014/main" id="{ACD29DB2-2E0D-48CD-A13A-33D4C0457F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t-EE" altLang="et-EE">
                <a:ea typeface="ヒラギノ角ゴ Pro W3" pitchFamily="124" charset="-128"/>
              </a:rPr>
              <a:t>Allasutused: koolid ja lasteaiad, lisaks ka eralasteaiad ja lastehoiud</a:t>
            </a:r>
          </a:p>
        </p:txBody>
      </p:sp>
      <p:sp>
        <p:nvSpPr>
          <p:cNvPr id="19460" name="Slaidinumbri kohatäide 3">
            <a:extLst>
              <a:ext uri="{FF2B5EF4-FFF2-40B4-BE49-F238E27FC236}">
                <a16:creationId xmlns:a16="http://schemas.microsoft.com/office/drawing/2014/main" id="{EF62B16A-C41F-4DCC-A86D-1D4ECC2872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F783E8F-89AF-4635-95EC-FB8F08AB1E44}" type="slidenum">
              <a:rPr lang="et-EE" altLang="et-EE" sz="1200" smtClean="0"/>
              <a:pPr/>
              <a:t>36</a:t>
            </a:fld>
            <a:endParaRPr lang="et-EE" altLang="et-EE"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aidi pildi kohatäide 1">
            <a:extLst>
              <a:ext uri="{FF2B5EF4-FFF2-40B4-BE49-F238E27FC236}">
                <a16:creationId xmlns:a16="http://schemas.microsoft.com/office/drawing/2014/main" id="{F50D3CE8-6490-4AF7-B284-26CA906B40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Märkmete kohatäide 2">
            <a:extLst>
              <a:ext uri="{FF2B5EF4-FFF2-40B4-BE49-F238E27FC236}">
                <a16:creationId xmlns:a16="http://schemas.microsoft.com/office/drawing/2014/main" id="{2077D771-30BB-430B-AA47-530F5EDA16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t-EE" altLang="et-EE">
              <a:ea typeface="ヒラギノ角ゴ Pro W3" pitchFamily="124" charset="-128"/>
            </a:endParaRPr>
          </a:p>
        </p:txBody>
      </p:sp>
      <p:sp>
        <p:nvSpPr>
          <p:cNvPr id="21508" name="Slaidinumbri kohatäide 3">
            <a:extLst>
              <a:ext uri="{FF2B5EF4-FFF2-40B4-BE49-F238E27FC236}">
                <a16:creationId xmlns:a16="http://schemas.microsoft.com/office/drawing/2014/main" id="{46EB2148-D6CA-49E2-8E67-F3597D7EBA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A73EE07-C19E-4150-9806-D063101AE6EB}" type="slidenum">
              <a:rPr lang="et-EE" altLang="et-EE" sz="1200" smtClean="0"/>
              <a:pPr/>
              <a:t>37</a:t>
            </a:fld>
            <a:endParaRPr lang="et-EE" altLang="et-EE"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aidi pildi kohatäide 1">
            <a:extLst>
              <a:ext uri="{FF2B5EF4-FFF2-40B4-BE49-F238E27FC236}">
                <a16:creationId xmlns:a16="http://schemas.microsoft.com/office/drawing/2014/main" id="{E3ACA8FC-FAC0-4A36-A7B8-CB466232D4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Märkmete kohatäide 2">
            <a:extLst>
              <a:ext uri="{FF2B5EF4-FFF2-40B4-BE49-F238E27FC236}">
                <a16:creationId xmlns:a16="http://schemas.microsoft.com/office/drawing/2014/main" id="{29CDE8FD-83CA-4BFB-BEE9-D9B11E9B96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t-EE" altLang="et-EE">
              <a:ea typeface="ヒラギノ角ゴ Pro W3" pitchFamily="124" charset="-128"/>
            </a:endParaRPr>
          </a:p>
        </p:txBody>
      </p:sp>
      <p:sp>
        <p:nvSpPr>
          <p:cNvPr id="23556" name="Slaidinumbri kohatäide 3">
            <a:extLst>
              <a:ext uri="{FF2B5EF4-FFF2-40B4-BE49-F238E27FC236}">
                <a16:creationId xmlns:a16="http://schemas.microsoft.com/office/drawing/2014/main" id="{3A555022-F62C-4180-810F-1E745F7BDA0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B53610C-F1E9-45E7-8185-72810BE56CAE}" type="slidenum">
              <a:rPr lang="et-EE" altLang="et-EE" sz="1200" smtClean="0"/>
              <a:pPr/>
              <a:t>38</a:t>
            </a:fld>
            <a:endParaRPr lang="et-EE" altLang="et-EE"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aidi pildi kohatäide 1">
            <a:extLst>
              <a:ext uri="{FF2B5EF4-FFF2-40B4-BE49-F238E27FC236}">
                <a16:creationId xmlns:a16="http://schemas.microsoft.com/office/drawing/2014/main" id="{437B8C09-FDA6-44C5-A640-6B08D5A638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Märkmete kohatäide 2">
            <a:extLst>
              <a:ext uri="{FF2B5EF4-FFF2-40B4-BE49-F238E27FC236}">
                <a16:creationId xmlns:a16="http://schemas.microsoft.com/office/drawing/2014/main" id="{9FBB4073-3897-442A-9686-4864057C27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t-EE" altLang="et-EE">
              <a:ea typeface="ヒラギノ角ゴ Pro W3" pitchFamily="124" charset="-128"/>
            </a:endParaRPr>
          </a:p>
        </p:txBody>
      </p:sp>
      <p:sp>
        <p:nvSpPr>
          <p:cNvPr id="25604" name="Slaidinumbri kohatäide 3">
            <a:extLst>
              <a:ext uri="{FF2B5EF4-FFF2-40B4-BE49-F238E27FC236}">
                <a16:creationId xmlns:a16="http://schemas.microsoft.com/office/drawing/2014/main" id="{C3A22F3D-CB35-4C56-8545-7ABBDFCFE6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3652030-A354-4946-A994-7A969C062E3E}" type="slidenum">
              <a:rPr lang="et-EE" altLang="et-EE" sz="1200" smtClean="0"/>
              <a:pPr/>
              <a:t>39</a:t>
            </a:fld>
            <a:endParaRPr lang="et-EE" altLang="et-EE"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aidi pildi kohatäide 1">
            <a:extLst>
              <a:ext uri="{FF2B5EF4-FFF2-40B4-BE49-F238E27FC236}">
                <a16:creationId xmlns:a16="http://schemas.microsoft.com/office/drawing/2014/main" id="{FE23985C-A318-4244-B0E7-8C6BE5B3DA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Märkmete kohatäide 2">
            <a:extLst>
              <a:ext uri="{FF2B5EF4-FFF2-40B4-BE49-F238E27FC236}">
                <a16:creationId xmlns:a16="http://schemas.microsoft.com/office/drawing/2014/main" id="{1E5E1D05-2B66-4AAD-877D-B4183E7241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t-EE" altLang="et-EE">
                <a:ea typeface="ヒラギノ角ゴ Pro W3" pitchFamily="124" charset="-128"/>
              </a:rPr>
              <a:t>Allasutused1: huviharidus, muusika ja kunst</a:t>
            </a:r>
            <a:r>
              <a:rPr lang="et-EE" altLang="et-EE">
                <a:solidFill>
                  <a:srgbClr val="181512"/>
                </a:solidFill>
                <a:ea typeface="ヒラギノ角ゴ Pro W3" pitchFamily="124" charset="-128"/>
              </a:rPr>
              <a:t>Viimsi Music School</a:t>
            </a:r>
          </a:p>
          <a:p>
            <a:pPr lvl="1" eaLnBrk="1" hangingPunct="1">
              <a:spcBef>
                <a:spcPct val="0"/>
              </a:spcBef>
            </a:pPr>
            <a:r>
              <a:rPr lang="et-EE" altLang="et-EE">
                <a:solidFill>
                  <a:srgbClr val="181512"/>
                </a:solidFill>
                <a:ea typeface="ヒラギノ角ゴ Pro W3" pitchFamily="124" charset="-128"/>
              </a:rPr>
              <a:t>(approx </a:t>
            </a:r>
            <a:r>
              <a:rPr lang="et-EE" altLang="et-EE">
                <a:solidFill>
                  <a:srgbClr val="FF0000"/>
                </a:solidFill>
                <a:ea typeface="ヒラギノ角ゴ Pro W3" pitchFamily="124" charset="-128"/>
              </a:rPr>
              <a:t>xxx</a:t>
            </a:r>
            <a:r>
              <a:rPr lang="et-EE" altLang="et-EE">
                <a:solidFill>
                  <a:srgbClr val="181512"/>
                </a:solidFill>
                <a:ea typeface="ヒラギノ角ゴ Pro W3" pitchFamily="124" charset="-128"/>
              </a:rPr>
              <a:t> pupils)</a:t>
            </a:r>
            <a:br>
              <a:rPr lang="et-EE" altLang="et-EE">
                <a:solidFill>
                  <a:srgbClr val="181512"/>
                </a:solidFill>
                <a:ea typeface="ヒラギノ角ゴ Pro W3" pitchFamily="124" charset="-128"/>
              </a:rPr>
            </a:br>
            <a:endParaRPr lang="et-EE" altLang="et-EE">
              <a:solidFill>
                <a:srgbClr val="181512"/>
              </a:solidFill>
              <a:ea typeface="ヒラギノ角ゴ Pro W3" pitchFamily="124" charset="-128"/>
            </a:endParaRPr>
          </a:p>
          <a:p>
            <a:pPr eaLnBrk="1" hangingPunct="1">
              <a:spcBef>
                <a:spcPct val="0"/>
              </a:spcBef>
            </a:pPr>
            <a:endParaRPr lang="et-EE" altLang="et-EE">
              <a:solidFill>
                <a:srgbClr val="181512"/>
              </a:solidFill>
              <a:ea typeface="ヒラギノ角ゴ Pro W3" pitchFamily="124" charset="-128"/>
            </a:endParaRPr>
          </a:p>
          <a:p>
            <a:pPr eaLnBrk="1" hangingPunct="1">
              <a:spcBef>
                <a:spcPct val="0"/>
              </a:spcBef>
            </a:pPr>
            <a:r>
              <a:rPr lang="et-EE" altLang="et-EE">
                <a:solidFill>
                  <a:srgbClr val="181512"/>
                </a:solidFill>
                <a:ea typeface="ヒラギノ角ゴ Pro W3" pitchFamily="124" charset="-128"/>
              </a:rPr>
              <a:t>Viimsi School of Arts </a:t>
            </a:r>
            <a:br>
              <a:rPr lang="et-EE" altLang="et-EE">
                <a:solidFill>
                  <a:srgbClr val="181512"/>
                </a:solidFill>
                <a:ea typeface="ヒラギノ角ゴ Pro W3" pitchFamily="124" charset="-128"/>
              </a:rPr>
            </a:br>
            <a:r>
              <a:rPr lang="et-EE" altLang="et-EE" sz="2000">
                <a:solidFill>
                  <a:srgbClr val="181512"/>
                </a:solidFill>
                <a:ea typeface="ヒラギノ角ゴ Pro W3" pitchFamily="124" charset="-128"/>
              </a:rPr>
              <a:t>(approx </a:t>
            </a:r>
            <a:r>
              <a:rPr lang="et-EE" altLang="et-EE" sz="2000">
                <a:solidFill>
                  <a:srgbClr val="FF0000"/>
                </a:solidFill>
                <a:ea typeface="ヒラギノ角ゴ Pro W3" pitchFamily="124" charset="-128"/>
              </a:rPr>
              <a:t>xxx</a:t>
            </a:r>
            <a:r>
              <a:rPr lang="et-EE" altLang="et-EE" sz="2000">
                <a:solidFill>
                  <a:srgbClr val="181512"/>
                </a:solidFill>
                <a:ea typeface="ヒラギノ角ゴ Pro W3" pitchFamily="124" charset="-128"/>
              </a:rPr>
              <a:t> pupils)</a:t>
            </a:r>
          </a:p>
          <a:p>
            <a:pPr eaLnBrk="1" hangingPunct="1">
              <a:spcBef>
                <a:spcPct val="0"/>
              </a:spcBef>
            </a:pPr>
            <a:endParaRPr lang="et-EE" altLang="et-EE">
              <a:ea typeface="ヒラギノ角ゴ Pro W3" pitchFamily="124" charset="-128"/>
            </a:endParaRPr>
          </a:p>
        </p:txBody>
      </p:sp>
      <p:sp>
        <p:nvSpPr>
          <p:cNvPr id="31748" name="Slaidinumbri kohatäide 3">
            <a:extLst>
              <a:ext uri="{FF2B5EF4-FFF2-40B4-BE49-F238E27FC236}">
                <a16:creationId xmlns:a16="http://schemas.microsoft.com/office/drawing/2014/main" id="{172F1966-79DA-48D1-8E65-71604583E6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B05F8E1-1F91-4AA4-B138-80270D6C0F4E}" type="slidenum">
              <a:rPr lang="et-EE" altLang="et-EE" sz="1200" smtClean="0"/>
              <a:pPr/>
              <a:t>40</a:t>
            </a:fld>
            <a:endParaRPr lang="et-EE" altLang="et-EE"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aidi pildi kohatäide 1">
            <a:extLst>
              <a:ext uri="{FF2B5EF4-FFF2-40B4-BE49-F238E27FC236}">
                <a16:creationId xmlns:a16="http://schemas.microsoft.com/office/drawing/2014/main" id="{301EC7DD-7485-40C4-8688-155D015995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Märkmete kohatäide 2">
            <a:extLst>
              <a:ext uri="{FF2B5EF4-FFF2-40B4-BE49-F238E27FC236}">
                <a16:creationId xmlns:a16="http://schemas.microsoft.com/office/drawing/2014/main" id="{E08ABC49-EA85-48AB-8043-726551E2DA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t-EE" altLang="et-EE">
                <a:ea typeface="ヒラギノ角ゴ Pro W3" pitchFamily="124" charset="-128"/>
              </a:rPr>
              <a:t>Spordiklubid ja sportimisvõimalused Viimsis</a:t>
            </a:r>
          </a:p>
        </p:txBody>
      </p:sp>
      <p:sp>
        <p:nvSpPr>
          <p:cNvPr id="34820" name="Slaidinumbri kohatäide 3">
            <a:extLst>
              <a:ext uri="{FF2B5EF4-FFF2-40B4-BE49-F238E27FC236}">
                <a16:creationId xmlns:a16="http://schemas.microsoft.com/office/drawing/2014/main" id="{7872ECEE-9448-4062-9FDA-BEFF2ECC29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D98DC42-94BB-4F5E-A61B-4C625A29A090}" type="slidenum">
              <a:rPr lang="et-EE" altLang="et-EE" sz="1200" smtClean="0"/>
              <a:pPr/>
              <a:t>41</a:t>
            </a:fld>
            <a:endParaRPr lang="et-EE" altLang="et-EE"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742950"/>
            <a:ext cx="6604000" cy="3714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61471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aidi pildi kohatäide 1">
            <a:extLst>
              <a:ext uri="{FF2B5EF4-FFF2-40B4-BE49-F238E27FC236}">
                <a16:creationId xmlns:a16="http://schemas.microsoft.com/office/drawing/2014/main" id="{F0AB8A13-4328-4424-B078-5295B1E76C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Märkmete kohatäide 2">
            <a:extLst>
              <a:ext uri="{FF2B5EF4-FFF2-40B4-BE49-F238E27FC236}">
                <a16:creationId xmlns:a16="http://schemas.microsoft.com/office/drawing/2014/main" id="{F9CF3E18-3F1F-45BC-8D9C-8E14601252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t-EE" altLang="et-EE">
                <a:ea typeface="ヒラギノ角ゴ Pro W3" pitchFamily="124" charset="-128"/>
              </a:rPr>
              <a:t>Rannarahva ajalugu ja kultuur – seda tutvustavad Viimsis Rannarahva muuseum ja vabaõhumuuseum</a:t>
            </a:r>
          </a:p>
          <a:p>
            <a:pPr eaLnBrk="1" hangingPunct="1">
              <a:spcBef>
                <a:spcPct val="0"/>
              </a:spcBef>
            </a:pPr>
            <a:r>
              <a:rPr lang="et-EE" altLang="et-EE">
                <a:ea typeface="ヒラギノ角ゴ Pro W3" pitchFamily="124" charset="-128"/>
              </a:rPr>
              <a:t>Tänane Viimsi vabaõhumuuseum on tegelikkuses üle 150 aasta vana rannatalude kompleks maalilisel mererannal Pringi külas Viimsis. Põhiosa vabaõhumuuseumist moodustab ajalooline Kingu rannatalu, mille vanimaks hooneks on 19. sajandi keskpaigas ehitatud rehielamu. Viimsi vabaõhumuuseum on kultuurimälestisena riikliku kaitse all.</a:t>
            </a:r>
          </a:p>
          <a:p>
            <a:pPr eaLnBrk="1" hangingPunct="1">
              <a:spcBef>
                <a:spcPct val="0"/>
              </a:spcBef>
            </a:pPr>
            <a:r>
              <a:rPr lang="et-EE" altLang="et-EE">
                <a:ea typeface="ヒラギノ角ゴ Pro W3" pitchFamily="124" charset="-128"/>
              </a:rPr>
              <a:t>Siin on aastaringselt võimalik osa saada külaelanike igapäevastest tegemistest, talutöödest ning merelkäigust, puhkehetkedest ja külapidustustest, turupäevadest ja pühadekommetest. Temaatilised programmid ja traditsioonilised sündmused viivad külastajaid aastaringselt põnevale rännakule kombineerides vanu kombeid ja traditsioone kaasaegse rannarahva elu-oluga.</a:t>
            </a:r>
          </a:p>
          <a:p>
            <a:pPr eaLnBrk="1" hangingPunct="1">
              <a:spcBef>
                <a:spcPct val="0"/>
              </a:spcBef>
            </a:pPr>
            <a:r>
              <a:rPr lang="et-EE" altLang="et-EE">
                <a:ea typeface="ヒラギノ角ゴ Pro W3" pitchFamily="124" charset="-128"/>
              </a:rPr>
              <a:t>Mererand ja ajalooline rannaküla miljöö pakuvad hunnituid vaateid ja meeldejäävaid hetki. Muuseumi rannalt avaneb kuulus </a:t>
            </a:r>
            <a:r>
              <a:rPr lang="et-EE" altLang="en-US">
                <a:ea typeface="ヒラギノ角ゴ Pro W3" pitchFamily="124" charset="-128"/>
              </a:rPr>
              <a:t>“</a:t>
            </a:r>
            <a:r>
              <a:rPr lang="et-EE" altLang="et-EE">
                <a:ea typeface="ヒラギノ角ゴ Pro W3" pitchFamily="124" charset="-128"/>
              </a:rPr>
              <a:t>kilukarbivaade</a:t>
            </a:r>
            <a:r>
              <a:rPr lang="et-EE" altLang="en-US">
                <a:ea typeface="ヒラギノ角ゴ Pro W3" pitchFamily="124" charset="-128"/>
              </a:rPr>
              <a:t>”</a:t>
            </a:r>
            <a:r>
              <a:rPr lang="et-EE" altLang="et-EE">
                <a:ea typeface="ヒラギノ角ゴ Pro W3" pitchFamily="124" charset="-128"/>
              </a:rPr>
              <a:t> Tallinnale.</a:t>
            </a:r>
            <a:br>
              <a:rPr lang="et-EE" altLang="et-EE">
                <a:ea typeface="ヒラギノ角ゴ Pro W3" pitchFamily="124" charset="-128"/>
              </a:rPr>
            </a:br>
            <a:r>
              <a:rPr lang="et-EE" altLang="et-EE">
                <a:ea typeface="ヒラギノ角ゴ Pro W3" pitchFamily="124" charset="-128"/>
              </a:rPr>
              <a:t>Lastele pakuvad lustimisrõõmu kiigeplats ja taluloomad.</a:t>
            </a:r>
            <a:br>
              <a:rPr lang="et-EE" altLang="et-EE">
                <a:ea typeface="ヒラギノ角ゴ Pro W3" pitchFamily="124" charset="-128"/>
              </a:rPr>
            </a:br>
            <a:r>
              <a:rPr lang="et-EE" altLang="et-EE">
                <a:ea typeface="ヒラギノ角ゴ Pro W3" pitchFamily="124" charset="-128"/>
              </a:rPr>
              <a:t>Igal laupäeval ja pühapäeval läbi kogu aasta toimetab muuseumi õuel taluturg, kus müügil vaid eestimaine toidukraam ja värske kala. Kaladest ja merest inspireeritud suveniirid, kingitused ja sisustusaksessuaarid on müügil ka muuseumipoes.</a:t>
            </a:r>
          </a:p>
          <a:p>
            <a:pPr eaLnBrk="1" hangingPunct="1">
              <a:spcBef>
                <a:spcPct val="0"/>
              </a:spcBef>
            </a:pPr>
            <a:endParaRPr lang="et-EE" altLang="et-EE">
              <a:ea typeface="ヒラギノ角ゴ Pro W3" pitchFamily="124" charset="-128"/>
            </a:endParaRPr>
          </a:p>
          <a:p>
            <a:pPr eaLnBrk="1" hangingPunct="1">
              <a:spcBef>
                <a:spcPct val="0"/>
              </a:spcBef>
            </a:pPr>
            <a:r>
              <a:rPr lang="et-EE" altLang="et-EE">
                <a:ea typeface="ヒラギノ角ゴ Pro W3" pitchFamily="124" charset="-128"/>
              </a:rPr>
              <a:t>Rannarahva muuseum asub põlises Pringi rannakülas Viimsis. Siin, hubases vanas koolimajas, kus muuseum on endale kodu leidnud, lastakse välja paista maa, mere ja inimese kohtumise harmoonial, siin hoitakse alles lihtsuse võlu. Siin, Viimsi poolsaarel on maa serv, kust inimene kaugemale enam kuiva jalaga ei saa ja tagasi ei taha.</a:t>
            </a:r>
          </a:p>
          <a:p>
            <a:pPr eaLnBrk="1" hangingPunct="1">
              <a:spcBef>
                <a:spcPct val="0"/>
              </a:spcBef>
            </a:pPr>
            <a:r>
              <a:rPr lang="et-EE" altLang="et-EE">
                <a:ea typeface="ヒラギノ角ゴ Pro W3" pitchFamily="124" charset="-128"/>
              </a:rPr>
              <a:t>Rannarahva muuseumi näitused, haridus- ja elamusprogrammid ning sündmused keskenduvad Eestimaa rannarahva mitmetahulisele ajaloole ja kultuurile ning kaasaegse mere- ja randluskultuuri propageerimisele. Sekka tubli annus mõnusat tõrvalõhna, kalamehenalja ja meretarkust!</a:t>
            </a:r>
          </a:p>
          <a:p>
            <a:pPr eaLnBrk="1" hangingPunct="1">
              <a:spcBef>
                <a:spcPct val="0"/>
              </a:spcBef>
            </a:pPr>
            <a:r>
              <a:rPr lang="et-EE" altLang="et-EE">
                <a:ea typeface="ヒラギノ角ゴ Pro W3" pitchFamily="124" charset="-128"/>
              </a:rPr>
              <a:t>Vahva mereteemaline mängutuba ja laste sõber hülgepoiss Vigri nakatavad väikeseid külalisi mereriigi elanikule hädavajaliku merepisikuga.</a:t>
            </a:r>
            <a:br>
              <a:rPr lang="et-EE" altLang="et-EE">
                <a:ea typeface="ヒラギノ角ゴ Pro W3" pitchFamily="124" charset="-128"/>
              </a:rPr>
            </a:br>
            <a:r>
              <a:rPr lang="et-EE" altLang="et-EE">
                <a:ea typeface="ヒラギノ角ゴ Pro W3" pitchFamily="124" charset="-128"/>
              </a:rPr>
              <a:t>Rannarahva muuseumi pood on tuntud oma põneva merelise kingi- ja raamatuvaliku poolest.</a:t>
            </a:r>
            <a:br>
              <a:rPr lang="et-EE" altLang="et-EE">
                <a:ea typeface="ヒラギノ角ゴ Pro W3" pitchFamily="124" charset="-128"/>
              </a:rPr>
            </a:br>
            <a:r>
              <a:rPr lang="et-EE" altLang="et-EE">
                <a:ea typeface="ヒラギノ角ゴ Pro W3" pitchFamily="124" charset="-128"/>
              </a:rPr>
              <a:t>Muuseumi hubane ja omanäoline keskkond on mõnus paik koolituste ja seminaride korraldamiseks aga ka tähtpäevade tähistamiseks</a:t>
            </a:r>
          </a:p>
          <a:p>
            <a:pPr eaLnBrk="1" hangingPunct="1">
              <a:spcBef>
                <a:spcPct val="0"/>
              </a:spcBef>
            </a:pPr>
            <a:endParaRPr lang="et-EE" altLang="et-EE">
              <a:ea typeface="ヒラギノ角ゴ Pro W3" pitchFamily="124" charset="-128"/>
            </a:endParaRPr>
          </a:p>
        </p:txBody>
      </p:sp>
      <p:sp>
        <p:nvSpPr>
          <p:cNvPr id="37892" name="Slaidinumbri kohatäide 3">
            <a:extLst>
              <a:ext uri="{FF2B5EF4-FFF2-40B4-BE49-F238E27FC236}">
                <a16:creationId xmlns:a16="http://schemas.microsoft.com/office/drawing/2014/main" id="{5E8151CE-0BF1-4598-90E0-B21BD8188C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82B7554-C3D5-4262-B5F4-1155947C81C3}" type="slidenum">
              <a:rPr lang="et-EE" altLang="et-EE" sz="1200" smtClean="0"/>
              <a:pPr/>
              <a:t>28</a:t>
            </a:fld>
            <a:endParaRPr lang="et-EE" altLang="et-EE"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aidi pildi kohatäide 1">
            <a:extLst>
              <a:ext uri="{FF2B5EF4-FFF2-40B4-BE49-F238E27FC236}">
                <a16:creationId xmlns:a16="http://schemas.microsoft.com/office/drawing/2014/main" id="{2B8E06D4-D14E-4FE1-878F-D4BD946BA3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Märkmete kohatäide 2">
            <a:extLst>
              <a:ext uri="{FF2B5EF4-FFF2-40B4-BE49-F238E27FC236}">
                <a16:creationId xmlns:a16="http://schemas.microsoft.com/office/drawing/2014/main" id="{1F38800D-C040-4BDA-9BFD-624520CCF7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t-EE" altLang="et-EE">
                <a:ea typeface="ヒラギノ角ゴ Pro W3" pitchFamily="124" charset="-128"/>
              </a:rPr>
              <a:t>Allasutused: koolid ja lasteaiad, lisaks ka eralasteaiad ja lastehoiud</a:t>
            </a:r>
          </a:p>
        </p:txBody>
      </p:sp>
      <p:sp>
        <p:nvSpPr>
          <p:cNvPr id="6148" name="Slaidinumbri kohatäide 3">
            <a:extLst>
              <a:ext uri="{FF2B5EF4-FFF2-40B4-BE49-F238E27FC236}">
                <a16:creationId xmlns:a16="http://schemas.microsoft.com/office/drawing/2014/main" id="{9DB509FD-F5EF-4305-A918-B1E045F7ED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9DAC2F7-E577-43AB-A859-5A3B3420F5D8}" type="slidenum">
              <a:rPr lang="et-EE" altLang="et-EE" sz="1200" smtClean="0"/>
              <a:pPr/>
              <a:t>30</a:t>
            </a:fld>
            <a:endParaRPr lang="et-EE" altLang="et-EE"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aidi pildi kohatäide 1">
            <a:extLst>
              <a:ext uri="{FF2B5EF4-FFF2-40B4-BE49-F238E27FC236}">
                <a16:creationId xmlns:a16="http://schemas.microsoft.com/office/drawing/2014/main" id="{8E396FCC-DFA0-4C26-865A-453D034434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ärkmete kohatäide 2">
            <a:extLst>
              <a:ext uri="{FF2B5EF4-FFF2-40B4-BE49-F238E27FC236}">
                <a16:creationId xmlns:a16="http://schemas.microsoft.com/office/drawing/2014/main" id="{10766344-161F-4972-A277-94F091E649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t-EE" altLang="et-EE">
                <a:ea typeface="ヒラギノ角ゴ Pro W3" pitchFamily="124" charset="-128"/>
              </a:rPr>
              <a:t>Allasutused: koolid ja lasteaiad, lisaks ka eralasteaiad ja lastehoiud</a:t>
            </a:r>
          </a:p>
        </p:txBody>
      </p:sp>
      <p:sp>
        <p:nvSpPr>
          <p:cNvPr id="9220" name="Slaidinumbri kohatäide 3">
            <a:extLst>
              <a:ext uri="{FF2B5EF4-FFF2-40B4-BE49-F238E27FC236}">
                <a16:creationId xmlns:a16="http://schemas.microsoft.com/office/drawing/2014/main" id="{C8D30FE1-02BC-4EB3-AF7D-C39640AF2C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C30AF63-8AF5-43A3-893C-ECE8CE820599}" type="slidenum">
              <a:rPr lang="et-EE" altLang="et-EE" sz="1200" smtClean="0"/>
              <a:pPr/>
              <a:t>31</a:t>
            </a:fld>
            <a:endParaRPr lang="et-EE" altLang="et-EE"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944FBD14-573B-4D71-B427-1171A6FE14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876E5FBD-E756-495F-A115-0AE1DE39ED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ID4096" altLang="et-EE">
                <a:ea typeface="ヒラギノ角ゴ Pro W3" pitchFamily="124" charset="-128"/>
              </a:rPr>
              <a:t>Viimsi valla lasteadades õpib 84% lastest.</a:t>
            </a:r>
          </a:p>
        </p:txBody>
      </p:sp>
      <p:sp>
        <p:nvSpPr>
          <p:cNvPr id="11268" name="Slide Number Placeholder 3">
            <a:extLst>
              <a:ext uri="{FF2B5EF4-FFF2-40B4-BE49-F238E27FC236}">
                <a16:creationId xmlns:a16="http://schemas.microsoft.com/office/drawing/2014/main" id="{4528F047-CB67-49FC-810C-9D0A43BE55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9A80EA6-D5C0-4293-B71E-A9CD67B3E30E}" type="slidenum">
              <a:rPr lang="en-US" altLang="et-EE" sz="1200" smtClean="0"/>
              <a:pPr/>
              <a:t>32</a:t>
            </a:fld>
            <a:endParaRPr lang="en-US" altLang="et-EE"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aidi pildi kohatäide 1">
            <a:extLst>
              <a:ext uri="{FF2B5EF4-FFF2-40B4-BE49-F238E27FC236}">
                <a16:creationId xmlns:a16="http://schemas.microsoft.com/office/drawing/2014/main" id="{943CAF52-AE85-4380-9F67-BD6B8E5BCF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Märkmete kohatäide 2">
            <a:extLst>
              <a:ext uri="{FF2B5EF4-FFF2-40B4-BE49-F238E27FC236}">
                <a16:creationId xmlns:a16="http://schemas.microsoft.com/office/drawing/2014/main" id="{7E821533-9DFC-4CCD-9FC0-8590468DC0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t-EE" altLang="et-EE">
                <a:ea typeface="ヒラギノ角ゴ Pro W3" pitchFamily="124" charset="-128"/>
              </a:rPr>
              <a:t>80% põhikooliealistest õpib Viimsi valla koolides</a:t>
            </a:r>
          </a:p>
        </p:txBody>
      </p:sp>
      <p:sp>
        <p:nvSpPr>
          <p:cNvPr id="13316" name="Slaidinumbri kohatäide 3">
            <a:extLst>
              <a:ext uri="{FF2B5EF4-FFF2-40B4-BE49-F238E27FC236}">
                <a16:creationId xmlns:a16="http://schemas.microsoft.com/office/drawing/2014/main" id="{E49A99ED-118D-4E58-9E6B-621062D3D81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B41C502-6D25-4F94-9C37-E417FD0F45C8}" type="slidenum">
              <a:rPr lang="en-US" altLang="et-EE" sz="1200" smtClean="0"/>
              <a:pPr/>
              <a:t>33</a:t>
            </a:fld>
            <a:endParaRPr lang="en-US" altLang="et-EE"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aidi pildi kohatäide 1">
            <a:extLst>
              <a:ext uri="{FF2B5EF4-FFF2-40B4-BE49-F238E27FC236}">
                <a16:creationId xmlns:a16="http://schemas.microsoft.com/office/drawing/2014/main" id="{C8A90E85-BB74-47EE-8D96-6C9E63080A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Märkmete kohatäide 2">
            <a:extLst>
              <a:ext uri="{FF2B5EF4-FFF2-40B4-BE49-F238E27FC236}">
                <a16:creationId xmlns:a16="http://schemas.microsoft.com/office/drawing/2014/main" id="{54E8096E-A431-4819-87EC-C3160F9346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t-EE" altLang="et-EE">
                <a:ea typeface="ヒラギノ角ゴ Pro W3" pitchFamily="124" charset="-128"/>
              </a:rPr>
              <a:t>Allasutused1: huviharidus, muusika ja kunst</a:t>
            </a:r>
            <a:r>
              <a:rPr lang="et-EE" altLang="et-EE">
                <a:solidFill>
                  <a:srgbClr val="181512"/>
                </a:solidFill>
                <a:ea typeface="ヒラギノ角ゴ Pro W3" pitchFamily="124" charset="-128"/>
              </a:rPr>
              <a:t>Viimsi Music School</a:t>
            </a:r>
          </a:p>
          <a:p>
            <a:pPr lvl="1" eaLnBrk="1" hangingPunct="1">
              <a:spcBef>
                <a:spcPct val="0"/>
              </a:spcBef>
            </a:pPr>
            <a:r>
              <a:rPr lang="et-EE" altLang="et-EE">
                <a:solidFill>
                  <a:srgbClr val="181512"/>
                </a:solidFill>
                <a:ea typeface="ヒラギノ角ゴ Pro W3" pitchFamily="124" charset="-128"/>
              </a:rPr>
              <a:t>(approx </a:t>
            </a:r>
            <a:r>
              <a:rPr lang="et-EE" altLang="et-EE">
                <a:solidFill>
                  <a:srgbClr val="FF0000"/>
                </a:solidFill>
                <a:ea typeface="ヒラギノ角ゴ Pro W3" pitchFamily="124" charset="-128"/>
              </a:rPr>
              <a:t>xxx</a:t>
            </a:r>
            <a:r>
              <a:rPr lang="et-EE" altLang="et-EE">
                <a:solidFill>
                  <a:srgbClr val="181512"/>
                </a:solidFill>
                <a:ea typeface="ヒラギノ角ゴ Pro W3" pitchFamily="124" charset="-128"/>
              </a:rPr>
              <a:t> pupils)</a:t>
            </a:r>
            <a:br>
              <a:rPr lang="et-EE" altLang="et-EE">
                <a:solidFill>
                  <a:srgbClr val="181512"/>
                </a:solidFill>
                <a:ea typeface="ヒラギノ角ゴ Pro W3" pitchFamily="124" charset="-128"/>
              </a:rPr>
            </a:br>
            <a:endParaRPr lang="et-EE" altLang="et-EE">
              <a:solidFill>
                <a:srgbClr val="181512"/>
              </a:solidFill>
              <a:ea typeface="ヒラギノ角ゴ Pro W3" pitchFamily="124" charset="-128"/>
            </a:endParaRPr>
          </a:p>
          <a:p>
            <a:pPr eaLnBrk="1" hangingPunct="1">
              <a:spcBef>
                <a:spcPct val="0"/>
              </a:spcBef>
            </a:pPr>
            <a:endParaRPr lang="et-EE" altLang="et-EE">
              <a:solidFill>
                <a:srgbClr val="181512"/>
              </a:solidFill>
              <a:ea typeface="ヒラギノ角ゴ Pro W3" pitchFamily="124" charset="-128"/>
            </a:endParaRPr>
          </a:p>
          <a:p>
            <a:pPr eaLnBrk="1" hangingPunct="1">
              <a:spcBef>
                <a:spcPct val="0"/>
              </a:spcBef>
            </a:pPr>
            <a:r>
              <a:rPr lang="et-EE" altLang="et-EE">
                <a:solidFill>
                  <a:srgbClr val="181512"/>
                </a:solidFill>
                <a:ea typeface="ヒラギノ角ゴ Pro W3" pitchFamily="124" charset="-128"/>
              </a:rPr>
              <a:t>Viimsi School of Arts </a:t>
            </a:r>
            <a:br>
              <a:rPr lang="et-EE" altLang="et-EE">
                <a:solidFill>
                  <a:srgbClr val="181512"/>
                </a:solidFill>
                <a:ea typeface="ヒラギノ角ゴ Pro W3" pitchFamily="124" charset="-128"/>
              </a:rPr>
            </a:br>
            <a:r>
              <a:rPr lang="et-EE" altLang="et-EE" sz="2000">
                <a:solidFill>
                  <a:srgbClr val="181512"/>
                </a:solidFill>
                <a:ea typeface="ヒラギノ角ゴ Pro W3" pitchFamily="124" charset="-128"/>
              </a:rPr>
              <a:t>(approx </a:t>
            </a:r>
            <a:r>
              <a:rPr lang="et-EE" altLang="et-EE" sz="2000">
                <a:solidFill>
                  <a:srgbClr val="FF0000"/>
                </a:solidFill>
                <a:ea typeface="ヒラギノ角ゴ Pro W3" pitchFamily="124" charset="-128"/>
              </a:rPr>
              <a:t>xxx</a:t>
            </a:r>
            <a:r>
              <a:rPr lang="et-EE" altLang="et-EE" sz="2000">
                <a:solidFill>
                  <a:srgbClr val="181512"/>
                </a:solidFill>
                <a:ea typeface="ヒラギノ角ゴ Pro W3" pitchFamily="124" charset="-128"/>
              </a:rPr>
              <a:t> pupils)</a:t>
            </a:r>
          </a:p>
          <a:p>
            <a:pPr eaLnBrk="1" hangingPunct="1">
              <a:spcBef>
                <a:spcPct val="0"/>
              </a:spcBef>
            </a:pPr>
            <a:endParaRPr lang="et-EE" altLang="et-EE">
              <a:ea typeface="ヒラギノ角ゴ Pro W3" pitchFamily="124" charset="-128"/>
            </a:endParaRPr>
          </a:p>
        </p:txBody>
      </p:sp>
      <p:sp>
        <p:nvSpPr>
          <p:cNvPr id="15364" name="Slaidinumbri kohatäide 3">
            <a:extLst>
              <a:ext uri="{FF2B5EF4-FFF2-40B4-BE49-F238E27FC236}">
                <a16:creationId xmlns:a16="http://schemas.microsoft.com/office/drawing/2014/main" id="{D76CFA49-9D6E-48F0-8614-EE4FCB937B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F7D41AA-A995-408E-BC0A-D60579B83350}" type="slidenum">
              <a:rPr lang="et-EE" altLang="et-EE" sz="1200" smtClean="0"/>
              <a:pPr/>
              <a:t>34</a:t>
            </a:fld>
            <a:endParaRPr lang="et-EE" altLang="et-EE"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aidi pildi kohatäide 1">
            <a:extLst>
              <a:ext uri="{FF2B5EF4-FFF2-40B4-BE49-F238E27FC236}">
                <a16:creationId xmlns:a16="http://schemas.microsoft.com/office/drawing/2014/main" id="{B61E0392-208F-40A5-9AC2-616FABC0F8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Märkmete kohatäide 2">
            <a:extLst>
              <a:ext uri="{FF2B5EF4-FFF2-40B4-BE49-F238E27FC236}">
                <a16:creationId xmlns:a16="http://schemas.microsoft.com/office/drawing/2014/main" id="{6AF1EA9F-F821-47FE-9F3B-06C332C552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t-EE" altLang="et-EE">
                <a:ea typeface="ヒラギノ角ゴ Pro W3" pitchFamily="124" charset="-128"/>
              </a:rPr>
              <a:t>Alasutus: huviharidus huvikeskusest. Noortekeskus</a:t>
            </a:r>
          </a:p>
        </p:txBody>
      </p:sp>
      <p:sp>
        <p:nvSpPr>
          <p:cNvPr id="17412" name="Slaidinumbri kohatäide 3">
            <a:extLst>
              <a:ext uri="{FF2B5EF4-FFF2-40B4-BE49-F238E27FC236}">
                <a16:creationId xmlns:a16="http://schemas.microsoft.com/office/drawing/2014/main" id="{CEC4727E-5728-4367-BDBB-B48781219E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694C47B-6287-4F37-94A3-9A6D5EB5F85C}" type="slidenum">
              <a:rPr lang="et-EE" altLang="et-EE" sz="1200" smtClean="0"/>
              <a:pPr/>
              <a:t>35</a:t>
            </a:fld>
            <a:endParaRPr lang="et-EE" altLang="et-EE" sz="12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iteltleht 1A"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1545450"/>
            <a:ext cx="8520600" cy="20526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500"/>
              <a:buFont typeface="Roboto"/>
              <a:buNone/>
              <a:defRPr sz="5500" b="1">
                <a:latin typeface="Roboto"/>
                <a:ea typeface="Roboto"/>
                <a:cs typeface="Roboto"/>
                <a:sym typeface="Roboto"/>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4460950"/>
            <a:ext cx="8520600" cy="461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000000"/>
              </a:buClr>
              <a:buSzPts val="1800"/>
              <a:buFont typeface="Roboto"/>
              <a:buNone/>
              <a:defRPr>
                <a:solidFill>
                  <a:srgbClr val="000000"/>
                </a:solidFill>
                <a:latin typeface="Roboto"/>
                <a:ea typeface="Roboto"/>
                <a:cs typeface="Roboto"/>
                <a:sym typeface="Robo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isuleht 1A" type="tx">
  <p:cSld name="TITLE_AND_BODY">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7120200" cy="11727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SzPts val="3600"/>
              <a:buFont typeface="Roboto"/>
              <a:buNone/>
              <a:defRPr sz="3600" b="1">
                <a:latin typeface="Roboto"/>
                <a:ea typeface="Roboto"/>
                <a:cs typeface="Roboto"/>
                <a:sym typeface="Robot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311700" y="1712175"/>
            <a:ext cx="5111700" cy="3137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Clr>
                <a:srgbClr val="000000"/>
              </a:buClr>
              <a:buSzPts val="1800"/>
              <a:buChar char="●"/>
              <a:defRPr>
                <a:solidFill>
                  <a:srgbClr val="000000"/>
                </a:solidFill>
              </a:defRPr>
            </a:lvl1pPr>
            <a:lvl2pPr marL="914400" lvl="1" indent="-317500">
              <a:spcBef>
                <a:spcPts val="1600"/>
              </a:spcBef>
              <a:spcAft>
                <a:spcPts val="0"/>
              </a:spcAft>
              <a:buClr>
                <a:srgbClr val="000000"/>
              </a:buClr>
              <a:buSzPts val="1400"/>
              <a:buChar char="○"/>
              <a:defRPr>
                <a:solidFill>
                  <a:srgbClr val="000000"/>
                </a:solidFill>
              </a:defRPr>
            </a:lvl2pPr>
            <a:lvl3pPr marL="1371600" lvl="2" indent="-317500">
              <a:spcBef>
                <a:spcPts val="1600"/>
              </a:spcBef>
              <a:spcAft>
                <a:spcPts val="0"/>
              </a:spcAft>
              <a:buClr>
                <a:srgbClr val="000000"/>
              </a:buClr>
              <a:buSzPts val="1400"/>
              <a:buChar char="■"/>
              <a:defRPr>
                <a:solidFill>
                  <a:srgbClr val="000000"/>
                </a:solidFill>
              </a:defRPr>
            </a:lvl3pPr>
            <a:lvl4pPr marL="1828800" lvl="3" indent="-317500">
              <a:spcBef>
                <a:spcPts val="1600"/>
              </a:spcBef>
              <a:spcAft>
                <a:spcPts val="0"/>
              </a:spcAft>
              <a:buClr>
                <a:srgbClr val="000000"/>
              </a:buClr>
              <a:buSzPts val="1400"/>
              <a:buChar char="●"/>
              <a:defRPr>
                <a:solidFill>
                  <a:srgbClr val="000000"/>
                </a:solidFill>
              </a:defRPr>
            </a:lvl4pPr>
            <a:lvl5pPr marL="2286000" lvl="4" indent="-317500">
              <a:spcBef>
                <a:spcPts val="1600"/>
              </a:spcBef>
              <a:spcAft>
                <a:spcPts val="0"/>
              </a:spcAft>
              <a:buClr>
                <a:srgbClr val="000000"/>
              </a:buClr>
              <a:buSzPts val="1400"/>
              <a:buChar char="○"/>
              <a:defRPr>
                <a:solidFill>
                  <a:srgbClr val="000000"/>
                </a:solidFill>
              </a:defRPr>
            </a:lvl5pPr>
            <a:lvl6pPr marL="2743200" lvl="5" indent="-317500">
              <a:spcBef>
                <a:spcPts val="1600"/>
              </a:spcBef>
              <a:spcAft>
                <a:spcPts val="0"/>
              </a:spcAft>
              <a:buClr>
                <a:srgbClr val="000000"/>
              </a:buClr>
              <a:buSzPts val="1400"/>
              <a:buChar char="■"/>
              <a:defRPr>
                <a:solidFill>
                  <a:srgbClr val="000000"/>
                </a:solidFill>
              </a:defRPr>
            </a:lvl6pPr>
            <a:lvl7pPr marL="3200400" lvl="6" indent="-317500">
              <a:spcBef>
                <a:spcPts val="1600"/>
              </a:spcBef>
              <a:spcAft>
                <a:spcPts val="0"/>
              </a:spcAft>
              <a:buClr>
                <a:srgbClr val="000000"/>
              </a:buClr>
              <a:buSzPts val="1400"/>
              <a:buChar char="●"/>
              <a:defRPr>
                <a:solidFill>
                  <a:srgbClr val="000000"/>
                </a:solidFill>
              </a:defRPr>
            </a:lvl7pPr>
            <a:lvl8pPr marL="3657600" lvl="7" indent="-317500">
              <a:spcBef>
                <a:spcPts val="1600"/>
              </a:spcBef>
              <a:spcAft>
                <a:spcPts val="0"/>
              </a:spcAft>
              <a:buClr>
                <a:srgbClr val="000000"/>
              </a:buClr>
              <a:buSzPts val="1400"/>
              <a:buChar char="○"/>
              <a:defRPr>
                <a:solidFill>
                  <a:srgbClr val="000000"/>
                </a:solidFill>
              </a:defRPr>
            </a:lvl8pPr>
            <a:lvl9pPr marL="4114800" lvl="8" indent="-317500">
              <a:spcBef>
                <a:spcPts val="1600"/>
              </a:spcBef>
              <a:spcAft>
                <a:spcPts val="1600"/>
              </a:spcAft>
              <a:buClr>
                <a:srgbClr val="000000"/>
              </a:buClr>
              <a:buSzPts val="1400"/>
              <a:buChar char="■"/>
              <a:defRPr>
                <a:solidFill>
                  <a:srgbClr val="000000"/>
                </a:solidFill>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isuleht 2B">
  <p:cSld name="TITLE_AND_BODY_1_1">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311700" y="445025"/>
            <a:ext cx="7120200" cy="11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rgbClr val="FFFFFF"/>
              </a:buClr>
              <a:buSzPts val="3600"/>
              <a:buFont typeface="Roboto"/>
              <a:buNone/>
              <a:defRPr sz="3600" b="1">
                <a:solidFill>
                  <a:srgbClr val="FFFFFF"/>
                </a:solidFill>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 name="Google Shape;32;p7"/>
          <p:cNvSpPr txBox="1">
            <a:spLocks noGrp="1"/>
          </p:cNvSpPr>
          <p:nvPr>
            <p:ph type="body" idx="1"/>
          </p:nvPr>
        </p:nvSpPr>
        <p:spPr>
          <a:xfrm>
            <a:off x="311700" y="1712175"/>
            <a:ext cx="3320700" cy="3137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33" name="Google Shape;33;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4" name="Google Shape;34;p7"/>
          <p:cNvSpPr txBox="1">
            <a:spLocks noGrp="1"/>
          </p:cNvSpPr>
          <p:nvPr>
            <p:ph type="body" idx="2"/>
          </p:nvPr>
        </p:nvSpPr>
        <p:spPr>
          <a:xfrm>
            <a:off x="4030800" y="1712175"/>
            <a:ext cx="3320700" cy="3137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itelleht valge tekstiga">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250826" y="268288"/>
            <a:ext cx="8642350" cy="4608512"/>
          </a:xfrm>
        </p:spPr>
        <p:txBody>
          <a:bodyPr/>
          <a:lstStyle/>
          <a:p>
            <a:endParaRPr lang="et-EE" dirty="0"/>
          </a:p>
        </p:txBody>
      </p:sp>
      <p:sp>
        <p:nvSpPr>
          <p:cNvPr id="2" name="Title 1"/>
          <p:cNvSpPr>
            <a:spLocks noGrp="1"/>
          </p:cNvSpPr>
          <p:nvPr>
            <p:ph type="ctrTitle"/>
          </p:nvPr>
        </p:nvSpPr>
        <p:spPr>
          <a:xfrm>
            <a:off x="827584" y="1059583"/>
            <a:ext cx="7772400" cy="1102519"/>
          </a:xfrm>
        </p:spPr>
        <p:txBody>
          <a:bodyPr lIns="0" tIns="0" rIns="0" bIns="0" anchor="t" anchorCtr="0">
            <a:noAutofit/>
          </a:bodyPr>
          <a:lstStyle>
            <a:lvl1pPr algn="l">
              <a:defRPr sz="4000">
                <a:solidFill>
                  <a:schemeClr val="bg1"/>
                </a:solidFill>
              </a:defRPr>
            </a:lvl1pPr>
          </a:lstStyle>
          <a:p>
            <a:r>
              <a:rPr lang="en-US" dirty="0"/>
              <a:t>Click to edit Master title style</a:t>
            </a:r>
            <a:endParaRPr lang="et-EE" dirty="0"/>
          </a:p>
        </p:txBody>
      </p:sp>
      <p:sp>
        <p:nvSpPr>
          <p:cNvPr id="3" name="Subtitle 2"/>
          <p:cNvSpPr>
            <a:spLocks noGrp="1"/>
          </p:cNvSpPr>
          <p:nvPr>
            <p:ph type="subTitle" idx="1"/>
          </p:nvPr>
        </p:nvSpPr>
        <p:spPr>
          <a:xfrm>
            <a:off x="827584" y="2427734"/>
            <a:ext cx="5472608" cy="1314450"/>
          </a:xfrm>
        </p:spPr>
        <p:txBody>
          <a:bodyPr lIns="0" tIns="0" rIns="0">
            <a:noAutofit/>
          </a:bodyPr>
          <a:lstStyle>
            <a:lvl1pPr marL="0" indent="0" algn="l">
              <a:buNone/>
              <a:defRPr sz="220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endParaRPr lang="et-EE" dirty="0"/>
          </a:p>
        </p:txBody>
      </p:sp>
    </p:spTree>
    <p:extLst>
      <p:ext uri="{BB962C8B-B14F-4D97-AF65-F5344CB8AC3E}">
        <p14:creationId xmlns:p14="http://schemas.microsoft.com/office/powerpoint/2010/main" val="1452256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vahetiitel varviline">
    <p:spTree>
      <p:nvGrpSpPr>
        <p:cNvPr id="1" name=""/>
        <p:cNvGrpSpPr/>
        <p:nvPr/>
      </p:nvGrpSpPr>
      <p:grpSpPr>
        <a:xfrm>
          <a:off x="0" y="0"/>
          <a:ext cx="0" cy="0"/>
          <a:chOff x="0" y="0"/>
          <a:chExt cx="0" cy="0"/>
        </a:xfrm>
      </p:grpSpPr>
      <p:sp>
        <p:nvSpPr>
          <p:cNvPr id="8" name="Rectangle 7"/>
          <p:cNvSpPr/>
          <p:nvPr userDrawn="1"/>
        </p:nvSpPr>
        <p:spPr>
          <a:xfrm>
            <a:off x="250826" y="268289"/>
            <a:ext cx="5833343" cy="2375470"/>
          </a:xfrm>
          <a:prstGeom prst="rect">
            <a:avLst/>
          </a:prstGeom>
          <a:solidFill>
            <a:srgbClr val="F686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800">
              <a:solidFill>
                <a:prstClr val="white"/>
              </a:solidFill>
            </a:endParaRPr>
          </a:p>
        </p:txBody>
      </p:sp>
      <p:sp>
        <p:nvSpPr>
          <p:cNvPr id="5" name="Picture Placeholder 4"/>
          <p:cNvSpPr>
            <a:spLocks noGrp="1"/>
          </p:cNvSpPr>
          <p:nvPr>
            <p:ph type="pic" sz="quarter" idx="10"/>
          </p:nvPr>
        </p:nvSpPr>
        <p:spPr>
          <a:xfrm>
            <a:off x="250826" y="2768601"/>
            <a:ext cx="8642350" cy="2108200"/>
          </a:xfrm>
        </p:spPr>
        <p:txBody>
          <a:bodyPr/>
          <a:lstStyle/>
          <a:p>
            <a:endParaRPr lang="et-EE"/>
          </a:p>
        </p:txBody>
      </p:sp>
      <p:sp>
        <p:nvSpPr>
          <p:cNvPr id="7" name="Picture Placeholder 6"/>
          <p:cNvSpPr>
            <a:spLocks noGrp="1"/>
          </p:cNvSpPr>
          <p:nvPr>
            <p:ph type="pic" sz="quarter" idx="11"/>
          </p:nvPr>
        </p:nvSpPr>
        <p:spPr>
          <a:xfrm>
            <a:off x="6156326" y="268289"/>
            <a:ext cx="2736850" cy="2374900"/>
          </a:xfrm>
        </p:spPr>
        <p:txBody>
          <a:bodyPr/>
          <a:lstStyle/>
          <a:p>
            <a:endParaRPr lang="et-EE"/>
          </a:p>
        </p:txBody>
      </p:sp>
      <p:sp>
        <p:nvSpPr>
          <p:cNvPr id="3" name="Subtitle 2"/>
          <p:cNvSpPr>
            <a:spLocks noGrp="1"/>
          </p:cNvSpPr>
          <p:nvPr>
            <p:ph type="subTitle" idx="1"/>
          </p:nvPr>
        </p:nvSpPr>
        <p:spPr>
          <a:xfrm>
            <a:off x="827584" y="1977380"/>
            <a:ext cx="4824536" cy="1314450"/>
          </a:xfrm>
        </p:spPr>
        <p:txBody>
          <a:bodyPr lIns="0" tIns="0" rIns="0">
            <a:noAutofit/>
          </a:bodyPr>
          <a:lstStyle>
            <a:lvl1pPr marL="0" indent="0" algn="l">
              <a:buNone/>
              <a:defRPr sz="220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endParaRPr lang="et-EE" dirty="0"/>
          </a:p>
        </p:txBody>
      </p:sp>
      <p:sp>
        <p:nvSpPr>
          <p:cNvPr id="2" name="Title 1"/>
          <p:cNvSpPr>
            <a:spLocks noGrp="1"/>
          </p:cNvSpPr>
          <p:nvPr>
            <p:ph type="ctrTitle"/>
          </p:nvPr>
        </p:nvSpPr>
        <p:spPr>
          <a:xfrm>
            <a:off x="827585" y="681237"/>
            <a:ext cx="4680520" cy="1102519"/>
          </a:xfrm>
        </p:spPr>
        <p:txBody>
          <a:bodyPr lIns="0" tIns="0" rIns="0" bIns="0" anchor="t" anchorCtr="0">
            <a:noAutofit/>
          </a:bodyPr>
          <a:lstStyle>
            <a:lvl1pPr algn="l">
              <a:defRPr sz="4000">
                <a:solidFill>
                  <a:schemeClr val="bg1"/>
                </a:solidFill>
              </a:defRPr>
            </a:lvl1pPr>
          </a:lstStyle>
          <a:p>
            <a:r>
              <a:rPr lang="en-US" dirty="0"/>
              <a:t>Click to edit Master title style</a:t>
            </a:r>
            <a:endParaRPr lang="et-EE" dirty="0"/>
          </a:p>
        </p:txBody>
      </p:sp>
    </p:spTree>
    <p:extLst>
      <p:ext uri="{BB962C8B-B14F-4D97-AF65-F5344CB8AC3E}">
        <p14:creationId xmlns:p14="http://schemas.microsoft.com/office/powerpoint/2010/main" val="4137643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p>
            <a:fld id="{9D8807E7-0DA7-48EC-9C4B-1B8AF15245D1}" type="datetimeFigureOut">
              <a:rPr lang="et-EE" smtClean="0"/>
              <a:t>26.08.2020</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DD961584-AC5B-41C8-8BA2-CEA6CBDB5F97}" type="slidenum">
              <a:rPr lang="et-EE" smtClean="0"/>
              <a:t>‹#›</a:t>
            </a:fld>
            <a:endParaRPr lang="et-EE"/>
          </a:p>
        </p:txBody>
      </p:sp>
    </p:spTree>
    <p:extLst>
      <p:ext uri="{BB962C8B-B14F-4D97-AF65-F5344CB8AC3E}">
        <p14:creationId xmlns:p14="http://schemas.microsoft.com/office/powerpoint/2010/main" val="8722837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9" r:id="rId4"/>
    <p:sldLayoutId id="2147483660" r:id="rId5"/>
    <p:sldLayoutId id="2147483661"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emf"/><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1.jpeg"/></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26.jpeg"/></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jpeg"/></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4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5.jpeg"/><Relationship Id="rId7"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37.jpeg"/><Relationship Id="rId10" Type="http://schemas.openxmlformats.org/officeDocument/2006/relationships/image" Target="../media/image41.jpeg"/><Relationship Id="rId4" Type="http://schemas.openxmlformats.org/officeDocument/2006/relationships/image" Target="../media/image36.jpeg"/><Relationship Id="rId9" Type="http://schemas.openxmlformats.org/officeDocument/2006/relationships/image" Target="../media/image40.jpeg"/></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12"/>
          <p:cNvSpPr txBox="1">
            <a:spLocks noGrp="1"/>
          </p:cNvSpPr>
          <p:nvPr>
            <p:ph type="ctrTitle"/>
          </p:nvPr>
        </p:nvSpPr>
        <p:spPr>
          <a:xfrm>
            <a:off x="311708" y="1545450"/>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t-EE" dirty="0">
                <a:solidFill>
                  <a:srgbClr val="0070C0"/>
                </a:solidFill>
              </a:rPr>
              <a:t>Viimsi vald 2020</a:t>
            </a:r>
            <a:endParaRPr dirty="0">
              <a:solidFill>
                <a:srgbClr val="0070C0"/>
              </a:solidFill>
            </a:endParaRPr>
          </a:p>
        </p:txBody>
      </p:sp>
      <p:sp>
        <p:nvSpPr>
          <p:cNvPr id="54" name="Google Shape;54;p12"/>
          <p:cNvSpPr txBox="1">
            <a:spLocks noGrp="1"/>
          </p:cNvSpPr>
          <p:nvPr>
            <p:ph type="subTitle" idx="1"/>
          </p:nvPr>
        </p:nvSpPr>
        <p:spPr>
          <a:xfrm>
            <a:off x="311700" y="3598050"/>
            <a:ext cx="2539076" cy="141962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EE" dirty="0"/>
              <a:t>Jan Trei</a:t>
            </a:r>
          </a:p>
          <a:p>
            <a:pPr marL="0" lvl="0" indent="0" algn="l" rtl="0">
              <a:spcBef>
                <a:spcPts val="0"/>
              </a:spcBef>
              <a:spcAft>
                <a:spcPts val="0"/>
              </a:spcAft>
              <a:buNone/>
            </a:pPr>
            <a:r>
              <a:rPr lang="et-EE" dirty="0"/>
              <a:t>Marju Aolaid</a:t>
            </a:r>
          </a:p>
          <a:p>
            <a:pPr marL="0" indent="0" algn="l"/>
            <a:r>
              <a:rPr lang="et-EE" dirty="0"/>
              <a:t>Annika Vaikla</a:t>
            </a:r>
          </a:p>
          <a:p>
            <a:pPr marL="0" indent="0" algn="l"/>
            <a:r>
              <a:rPr lang="et-EE" dirty="0"/>
              <a:t>Illar Lemetti</a:t>
            </a:r>
          </a:p>
          <a:p>
            <a:pPr marL="0" lvl="0" indent="0" algn="l" rtl="0">
              <a:spcBef>
                <a:spcPts val="0"/>
              </a:spcBef>
              <a:spcAft>
                <a:spcPts val="0"/>
              </a:spcAft>
              <a:buNone/>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bear that is walking on the beach&#10;&#10;Description automatically generated">
            <a:extLst>
              <a:ext uri="{FF2B5EF4-FFF2-40B4-BE49-F238E27FC236}">
                <a16:creationId xmlns:a16="http://schemas.microsoft.com/office/drawing/2014/main" id="{0AC2289E-6EAF-43C0-BDE7-E489C091D66A}"/>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1578" r="11578"/>
          <a:stretch>
            <a:fillRect/>
          </a:stretch>
        </p:blipFill>
        <p:spPr/>
      </p:pic>
      <p:sp>
        <p:nvSpPr>
          <p:cNvPr id="5" name="Title 4">
            <a:extLst>
              <a:ext uri="{FF2B5EF4-FFF2-40B4-BE49-F238E27FC236}">
                <a16:creationId xmlns:a16="http://schemas.microsoft.com/office/drawing/2014/main" id="{980E3F55-D333-46D2-B0D0-4D89F8DB5FA4}"/>
              </a:ext>
            </a:extLst>
          </p:cNvPr>
          <p:cNvSpPr>
            <a:spLocks noGrp="1"/>
          </p:cNvSpPr>
          <p:nvPr>
            <p:ph type="ctrTitle"/>
          </p:nvPr>
        </p:nvSpPr>
        <p:spPr>
          <a:xfrm>
            <a:off x="726917" y="904479"/>
            <a:ext cx="4680520" cy="1102519"/>
          </a:xfrm>
        </p:spPr>
        <p:txBody>
          <a:bodyPr/>
          <a:lstStyle/>
          <a:p>
            <a:r>
              <a:rPr lang="en-US" sz="4050" dirty="0">
                <a:solidFill>
                  <a:srgbClr val="FFFFFF"/>
                </a:solidFill>
                <a:latin typeface="Raleway Medium" panose="020B0603030101060003" pitchFamily="34" charset="0"/>
              </a:rPr>
              <a:t>Viimsi </a:t>
            </a:r>
            <a:r>
              <a:rPr lang="en-US" sz="4050" dirty="0" err="1">
                <a:solidFill>
                  <a:srgbClr val="FFFFFF"/>
                </a:solidFill>
                <a:latin typeface="Raleway Medium" panose="020B0603030101060003" pitchFamily="34" charset="0"/>
              </a:rPr>
              <a:t>numbrites</a:t>
            </a:r>
            <a:endParaRPr lang="en-GB" sz="4050" dirty="0">
              <a:latin typeface="Raleway Medium" panose="020B0603030101060003" pitchFamily="34" charset="0"/>
            </a:endParaRPr>
          </a:p>
        </p:txBody>
      </p:sp>
      <p:sp>
        <p:nvSpPr>
          <p:cNvPr id="8" name="Rectangle 7">
            <a:extLst>
              <a:ext uri="{FF2B5EF4-FFF2-40B4-BE49-F238E27FC236}">
                <a16:creationId xmlns:a16="http://schemas.microsoft.com/office/drawing/2014/main" id="{89904D61-03E9-4278-8CAA-714963343D3D}"/>
              </a:ext>
            </a:extLst>
          </p:cNvPr>
          <p:cNvSpPr/>
          <p:nvPr/>
        </p:nvSpPr>
        <p:spPr>
          <a:xfrm>
            <a:off x="132077" y="2886321"/>
            <a:ext cx="8042105" cy="1535036"/>
          </a:xfrm>
          <a:prstGeom prst="rect">
            <a:avLst/>
          </a:prstGeom>
        </p:spPr>
        <p:txBody>
          <a:bodyPr wrap="square">
            <a:spAutoFit/>
          </a:bodyPr>
          <a:lstStyle/>
          <a:p>
            <a:pPr marL="600075" lvl="1" indent="-257175">
              <a:spcBef>
                <a:spcPct val="0"/>
              </a:spcBef>
              <a:buFont typeface="Wingdings" panose="05000000000000000000" pitchFamily="2" charset="2"/>
              <a:buChar char="ü"/>
            </a:pPr>
            <a:r>
              <a:rPr lang="et-EE" altLang="et-EE" sz="1875" dirty="0">
                <a:solidFill>
                  <a:srgbClr val="0077BB"/>
                </a:solidFill>
                <a:latin typeface="Raleway Medium" panose="020B0603030101060003" pitchFamily="34" charset="0"/>
              </a:rPr>
              <a:t>Elanike arv 20 728 (seisuga 1.01.2020) ja 21119 (1.01.2020)</a:t>
            </a:r>
          </a:p>
          <a:p>
            <a:pPr marL="600075" lvl="1" indent="-257175">
              <a:buFont typeface="Wingdings" panose="05000000000000000000" pitchFamily="2" charset="2"/>
              <a:buChar char="ü"/>
            </a:pPr>
            <a:r>
              <a:rPr lang="et-EE" altLang="et-EE" sz="1875" dirty="0">
                <a:solidFill>
                  <a:srgbClr val="0077BB"/>
                </a:solidFill>
                <a:latin typeface="Raleway Medium" panose="020B0603030101060003" pitchFamily="34" charset="0"/>
              </a:rPr>
              <a:t>Lapsed (0-18a) 5890</a:t>
            </a:r>
          </a:p>
          <a:p>
            <a:pPr marL="600075" lvl="1" indent="-257175">
              <a:buFont typeface="Wingdings" panose="05000000000000000000" pitchFamily="2" charset="2"/>
              <a:buChar char="ü"/>
            </a:pPr>
            <a:r>
              <a:rPr lang="et-EE" altLang="et-EE" sz="1875" dirty="0">
                <a:solidFill>
                  <a:srgbClr val="0077BB"/>
                </a:solidFill>
                <a:latin typeface="Raleway Medium" panose="020B0603030101060003" pitchFamily="34" charset="0"/>
              </a:rPr>
              <a:t>Eakad (60a -…) 3678</a:t>
            </a:r>
          </a:p>
          <a:p>
            <a:pPr marL="600075" lvl="1" indent="-257175">
              <a:buFont typeface="Wingdings" panose="05000000000000000000" pitchFamily="2" charset="2"/>
              <a:buChar char="ü"/>
            </a:pPr>
            <a:r>
              <a:rPr lang="et-EE" altLang="et-EE" sz="1875" dirty="0">
                <a:solidFill>
                  <a:srgbClr val="0077BB"/>
                </a:solidFill>
                <a:latin typeface="Raleway Medium" panose="020B0603030101060003" pitchFamily="34" charset="0"/>
              </a:rPr>
              <a:t>Viimsi valla 2020. a eelarve maht 47,3 mln</a:t>
            </a:r>
          </a:p>
          <a:p>
            <a:pPr marL="600075" lvl="1" indent="-257175">
              <a:buFont typeface="Wingdings" panose="05000000000000000000" pitchFamily="2" charset="2"/>
              <a:buChar char="ü"/>
            </a:pPr>
            <a:endParaRPr lang="et-EE" altLang="et-EE" sz="1875" dirty="0">
              <a:solidFill>
                <a:srgbClr val="0077BB"/>
              </a:solidFill>
              <a:latin typeface="Raleway Medium" panose="020B0603030101060003" pitchFamily="34" charset="0"/>
            </a:endParaRPr>
          </a:p>
        </p:txBody>
      </p:sp>
    </p:spTree>
    <p:extLst>
      <p:ext uri="{BB962C8B-B14F-4D97-AF65-F5344CB8AC3E}">
        <p14:creationId xmlns:p14="http://schemas.microsoft.com/office/powerpoint/2010/main" val="1821699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962" y="317734"/>
            <a:ext cx="8500145" cy="1179932"/>
          </a:xfrm>
        </p:spPr>
        <p:txBody>
          <a:bodyPr>
            <a:noAutofit/>
          </a:bodyPr>
          <a:lstStyle/>
          <a:p>
            <a:pPr algn="ctr">
              <a:lnSpc>
                <a:spcPct val="100000"/>
              </a:lnSpc>
            </a:pPr>
            <a:r>
              <a:rPr lang="et-EE" sz="3000" b="1" dirty="0">
                <a:solidFill>
                  <a:srgbClr val="0077BB"/>
                </a:solidFill>
                <a:latin typeface="Raleway Medium" panose="020B0603030101060003" pitchFamily="34" charset="0"/>
              </a:rPr>
              <a:t>Põhitegevuskulude osakakaalud</a:t>
            </a:r>
            <a:br>
              <a:rPr lang="et-EE" sz="3000" b="1" dirty="0">
                <a:solidFill>
                  <a:srgbClr val="0077BB"/>
                </a:solidFill>
                <a:latin typeface="Raleway Medium" panose="020B0603030101060003" pitchFamily="34" charset="0"/>
              </a:rPr>
            </a:br>
            <a:r>
              <a:rPr lang="et-EE" sz="3000" b="1" dirty="0">
                <a:solidFill>
                  <a:srgbClr val="0077BB"/>
                </a:solidFill>
                <a:latin typeface="Raleway Medium" panose="020B0603030101060003" pitchFamily="34" charset="0"/>
              </a:rPr>
              <a:t>valdkondade järgi 2020. aastal </a:t>
            </a:r>
            <a:br>
              <a:rPr lang="et-EE" sz="3000" dirty="0"/>
            </a:br>
            <a:endParaRPr lang="et-EE" sz="3000" dirty="0"/>
          </a:p>
        </p:txBody>
      </p:sp>
      <p:pic>
        <p:nvPicPr>
          <p:cNvPr id="1026" name="Diagramm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0901" y="1497666"/>
            <a:ext cx="5147779" cy="3445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28996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858" y="87086"/>
            <a:ext cx="7886700" cy="994172"/>
          </a:xfrm>
        </p:spPr>
        <p:txBody>
          <a:bodyPr/>
          <a:lstStyle/>
          <a:p>
            <a:pPr algn="ctr"/>
            <a:r>
              <a:rPr lang="et-EE" sz="3000" b="1" dirty="0">
                <a:solidFill>
                  <a:srgbClr val="0077BB"/>
                </a:solidFill>
                <a:latin typeface="Raleway Medium" panose="020B0603030101060003" pitchFamily="34" charset="0"/>
              </a:rPr>
              <a:t>Lähiaja</a:t>
            </a:r>
            <a:r>
              <a:rPr lang="et-EE" sz="2100" b="1" dirty="0">
                <a:solidFill>
                  <a:srgbClr val="0077BB"/>
                </a:solidFill>
                <a:latin typeface="Raleway Medium" panose="020B0603030101060003" pitchFamily="34" charset="0"/>
                <a:ea typeface="+mn-ea"/>
                <a:cs typeface="+mn-cs"/>
              </a:rPr>
              <a:t> </a:t>
            </a:r>
            <a:r>
              <a:rPr lang="et-EE" sz="3000" b="1" dirty="0">
                <a:solidFill>
                  <a:srgbClr val="0077BB"/>
                </a:solidFill>
                <a:latin typeface="Raleway Medium" panose="020B0603030101060003" pitchFamily="34" charset="0"/>
              </a:rPr>
              <a:t>suurimad</a:t>
            </a:r>
            <a:r>
              <a:rPr lang="et-EE" sz="2100" b="1" dirty="0">
                <a:solidFill>
                  <a:srgbClr val="0077BB"/>
                </a:solidFill>
                <a:latin typeface="Raleway Medium" panose="020B0603030101060003" pitchFamily="34" charset="0"/>
                <a:ea typeface="+mn-ea"/>
                <a:cs typeface="+mn-cs"/>
              </a:rPr>
              <a:t> </a:t>
            </a:r>
            <a:r>
              <a:rPr lang="et-EE" sz="3000" b="1" dirty="0">
                <a:solidFill>
                  <a:srgbClr val="0077BB"/>
                </a:solidFill>
                <a:latin typeface="Raleway Medium" panose="020B0603030101060003" pitchFamily="34" charset="0"/>
              </a:rPr>
              <a:t>investeeringud</a:t>
            </a:r>
          </a:p>
        </p:txBody>
      </p:sp>
      <p:sp>
        <p:nvSpPr>
          <p:cNvPr id="3" name="Content Placeholder 2"/>
          <p:cNvSpPr>
            <a:spLocks noGrp="1"/>
          </p:cNvSpPr>
          <p:nvPr>
            <p:ph idx="1"/>
          </p:nvPr>
        </p:nvSpPr>
        <p:spPr>
          <a:xfrm>
            <a:off x="423858" y="926581"/>
            <a:ext cx="7918045" cy="1755848"/>
          </a:xfrm>
        </p:spPr>
        <p:txBody>
          <a:bodyPr>
            <a:normAutofit fontScale="92500" lnSpcReduction="20000"/>
          </a:bodyPr>
          <a:lstStyle/>
          <a:p>
            <a:pPr>
              <a:buFont typeface="Wingdings" panose="05000000000000000000" pitchFamily="2" charset="2"/>
              <a:buChar char="ü"/>
            </a:pPr>
            <a:r>
              <a:rPr lang="et-EE" dirty="0">
                <a:solidFill>
                  <a:srgbClr val="0077BB"/>
                </a:solidFill>
                <a:latin typeface="Raleway Medium" panose="020B0603030101060003" pitchFamily="34" charset="0"/>
              </a:rPr>
              <a:t>Artium, kultuuri- ja hariduskeskus (13,5 mln)</a:t>
            </a:r>
          </a:p>
          <a:p>
            <a:pPr>
              <a:buFont typeface="Wingdings" panose="05000000000000000000" pitchFamily="2" charset="2"/>
              <a:buChar char="ü"/>
            </a:pPr>
            <a:r>
              <a:rPr lang="et-EE" dirty="0">
                <a:solidFill>
                  <a:srgbClr val="0077BB"/>
                </a:solidFill>
                <a:latin typeface="Raleway Medium" panose="020B0603030101060003" pitchFamily="34" charset="0"/>
              </a:rPr>
              <a:t>Randvere kooli juurdeehitus ja ujula (2,6 mln)</a:t>
            </a:r>
          </a:p>
          <a:p>
            <a:pPr>
              <a:buFont typeface="Wingdings" panose="05000000000000000000" pitchFamily="2" charset="2"/>
              <a:buChar char="ü"/>
            </a:pPr>
            <a:r>
              <a:rPr lang="et-EE" dirty="0">
                <a:solidFill>
                  <a:srgbClr val="0077BB"/>
                </a:solidFill>
                <a:latin typeface="Raleway Medium" panose="020B0603030101060003" pitchFamily="34" charset="0"/>
              </a:rPr>
              <a:t>Pärnamäe lasteaed-kool (5,6 mln)</a:t>
            </a:r>
          </a:p>
          <a:p>
            <a:pPr>
              <a:buFont typeface="Wingdings" panose="05000000000000000000" pitchFamily="2" charset="2"/>
              <a:buChar char="ü"/>
            </a:pPr>
            <a:r>
              <a:rPr lang="et-EE" dirty="0">
                <a:solidFill>
                  <a:srgbClr val="0077BB"/>
                </a:solidFill>
                <a:latin typeface="Raleway Medium" panose="020B0603030101060003" pitchFamily="34" charset="0"/>
              </a:rPr>
              <a:t>Tervisekeskuse rajamine EL rahastuse ja erasektori koostöös</a:t>
            </a:r>
          </a:p>
          <a:p>
            <a:pPr>
              <a:lnSpc>
                <a:spcPct val="120000"/>
              </a:lnSpc>
              <a:buFont typeface="Wingdings" panose="05000000000000000000" pitchFamily="2" charset="2"/>
              <a:buChar char="ü"/>
            </a:pPr>
            <a:r>
              <a:rPr lang="et-EE" dirty="0">
                <a:solidFill>
                  <a:srgbClr val="0077BB"/>
                </a:solidFill>
                <a:latin typeface="Raleway Medium" panose="020B0603030101060003" pitchFamily="34" charset="0"/>
              </a:rPr>
              <a:t>2020–2024. aastatel on teede ehituse eelarve kokku 8 038 000 eurot, millest kergliiklusteede ehituseks on kavandatud 490 000 eurot. </a:t>
            </a:r>
          </a:p>
        </p:txBody>
      </p:sp>
      <p:pic>
        <p:nvPicPr>
          <p:cNvPr id="4" name="Picture 3"/>
          <p:cNvPicPr>
            <a:picLocks noChangeAspect="1"/>
          </p:cNvPicPr>
          <p:nvPr/>
        </p:nvPicPr>
        <p:blipFill>
          <a:blip r:embed="rId2"/>
          <a:stretch>
            <a:fillRect/>
          </a:stretch>
        </p:blipFill>
        <p:spPr>
          <a:xfrm>
            <a:off x="628648" y="2852305"/>
            <a:ext cx="3616766" cy="2048434"/>
          </a:xfrm>
          <a:prstGeom prst="rect">
            <a:avLst/>
          </a:prstGeom>
        </p:spPr>
      </p:pic>
      <p:pic>
        <p:nvPicPr>
          <p:cNvPr id="5" name="Picture 4"/>
          <p:cNvPicPr>
            <a:picLocks noChangeAspect="1"/>
          </p:cNvPicPr>
          <p:nvPr/>
        </p:nvPicPr>
        <p:blipFill>
          <a:blip r:embed="rId3"/>
          <a:stretch>
            <a:fillRect/>
          </a:stretch>
        </p:blipFill>
        <p:spPr>
          <a:xfrm>
            <a:off x="4367208" y="2863735"/>
            <a:ext cx="4234039" cy="2025572"/>
          </a:xfrm>
          <a:prstGeom prst="rect">
            <a:avLst/>
          </a:prstGeom>
        </p:spPr>
      </p:pic>
    </p:spTree>
    <p:extLst>
      <p:ext uri="{BB962C8B-B14F-4D97-AF65-F5344CB8AC3E}">
        <p14:creationId xmlns:p14="http://schemas.microsoft.com/office/powerpoint/2010/main" val="3440060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C3CAE-2970-428B-A4A1-22BA8ACFBF7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5D75E37-6155-4D17-808A-830A995AD2B6}"/>
              </a:ext>
            </a:extLst>
          </p:cNvPr>
          <p:cNvSpPr>
            <a:spLocks noGrp="1"/>
          </p:cNvSpPr>
          <p:nvPr>
            <p:ph type="body" idx="1"/>
          </p:nvPr>
        </p:nvSpPr>
        <p:spPr/>
        <p:txBody>
          <a:bodyPr/>
          <a:lstStyle/>
          <a:p>
            <a:endParaRPr lang="en-US" dirty="0"/>
          </a:p>
        </p:txBody>
      </p:sp>
      <p:pic>
        <p:nvPicPr>
          <p:cNvPr id="5" name="Picture 4" descr="A picture containing text, map&#10;&#10;Description automatically generated">
            <a:extLst>
              <a:ext uri="{FF2B5EF4-FFF2-40B4-BE49-F238E27FC236}">
                <a16:creationId xmlns:a16="http://schemas.microsoft.com/office/drawing/2014/main" id="{D6E504FF-BA77-4FB1-8DA3-230547798411}"/>
              </a:ext>
            </a:extLst>
          </p:cNvPr>
          <p:cNvPicPr>
            <a:picLocks noChangeAspect="1"/>
          </p:cNvPicPr>
          <p:nvPr/>
        </p:nvPicPr>
        <p:blipFill>
          <a:blip r:embed="rId2"/>
          <a:stretch>
            <a:fillRect/>
          </a:stretch>
        </p:blipFill>
        <p:spPr>
          <a:xfrm>
            <a:off x="2448951" y="0"/>
            <a:ext cx="4246098" cy="5143500"/>
          </a:xfrm>
          <a:prstGeom prst="rect">
            <a:avLst/>
          </a:prstGeom>
        </p:spPr>
      </p:pic>
    </p:spTree>
    <p:extLst>
      <p:ext uri="{BB962C8B-B14F-4D97-AF65-F5344CB8AC3E}">
        <p14:creationId xmlns:p14="http://schemas.microsoft.com/office/powerpoint/2010/main" val="1962554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A2C37-2F6B-4A35-9F28-14EBD94B3B9A}"/>
              </a:ext>
            </a:extLst>
          </p:cNvPr>
          <p:cNvSpPr>
            <a:spLocks noGrp="1"/>
          </p:cNvSpPr>
          <p:nvPr>
            <p:ph type="title"/>
          </p:nvPr>
        </p:nvSpPr>
        <p:spPr>
          <a:xfrm>
            <a:off x="311699" y="278556"/>
            <a:ext cx="7120200" cy="681947"/>
          </a:xfrm>
        </p:spPr>
        <p:txBody>
          <a:bodyPr/>
          <a:lstStyle/>
          <a:p>
            <a:pPr algn="ctr"/>
            <a:r>
              <a:rPr lang="et-EE" dirty="0">
                <a:solidFill>
                  <a:srgbClr val="0070C0"/>
                </a:solidFill>
              </a:rPr>
              <a:t>Viimsi peatänav</a:t>
            </a:r>
            <a:endParaRPr lang="en-US" dirty="0">
              <a:solidFill>
                <a:srgbClr val="0070C0"/>
              </a:solidFill>
            </a:endParaRPr>
          </a:p>
        </p:txBody>
      </p:sp>
      <p:sp>
        <p:nvSpPr>
          <p:cNvPr id="3" name="Text Placeholder 2">
            <a:extLst>
              <a:ext uri="{FF2B5EF4-FFF2-40B4-BE49-F238E27FC236}">
                <a16:creationId xmlns:a16="http://schemas.microsoft.com/office/drawing/2014/main" id="{EEF8DD59-9292-4703-A95D-78E34B6F3E89}"/>
              </a:ext>
            </a:extLst>
          </p:cNvPr>
          <p:cNvSpPr>
            <a:spLocks noGrp="1"/>
          </p:cNvSpPr>
          <p:nvPr>
            <p:ph type="body" idx="1"/>
          </p:nvPr>
        </p:nvSpPr>
        <p:spPr>
          <a:xfrm>
            <a:off x="311699" y="852928"/>
            <a:ext cx="8194525" cy="4218534"/>
          </a:xfrm>
        </p:spPr>
        <p:txBody>
          <a:bodyPr/>
          <a:lstStyle/>
          <a:p>
            <a:pPr marL="114300" indent="0">
              <a:buNone/>
            </a:pPr>
            <a:r>
              <a:rPr lang="et-EE" sz="2000" dirty="0">
                <a:effectLst/>
                <a:latin typeface="Arial" panose="020B0604020202020204" pitchFamily="34" charset="0"/>
                <a:ea typeface="Calibri" panose="020F0502020204030204" pitchFamily="34" charset="0"/>
              </a:rPr>
              <a:t>Peatänava ümberehitamise eesmärk on luua Haabneeme alevikku läbivast riigimaanteest meeldiv elukeskkond.</a:t>
            </a:r>
            <a:endParaRPr lang="et-EE" sz="2000" dirty="0">
              <a:latin typeface="Calibri" panose="020F0502020204030204" pitchFamily="34" charset="0"/>
              <a:ea typeface="Calibri" panose="020F0502020204030204" pitchFamily="34" charset="0"/>
            </a:endParaRPr>
          </a:p>
          <a:p>
            <a:pPr marL="114300" indent="0">
              <a:lnSpc>
                <a:spcPct val="100000"/>
              </a:lnSpc>
              <a:buNone/>
            </a:pPr>
            <a:r>
              <a:rPr lang="et-EE" sz="2000" dirty="0">
                <a:effectLst/>
                <a:latin typeface="Arial" panose="020B0604020202020204" pitchFamily="34" charset="0"/>
                <a:ea typeface="Calibri" panose="020F0502020204030204" pitchFamily="34" charset="0"/>
              </a:rPr>
              <a:t>Selle tulemusel lisandub peatänavale:</a:t>
            </a:r>
            <a:endParaRPr lang="en-US" sz="2000" dirty="0">
              <a:effectLst/>
              <a:latin typeface="Calibri" panose="020F0502020204030204" pitchFamily="34" charset="0"/>
              <a:ea typeface="Calibri" panose="020F0502020204030204" pitchFamily="34" charset="0"/>
            </a:endParaRPr>
          </a:p>
          <a:p>
            <a:pPr marL="0" lvl="0" indent="0">
              <a:lnSpc>
                <a:spcPct val="100000"/>
              </a:lnSpc>
              <a:buSzPts val="1000"/>
              <a:buNone/>
              <a:tabLst>
                <a:tab pos="457200" algn="l"/>
              </a:tabLst>
            </a:pPr>
            <a:r>
              <a:rPr lang="et-EE" sz="2000" dirty="0">
                <a:solidFill>
                  <a:srgbClr val="122C34"/>
                </a:solidFill>
                <a:effectLst/>
                <a:latin typeface="Arial" panose="020B0604020202020204" pitchFamily="34" charset="0"/>
                <a:ea typeface="Times New Roman" panose="02020603050405020304" pitchFamily="18" charset="0"/>
              </a:rPr>
              <a:t>360 alleepuud ja 90 efektset ilupuud;</a:t>
            </a:r>
            <a:endParaRPr lang="en-US" sz="2000" dirty="0">
              <a:solidFill>
                <a:srgbClr val="122C34"/>
              </a:solidFill>
              <a:effectLst/>
              <a:latin typeface="Calibri" panose="020F0502020204030204" pitchFamily="34" charset="0"/>
              <a:ea typeface="Calibri" panose="020F0502020204030204" pitchFamily="34" charset="0"/>
            </a:endParaRPr>
          </a:p>
          <a:p>
            <a:pPr marL="0" lvl="0" indent="0">
              <a:lnSpc>
                <a:spcPct val="100000"/>
              </a:lnSpc>
              <a:buSzPts val="1000"/>
              <a:buNone/>
              <a:tabLst>
                <a:tab pos="457200" algn="l"/>
              </a:tabLst>
            </a:pPr>
            <a:r>
              <a:rPr lang="et-EE" sz="2000" dirty="0">
                <a:solidFill>
                  <a:srgbClr val="122C34"/>
                </a:solidFill>
                <a:effectLst/>
                <a:latin typeface="Arial" panose="020B0604020202020204" pitchFamily="34" charset="0"/>
                <a:ea typeface="Times New Roman" panose="02020603050405020304" pitchFamily="18" charset="0"/>
              </a:rPr>
              <a:t>18 000 m2 uuendatud haljasala;</a:t>
            </a:r>
            <a:endParaRPr lang="en-US" sz="2000" dirty="0">
              <a:solidFill>
                <a:srgbClr val="122C34"/>
              </a:solidFill>
              <a:effectLst/>
              <a:latin typeface="Calibri" panose="020F0502020204030204" pitchFamily="34" charset="0"/>
              <a:ea typeface="Calibri" panose="020F0502020204030204" pitchFamily="34" charset="0"/>
            </a:endParaRPr>
          </a:p>
          <a:p>
            <a:pPr marL="0" lvl="0" indent="0">
              <a:lnSpc>
                <a:spcPct val="100000"/>
              </a:lnSpc>
              <a:buSzPts val="1000"/>
              <a:buNone/>
              <a:tabLst>
                <a:tab pos="457200" algn="l"/>
              </a:tabLst>
            </a:pPr>
            <a:r>
              <a:rPr lang="et-EE" sz="2000" dirty="0">
                <a:solidFill>
                  <a:srgbClr val="122C34"/>
                </a:solidFill>
                <a:effectLst/>
                <a:latin typeface="Arial" panose="020B0604020202020204" pitchFamily="34" charset="0"/>
                <a:ea typeface="Times New Roman" panose="02020603050405020304" pitchFamily="18" charset="0"/>
              </a:rPr>
              <a:t>6 puhkeala;</a:t>
            </a:r>
            <a:endParaRPr lang="en-US" sz="2000" dirty="0">
              <a:solidFill>
                <a:srgbClr val="122C34"/>
              </a:solidFill>
              <a:effectLst/>
              <a:latin typeface="Calibri" panose="020F0502020204030204" pitchFamily="34" charset="0"/>
              <a:ea typeface="Calibri" panose="020F0502020204030204" pitchFamily="34" charset="0"/>
            </a:endParaRPr>
          </a:p>
          <a:p>
            <a:pPr marL="0" lvl="0" indent="0">
              <a:lnSpc>
                <a:spcPct val="100000"/>
              </a:lnSpc>
              <a:buSzPts val="1000"/>
              <a:buNone/>
              <a:tabLst>
                <a:tab pos="457200" algn="l"/>
              </a:tabLst>
            </a:pPr>
            <a:r>
              <a:rPr lang="et-EE" sz="2000" dirty="0">
                <a:solidFill>
                  <a:srgbClr val="122C34"/>
                </a:solidFill>
                <a:effectLst/>
                <a:latin typeface="Arial" panose="020B0604020202020204" pitchFamily="34" charset="0"/>
                <a:ea typeface="Times New Roman" panose="02020603050405020304" pitchFamily="18" charset="0"/>
              </a:rPr>
              <a:t>100 jalgratta parkimiskohta;</a:t>
            </a:r>
            <a:endParaRPr lang="en-US" sz="2000" dirty="0">
              <a:solidFill>
                <a:srgbClr val="122C34"/>
              </a:solidFill>
              <a:effectLst/>
              <a:latin typeface="Calibri" panose="020F0502020204030204" pitchFamily="34" charset="0"/>
              <a:ea typeface="Calibri" panose="020F0502020204030204" pitchFamily="34" charset="0"/>
            </a:endParaRPr>
          </a:p>
          <a:p>
            <a:pPr marL="0" lvl="0" indent="0">
              <a:lnSpc>
                <a:spcPct val="100000"/>
              </a:lnSpc>
              <a:buSzPts val="1000"/>
              <a:buNone/>
              <a:tabLst>
                <a:tab pos="457200" algn="l"/>
              </a:tabLst>
            </a:pPr>
            <a:r>
              <a:rPr lang="et-EE" sz="2000" dirty="0">
                <a:solidFill>
                  <a:srgbClr val="122C34"/>
                </a:solidFill>
                <a:effectLst/>
                <a:latin typeface="Arial" panose="020B0604020202020204" pitchFamily="34" charset="0"/>
                <a:ea typeface="Times New Roman" panose="02020603050405020304" pitchFamily="18" charset="0"/>
              </a:rPr>
              <a:t>40 prügikasti;</a:t>
            </a:r>
            <a:endParaRPr lang="en-US" sz="2000" dirty="0">
              <a:solidFill>
                <a:srgbClr val="122C34"/>
              </a:solidFill>
              <a:effectLst/>
              <a:latin typeface="Calibri" panose="020F0502020204030204" pitchFamily="34" charset="0"/>
              <a:ea typeface="Calibri" panose="020F0502020204030204" pitchFamily="34" charset="0"/>
            </a:endParaRPr>
          </a:p>
          <a:p>
            <a:pPr marL="0" lvl="0" indent="0">
              <a:lnSpc>
                <a:spcPct val="100000"/>
              </a:lnSpc>
              <a:buSzPts val="1000"/>
              <a:buNone/>
              <a:tabLst>
                <a:tab pos="457200" algn="l"/>
              </a:tabLst>
            </a:pPr>
            <a:r>
              <a:rPr lang="et-EE" sz="2000" dirty="0">
                <a:solidFill>
                  <a:srgbClr val="122C34"/>
                </a:solidFill>
                <a:effectLst/>
                <a:latin typeface="Arial" panose="020B0604020202020204" pitchFamily="34" charset="0"/>
                <a:ea typeface="Times New Roman" panose="02020603050405020304" pitchFamily="18" charset="0"/>
              </a:rPr>
              <a:t>100 pinki ja 10 kiike;</a:t>
            </a:r>
            <a:endParaRPr lang="en-US" sz="2000" dirty="0">
              <a:solidFill>
                <a:srgbClr val="122C34"/>
              </a:solidFill>
              <a:effectLst/>
              <a:latin typeface="Calibri" panose="020F0502020204030204" pitchFamily="34" charset="0"/>
              <a:ea typeface="Calibri" panose="020F0502020204030204" pitchFamily="34" charset="0"/>
            </a:endParaRPr>
          </a:p>
          <a:p>
            <a:pPr marL="0" lvl="0" indent="0">
              <a:lnSpc>
                <a:spcPct val="100000"/>
              </a:lnSpc>
              <a:buSzPts val="1000"/>
              <a:buNone/>
              <a:tabLst>
                <a:tab pos="457200" algn="l"/>
              </a:tabLst>
            </a:pPr>
            <a:r>
              <a:rPr lang="et-EE" sz="2000" dirty="0">
                <a:solidFill>
                  <a:srgbClr val="122C34"/>
                </a:solidFill>
                <a:effectLst/>
                <a:latin typeface="Arial" panose="020B0604020202020204" pitchFamily="34" charset="0"/>
                <a:ea typeface="Times New Roman" panose="02020603050405020304" pitchFamily="18" charset="0"/>
              </a:rPr>
              <a:t>15 mänguväljaku atraktsiooni;</a:t>
            </a:r>
            <a:endParaRPr lang="en-US" sz="2000" dirty="0">
              <a:solidFill>
                <a:srgbClr val="122C34"/>
              </a:solidFill>
              <a:effectLst/>
              <a:latin typeface="Calibri" panose="020F0502020204030204" pitchFamily="34" charset="0"/>
              <a:ea typeface="Calibri" panose="020F0502020204030204" pitchFamily="34" charset="0"/>
            </a:endParaRPr>
          </a:p>
          <a:p>
            <a:pPr marL="0" lvl="0" indent="0">
              <a:lnSpc>
                <a:spcPct val="100000"/>
              </a:lnSpc>
              <a:buSzPts val="1000"/>
              <a:buNone/>
              <a:tabLst>
                <a:tab pos="457200" algn="l"/>
              </a:tabLst>
            </a:pPr>
            <a:r>
              <a:rPr lang="et-EE" sz="2000" dirty="0">
                <a:solidFill>
                  <a:srgbClr val="122C34"/>
                </a:solidFill>
                <a:effectLst/>
                <a:latin typeface="Arial" panose="020B0604020202020204" pitchFamily="34" charset="0"/>
                <a:ea typeface="Times New Roman" panose="02020603050405020304" pitchFamily="18" charset="0"/>
              </a:rPr>
              <a:t>108 uut valgustit;</a:t>
            </a:r>
            <a:endParaRPr lang="en-US" sz="2000" dirty="0">
              <a:solidFill>
                <a:srgbClr val="122C34"/>
              </a:solidFill>
              <a:effectLst/>
              <a:latin typeface="Calibri" panose="020F0502020204030204" pitchFamily="34" charset="0"/>
              <a:ea typeface="Calibri" panose="020F0502020204030204" pitchFamily="34" charset="0"/>
            </a:endParaRPr>
          </a:p>
          <a:p>
            <a:pPr marL="0" lvl="0" indent="0">
              <a:lnSpc>
                <a:spcPct val="100000"/>
              </a:lnSpc>
              <a:buSzPts val="1000"/>
              <a:buNone/>
              <a:tabLst>
                <a:tab pos="457200" algn="l"/>
              </a:tabLst>
            </a:pPr>
            <a:r>
              <a:rPr lang="et-EE" sz="2000" dirty="0">
                <a:solidFill>
                  <a:srgbClr val="122C34"/>
                </a:solidFill>
                <a:effectLst/>
                <a:latin typeface="Arial" panose="020B0604020202020204" pitchFamily="34" charset="0"/>
                <a:ea typeface="Times New Roman" panose="02020603050405020304" pitchFamily="18" charset="0"/>
              </a:rPr>
              <a:t>1 purskkaevu plats;</a:t>
            </a:r>
            <a:endParaRPr lang="en-US" sz="2000" dirty="0">
              <a:solidFill>
                <a:srgbClr val="122C34"/>
              </a:solidFill>
              <a:effectLst/>
              <a:latin typeface="Calibri" panose="020F0502020204030204" pitchFamily="34" charset="0"/>
              <a:ea typeface="Calibri" panose="020F0502020204030204" pitchFamily="34" charset="0"/>
            </a:endParaRPr>
          </a:p>
          <a:p>
            <a:pPr marL="0" lvl="0" indent="0">
              <a:lnSpc>
                <a:spcPct val="100000"/>
              </a:lnSpc>
              <a:buSzPts val="1000"/>
              <a:buNone/>
              <a:tabLst>
                <a:tab pos="457200" algn="l"/>
              </a:tabLst>
            </a:pPr>
            <a:r>
              <a:rPr lang="et-EE" sz="2000" dirty="0">
                <a:solidFill>
                  <a:srgbClr val="122C34"/>
                </a:solidFill>
                <a:effectLst/>
                <a:latin typeface="Arial" panose="020B0604020202020204" pitchFamily="34" charset="0"/>
                <a:ea typeface="Times New Roman" panose="02020603050405020304" pitchFamily="18" charset="0"/>
              </a:rPr>
              <a:t>1 rulaplats.</a:t>
            </a:r>
            <a:endParaRPr lang="en-US" sz="2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889041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93F18-FA00-4A5D-9A98-4DC5BE8F2C5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0814B22-92F9-488D-8BA9-87E19382C71D}"/>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1192D22E-6246-4A6D-987D-A45F5E3258AA}"/>
              </a:ext>
            </a:extLst>
          </p:cNvPr>
          <p:cNvPicPr>
            <a:picLocks noChangeAspect="1"/>
          </p:cNvPicPr>
          <p:nvPr/>
        </p:nvPicPr>
        <p:blipFill>
          <a:blip r:embed="rId2"/>
          <a:stretch>
            <a:fillRect/>
          </a:stretch>
        </p:blipFill>
        <p:spPr>
          <a:xfrm>
            <a:off x="0" y="638850"/>
            <a:ext cx="9144000" cy="3865799"/>
          </a:xfrm>
          <a:prstGeom prst="rect">
            <a:avLst/>
          </a:prstGeom>
        </p:spPr>
      </p:pic>
    </p:spTree>
    <p:extLst>
      <p:ext uri="{BB962C8B-B14F-4D97-AF65-F5344CB8AC3E}">
        <p14:creationId xmlns:p14="http://schemas.microsoft.com/office/powerpoint/2010/main" val="1034647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ack, train, road, street&#10;&#10;Description automatically generated">
            <a:extLst>
              <a:ext uri="{FF2B5EF4-FFF2-40B4-BE49-F238E27FC236}">
                <a16:creationId xmlns:a16="http://schemas.microsoft.com/office/drawing/2014/main" id="{E1C542BB-287E-4A75-86DA-DB920A831980}"/>
              </a:ext>
            </a:extLst>
          </p:cNvPr>
          <p:cNvPicPr>
            <a:picLocks noChangeAspect="1"/>
          </p:cNvPicPr>
          <p:nvPr/>
        </p:nvPicPr>
        <p:blipFill>
          <a:blip r:embed="rId3"/>
          <a:stretch>
            <a:fillRect/>
          </a:stretch>
        </p:blipFill>
        <p:spPr>
          <a:xfrm>
            <a:off x="1450081" y="50800"/>
            <a:ext cx="6243839" cy="5041900"/>
          </a:xfrm>
          <a:prstGeom prst="rect">
            <a:avLst/>
          </a:prstGeom>
          <a:noFill/>
        </p:spPr>
      </p:pic>
    </p:spTree>
    <p:extLst>
      <p:ext uri="{BB962C8B-B14F-4D97-AF65-F5344CB8AC3E}">
        <p14:creationId xmlns:p14="http://schemas.microsoft.com/office/powerpoint/2010/main" val="3440083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bridge&#10;&#10;Description automatically generated">
            <a:extLst>
              <a:ext uri="{FF2B5EF4-FFF2-40B4-BE49-F238E27FC236}">
                <a16:creationId xmlns:a16="http://schemas.microsoft.com/office/drawing/2014/main" id="{20EF0B8A-9BBF-4155-8743-9894581FA9B4}"/>
              </a:ext>
            </a:extLst>
          </p:cNvPr>
          <p:cNvPicPr>
            <a:picLocks noChangeAspect="1"/>
          </p:cNvPicPr>
          <p:nvPr/>
        </p:nvPicPr>
        <p:blipFill rotWithShape="1">
          <a:blip r:embed="rId2"/>
          <a:srcRect t="12157" b="15028"/>
          <a:stretch/>
        </p:blipFill>
        <p:spPr>
          <a:xfrm>
            <a:off x="20" y="10"/>
            <a:ext cx="9143980" cy="5143490"/>
          </a:xfrm>
          <a:prstGeom prst="rect">
            <a:avLst/>
          </a:prstGeom>
          <a:noFill/>
        </p:spPr>
      </p:pic>
    </p:spTree>
    <p:extLst>
      <p:ext uri="{BB962C8B-B14F-4D97-AF65-F5344CB8AC3E}">
        <p14:creationId xmlns:p14="http://schemas.microsoft.com/office/powerpoint/2010/main" val="2295288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view of the side of a road&#10;&#10;Description automatically generated">
            <a:extLst>
              <a:ext uri="{FF2B5EF4-FFF2-40B4-BE49-F238E27FC236}">
                <a16:creationId xmlns:a16="http://schemas.microsoft.com/office/drawing/2014/main" id="{BCD4F68E-6736-445F-9304-EEF027DC871A}"/>
              </a:ext>
            </a:extLst>
          </p:cNvPr>
          <p:cNvPicPr>
            <a:picLocks noChangeAspect="1"/>
          </p:cNvPicPr>
          <p:nvPr/>
        </p:nvPicPr>
        <p:blipFill rotWithShape="1">
          <a:blip r:embed="rId2"/>
          <a:srcRect r="15110" b="-1"/>
          <a:stretch/>
        </p:blipFill>
        <p:spPr>
          <a:xfrm>
            <a:off x="20" y="10"/>
            <a:ext cx="9143980" cy="5143490"/>
          </a:xfrm>
          <a:prstGeom prst="rect">
            <a:avLst/>
          </a:prstGeom>
          <a:noFill/>
        </p:spPr>
      </p:pic>
    </p:spTree>
    <p:extLst>
      <p:ext uri="{BB962C8B-B14F-4D97-AF65-F5344CB8AC3E}">
        <p14:creationId xmlns:p14="http://schemas.microsoft.com/office/powerpoint/2010/main" val="3179198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5497A-FCB1-432A-ACD0-185ABBED881C}"/>
              </a:ext>
            </a:extLst>
          </p:cNvPr>
          <p:cNvSpPr>
            <a:spLocks noGrp="1"/>
          </p:cNvSpPr>
          <p:nvPr>
            <p:ph type="title"/>
          </p:nvPr>
        </p:nvSpPr>
        <p:spPr>
          <a:xfrm>
            <a:off x="311700" y="68507"/>
            <a:ext cx="7120200" cy="730632"/>
          </a:xfrm>
        </p:spPr>
        <p:txBody>
          <a:bodyPr/>
          <a:lstStyle/>
          <a:p>
            <a:pPr algn="ctr"/>
            <a:r>
              <a:rPr lang="et-EE" dirty="0">
                <a:solidFill>
                  <a:srgbClr val="0070C0"/>
                </a:solidFill>
              </a:rPr>
              <a:t>Sotsiaalhoolekanne ja tervishoid</a:t>
            </a:r>
            <a:endParaRPr lang="en-US" dirty="0">
              <a:solidFill>
                <a:srgbClr val="0070C0"/>
              </a:solidFill>
            </a:endParaRPr>
          </a:p>
        </p:txBody>
      </p:sp>
      <p:sp>
        <p:nvSpPr>
          <p:cNvPr id="3" name="Text Placeholder 2">
            <a:extLst>
              <a:ext uri="{FF2B5EF4-FFF2-40B4-BE49-F238E27FC236}">
                <a16:creationId xmlns:a16="http://schemas.microsoft.com/office/drawing/2014/main" id="{8476BB94-BB09-4225-AD29-6416AAA85D55}"/>
              </a:ext>
            </a:extLst>
          </p:cNvPr>
          <p:cNvSpPr>
            <a:spLocks noGrp="1"/>
          </p:cNvSpPr>
          <p:nvPr>
            <p:ph type="body" idx="1"/>
          </p:nvPr>
        </p:nvSpPr>
        <p:spPr>
          <a:xfrm>
            <a:off x="311700" y="799139"/>
            <a:ext cx="7841060" cy="4050436"/>
          </a:xfrm>
        </p:spPr>
        <p:txBody>
          <a:bodyPr/>
          <a:lstStyle/>
          <a:p>
            <a:pPr marL="114300" indent="0">
              <a:buNone/>
            </a:pPr>
            <a:endParaRPr lang="et-EE" b="1" dirty="0">
              <a:latin typeface="Segoe UI" panose="020B0502040204020203" pitchFamily="34" charset="0"/>
              <a:ea typeface="Segoe UI" panose="020B0502040204020203" pitchFamily="34" charset="0"/>
            </a:endParaRPr>
          </a:p>
          <a:p>
            <a:pPr marL="114300" indent="0">
              <a:buNone/>
            </a:pPr>
            <a:endParaRPr lang="et-EE" sz="1800" b="1" dirty="0">
              <a:effectLst/>
              <a:latin typeface="Segoe UI" panose="020B0502040204020203" pitchFamily="34" charset="0"/>
              <a:ea typeface="Segoe UI" panose="020B0502040204020203" pitchFamily="34" charset="0"/>
            </a:endParaRPr>
          </a:p>
          <a:p>
            <a:pPr marL="114300" indent="0">
              <a:buNone/>
            </a:pPr>
            <a:r>
              <a:rPr lang="et-EE" sz="2800" b="1" dirty="0">
                <a:effectLst/>
                <a:latin typeface="Segoe UI" panose="020B0502040204020203" pitchFamily="34" charset="0"/>
                <a:ea typeface="Segoe UI" panose="020B0502040204020203" pitchFamily="34" charset="0"/>
              </a:rPr>
              <a:t>Peaeesmärk</a:t>
            </a:r>
          </a:p>
          <a:p>
            <a:pPr marL="114300" indent="0">
              <a:buNone/>
            </a:pPr>
            <a:r>
              <a:rPr lang="et-EE" sz="2800" dirty="0">
                <a:effectLst/>
                <a:latin typeface="Segoe UI" panose="020B0502040204020203" pitchFamily="34" charset="0"/>
                <a:ea typeface="Segoe UI" panose="020B0502040204020203" pitchFamily="34" charset="0"/>
                <a:cs typeface="Segoe UI" panose="020B0502040204020203" pitchFamily="34" charset="0"/>
              </a:rPr>
              <a:t>Sotsiaalhoolekanne Viimsi vallas pakub erinevatele sihtrühmadele kvaliteetset vajaduspõhist abi sotsiaalse kaitse tagamiseks inimese elukaare vältel.</a:t>
            </a:r>
            <a:endParaRPr lang="en-US" sz="2800" dirty="0">
              <a:effectLst/>
              <a:latin typeface="Segoe UI" panose="020B0502040204020203" pitchFamily="34" charset="0"/>
              <a:ea typeface="Segoe UI" panose="020B0502040204020203" pitchFamily="34" charset="0"/>
            </a:endParaRPr>
          </a:p>
          <a:p>
            <a:pPr marL="114300" indent="0">
              <a:buNone/>
            </a:pPr>
            <a:endParaRPr lang="en-US" dirty="0"/>
          </a:p>
        </p:txBody>
      </p:sp>
    </p:spTree>
    <p:extLst>
      <p:ext uri="{BB962C8B-B14F-4D97-AF65-F5344CB8AC3E}">
        <p14:creationId xmlns:p14="http://schemas.microsoft.com/office/powerpoint/2010/main" val="688329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504" b="9504"/>
          <a:stretch>
            <a:fillRect/>
          </a:stretch>
        </p:blipFill>
        <p:spPr>
          <a:xfrm>
            <a:off x="475246" y="583987"/>
            <a:ext cx="8199222" cy="43722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p:cNvSpPr>
            <a:spLocks noGrp="1"/>
          </p:cNvSpPr>
          <p:nvPr>
            <p:ph type="ctrTitle"/>
          </p:nvPr>
        </p:nvSpPr>
        <p:spPr>
          <a:xfrm>
            <a:off x="413774" y="0"/>
            <a:ext cx="7772400" cy="1102519"/>
          </a:xfrm>
        </p:spPr>
        <p:txBody>
          <a:bodyPr/>
          <a:lstStyle/>
          <a:p>
            <a:pPr algn="ctr"/>
            <a:r>
              <a:rPr lang="et-EE" sz="3600" b="1" dirty="0">
                <a:solidFill>
                  <a:srgbClr val="0077BB"/>
                </a:solidFill>
                <a:latin typeface="Roboto" panose="020B0604020202020204" charset="0"/>
                <a:ea typeface="Roboto" panose="020B0604020202020204" charset="0"/>
              </a:rPr>
              <a:t>Tere tulemast Viimsisse! </a:t>
            </a:r>
          </a:p>
        </p:txBody>
      </p:sp>
    </p:spTree>
    <p:extLst>
      <p:ext uri="{BB962C8B-B14F-4D97-AF65-F5344CB8AC3E}">
        <p14:creationId xmlns:p14="http://schemas.microsoft.com/office/powerpoint/2010/main" val="1977444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460BA-BD4B-4D85-8872-FB4232FBE69F}"/>
              </a:ext>
            </a:extLst>
          </p:cNvPr>
          <p:cNvSpPr>
            <a:spLocks noGrp="1"/>
          </p:cNvSpPr>
          <p:nvPr>
            <p:ph type="title"/>
          </p:nvPr>
        </p:nvSpPr>
        <p:spPr>
          <a:xfrm>
            <a:off x="311700" y="137664"/>
            <a:ext cx="7449174" cy="707580"/>
          </a:xfrm>
        </p:spPr>
        <p:txBody>
          <a:bodyPr/>
          <a:lstStyle/>
          <a:p>
            <a:pPr algn="ctr"/>
            <a:r>
              <a:rPr lang="et-EE" dirty="0">
                <a:solidFill>
                  <a:srgbClr val="0070C0"/>
                </a:solidFill>
              </a:rPr>
              <a:t>Sotsiaalhoolekanne ja tervishoid</a:t>
            </a:r>
            <a:endParaRPr lang="en-US" dirty="0">
              <a:solidFill>
                <a:srgbClr val="0070C0"/>
              </a:solidFill>
            </a:endParaRPr>
          </a:p>
        </p:txBody>
      </p:sp>
      <p:sp>
        <p:nvSpPr>
          <p:cNvPr id="3" name="Text Placeholder 2">
            <a:extLst>
              <a:ext uri="{FF2B5EF4-FFF2-40B4-BE49-F238E27FC236}">
                <a16:creationId xmlns:a16="http://schemas.microsoft.com/office/drawing/2014/main" id="{42EAC872-EDBA-44B3-9F24-7F72A8709B89}"/>
              </a:ext>
            </a:extLst>
          </p:cNvPr>
          <p:cNvSpPr>
            <a:spLocks noGrp="1"/>
          </p:cNvSpPr>
          <p:nvPr>
            <p:ph type="body" idx="1"/>
          </p:nvPr>
        </p:nvSpPr>
        <p:spPr>
          <a:xfrm>
            <a:off x="176733" y="845244"/>
            <a:ext cx="8729062" cy="4004331"/>
          </a:xfrm>
        </p:spPr>
        <p:txBody>
          <a:bodyPr/>
          <a:lstStyle/>
          <a:p>
            <a:pPr marL="114300" indent="0" algn="just">
              <a:lnSpc>
                <a:spcPct val="107000"/>
              </a:lnSpc>
              <a:spcBef>
                <a:spcPts val="800"/>
              </a:spcBef>
              <a:buNone/>
            </a:pPr>
            <a:r>
              <a:rPr lang="et-EE" sz="1800" b="1" dirty="0">
                <a:effectLst/>
                <a:latin typeface="Segoe UI" panose="020B0502040204020203" pitchFamily="34" charset="0"/>
                <a:ea typeface="Segoe UI" panose="020B0502040204020203" pitchFamily="34" charset="0"/>
              </a:rPr>
              <a:t>Perekonna sissetulekust mittesõltuvad toetused</a:t>
            </a:r>
            <a:endParaRPr lang="en-US" sz="1800" dirty="0">
              <a:effectLst/>
              <a:latin typeface="Segoe UI" panose="020B0502040204020203" pitchFamily="34" charset="0"/>
              <a:ea typeface="Segoe UI" panose="020B0502040204020203" pitchFamily="34" charset="0"/>
            </a:endParaRPr>
          </a:p>
          <a:p>
            <a:pPr algn="just">
              <a:lnSpc>
                <a:spcPct val="107000"/>
              </a:lnSpc>
              <a:spcBef>
                <a:spcPts val="800"/>
              </a:spcBef>
            </a:pPr>
            <a:r>
              <a:rPr lang="et-EE" sz="1800" dirty="0">
                <a:effectLst/>
                <a:latin typeface="Segoe UI" panose="020B0502040204020203" pitchFamily="34" charset="0"/>
                <a:ea typeface="Segoe UI" panose="020B0502040204020203" pitchFamily="34" charset="0"/>
              </a:rPr>
              <a:t>Sünnitoetus – 350 eurot (toetuse saajaid ca 250 aastas)</a:t>
            </a:r>
            <a:endParaRPr lang="en-US" sz="1800" dirty="0">
              <a:effectLst/>
              <a:latin typeface="Segoe UI" panose="020B0502040204020203" pitchFamily="34" charset="0"/>
              <a:ea typeface="Segoe UI" panose="020B0502040204020203" pitchFamily="34" charset="0"/>
            </a:endParaRPr>
          </a:p>
          <a:p>
            <a:pPr algn="just">
              <a:lnSpc>
                <a:spcPct val="107000"/>
              </a:lnSpc>
              <a:spcBef>
                <a:spcPts val="800"/>
              </a:spcBef>
            </a:pPr>
            <a:r>
              <a:rPr lang="et-EE" sz="1800" dirty="0">
                <a:effectLst/>
                <a:latin typeface="Segoe UI" panose="020B0502040204020203" pitchFamily="34" charset="0"/>
                <a:ea typeface="Segoe UI" panose="020B0502040204020203" pitchFamily="34" charset="0"/>
              </a:rPr>
              <a:t>Ranitsatoetus – 120 eurot (toetuse saajaid ca 230 aastas)</a:t>
            </a:r>
            <a:endParaRPr lang="en-US" sz="1800" dirty="0">
              <a:effectLst/>
              <a:latin typeface="Segoe UI" panose="020B0502040204020203" pitchFamily="34" charset="0"/>
              <a:ea typeface="Segoe UI" panose="020B0502040204020203" pitchFamily="34" charset="0"/>
            </a:endParaRPr>
          </a:p>
          <a:p>
            <a:pPr algn="just">
              <a:lnSpc>
                <a:spcPct val="107000"/>
              </a:lnSpc>
              <a:spcBef>
                <a:spcPts val="800"/>
              </a:spcBef>
            </a:pPr>
            <a:r>
              <a:rPr lang="et-EE" sz="1800" dirty="0">
                <a:effectLst/>
                <a:latin typeface="Segoe UI" panose="020B0502040204020203" pitchFamily="34" charset="0"/>
                <a:ea typeface="Segoe UI" panose="020B0502040204020203" pitchFamily="34" charset="0"/>
              </a:rPr>
              <a:t>Suurpere toetus – 128 eurot aastas (toetuse saajaid ca 40 aastas)</a:t>
            </a:r>
            <a:endParaRPr lang="en-US" sz="1800" dirty="0">
              <a:effectLst/>
              <a:latin typeface="Segoe UI" panose="020B0502040204020203" pitchFamily="34" charset="0"/>
              <a:ea typeface="Segoe UI" panose="020B0502040204020203" pitchFamily="34" charset="0"/>
            </a:endParaRPr>
          </a:p>
          <a:p>
            <a:pPr algn="just">
              <a:lnSpc>
                <a:spcPct val="107000"/>
              </a:lnSpc>
              <a:spcBef>
                <a:spcPts val="800"/>
              </a:spcBef>
            </a:pPr>
            <a:r>
              <a:rPr lang="et-EE" sz="1800" dirty="0">
                <a:effectLst/>
                <a:latin typeface="Segoe UI" panose="020B0502040204020203" pitchFamily="34" charset="0"/>
                <a:ea typeface="Segoe UI" panose="020B0502040204020203" pitchFamily="34" charset="0"/>
              </a:rPr>
              <a:t>Tähtpäevatoetus eakatele – 50 eurot (juubelid alates 70. eluaastast) </a:t>
            </a:r>
            <a:endParaRPr lang="en-US" sz="1800" dirty="0">
              <a:effectLst/>
              <a:latin typeface="Segoe UI" panose="020B0502040204020203" pitchFamily="34" charset="0"/>
              <a:ea typeface="Segoe UI" panose="020B0502040204020203" pitchFamily="34" charset="0"/>
            </a:endParaRPr>
          </a:p>
          <a:p>
            <a:pPr algn="just">
              <a:lnSpc>
                <a:spcPct val="107000"/>
              </a:lnSpc>
              <a:spcBef>
                <a:spcPts val="800"/>
              </a:spcBef>
            </a:pPr>
            <a:r>
              <a:rPr lang="et-EE" sz="1800" dirty="0">
                <a:effectLst/>
                <a:latin typeface="Segoe UI" panose="020B0502040204020203" pitchFamily="34" charset="0"/>
                <a:ea typeface="Segoe UI" panose="020B0502040204020203" pitchFamily="34" charset="0"/>
              </a:rPr>
              <a:t>Ühekordne toetus eakatele – 90 eurot aastas (toetuse saajaid ca 2400)</a:t>
            </a:r>
            <a:endParaRPr lang="en-US" sz="1800" dirty="0">
              <a:effectLst/>
              <a:latin typeface="Segoe UI" panose="020B0502040204020203" pitchFamily="34" charset="0"/>
              <a:ea typeface="Segoe UI" panose="020B0502040204020203" pitchFamily="34" charset="0"/>
            </a:endParaRPr>
          </a:p>
          <a:p>
            <a:pPr algn="just">
              <a:lnSpc>
                <a:spcPct val="107000"/>
              </a:lnSpc>
              <a:spcBef>
                <a:spcPts val="800"/>
              </a:spcBef>
            </a:pPr>
            <a:r>
              <a:rPr lang="et-EE" sz="1800" dirty="0">
                <a:effectLst/>
                <a:latin typeface="Segoe UI" panose="020B0502040204020203" pitchFamily="34" charset="0"/>
                <a:ea typeface="Segoe UI" panose="020B0502040204020203" pitchFamily="34" charset="0"/>
              </a:rPr>
              <a:t>Matusetoetus – 250 eurot </a:t>
            </a:r>
            <a:endParaRPr lang="en-US" sz="1800" dirty="0">
              <a:effectLst/>
              <a:latin typeface="Segoe UI" panose="020B0502040204020203" pitchFamily="34" charset="0"/>
              <a:ea typeface="Segoe UI" panose="020B0502040204020203" pitchFamily="34" charset="0"/>
            </a:endParaRPr>
          </a:p>
          <a:p>
            <a:pPr algn="just">
              <a:lnSpc>
                <a:spcPct val="107000"/>
              </a:lnSpc>
              <a:spcBef>
                <a:spcPts val="800"/>
              </a:spcBef>
            </a:pPr>
            <a:r>
              <a:rPr lang="et-EE" sz="1800" dirty="0">
                <a:effectLst/>
                <a:latin typeface="Segoe UI" panose="020B0502040204020203" pitchFamily="34" charset="0"/>
                <a:ea typeface="Segoe UI" panose="020B0502040204020203" pitchFamily="34" charset="0"/>
              </a:rPr>
              <a:t>Erivajadusega inimese transporditoetus – 65 eurot kuus (toetuse saajaid ca 35 kuus)</a:t>
            </a:r>
            <a:endParaRPr lang="en-US" sz="1800" dirty="0">
              <a:effectLst/>
              <a:latin typeface="Segoe UI" panose="020B0502040204020203" pitchFamily="34" charset="0"/>
              <a:ea typeface="Segoe UI" panose="020B0502040204020203" pitchFamily="34" charset="0"/>
            </a:endParaRPr>
          </a:p>
          <a:p>
            <a:pPr algn="just">
              <a:lnSpc>
                <a:spcPct val="107000"/>
              </a:lnSpc>
              <a:spcBef>
                <a:spcPts val="800"/>
              </a:spcBef>
            </a:pPr>
            <a:r>
              <a:rPr lang="et-EE" sz="1800" dirty="0">
                <a:effectLst/>
                <a:latin typeface="Segoe UI" panose="020B0502040204020203" pitchFamily="34" charset="0"/>
                <a:ea typeface="Segoe UI" panose="020B0502040204020203" pitchFamily="34" charset="0"/>
              </a:rPr>
              <a:t>Hooldajatoetus – sügava puude korral 70 eurot kuus, raske 50 eurot kuus (toetuse saajaid ca 120 kuus)</a:t>
            </a:r>
            <a:endParaRPr lang="en-US" sz="1800" dirty="0">
              <a:effectLst/>
              <a:latin typeface="Segoe UI" panose="020B0502040204020203" pitchFamily="34" charset="0"/>
              <a:ea typeface="Segoe UI" panose="020B0502040204020203" pitchFamily="34" charset="0"/>
            </a:endParaRPr>
          </a:p>
          <a:p>
            <a:pPr marL="114300" indent="0">
              <a:buNone/>
            </a:pPr>
            <a:endParaRPr lang="en-US" dirty="0"/>
          </a:p>
        </p:txBody>
      </p:sp>
    </p:spTree>
    <p:extLst>
      <p:ext uri="{BB962C8B-B14F-4D97-AF65-F5344CB8AC3E}">
        <p14:creationId xmlns:p14="http://schemas.microsoft.com/office/powerpoint/2010/main" val="3724919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460BA-BD4B-4D85-8872-FB4232FBE69F}"/>
              </a:ext>
            </a:extLst>
          </p:cNvPr>
          <p:cNvSpPr>
            <a:spLocks noGrp="1"/>
          </p:cNvSpPr>
          <p:nvPr>
            <p:ph type="title"/>
          </p:nvPr>
        </p:nvSpPr>
        <p:spPr>
          <a:xfrm>
            <a:off x="311700" y="137664"/>
            <a:ext cx="7449174" cy="707580"/>
          </a:xfrm>
        </p:spPr>
        <p:txBody>
          <a:bodyPr/>
          <a:lstStyle/>
          <a:p>
            <a:pPr algn="ctr"/>
            <a:r>
              <a:rPr lang="et-EE" dirty="0">
                <a:solidFill>
                  <a:srgbClr val="0070C0"/>
                </a:solidFill>
              </a:rPr>
              <a:t>Sotsiaalhoolekanne ja tervishoid</a:t>
            </a:r>
            <a:endParaRPr lang="en-US" dirty="0">
              <a:solidFill>
                <a:srgbClr val="0070C0"/>
              </a:solidFill>
            </a:endParaRPr>
          </a:p>
        </p:txBody>
      </p:sp>
      <p:sp>
        <p:nvSpPr>
          <p:cNvPr id="3" name="Text Placeholder 2">
            <a:extLst>
              <a:ext uri="{FF2B5EF4-FFF2-40B4-BE49-F238E27FC236}">
                <a16:creationId xmlns:a16="http://schemas.microsoft.com/office/drawing/2014/main" id="{42EAC872-EDBA-44B3-9F24-7F72A8709B89}"/>
              </a:ext>
            </a:extLst>
          </p:cNvPr>
          <p:cNvSpPr>
            <a:spLocks noGrp="1"/>
          </p:cNvSpPr>
          <p:nvPr>
            <p:ph type="body" idx="1"/>
          </p:nvPr>
        </p:nvSpPr>
        <p:spPr>
          <a:xfrm>
            <a:off x="311699" y="845244"/>
            <a:ext cx="8094633" cy="4004331"/>
          </a:xfrm>
        </p:spPr>
        <p:txBody>
          <a:bodyPr/>
          <a:lstStyle/>
          <a:p>
            <a:pPr marL="114300" indent="0" algn="just">
              <a:lnSpc>
                <a:spcPct val="107000"/>
              </a:lnSpc>
              <a:spcBef>
                <a:spcPts val="800"/>
              </a:spcBef>
              <a:buNone/>
            </a:pPr>
            <a:r>
              <a:rPr lang="et-EE" sz="1800" b="1" dirty="0">
                <a:effectLst/>
                <a:latin typeface="Segoe UI" panose="020B0502040204020203" pitchFamily="34" charset="0"/>
                <a:ea typeface="Segoe UI" panose="020B0502040204020203" pitchFamily="34" charset="0"/>
              </a:rPr>
              <a:t>Perekonna sissetulekust sõltuvad toetused (vajaduspõhised toetused)</a:t>
            </a:r>
            <a:endParaRPr lang="en-US" sz="1800" dirty="0">
              <a:effectLst/>
              <a:latin typeface="Segoe UI" panose="020B0502040204020203" pitchFamily="34" charset="0"/>
              <a:ea typeface="Segoe UI" panose="020B0502040204020203" pitchFamily="34" charset="0"/>
            </a:endParaRPr>
          </a:p>
          <a:p>
            <a:pPr algn="just">
              <a:lnSpc>
                <a:spcPct val="107000"/>
              </a:lnSpc>
              <a:spcBef>
                <a:spcPts val="800"/>
              </a:spcBef>
            </a:pPr>
            <a:r>
              <a:rPr lang="et-EE" sz="1800" dirty="0">
                <a:effectLst/>
                <a:latin typeface="Segoe UI" panose="020B0502040204020203" pitchFamily="34" charset="0"/>
                <a:ea typeface="Segoe UI" panose="020B0502040204020203" pitchFamily="34" charset="0"/>
              </a:rPr>
              <a:t>Toimetuleku tagamise toetus – toimetulekuraskuste korral kuni 640 eurot </a:t>
            </a:r>
            <a:endParaRPr lang="en-US" sz="1800" dirty="0">
              <a:effectLst/>
              <a:latin typeface="Segoe UI" panose="020B0502040204020203" pitchFamily="34" charset="0"/>
              <a:ea typeface="Segoe UI" panose="020B0502040204020203" pitchFamily="34" charset="0"/>
            </a:endParaRPr>
          </a:p>
          <a:p>
            <a:pPr algn="just">
              <a:lnSpc>
                <a:spcPct val="107000"/>
              </a:lnSpc>
              <a:spcBef>
                <a:spcPts val="800"/>
              </a:spcBef>
            </a:pPr>
            <a:r>
              <a:rPr lang="et-EE" sz="1800" dirty="0">
                <a:effectLst/>
                <a:latin typeface="Segoe UI" panose="020B0502040204020203" pitchFamily="34" charset="0"/>
                <a:ea typeface="Segoe UI" panose="020B0502040204020203" pitchFamily="34" charset="0"/>
              </a:rPr>
              <a:t>Lasteaia kohatasu ja toidusoodustuse toetus – kohatasu 58 eurot kuus ja toidusoodustus kuni 64 eurot kuus </a:t>
            </a:r>
            <a:endParaRPr lang="en-US" sz="1800" dirty="0">
              <a:effectLst/>
              <a:latin typeface="Segoe UI" panose="020B0502040204020203" pitchFamily="34" charset="0"/>
              <a:ea typeface="Segoe UI" panose="020B0502040204020203" pitchFamily="34" charset="0"/>
            </a:endParaRPr>
          </a:p>
          <a:p>
            <a:pPr algn="just">
              <a:lnSpc>
                <a:spcPct val="107000"/>
              </a:lnSpc>
              <a:spcBef>
                <a:spcPts val="800"/>
              </a:spcBef>
            </a:pPr>
            <a:r>
              <a:rPr lang="et-EE" sz="1800" dirty="0">
                <a:effectLst/>
                <a:latin typeface="Segoe UI" panose="020B0502040204020203" pitchFamily="34" charset="0"/>
                <a:ea typeface="Segoe UI" panose="020B0502040204020203" pitchFamily="34" charset="0"/>
              </a:rPr>
              <a:t>Ravimitoetus – kuni 300 eurot aastas </a:t>
            </a:r>
            <a:endParaRPr lang="en-US" sz="1800" dirty="0">
              <a:effectLst/>
              <a:latin typeface="Segoe UI" panose="020B0502040204020203" pitchFamily="34" charset="0"/>
              <a:ea typeface="Segoe UI" panose="020B0502040204020203" pitchFamily="34" charset="0"/>
            </a:endParaRPr>
          </a:p>
          <a:p>
            <a:pPr algn="just">
              <a:lnSpc>
                <a:spcPct val="107000"/>
              </a:lnSpc>
              <a:spcBef>
                <a:spcPts val="800"/>
              </a:spcBef>
            </a:pPr>
            <a:r>
              <a:rPr lang="et-EE" sz="1800" dirty="0">
                <a:effectLst/>
                <a:latin typeface="Segoe UI" panose="020B0502040204020203" pitchFamily="34" charset="0"/>
                <a:ea typeface="Segoe UI" panose="020B0502040204020203" pitchFamily="34" charset="0"/>
              </a:rPr>
              <a:t>Toetuse määramise aluseks vähekindlustatuse netosissetuleku piirmäär: pere esimese liikme kohta on 375 € ja iga järgmise liikme kohta 281,50 €</a:t>
            </a:r>
            <a:endParaRPr lang="en-US" sz="1800" dirty="0">
              <a:effectLst/>
              <a:latin typeface="Segoe UI" panose="020B0502040204020203" pitchFamily="34" charset="0"/>
              <a:ea typeface="Segoe UI" panose="020B0502040204020203" pitchFamily="34" charset="0"/>
            </a:endParaRPr>
          </a:p>
          <a:p>
            <a:pPr marL="114300" indent="0">
              <a:buNone/>
            </a:pPr>
            <a:endParaRPr lang="en-US" dirty="0"/>
          </a:p>
        </p:txBody>
      </p:sp>
    </p:spTree>
    <p:extLst>
      <p:ext uri="{BB962C8B-B14F-4D97-AF65-F5344CB8AC3E}">
        <p14:creationId xmlns:p14="http://schemas.microsoft.com/office/powerpoint/2010/main" val="3464802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460BA-BD4B-4D85-8872-FB4232FBE69F}"/>
              </a:ext>
            </a:extLst>
          </p:cNvPr>
          <p:cNvSpPr>
            <a:spLocks noGrp="1"/>
          </p:cNvSpPr>
          <p:nvPr>
            <p:ph type="title"/>
          </p:nvPr>
        </p:nvSpPr>
        <p:spPr>
          <a:xfrm>
            <a:off x="311700" y="137664"/>
            <a:ext cx="7449174" cy="707580"/>
          </a:xfrm>
        </p:spPr>
        <p:txBody>
          <a:bodyPr/>
          <a:lstStyle/>
          <a:p>
            <a:pPr algn="ctr"/>
            <a:r>
              <a:rPr lang="et-EE" dirty="0">
                <a:solidFill>
                  <a:srgbClr val="0070C0"/>
                </a:solidFill>
              </a:rPr>
              <a:t>Sotsiaalhoolekanne ja tervishoid</a:t>
            </a:r>
            <a:endParaRPr lang="en-US" dirty="0">
              <a:solidFill>
                <a:srgbClr val="0070C0"/>
              </a:solidFill>
            </a:endParaRPr>
          </a:p>
        </p:txBody>
      </p:sp>
      <p:sp>
        <p:nvSpPr>
          <p:cNvPr id="3" name="Text Placeholder 2">
            <a:extLst>
              <a:ext uri="{FF2B5EF4-FFF2-40B4-BE49-F238E27FC236}">
                <a16:creationId xmlns:a16="http://schemas.microsoft.com/office/drawing/2014/main" id="{42EAC872-EDBA-44B3-9F24-7F72A8709B89}"/>
              </a:ext>
            </a:extLst>
          </p:cNvPr>
          <p:cNvSpPr>
            <a:spLocks noGrp="1"/>
          </p:cNvSpPr>
          <p:nvPr>
            <p:ph type="body" idx="1"/>
          </p:nvPr>
        </p:nvSpPr>
        <p:spPr>
          <a:xfrm>
            <a:off x="311699" y="845244"/>
            <a:ext cx="8094633" cy="4004331"/>
          </a:xfrm>
        </p:spPr>
        <p:txBody>
          <a:bodyPr/>
          <a:lstStyle/>
          <a:p>
            <a:pPr marL="114300" indent="0" algn="just">
              <a:lnSpc>
                <a:spcPct val="107000"/>
              </a:lnSpc>
              <a:spcBef>
                <a:spcPts val="800"/>
              </a:spcBef>
              <a:buNone/>
            </a:pPr>
            <a:r>
              <a:rPr lang="et-EE" sz="2400" b="1" dirty="0">
                <a:effectLst/>
                <a:latin typeface="Segoe UI" panose="020B0502040204020203" pitchFamily="34" charset="0"/>
                <a:ea typeface="Segoe UI" panose="020B0502040204020203" pitchFamily="34" charset="0"/>
              </a:rPr>
              <a:t>Teenused:</a:t>
            </a:r>
          </a:p>
          <a:p>
            <a:pPr marL="114300" indent="0" algn="just">
              <a:lnSpc>
                <a:spcPct val="107000"/>
              </a:lnSpc>
              <a:spcBef>
                <a:spcPts val="800"/>
              </a:spcBef>
              <a:buNone/>
            </a:pPr>
            <a:r>
              <a:rPr lang="et-EE" sz="2000" dirty="0">
                <a:effectLst/>
                <a:latin typeface="Segoe UI" panose="020B0502040204020203" pitchFamily="34" charset="0"/>
                <a:ea typeface="Segoe UI" panose="020B0502040204020203" pitchFamily="34" charset="0"/>
              </a:rPr>
              <a:t>koduteenus (teenuskasutajaid 15); väljaspool kodu osutatav üldhooldusteenus (teenuskasutajaid 18); täisealise isiku hooldus (teenuskasutajaid 110); tugiisikuteenus (teenuskasutajaid 28); isikliku abistaja teenus (teenuskasutajaid 4); sotsiaaltransporditeenus (teenuskasutajaid 25); eluruumi tagamise teenus (teenuskasutajaid 5); turvakoduteenus; varjupaigateenus; lapsehoiuteenus (erivajadusega lastele); võlanõustamiseteenus; asendushooldusteenus; järelhooldusteenus.</a:t>
            </a:r>
            <a:endParaRPr lang="en-US" sz="2000" dirty="0">
              <a:effectLst/>
              <a:latin typeface="Segoe UI" panose="020B0502040204020203" pitchFamily="34" charset="0"/>
              <a:ea typeface="Segoe UI" panose="020B0502040204020203" pitchFamily="34" charset="0"/>
            </a:endParaRPr>
          </a:p>
          <a:p>
            <a:pPr marL="114300" indent="0">
              <a:buNone/>
            </a:pPr>
            <a:endParaRPr lang="en-US" dirty="0"/>
          </a:p>
        </p:txBody>
      </p:sp>
    </p:spTree>
    <p:extLst>
      <p:ext uri="{BB962C8B-B14F-4D97-AF65-F5344CB8AC3E}">
        <p14:creationId xmlns:p14="http://schemas.microsoft.com/office/powerpoint/2010/main" val="1691881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460BA-BD4B-4D85-8872-FB4232FBE69F}"/>
              </a:ext>
            </a:extLst>
          </p:cNvPr>
          <p:cNvSpPr>
            <a:spLocks noGrp="1"/>
          </p:cNvSpPr>
          <p:nvPr>
            <p:ph type="title"/>
          </p:nvPr>
        </p:nvSpPr>
        <p:spPr>
          <a:xfrm>
            <a:off x="311700" y="137664"/>
            <a:ext cx="7449174" cy="707580"/>
          </a:xfrm>
        </p:spPr>
        <p:txBody>
          <a:bodyPr/>
          <a:lstStyle/>
          <a:p>
            <a:pPr algn="ctr"/>
            <a:r>
              <a:rPr lang="et-EE" dirty="0">
                <a:solidFill>
                  <a:srgbClr val="0070C0"/>
                </a:solidFill>
              </a:rPr>
              <a:t>Sotsiaalhoolekanne ja tervishoid</a:t>
            </a:r>
            <a:endParaRPr lang="en-US" dirty="0">
              <a:solidFill>
                <a:srgbClr val="0070C0"/>
              </a:solidFill>
            </a:endParaRPr>
          </a:p>
        </p:txBody>
      </p:sp>
      <p:sp>
        <p:nvSpPr>
          <p:cNvPr id="3" name="Text Placeholder 2">
            <a:extLst>
              <a:ext uri="{FF2B5EF4-FFF2-40B4-BE49-F238E27FC236}">
                <a16:creationId xmlns:a16="http://schemas.microsoft.com/office/drawing/2014/main" id="{42EAC872-EDBA-44B3-9F24-7F72A8709B89}"/>
              </a:ext>
            </a:extLst>
          </p:cNvPr>
          <p:cNvSpPr>
            <a:spLocks noGrp="1"/>
          </p:cNvSpPr>
          <p:nvPr>
            <p:ph type="body" idx="1"/>
          </p:nvPr>
        </p:nvSpPr>
        <p:spPr>
          <a:xfrm>
            <a:off x="311700" y="845244"/>
            <a:ext cx="4421666" cy="4004331"/>
          </a:xfrm>
        </p:spPr>
        <p:txBody>
          <a:bodyPr/>
          <a:lstStyle/>
          <a:p>
            <a:r>
              <a:rPr lang="et-EE" sz="2800" dirty="0"/>
              <a:t>Erinevad projektid</a:t>
            </a:r>
          </a:p>
          <a:p>
            <a:r>
              <a:rPr lang="et-EE" sz="2800" dirty="0"/>
              <a:t>Laste ja perede toetamine</a:t>
            </a:r>
          </a:p>
          <a:p>
            <a:r>
              <a:rPr lang="et-EE" sz="2800" dirty="0"/>
              <a:t>Ferilitas</a:t>
            </a:r>
          </a:p>
          <a:p>
            <a:r>
              <a:rPr lang="et-EE" sz="2800" dirty="0"/>
              <a:t>Rannapere pansionaat</a:t>
            </a:r>
          </a:p>
          <a:p>
            <a:r>
              <a:rPr lang="et-EE" sz="2800" dirty="0"/>
              <a:t>Viimsi Päevakeskus</a:t>
            </a:r>
          </a:p>
          <a:p>
            <a:r>
              <a:rPr lang="et-EE" sz="2800" dirty="0"/>
              <a:t>Tervishoid Prangli saarel</a:t>
            </a:r>
            <a:endParaRPr lang="en-US" sz="2800" dirty="0"/>
          </a:p>
        </p:txBody>
      </p:sp>
      <p:pic>
        <p:nvPicPr>
          <p:cNvPr id="4" name="Pilt 4">
            <a:extLst>
              <a:ext uri="{FF2B5EF4-FFF2-40B4-BE49-F238E27FC236}">
                <a16:creationId xmlns:a16="http://schemas.microsoft.com/office/drawing/2014/main" id="{7C313CC4-63BC-47AF-BFDD-2A5FE00D903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893985" y="1008697"/>
            <a:ext cx="4166235" cy="3126105"/>
          </a:xfrm>
          <a:prstGeom prst="rect">
            <a:avLst/>
          </a:prstGeom>
          <a:noFill/>
          <a:ln>
            <a:noFill/>
          </a:ln>
        </p:spPr>
      </p:pic>
    </p:spTree>
    <p:extLst>
      <p:ext uri="{BB962C8B-B14F-4D97-AF65-F5344CB8AC3E}">
        <p14:creationId xmlns:p14="http://schemas.microsoft.com/office/powerpoint/2010/main" val="2808289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lt 8" descr="A couple of people on a boat in the water&#10;&#10;Description automatically generated">
            <a:extLst>
              <a:ext uri="{FF2B5EF4-FFF2-40B4-BE49-F238E27FC236}">
                <a16:creationId xmlns:a16="http://schemas.microsoft.com/office/drawing/2014/main" id="{4A00F3D2-D76A-442D-847A-F34A58F836B9}"/>
              </a:ext>
            </a:extLst>
          </p:cNvPr>
          <p:cNvPicPr/>
          <p:nvPr/>
        </p:nvPicPr>
        <p:blipFill rotWithShape="1">
          <a:blip r:embed="rId2">
            <a:extLst>
              <a:ext uri="{28A0092B-C50C-407E-A947-70E740481C1C}">
                <a14:useLocalDpi xmlns:a14="http://schemas.microsoft.com/office/drawing/2010/main" val="0"/>
              </a:ext>
            </a:extLst>
          </a:blip>
          <a:srcRect l="18666" r="2" b="2"/>
          <a:stretch/>
        </p:blipFill>
        <p:spPr bwMode="auto">
          <a:xfrm>
            <a:off x="20" y="10"/>
            <a:ext cx="9143980" cy="5143490"/>
          </a:xfrm>
          <a:prstGeom prst="rect">
            <a:avLst/>
          </a:prstGeom>
          <a:noFill/>
          <a:ln>
            <a:noFill/>
          </a:ln>
        </p:spPr>
      </p:pic>
    </p:spTree>
    <p:extLst>
      <p:ext uri="{BB962C8B-B14F-4D97-AF65-F5344CB8AC3E}">
        <p14:creationId xmlns:p14="http://schemas.microsoft.com/office/powerpoint/2010/main" val="2953061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CD07C-524D-429D-8520-A5943DDD7CF8}"/>
              </a:ext>
            </a:extLst>
          </p:cNvPr>
          <p:cNvSpPr>
            <a:spLocks noGrp="1"/>
          </p:cNvSpPr>
          <p:nvPr>
            <p:ph type="title"/>
          </p:nvPr>
        </p:nvSpPr>
        <p:spPr>
          <a:xfrm>
            <a:off x="251188" y="75231"/>
            <a:ext cx="7120200" cy="1172700"/>
          </a:xfrm>
        </p:spPr>
        <p:txBody>
          <a:bodyPr/>
          <a:lstStyle/>
          <a:p>
            <a:pPr algn="ctr"/>
            <a:r>
              <a:rPr lang="et-EE" dirty="0">
                <a:solidFill>
                  <a:srgbClr val="0070C0"/>
                </a:solidFill>
              </a:rPr>
              <a:t>Kultuurivaldkond</a:t>
            </a:r>
            <a:endParaRPr lang="en-US" dirty="0">
              <a:solidFill>
                <a:srgbClr val="0070C0"/>
              </a:solidFill>
            </a:endParaRPr>
          </a:p>
        </p:txBody>
      </p:sp>
      <p:sp>
        <p:nvSpPr>
          <p:cNvPr id="3" name="Text Placeholder 2">
            <a:extLst>
              <a:ext uri="{FF2B5EF4-FFF2-40B4-BE49-F238E27FC236}">
                <a16:creationId xmlns:a16="http://schemas.microsoft.com/office/drawing/2014/main" id="{9B6E1751-32CC-4624-B279-B9327FBE3170}"/>
              </a:ext>
            </a:extLst>
          </p:cNvPr>
          <p:cNvSpPr>
            <a:spLocks noGrp="1"/>
          </p:cNvSpPr>
          <p:nvPr>
            <p:ph type="body" idx="1"/>
          </p:nvPr>
        </p:nvSpPr>
        <p:spPr>
          <a:xfrm>
            <a:off x="311699" y="712694"/>
            <a:ext cx="7843941" cy="4136881"/>
          </a:xfrm>
        </p:spPr>
        <p:txBody>
          <a:bodyPr/>
          <a:lstStyle/>
          <a:p>
            <a:r>
              <a:rPr lang="et-EE" sz="2800" dirty="0"/>
              <a:t>Rannarahva Muuseum, Viimsi Vabaõhumuuseum, Naissaare kitsrööpmeline raudtee ja militaarmuuseum</a:t>
            </a:r>
          </a:p>
          <a:p>
            <a:r>
              <a:rPr lang="et-EE" sz="2800" dirty="0"/>
              <a:t>Viimsi Raamatukogu, 1300m2</a:t>
            </a:r>
          </a:p>
          <a:p>
            <a:r>
              <a:rPr lang="et-EE" sz="2800" dirty="0"/>
              <a:t>Prangli rahvamaja ja raamatukogu</a:t>
            </a:r>
          </a:p>
          <a:p>
            <a:r>
              <a:rPr lang="et-EE" sz="2800" dirty="0"/>
              <a:t>Kabelid ja kirikud, sh Pranglil ja Naissaarel</a:t>
            </a:r>
          </a:p>
          <a:p>
            <a:r>
              <a:rPr lang="et-EE" sz="2800" dirty="0"/>
              <a:t>Viimsi huvikeskus</a:t>
            </a:r>
          </a:p>
          <a:p>
            <a:endParaRPr lang="et-EE" dirty="0"/>
          </a:p>
          <a:p>
            <a:endParaRPr lang="en-US" dirty="0"/>
          </a:p>
        </p:txBody>
      </p:sp>
    </p:spTree>
    <p:extLst>
      <p:ext uri="{BB962C8B-B14F-4D97-AF65-F5344CB8AC3E}">
        <p14:creationId xmlns:p14="http://schemas.microsoft.com/office/powerpoint/2010/main" val="406994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1E1E-1918-4B4D-BA24-E4176ED95DED}"/>
              </a:ext>
            </a:extLst>
          </p:cNvPr>
          <p:cNvSpPr>
            <a:spLocks noGrp="1"/>
          </p:cNvSpPr>
          <p:nvPr>
            <p:ph type="title"/>
          </p:nvPr>
        </p:nvSpPr>
        <p:spPr>
          <a:xfrm>
            <a:off x="255859" y="95316"/>
            <a:ext cx="7120200" cy="1172700"/>
          </a:xfrm>
        </p:spPr>
        <p:txBody>
          <a:bodyPr/>
          <a:lstStyle/>
          <a:p>
            <a:pPr algn="ctr"/>
            <a:r>
              <a:rPr lang="et-EE" dirty="0">
                <a:solidFill>
                  <a:srgbClr val="0070C0"/>
                </a:solidFill>
              </a:rPr>
              <a:t>Kultuurivaldkond</a:t>
            </a:r>
            <a:endParaRPr lang="en-US" dirty="0">
              <a:solidFill>
                <a:srgbClr val="0070C0"/>
              </a:solidFill>
            </a:endParaRPr>
          </a:p>
        </p:txBody>
      </p:sp>
      <p:sp>
        <p:nvSpPr>
          <p:cNvPr id="3" name="Text Placeholder 2">
            <a:extLst>
              <a:ext uri="{FF2B5EF4-FFF2-40B4-BE49-F238E27FC236}">
                <a16:creationId xmlns:a16="http://schemas.microsoft.com/office/drawing/2014/main" id="{C25347D5-8432-4F97-A2C4-A9193027D0B2}"/>
              </a:ext>
            </a:extLst>
          </p:cNvPr>
          <p:cNvSpPr>
            <a:spLocks noGrp="1"/>
          </p:cNvSpPr>
          <p:nvPr>
            <p:ph type="body" idx="1"/>
          </p:nvPr>
        </p:nvSpPr>
        <p:spPr/>
        <p:txBody>
          <a:bodyPr/>
          <a:lstStyle/>
          <a:p>
            <a:endParaRPr lang="en-US" dirty="0"/>
          </a:p>
        </p:txBody>
      </p:sp>
      <p:pic>
        <p:nvPicPr>
          <p:cNvPr id="4" name="Content Placeholder 18">
            <a:extLst>
              <a:ext uri="{FF2B5EF4-FFF2-40B4-BE49-F238E27FC236}">
                <a16:creationId xmlns:a16="http://schemas.microsoft.com/office/drawing/2014/main" id="{0741D5FB-C089-45F5-BA52-EB8A0EA770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1276" y="564007"/>
            <a:ext cx="4634821" cy="4634821"/>
          </a:xfrm>
          <a:prstGeom prst="rect">
            <a:avLst/>
          </a:prstGeom>
          <a:noFill/>
          <a:ln>
            <a:noFill/>
          </a:ln>
        </p:spPr>
      </p:pic>
    </p:spTree>
    <p:extLst>
      <p:ext uri="{BB962C8B-B14F-4D97-AF65-F5344CB8AC3E}">
        <p14:creationId xmlns:p14="http://schemas.microsoft.com/office/powerpoint/2010/main" val="1197087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AC58D4CA-8505-47A4-AC42-B112439C6B1D}"/>
              </a:ext>
            </a:extLst>
          </p:cNvPr>
          <p:cNvSpPr>
            <a:spLocks noGrp="1" noChangeArrowheads="1"/>
          </p:cNvSpPr>
          <p:nvPr>
            <p:ph type="title"/>
          </p:nvPr>
        </p:nvSpPr>
        <p:spPr>
          <a:xfrm>
            <a:off x="1575197" y="47625"/>
            <a:ext cx="5829300" cy="1085850"/>
          </a:xfrm>
        </p:spPr>
        <p:txBody>
          <a:bodyPr/>
          <a:lstStyle/>
          <a:p>
            <a:pPr algn="ctr"/>
            <a:r>
              <a:rPr lang="et-EE" altLang="et-EE" b="1" dirty="0">
                <a:solidFill>
                  <a:srgbClr val="0070C0"/>
                </a:solidFill>
              </a:rPr>
              <a:t>Viimsi </a:t>
            </a:r>
            <a:r>
              <a:rPr lang="en-US" altLang="et-EE" b="1" dirty="0" err="1">
                <a:solidFill>
                  <a:srgbClr val="0070C0"/>
                </a:solidFill>
              </a:rPr>
              <a:t>Raamatukogu</a:t>
            </a:r>
            <a:endParaRPr lang="et-EE" altLang="et-EE" b="1" dirty="0"/>
          </a:p>
        </p:txBody>
      </p:sp>
      <p:pic>
        <p:nvPicPr>
          <p:cNvPr id="35843" name="Content Placeholder 3">
            <a:extLst>
              <a:ext uri="{FF2B5EF4-FFF2-40B4-BE49-F238E27FC236}">
                <a16:creationId xmlns:a16="http://schemas.microsoft.com/office/drawing/2014/main" id="{4198F259-0EFE-4885-9A6D-2B77AF03E83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57351" y="1133475"/>
            <a:ext cx="3383756" cy="1944291"/>
          </a:xfrm>
        </p:spPr>
      </p:pic>
      <p:pic>
        <p:nvPicPr>
          <p:cNvPr id="35844" name="Picture 4" descr="new-logo">
            <a:extLst>
              <a:ext uri="{FF2B5EF4-FFF2-40B4-BE49-F238E27FC236}">
                <a16:creationId xmlns:a16="http://schemas.microsoft.com/office/drawing/2014/main" id="{06E713EB-EAC7-4FC2-A0BD-8C38FBC891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300" y="228600"/>
            <a:ext cx="86558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a:extLst>
              <a:ext uri="{FF2B5EF4-FFF2-40B4-BE49-F238E27FC236}">
                <a16:creationId xmlns:a16="http://schemas.microsoft.com/office/drawing/2014/main" id="{E3FB99DE-8206-470C-AC71-3410BD24C55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48151" y="3100388"/>
            <a:ext cx="3346847" cy="1884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B25CB29A-FD04-490D-A87C-0E06410E4846}"/>
              </a:ext>
            </a:extLst>
          </p:cNvPr>
          <p:cNvSpPr>
            <a:spLocks noGrp="1" noChangeArrowheads="1"/>
          </p:cNvSpPr>
          <p:nvPr>
            <p:ph type="title"/>
          </p:nvPr>
        </p:nvSpPr>
        <p:spPr>
          <a:xfrm>
            <a:off x="1387079" y="250031"/>
            <a:ext cx="6694884" cy="857250"/>
          </a:xfrm>
        </p:spPr>
        <p:txBody>
          <a:bodyPr/>
          <a:lstStyle/>
          <a:p>
            <a:pPr algn="ctr" eaLnBrk="1" hangingPunct="1">
              <a:lnSpc>
                <a:spcPct val="80000"/>
              </a:lnSpc>
            </a:pPr>
            <a:r>
              <a:rPr lang="en-US" altLang="et-EE" b="1" dirty="0" err="1">
                <a:solidFill>
                  <a:srgbClr val="0070C0"/>
                </a:solidFill>
              </a:rPr>
              <a:t>Rannarahva</a:t>
            </a:r>
            <a:r>
              <a:rPr lang="en-US" altLang="et-EE" b="1" dirty="0">
                <a:solidFill>
                  <a:srgbClr val="0070C0"/>
                </a:solidFill>
              </a:rPr>
              <a:t> Muuseum</a:t>
            </a:r>
          </a:p>
        </p:txBody>
      </p:sp>
      <p:pic>
        <p:nvPicPr>
          <p:cNvPr id="36867" name="Picture 4" descr="new-logo">
            <a:extLst>
              <a:ext uri="{FF2B5EF4-FFF2-40B4-BE49-F238E27FC236}">
                <a16:creationId xmlns:a16="http://schemas.microsoft.com/office/drawing/2014/main" id="{DA0306CB-9368-4723-B143-CF2169B15A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300" y="228600"/>
            <a:ext cx="86558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12" descr="https://scontent-arn2-1.xx.fbcdn.net/v/t1.0-9/1962686_561525317293938_1042580675_n.jpg?oh=82af20a74b846f637bb9be35c55367e6&amp;oe=57C18D42">
            <a:extLst>
              <a:ext uri="{FF2B5EF4-FFF2-40B4-BE49-F238E27FC236}">
                <a16:creationId xmlns:a16="http://schemas.microsoft.com/office/drawing/2014/main" id="{5C3ABC8C-0C85-466A-A8FC-445C897B69DE}"/>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007269" y="1707356"/>
            <a:ext cx="4119563" cy="2753916"/>
          </a:xfrm>
          <a:noFill/>
          <a:extLst>
            <a:ext uri="{909E8E84-426E-40DD-AFC4-6F175D3DCCD1}">
              <a14:hiddenFill xmlns:a14="http://schemas.microsoft.com/office/drawing/2010/main">
                <a:solidFill>
                  <a:srgbClr val="FFFFFF"/>
                </a:solidFill>
              </a14:hiddenFill>
            </a:ext>
          </a:extLst>
        </p:spPr>
      </p:pic>
      <p:pic>
        <p:nvPicPr>
          <p:cNvPr id="36869" name="Picture 14" descr="https://scontent-arn2-1.xx.fbcdn.net/v/t1.0-9/525473_301089250004214_605205794_n.jpg?oh=5a0037cd4c8e6d105a08b51ecdf199ac&amp;oe=580BD1F7">
            <a:extLst>
              <a:ext uri="{FF2B5EF4-FFF2-40B4-BE49-F238E27FC236}">
                <a16:creationId xmlns:a16="http://schemas.microsoft.com/office/drawing/2014/main" id="{0C5DF19A-7084-4E71-AA5E-86C033BFAF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4685" y="1707356"/>
            <a:ext cx="3671888" cy="27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Rectangle 6">
            <a:extLst>
              <a:ext uri="{FF2B5EF4-FFF2-40B4-BE49-F238E27FC236}">
                <a16:creationId xmlns:a16="http://schemas.microsoft.com/office/drawing/2014/main" id="{C6576BDE-BA5B-414B-9390-82702250C33E}"/>
              </a:ext>
            </a:extLst>
          </p:cNvPr>
          <p:cNvSpPr>
            <a:spLocks noChangeArrowheads="1"/>
          </p:cNvSpPr>
          <p:nvPr/>
        </p:nvSpPr>
        <p:spPr bwMode="auto">
          <a:xfrm>
            <a:off x="5057775" y="1653779"/>
            <a:ext cx="54769" cy="291584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a:spcBef>
                <a:spcPct val="0"/>
              </a:spcBef>
              <a:buFontTx/>
              <a:buNone/>
            </a:pPr>
            <a:r>
              <a:rPr lang="en-US" altLang="et-EE" sz="1800"/>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EFE1D-EE25-4485-B4D7-4E2A0CE57777}"/>
              </a:ext>
            </a:extLst>
          </p:cNvPr>
          <p:cNvSpPr>
            <a:spLocks noGrp="1"/>
          </p:cNvSpPr>
          <p:nvPr>
            <p:ph type="title"/>
          </p:nvPr>
        </p:nvSpPr>
        <p:spPr>
          <a:xfrm>
            <a:off x="244465" y="102125"/>
            <a:ext cx="7120200" cy="691251"/>
          </a:xfrm>
        </p:spPr>
        <p:txBody>
          <a:bodyPr/>
          <a:lstStyle/>
          <a:p>
            <a:pPr algn="ctr"/>
            <a:r>
              <a:rPr lang="et-EE" dirty="0">
                <a:solidFill>
                  <a:srgbClr val="0070C0"/>
                </a:solidFill>
              </a:rPr>
              <a:t>Haridus ja noorsootöö</a:t>
            </a:r>
            <a:endParaRPr lang="en-US" dirty="0">
              <a:solidFill>
                <a:srgbClr val="0070C0"/>
              </a:solidFill>
            </a:endParaRPr>
          </a:p>
        </p:txBody>
      </p:sp>
      <p:sp>
        <p:nvSpPr>
          <p:cNvPr id="3" name="Text Placeholder 2">
            <a:extLst>
              <a:ext uri="{FF2B5EF4-FFF2-40B4-BE49-F238E27FC236}">
                <a16:creationId xmlns:a16="http://schemas.microsoft.com/office/drawing/2014/main" id="{0FE063EC-9AF7-472E-9170-28E9049C8C24}"/>
              </a:ext>
            </a:extLst>
          </p:cNvPr>
          <p:cNvSpPr>
            <a:spLocks noGrp="1"/>
          </p:cNvSpPr>
          <p:nvPr>
            <p:ph type="body" idx="1"/>
          </p:nvPr>
        </p:nvSpPr>
        <p:spPr/>
        <p:txBody>
          <a:bodyPr/>
          <a:lstStyle/>
          <a:p>
            <a:endParaRPr lang="en-US" dirty="0"/>
          </a:p>
        </p:txBody>
      </p:sp>
      <p:pic>
        <p:nvPicPr>
          <p:cNvPr id="5" name="Picture 4" descr="viimsi-esik">
            <a:extLst>
              <a:ext uri="{FF2B5EF4-FFF2-40B4-BE49-F238E27FC236}">
                <a16:creationId xmlns:a16="http://schemas.microsoft.com/office/drawing/2014/main" id="{22F962BF-DD73-46ED-9D76-B0B1982033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26" y="1621648"/>
            <a:ext cx="8892811" cy="227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6983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u kohatäide 3">
            <a:extLst>
              <a:ext uri="{FF2B5EF4-FFF2-40B4-BE49-F238E27FC236}">
                <a16:creationId xmlns:a16="http://schemas.microsoft.com/office/drawing/2014/main" id="{2811636F-3586-465F-A1C7-4DA463DD5EAC}"/>
              </a:ext>
            </a:extLst>
          </p:cNvPr>
          <p:cNvPicPr>
            <a:picLocks noGrp="1" noChangeAspect="1"/>
          </p:cNvPicPr>
          <p:nvPr>
            <p:ph idx="1"/>
          </p:nvPr>
        </p:nvPicPr>
        <p:blipFill rotWithShape="1">
          <a:blip r:embed="rId2"/>
          <a:srcRect r="6704" b="1"/>
          <a:stretch/>
        </p:blipFill>
        <p:spPr>
          <a:xfrm>
            <a:off x="1144917" y="0"/>
            <a:ext cx="6902905" cy="514350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new-logo">
            <a:extLst>
              <a:ext uri="{FF2B5EF4-FFF2-40B4-BE49-F238E27FC236}">
                <a16:creationId xmlns:a16="http://schemas.microsoft.com/office/drawing/2014/main" id="{06CD252B-36C3-478E-9CE3-9FE083ACCD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300" y="228600"/>
            <a:ext cx="86558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a:extLst>
              <a:ext uri="{FF2B5EF4-FFF2-40B4-BE49-F238E27FC236}">
                <a16:creationId xmlns:a16="http://schemas.microsoft.com/office/drawing/2014/main" id="{0561EB14-BCDD-4275-B904-B2852EEB7B6D}"/>
              </a:ext>
            </a:extLst>
          </p:cNvPr>
          <p:cNvSpPr>
            <a:spLocks noGrp="1" noChangeArrowheads="1"/>
          </p:cNvSpPr>
          <p:nvPr>
            <p:ph type="title"/>
          </p:nvPr>
        </p:nvSpPr>
        <p:spPr>
          <a:xfrm>
            <a:off x="1562100" y="561975"/>
            <a:ext cx="5829300" cy="3132535"/>
          </a:xfrm>
        </p:spPr>
        <p:txBody>
          <a:bodyPr/>
          <a:lstStyle/>
          <a:p>
            <a:pPr algn="ctr" eaLnBrk="1" hangingPunct="1">
              <a:lnSpc>
                <a:spcPct val="80000"/>
              </a:lnSpc>
            </a:pPr>
            <a:br>
              <a:rPr lang="en-US" altLang="et-EE" dirty="0">
                <a:solidFill>
                  <a:srgbClr val="0083D7"/>
                </a:solidFill>
              </a:rPr>
            </a:br>
            <a:r>
              <a:rPr lang="et-EE" altLang="et-EE" b="1" dirty="0">
                <a:solidFill>
                  <a:srgbClr val="0070C0"/>
                </a:solidFill>
              </a:rPr>
              <a:t>Viimsi</a:t>
            </a:r>
            <a:r>
              <a:rPr lang="en-US" altLang="et-EE" b="1" dirty="0">
                <a:solidFill>
                  <a:srgbClr val="0070C0"/>
                </a:solidFill>
              </a:rPr>
              <a:t>s </a:t>
            </a:r>
            <a:r>
              <a:rPr lang="en-US" altLang="et-EE" b="1" dirty="0" err="1">
                <a:solidFill>
                  <a:srgbClr val="0070C0"/>
                </a:solidFill>
              </a:rPr>
              <a:t>pakutav</a:t>
            </a:r>
            <a:r>
              <a:rPr lang="en-US" altLang="et-EE" b="1" dirty="0">
                <a:solidFill>
                  <a:srgbClr val="0070C0"/>
                </a:solidFill>
              </a:rPr>
              <a:t> </a:t>
            </a:r>
            <a:r>
              <a:rPr lang="en-US" altLang="et-EE" b="1" dirty="0" err="1">
                <a:solidFill>
                  <a:srgbClr val="0070C0"/>
                </a:solidFill>
              </a:rPr>
              <a:t>haridus</a:t>
            </a:r>
            <a:r>
              <a:rPr lang="en-US" altLang="et-EE" b="1" dirty="0">
                <a:solidFill>
                  <a:srgbClr val="0070C0"/>
                </a:solidFill>
              </a:rPr>
              <a:t> </a:t>
            </a:r>
            <a:r>
              <a:rPr lang="en-US" altLang="et-EE" b="1" dirty="0" err="1">
                <a:solidFill>
                  <a:srgbClr val="0070C0"/>
                </a:solidFill>
              </a:rPr>
              <a:t>kuulub</a:t>
            </a:r>
            <a:r>
              <a:rPr lang="en-US" altLang="et-EE" b="1" dirty="0">
                <a:solidFill>
                  <a:srgbClr val="0070C0"/>
                </a:solidFill>
              </a:rPr>
              <a:t> </a:t>
            </a:r>
            <a:r>
              <a:rPr lang="en-US" altLang="et-EE" b="1" dirty="0" err="1">
                <a:solidFill>
                  <a:srgbClr val="0070C0"/>
                </a:solidFill>
              </a:rPr>
              <a:t>riigi</a:t>
            </a:r>
            <a:r>
              <a:rPr lang="en-US" altLang="et-EE" b="1" dirty="0">
                <a:solidFill>
                  <a:srgbClr val="0070C0"/>
                </a:solidFill>
              </a:rPr>
              <a:t> </a:t>
            </a:r>
            <a:r>
              <a:rPr lang="en-US" altLang="et-EE" b="1" dirty="0" err="1">
                <a:solidFill>
                  <a:srgbClr val="0070C0"/>
                </a:solidFill>
              </a:rPr>
              <a:t>parimate</a:t>
            </a:r>
            <a:r>
              <a:rPr lang="en-US" altLang="et-EE" b="1" dirty="0">
                <a:solidFill>
                  <a:srgbClr val="0070C0"/>
                </a:solidFill>
              </a:rPr>
              <a:t> </a:t>
            </a:r>
            <a:r>
              <a:rPr lang="en-US" altLang="et-EE" b="1" dirty="0" err="1">
                <a:solidFill>
                  <a:srgbClr val="0070C0"/>
                </a:solidFill>
              </a:rPr>
              <a:t>hulka</a:t>
            </a:r>
            <a:br>
              <a:rPr lang="en-US" altLang="et-EE" dirty="0">
                <a:solidFill>
                  <a:srgbClr val="0083D7"/>
                </a:solidFill>
              </a:rPr>
            </a:br>
            <a:br>
              <a:rPr lang="en-US" altLang="et-EE" dirty="0">
                <a:solidFill>
                  <a:srgbClr val="0083D7"/>
                </a:solidFill>
              </a:rPr>
            </a:br>
            <a:br>
              <a:rPr lang="en-US" altLang="et-EE" dirty="0">
                <a:solidFill>
                  <a:srgbClr val="0083D7"/>
                </a:solidFill>
              </a:rPr>
            </a:br>
            <a:r>
              <a:rPr lang="en-US" altLang="et-EE" dirty="0" err="1">
                <a:solidFill>
                  <a:srgbClr val="FF0000"/>
                </a:solidFill>
              </a:rPr>
              <a:t>siia</a:t>
            </a:r>
            <a:r>
              <a:rPr lang="en-US" altLang="et-EE" dirty="0">
                <a:solidFill>
                  <a:srgbClr val="FF0000"/>
                </a:solidFill>
              </a:rPr>
              <a:t> </a:t>
            </a:r>
            <a:r>
              <a:rPr lang="en-US" altLang="et-EE" dirty="0" err="1">
                <a:solidFill>
                  <a:srgbClr val="FF0000"/>
                </a:solidFill>
              </a:rPr>
              <a:t>sõnapilve</a:t>
            </a:r>
            <a:r>
              <a:rPr lang="en-US" altLang="et-EE" dirty="0">
                <a:solidFill>
                  <a:srgbClr val="FF0000"/>
                </a:solidFill>
              </a:rPr>
              <a:t> </a:t>
            </a:r>
            <a:r>
              <a:rPr lang="en-US" altLang="et-EE" dirty="0" err="1">
                <a:solidFill>
                  <a:srgbClr val="FF0000"/>
                </a:solidFill>
              </a:rPr>
              <a:t>pilt</a:t>
            </a:r>
            <a:r>
              <a:rPr lang="en-US" altLang="et-EE" dirty="0">
                <a:solidFill>
                  <a:srgbClr val="FF0000"/>
                </a:solidFill>
              </a:rPr>
              <a:t>!</a:t>
            </a:r>
            <a:br>
              <a:rPr lang="et-EE" altLang="et-EE" dirty="0">
                <a:solidFill>
                  <a:srgbClr val="0083D7"/>
                </a:solidFill>
              </a:rPr>
            </a:br>
            <a:endParaRPr lang="en-US" altLang="et-EE" dirty="0">
              <a:solidFill>
                <a:srgbClr val="0083D7"/>
              </a:solidFill>
            </a:endParaRPr>
          </a:p>
        </p:txBody>
      </p:sp>
      <p:pic>
        <p:nvPicPr>
          <p:cNvPr id="5124" name="Picture 6" descr="all-new">
            <a:extLst>
              <a:ext uri="{FF2B5EF4-FFF2-40B4-BE49-F238E27FC236}">
                <a16:creationId xmlns:a16="http://schemas.microsoft.com/office/drawing/2014/main" id="{F8B082ED-0CFF-47C3-AE15-F8BC719B85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693444"/>
            <a:ext cx="6858000" cy="4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lt 1">
            <a:extLst>
              <a:ext uri="{FF2B5EF4-FFF2-40B4-BE49-F238E27FC236}">
                <a16:creationId xmlns:a16="http://schemas.microsoft.com/office/drawing/2014/main" id="{C356AF92-4C3D-469F-AFB0-4E3F1CAFAAA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68879" y="-2889647"/>
            <a:ext cx="2293144"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lt 2">
            <a:extLst>
              <a:ext uri="{FF2B5EF4-FFF2-40B4-BE49-F238E27FC236}">
                <a16:creationId xmlns:a16="http://schemas.microsoft.com/office/drawing/2014/main" id="{2DA92B56-4CAD-40F3-9996-58045E3911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7775" y="2234804"/>
            <a:ext cx="2646760" cy="1525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a:extLst>
              <a:ext uri="{FF2B5EF4-FFF2-40B4-BE49-F238E27FC236}">
                <a16:creationId xmlns:a16="http://schemas.microsoft.com/office/drawing/2014/main" id="{B27543EF-F489-4194-89D9-9FE5F45C9FCB}"/>
              </a:ext>
            </a:extLst>
          </p:cNvPr>
          <p:cNvSpPr>
            <a:spLocks noGrp="1" noChangeArrowheads="1"/>
          </p:cNvSpPr>
          <p:nvPr>
            <p:ph idx="1"/>
          </p:nvPr>
        </p:nvSpPr>
        <p:spPr>
          <a:xfrm>
            <a:off x="1306117" y="759619"/>
            <a:ext cx="3536156" cy="2594372"/>
          </a:xfrm>
        </p:spPr>
        <p:txBody>
          <a:bodyPr/>
          <a:lstStyle/>
          <a:p>
            <a:pPr eaLnBrk="1" hangingPunct="1"/>
            <a:r>
              <a:rPr lang="en-US" altLang="et-EE" sz="1350" dirty="0" err="1">
                <a:solidFill>
                  <a:srgbClr val="181512"/>
                </a:solidFill>
              </a:rPr>
              <a:t>Lasteaiad</a:t>
            </a:r>
            <a:r>
              <a:rPr lang="en-US" altLang="et-EE" sz="1350" dirty="0">
                <a:solidFill>
                  <a:srgbClr val="181512"/>
                </a:solidFill>
              </a:rPr>
              <a:t>:</a:t>
            </a:r>
            <a:endParaRPr lang="et-EE" altLang="et-EE" sz="1350" dirty="0">
              <a:solidFill>
                <a:srgbClr val="181512"/>
              </a:solidFill>
            </a:endParaRPr>
          </a:p>
          <a:p>
            <a:pPr lvl="1" eaLnBrk="1" hangingPunct="1"/>
            <a:r>
              <a:rPr lang="et-EE" altLang="et-EE" sz="1350" dirty="0">
                <a:solidFill>
                  <a:srgbClr val="181512"/>
                </a:solidFill>
              </a:rPr>
              <a:t>MLA Viimsi Lasteaiad </a:t>
            </a:r>
            <a:r>
              <a:rPr lang="en-US" altLang="et-EE" sz="1350" dirty="0">
                <a:solidFill>
                  <a:srgbClr val="181512"/>
                </a:solidFill>
              </a:rPr>
              <a:t>– 962 last</a:t>
            </a:r>
          </a:p>
          <a:p>
            <a:pPr lvl="1" eaLnBrk="1" hangingPunct="1"/>
            <a:r>
              <a:rPr lang="en-US" altLang="et-EE" sz="1350" dirty="0" err="1">
                <a:solidFill>
                  <a:srgbClr val="181512"/>
                </a:solidFill>
              </a:rPr>
              <a:t>Hankepartnerid</a:t>
            </a:r>
            <a:r>
              <a:rPr lang="en-US" altLang="et-EE" sz="1350" dirty="0">
                <a:solidFill>
                  <a:srgbClr val="181512"/>
                </a:solidFill>
              </a:rPr>
              <a:t> - 61 last</a:t>
            </a:r>
            <a:endParaRPr lang="et-EE" altLang="et-EE" sz="1350" dirty="0">
              <a:solidFill>
                <a:srgbClr val="181512"/>
              </a:solidFill>
            </a:endParaRPr>
          </a:p>
          <a:p>
            <a:pPr lvl="1" eaLnBrk="1" hangingPunct="1"/>
            <a:r>
              <a:rPr lang="en-US" altLang="et-EE" sz="1350" dirty="0" err="1">
                <a:solidFill>
                  <a:srgbClr val="181512"/>
                </a:solidFill>
              </a:rPr>
              <a:t>Eralasteaedades</a:t>
            </a:r>
            <a:r>
              <a:rPr lang="en-US" altLang="et-EE" sz="1350" dirty="0">
                <a:solidFill>
                  <a:srgbClr val="181512"/>
                </a:solidFill>
              </a:rPr>
              <a:t> – 495 last</a:t>
            </a:r>
          </a:p>
          <a:p>
            <a:pPr lvl="1" eaLnBrk="1" hangingPunct="1"/>
            <a:r>
              <a:rPr lang="en-US" altLang="et-EE" sz="1350" dirty="0" err="1">
                <a:solidFill>
                  <a:srgbClr val="181512"/>
                </a:solidFill>
              </a:rPr>
              <a:t>Lastehoius</a:t>
            </a:r>
            <a:r>
              <a:rPr lang="en-US" altLang="et-EE" sz="1350" dirty="0">
                <a:solidFill>
                  <a:srgbClr val="181512"/>
                </a:solidFill>
              </a:rPr>
              <a:t> – 76 last </a:t>
            </a:r>
          </a:p>
          <a:p>
            <a:pPr lvl="1" eaLnBrk="1" hangingPunct="1"/>
            <a:r>
              <a:rPr lang="en-US" altLang="et-EE" sz="1350" dirty="0" err="1">
                <a:solidFill>
                  <a:srgbClr val="181512"/>
                </a:solidFill>
              </a:rPr>
              <a:t>Koduse</a:t>
            </a:r>
            <a:r>
              <a:rPr lang="en-US" altLang="et-EE" sz="1350" dirty="0">
                <a:solidFill>
                  <a:srgbClr val="181512"/>
                </a:solidFill>
              </a:rPr>
              <a:t> lapse </a:t>
            </a:r>
            <a:r>
              <a:rPr lang="en-US" altLang="et-EE" sz="1350" dirty="0" err="1">
                <a:solidFill>
                  <a:srgbClr val="181512"/>
                </a:solidFill>
              </a:rPr>
              <a:t>toetuse</a:t>
            </a:r>
            <a:r>
              <a:rPr lang="en-US" altLang="et-EE" sz="1350" dirty="0">
                <a:solidFill>
                  <a:srgbClr val="181512"/>
                </a:solidFill>
              </a:rPr>
              <a:t> </a:t>
            </a:r>
            <a:r>
              <a:rPr lang="en-US" altLang="et-EE" sz="1350" dirty="0" err="1">
                <a:solidFill>
                  <a:srgbClr val="181512"/>
                </a:solidFill>
              </a:rPr>
              <a:t>saajaid</a:t>
            </a:r>
            <a:r>
              <a:rPr lang="en-US" altLang="et-EE" sz="1350" dirty="0">
                <a:solidFill>
                  <a:srgbClr val="181512"/>
                </a:solidFill>
              </a:rPr>
              <a:t> – 227</a:t>
            </a:r>
          </a:p>
          <a:p>
            <a:pPr lvl="1" eaLnBrk="1" hangingPunct="1"/>
            <a:endParaRPr lang="et-EE" altLang="et-EE" sz="1350" dirty="0">
              <a:solidFill>
                <a:srgbClr val="181512"/>
              </a:solidFill>
            </a:endParaRPr>
          </a:p>
          <a:p>
            <a:pPr eaLnBrk="1" hangingPunct="1"/>
            <a:r>
              <a:rPr lang="en-US" altLang="et-EE" sz="1350" dirty="0">
                <a:solidFill>
                  <a:srgbClr val="181512"/>
                </a:solidFill>
              </a:rPr>
              <a:t>Viimsi </a:t>
            </a:r>
            <a:r>
              <a:rPr lang="en-US" altLang="et-EE" sz="1350" dirty="0" err="1">
                <a:solidFill>
                  <a:srgbClr val="181512"/>
                </a:solidFill>
              </a:rPr>
              <a:t>valla</a:t>
            </a:r>
            <a:r>
              <a:rPr lang="en-US" altLang="et-EE" sz="1350" dirty="0">
                <a:solidFill>
                  <a:srgbClr val="181512"/>
                </a:solidFill>
              </a:rPr>
              <a:t> </a:t>
            </a:r>
            <a:r>
              <a:rPr lang="en-US" altLang="et-EE" sz="1350" dirty="0" err="1">
                <a:solidFill>
                  <a:srgbClr val="181512"/>
                </a:solidFill>
              </a:rPr>
              <a:t>koolid</a:t>
            </a:r>
            <a:r>
              <a:rPr lang="en-US" altLang="et-EE" sz="1350" dirty="0">
                <a:solidFill>
                  <a:srgbClr val="181512"/>
                </a:solidFill>
              </a:rPr>
              <a:t>:</a:t>
            </a:r>
            <a:endParaRPr lang="et-EE" altLang="et-EE" sz="1350" dirty="0">
              <a:solidFill>
                <a:srgbClr val="181512"/>
              </a:solidFill>
            </a:endParaRPr>
          </a:p>
          <a:p>
            <a:pPr lvl="1" eaLnBrk="1" hangingPunct="1"/>
            <a:r>
              <a:rPr lang="et-EE" altLang="et-EE" sz="1350" dirty="0">
                <a:solidFill>
                  <a:srgbClr val="181512"/>
                </a:solidFill>
              </a:rPr>
              <a:t>Viimsi Kool</a:t>
            </a:r>
            <a:r>
              <a:rPr lang="en-US" altLang="et-EE" sz="1350" dirty="0">
                <a:solidFill>
                  <a:srgbClr val="181512"/>
                </a:solidFill>
              </a:rPr>
              <a:t> – 1214 </a:t>
            </a:r>
            <a:r>
              <a:rPr lang="en-US" altLang="et-EE" sz="1350" dirty="0" err="1">
                <a:solidFill>
                  <a:srgbClr val="181512"/>
                </a:solidFill>
              </a:rPr>
              <a:t>õpilast</a:t>
            </a:r>
            <a:endParaRPr lang="et-EE" altLang="et-EE" sz="1350" b="1" dirty="0">
              <a:solidFill>
                <a:srgbClr val="181512"/>
              </a:solidFill>
            </a:endParaRPr>
          </a:p>
          <a:p>
            <a:pPr lvl="1" eaLnBrk="1" hangingPunct="1"/>
            <a:r>
              <a:rPr lang="et-EE" altLang="et-EE" sz="1350" dirty="0">
                <a:solidFill>
                  <a:srgbClr val="181512"/>
                </a:solidFill>
              </a:rPr>
              <a:t>Haabneeme Kool </a:t>
            </a:r>
            <a:r>
              <a:rPr lang="en-US" altLang="et-EE" sz="1350" dirty="0">
                <a:solidFill>
                  <a:srgbClr val="181512"/>
                </a:solidFill>
              </a:rPr>
              <a:t>– 675 </a:t>
            </a:r>
            <a:r>
              <a:rPr lang="en-US" altLang="et-EE" sz="1350" dirty="0" err="1">
                <a:solidFill>
                  <a:srgbClr val="181512"/>
                </a:solidFill>
              </a:rPr>
              <a:t>õpilast</a:t>
            </a:r>
            <a:endParaRPr lang="en-US" altLang="et-EE" sz="1350" dirty="0">
              <a:solidFill>
                <a:srgbClr val="181512"/>
              </a:solidFill>
            </a:endParaRPr>
          </a:p>
          <a:p>
            <a:pPr lvl="1" eaLnBrk="1" hangingPunct="1"/>
            <a:r>
              <a:rPr lang="et-EE" altLang="et-EE" sz="1350" dirty="0">
                <a:solidFill>
                  <a:srgbClr val="181512"/>
                </a:solidFill>
              </a:rPr>
              <a:t>Randvere Kool </a:t>
            </a:r>
            <a:r>
              <a:rPr lang="en-US" altLang="et-EE" sz="1350" dirty="0">
                <a:solidFill>
                  <a:srgbClr val="181512"/>
                </a:solidFill>
              </a:rPr>
              <a:t>– 385 </a:t>
            </a:r>
            <a:r>
              <a:rPr lang="en-US" altLang="et-EE" sz="1350" dirty="0" err="1">
                <a:solidFill>
                  <a:srgbClr val="181512"/>
                </a:solidFill>
              </a:rPr>
              <a:t>õpilast</a:t>
            </a:r>
            <a:endParaRPr lang="et-EE" altLang="et-EE" sz="1350" dirty="0">
              <a:solidFill>
                <a:srgbClr val="181512"/>
              </a:solidFill>
            </a:endParaRPr>
          </a:p>
          <a:p>
            <a:pPr lvl="1" eaLnBrk="1" hangingPunct="1"/>
            <a:r>
              <a:rPr lang="et-EE" altLang="et-EE" sz="1350" dirty="0">
                <a:solidFill>
                  <a:srgbClr val="181512"/>
                </a:solidFill>
              </a:rPr>
              <a:t>Püünsi Kool </a:t>
            </a:r>
            <a:r>
              <a:rPr lang="en-US" altLang="et-EE" sz="1350" dirty="0">
                <a:solidFill>
                  <a:srgbClr val="181512"/>
                </a:solidFill>
              </a:rPr>
              <a:t>– 290 </a:t>
            </a:r>
            <a:r>
              <a:rPr lang="en-US" altLang="et-EE" sz="1350" dirty="0" err="1">
                <a:solidFill>
                  <a:srgbClr val="181512"/>
                </a:solidFill>
              </a:rPr>
              <a:t>õpilast</a:t>
            </a:r>
            <a:endParaRPr lang="et-EE" altLang="et-EE" sz="1350" dirty="0">
              <a:solidFill>
                <a:srgbClr val="181512"/>
              </a:solidFill>
            </a:endParaRPr>
          </a:p>
          <a:p>
            <a:pPr lvl="1" eaLnBrk="1" hangingPunct="1"/>
            <a:r>
              <a:rPr lang="et-EE" altLang="et-EE" sz="1350" dirty="0">
                <a:solidFill>
                  <a:srgbClr val="181512"/>
                </a:solidFill>
              </a:rPr>
              <a:t>Prangli </a:t>
            </a:r>
            <a:r>
              <a:rPr lang="en-US" altLang="et-EE" sz="1350" dirty="0">
                <a:solidFill>
                  <a:srgbClr val="181512"/>
                </a:solidFill>
              </a:rPr>
              <a:t>K</a:t>
            </a:r>
            <a:r>
              <a:rPr lang="et-EE" altLang="et-EE" sz="1350" dirty="0">
                <a:solidFill>
                  <a:srgbClr val="181512"/>
                </a:solidFill>
              </a:rPr>
              <a:t>ool </a:t>
            </a:r>
            <a:r>
              <a:rPr lang="en-US" altLang="et-EE" sz="1350" dirty="0">
                <a:solidFill>
                  <a:srgbClr val="181512"/>
                </a:solidFill>
              </a:rPr>
              <a:t>– 5 </a:t>
            </a:r>
            <a:r>
              <a:rPr lang="en-US" altLang="et-EE" sz="1350" dirty="0" err="1">
                <a:solidFill>
                  <a:srgbClr val="181512"/>
                </a:solidFill>
              </a:rPr>
              <a:t>õpilast</a:t>
            </a:r>
            <a:endParaRPr lang="en-US" altLang="et-EE" sz="1350" dirty="0">
              <a:solidFill>
                <a:srgbClr val="181512"/>
              </a:solidFill>
            </a:endParaRPr>
          </a:p>
          <a:p>
            <a:pPr lvl="1" eaLnBrk="1" hangingPunct="1"/>
            <a:endParaRPr lang="et-EE" altLang="et-EE" sz="1350" dirty="0">
              <a:solidFill>
                <a:srgbClr val="181512"/>
              </a:solidFill>
            </a:endParaRPr>
          </a:p>
          <a:p>
            <a:pPr eaLnBrk="1" hangingPunct="1"/>
            <a:r>
              <a:rPr lang="en-US" altLang="et-EE" sz="1350" dirty="0">
                <a:solidFill>
                  <a:srgbClr val="181512"/>
                </a:solidFill>
              </a:rPr>
              <a:t>Viimsi </a:t>
            </a:r>
            <a:r>
              <a:rPr lang="en-US" altLang="et-EE" sz="1350" dirty="0" err="1">
                <a:solidFill>
                  <a:srgbClr val="181512"/>
                </a:solidFill>
              </a:rPr>
              <a:t>Gümnaasium</a:t>
            </a:r>
            <a:r>
              <a:rPr lang="en-US" altLang="et-EE" sz="1350" dirty="0">
                <a:solidFill>
                  <a:srgbClr val="181512"/>
                </a:solidFill>
              </a:rPr>
              <a:t> – 480 </a:t>
            </a:r>
            <a:r>
              <a:rPr lang="en-US" altLang="et-EE" sz="1350" dirty="0" err="1">
                <a:solidFill>
                  <a:srgbClr val="181512"/>
                </a:solidFill>
              </a:rPr>
              <a:t>õpilast</a:t>
            </a:r>
            <a:endParaRPr lang="en-US" altLang="et-EE" sz="1350" dirty="0">
              <a:solidFill>
                <a:srgbClr val="181512"/>
              </a:solidFill>
            </a:endParaRPr>
          </a:p>
          <a:p>
            <a:pPr eaLnBrk="1" hangingPunct="1"/>
            <a:r>
              <a:rPr lang="en-US" altLang="et-EE" sz="1350" dirty="0" err="1">
                <a:solidFill>
                  <a:srgbClr val="181512"/>
                </a:solidFill>
              </a:rPr>
              <a:t>Mujal</a:t>
            </a:r>
            <a:r>
              <a:rPr lang="en-US" altLang="et-EE" sz="1350" dirty="0">
                <a:solidFill>
                  <a:srgbClr val="181512"/>
                </a:solidFill>
              </a:rPr>
              <a:t> </a:t>
            </a:r>
            <a:r>
              <a:rPr lang="en-US" altLang="et-EE" sz="1350" dirty="0" err="1">
                <a:solidFill>
                  <a:srgbClr val="181512"/>
                </a:solidFill>
              </a:rPr>
              <a:t>õppijaid</a:t>
            </a:r>
            <a:r>
              <a:rPr lang="en-US" altLang="et-EE" sz="1350" dirty="0">
                <a:solidFill>
                  <a:srgbClr val="181512"/>
                </a:solidFill>
              </a:rPr>
              <a:t> ca 600</a:t>
            </a:r>
          </a:p>
          <a:p>
            <a:pPr eaLnBrk="1" hangingPunct="1"/>
            <a:endParaRPr lang="en-US" altLang="et-EE" dirty="0"/>
          </a:p>
          <a:p>
            <a:pPr eaLnBrk="1" hangingPunct="1">
              <a:buFontTx/>
              <a:buNone/>
            </a:pPr>
            <a:r>
              <a:rPr lang="et-EE" altLang="et-EE" dirty="0"/>
              <a:t> </a:t>
            </a:r>
            <a:endParaRPr lang="en-US" altLang="et-EE" dirty="0"/>
          </a:p>
          <a:p>
            <a:pPr lvl="1" eaLnBrk="1" hangingPunct="1"/>
            <a:endParaRPr lang="en-US" altLang="et-EE" dirty="0">
              <a:solidFill>
                <a:srgbClr val="181512"/>
              </a:solidFill>
            </a:endParaRPr>
          </a:p>
        </p:txBody>
      </p:sp>
      <p:pic>
        <p:nvPicPr>
          <p:cNvPr id="8196" name="Picture 4" descr="new-logo">
            <a:extLst>
              <a:ext uri="{FF2B5EF4-FFF2-40B4-BE49-F238E27FC236}">
                <a16:creationId xmlns:a16="http://schemas.microsoft.com/office/drawing/2014/main" id="{7D659345-D6E0-4144-96FC-8983FAEBFC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2300" y="228600"/>
            <a:ext cx="86558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2">
            <a:extLst>
              <a:ext uri="{FF2B5EF4-FFF2-40B4-BE49-F238E27FC236}">
                <a16:creationId xmlns:a16="http://schemas.microsoft.com/office/drawing/2014/main" id="{D34991C3-1A1E-4651-B55B-526AFB308EFF}"/>
              </a:ext>
            </a:extLst>
          </p:cNvPr>
          <p:cNvSpPr>
            <a:spLocks noGrp="1" noChangeArrowheads="1"/>
          </p:cNvSpPr>
          <p:nvPr>
            <p:ph type="title"/>
          </p:nvPr>
        </p:nvSpPr>
        <p:spPr>
          <a:xfrm>
            <a:off x="1575197" y="252412"/>
            <a:ext cx="5829300" cy="347663"/>
          </a:xfrm>
        </p:spPr>
        <p:txBody>
          <a:bodyPr/>
          <a:lstStyle/>
          <a:p>
            <a:pPr algn="ctr" eaLnBrk="1" hangingPunct="1">
              <a:lnSpc>
                <a:spcPct val="80000"/>
              </a:lnSpc>
            </a:pPr>
            <a:r>
              <a:rPr lang="et-EE" altLang="et-EE" b="1" dirty="0">
                <a:solidFill>
                  <a:srgbClr val="0083D7"/>
                </a:solidFill>
              </a:rPr>
              <a:t>Haridus arvudes</a:t>
            </a:r>
            <a:br>
              <a:rPr lang="en-US" altLang="et-EE" dirty="0">
                <a:solidFill>
                  <a:srgbClr val="0083D7"/>
                </a:solidFill>
              </a:rPr>
            </a:br>
            <a:br>
              <a:rPr lang="et-EE" altLang="et-EE" dirty="0">
                <a:solidFill>
                  <a:srgbClr val="0083D7"/>
                </a:solidFill>
              </a:rPr>
            </a:br>
            <a:endParaRPr lang="en-US" altLang="et-EE" dirty="0">
              <a:solidFill>
                <a:srgbClr val="0083D7"/>
              </a:solidFill>
            </a:endParaRPr>
          </a:p>
        </p:txBody>
      </p:sp>
      <p:pic>
        <p:nvPicPr>
          <p:cNvPr id="8198" name="Picture 6" descr="all-new">
            <a:extLst>
              <a:ext uri="{FF2B5EF4-FFF2-40B4-BE49-F238E27FC236}">
                <a16:creationId xmlns:a16="http://schemas.microsoft.com/office/drawing/2014/main" id="{84401237-A5A2-4736-A8F0-3A33843740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4693444"/>
            <a:ext cx="6858000" cy="4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lt 1">
            <a:extLst>
              <a:ext uri="{FF2B5EF4-FFF2-40B4-BE49-F238E27FC236}">
                <a16:creationId xmlns:a16="http://schemas.microsoft.com/office/drawing/2014/main" id="{2D8AFBF8-41FB-4FCD-A6AB-EE4073653FE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68879" y="-2889647"/>
            <a:ext cx="2293144"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ealkiri 1">
            <a:extLst>
              <a:ext uri="{FF2B5EF4-FFF2-40B4-BE49-F238E27FC236}">
                <a16:creationId xmlns:a16="http://schemas.microsoft.com/office/drawing/2014/main" id="{CCBCB952-B388-40C5-A750-3C2663EB50FC}"/>
              </a:ext>
            </a:extLst>
          </p:cNvPr>
          <p:cNvSpPr>
            <a:spLocks noGrp="1" noChangeArrowheads="1"/>
          </p:cNvSpPr>
          <p:nvPr>
            <p:ph type="title"/>
          </p:nvPr>
        </p:nvSpPr>
        <p:spPr/>
        <p:txBody>
          <a:bodyPr/>
          <a:lstStyle/>
          <a:p>
            <a:pPr algn="ctr"/>
            <a:r>
              <a:rPr lang="et-EE" altLang="et-EE" b="1" dirty="0">
                <a:solidFill>
                  <a:srgbClr val="0070C0"/>
                </a:solidFill>
              </a:rPr>
              <a:t>Lasteaiaeas – Viimsi vald</a:t>
            </a:r>
          </a:p>
        </p:txBody>
      </p:sp>
      <p:sp>
        <p:nvSpPr>
          <p:cNvPr id="10243" name="Content Placeholder 3">
            <a:extLst>
              <a:ext uri="{FF2B5EF4-FFF2-40B4-BE49-F238E27FC236}">
                <a16:creationId xmlns:a16="http://schemas.microsoft.com/office/drawing/2014/main" id="{F7917EBB-979A-4015-B7CD-7877F81104FA}"/>
              </a:ext>
            </a:extLst>
          </p:cNvPr>
          <p:cNvSpPr>
            <a:spLocks noGrp="1" noChangeArrowheads="1"/>
          </p:cNvSpPr>
          <p:nvPr>
            <p:ph idx="1"/>
          </p:nvPr>
        </p:nvSpPr>
        <p:spPr/>
        <p:txBody>
          <a:bodyPr/>
          <a:lstStyle/>
          <a:p>
            <a:endParaRPr lang="LID4096" altLang="et-EE"/>
          </a:p>
        </p:txBody>
      </p:sp>
      <p:graphicFrame>
        <p:nvGraphicFramePr>
          <p:cNvPr id="7" name="Diagramm 8">
            <a:extLst>
              <a:ext uri="{FF2B5EF4-FFF2-40B4-BE49-F238E27FC236}">
                <a16:creationId xmlns:a16="http://schemas.microsoft.com/office/drawing/2014/main" id="{2AFAF06D-F22D-4E59-9B87-A07D17609D7C}"/>
              </a:ext>
            </a:extLst>
          </p:cNvPr>
          <p:cNvGraphicFramePr/>
          <p:nvPr/>
        </p:nvGraphicFramePr>
        <p:xfrm>
          <a:off x="1291136" y="1669852"/>
          <a:ext cx="6478935" cy="244762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Pealkiri 1">
            <a:extLst>
              <a:ext uri="{FF2B5EF4-FFF2-40B4-BE49-F238E27FC236}">
                <a16:creationId xmlns:a16="http://schemas.microsoft.com/office/drawing/2014/main" id="{E30BE12F-3153-4416-854C-6CE40D550F37}"/>
              </a:ext>
            </a:extLst>
          </p:cNvPr>
          <p:cNvSpPr>
            <a:spLocks noGrp="1" noChangeArrowheads="1"/>
          </p:cNvSpPr>
          <p:nvPr>
            <p:ph type="title"/>
          </p:nvPr>
        </p:nvSpPr>
        <p:spPr/>
        <p:txBody>
          <a:bodyPr/>
          <a:lstStyle/>
          <a:p>
            <a:pPr algn="ctr"/>
            <a:r>
              <a:rPr lang="et-EE" altLang="et-EE" b="1" dirty="0">
                <a:solidFill>
                  <a:srgbClr val="0070C0"/>
                </a:solidFill>
              </a:rPr>
              <a:t>Põhikoolieas – Viimsi vald</a:t>
            </a:r>
          </a:p>
        </p:txBody>
      </p:sp>
      <p:graphicFrame>
        <p:nvGraphicFramePr>
          <p:cNvPr id="7" name="Chart 2">
            <a:extLst>
              <a:ext uri="{FF2B5EF4-FFF2-40B4-BE49-F238E27FC236}">
                <a16:creationId xmlns:a16="http://schemas.microsoft.com/office/drawing/2014/main" id="{09BDCE49-1663-4B04-9888-89DC0A1EE496}"/>
              </a:ext>
            </a:extLst>
          </p:cNvPr>
          <p:cNvGraphicFramePr>
            <a:graphicFrameLocks noGrp="1"/>
          </p:cNvGraphicFramePr>
          <p:nvPr>
            <p:ph idx="1"/>
          </p:nvPr>
        </p:nvGraphicFramePr>
        <p:xfrm>
          <a:off x="1291233" y="1669852"/>
          <a:ext cx="6478489" cy="244762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a:extLst>
              <a:ext uri="{FF2B5EF4-FFF2-40B4-BE49-F238E27FC236}">
                <a16:creationId xmlns:a16="http://schemas.microsoft.com/office/drawing/2014/main" id="{72D1DE22-AD5B-4B41-9546-37C683EE16CC}"/>
              </a:ext>
            </a:extLst>
          </p:cNvPr>
          <p:cNvSpPr>
            <a:spLocks noGrp="1" noChangeArrowheads="1"/>
          </p:cNvSpPr>
          <p:nvPr>
            <p:ph idx="1"/>
          </p:nvPr>
        </p:nvSpPr>
        <p:spPr>
          <a:xfrm>
            <a:off x="1414463" y="1600200"/>
            <a:ext cx="3373041" cy="2645569"/>
          </a:xfrm>
        </p:spPr>
        <p:txBody>
          <a:bodyPr/>
          <a:lstStyle/>
          <a:p>
            <a:pPr eaLnBrk="1" hangingPunct="1">
              <a:lnSpc>
                <a:spcPct val="90000"/>
              </a:lnSpc>
            </a:pPr>
            <a:r>
              <a:rPr lang="et-EE" altLang="et-EE">
                <a:solidFill>
                  <a:srgbClr val="181512"/>
                </a:solidFill>
              </a:rPr>
              <a:t>Viimsi </a:t>
            </a:r>
            <a:r>
              <a:rPr lang="en-US" altLang="et-EE">
                <a:solidFill>
                  <a:srgbClr val="181512"/>
                </a:solidFill>
              </a:rPr>
              <a:t>Muusikakool </a:t>
            </a:r>
            <a:r>
              <a:rPr lang="et-EE" altLang="et-EE"/>
              <a:t>166</a:t>
            </a:r>
            <a:r>
              <a:rPr lang="et-EE" altLang="et-EE">
                <a:solidFill>
                  <a:srgbClr val="181512"/>
                </a:solidFill>
              </a:rPr>
              <a:t> </a:t>
            </a:r>
            <a:r>
              <a:rPr lang="en-US" altLang="et-EE">
                <a:solidFill>
                  <a:srgbClr val="181512"/>
                </a:solidFill>
              </a:rPr>
              <a:t>õpilast</a:t>
            </a:r>
            <a:endParaRPr lang="et-EE" altLang="et-EE">
              <a:solidFill>
                <a:srgbClr val="181512"/>
              </a:solidFill>
            </a:endParaRPr>
          </a:p>
          <a:p>
            <a:pPr eaLnBrk="1" hangingPunct="1"/>
            <a:r>
              <a:rPr lang="et-EE" altLang="et-EE">
                <a:solidFill>
                  <a:srgbClr val="181512"/>
                </a:solidFill>
              </a:rPr>
              <a:t>Viimsi </a:t>
            </a:r>
            <a:r>
              <a:rPr lang="en-US" altLang="et-EE">
                <a:solidFill>
                  <a:srgbClr val="181512"/>
                </a:solidFill>
              </a:rPr>
              <a:t>Kunstikool – 127 õpilast</a:t>
            </a:r>
            <a:endParaRPr lang="et-EE" altLang="et-EE">
              <a:solidFill>
                <a:srgbClr val="181512"/>
              </a:solidFill>
            </a:endParaRPr>
          </a:p>
          <a:p>
            <a:pPr eaLnBrk="1" hangingPunct="1"/>
            <a:r>
              <a:rPr lang="en-US" altLang="et-EE">
                <a:solidFill>
                  <a:srgbClr val="181512"/>
                </a:solidFill>
              </a:rPr>
              <a:t>Teaduskooli huviringides ca 900 õpilast</a:t>
            </a:r>
            <a:endParaRPr lang="et-EE" altLang="et-EE"/>
          </a:p>
          <a:p>
            <a:pPr eaLnBrk="1" hangingPunct="1"/>
            <a:endParaRPr lang="en-US" altLang="et-EE" sz="1500"/>
          </a:p>
          <a:p>
            <a:pPr eaLnBrk="1" hangingPunct="1">
              <a:buFontTx/>
              <a:buNone/>
            </a:pPr>
            <a:r>
              <a:rPr lang="et-EE" altLang="et-EE"/>
              <a:t> </a:t>
            </a:r>
            <a:endParaRPr lang="en-US" altLang="et-EE"/>
          </a:p>
          <a:p>
            <a:pPr marL="342900" lvl="1" indent="0"/>
            <a:endParaRPr lang="en-US" altLang="et-EE">
              <a:solidFill>
                <a:srgbClr val="181512"/>
              </a:solidFill>
            </a:endParaRPr>
          </a:p>
        </p:txBody>
      </p:sp>
      <p:pic>
        <p:nvPicPr>
          <p:cNvPr id="14339" name="Picture 4" descr="new-logo">
            <a:extLst>
              <a:ext uri="{FF2B5EF4-FFF2-40B4-BE49-F238E27FC236}">
                <a16:creationId xmlns:a16="http://schemas.microsoft.com/office/drawing/2014/main" id="{4C4AE3E4-024A-465F-AC50-1E9789847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300" y="228600"/>
            <a:ext cx="86558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2">
            <a:extLst>
              <a:ext uri="{FF2B5EF4-FFF2-40B4-BE49-F238E27FC236}">
                <a16:creationId xmlns:a16="http://schemas.microsoft.com/office/drawing/2014/main" id="{AB9548F8-DDA8-4A74-8DF7-FD712F7D02AC}"/>
              </a:ext>
            </a:extLst>
          </p:cNvPr>
          <p:cNvSpPr>
            <a:spLocks noGrp="1" noChangeArrowheads="1"/>
          </p:cNvSpPr>
          <p:nvPr>
            <p:ph type="title"/>
          </p:nvPr>
        </p:nvSpPr>
        <p:spPr>
          <a:xfrm>
            <a:off x="1389460" y="195263"/>
            <a:ext cx="5829300" cy="857250"/>
          </a:xfrm>
        </p:spPr>
        <p:txBody>
          <a:bodyPr/>
          <a:lstStyle/>
          <a:p>
            <a:pPr algn="ctr" eaLnBrk="1" hangingPunct="1">
              <a:lnSpc>
                <a:spcPct val="80000"/>
              </a:lnSpc>
            </a:pPr>
            <a:r>
              <a:rPr lang="et-EE" altLang="et-EE" b="1" dirty="0">
                <a:solidFill>
                  <a:srgbClr val="0070C0"/>
                </a:solidFill>
              </a:rPr>
              <a:t>Viimsi</a:t>
            </a:r>
            <a:r>
              <a:rPr lang="en-US" altLang="et-EE" b="1" dirty="0">
                <a:solidFill>
                  <a:srgbClr val="0070C0"/>
                </a:solidFill>
              </a:rPr>
              <a:t> </a:t>
            </a:r>
            <a:r>
              <a:rPr lang="en-US" altLang="et-EE" b="1" dirty="0" err="1">
                <a:solidFill>
                  <a:srgbClr val="0070C0"/>
                </a:solidFill>
              </a:rPr>
              <a:t>huvikoolid</a:t>
            </a:r>
            <a:endParaRPr lang="en-US" altLang="et-EE" b="1" dirty="0">
              <a:solidFill>
                <a:srgbClr val="0070C0"/>
              </a:solidFill>
            </a:endParaRPr>
          </a:p>
        </p:txBody>
      </p:sp>
      <p:pic>
        <p:nvPicPr>
          <p:cNvPr id="14341" name="Picture 6" descr="all-new">
            <a:extLst>
              <a:ext uri="{FF2B5EF4-FFF2-40B4-BE49-F238E27FC236}">
                <a16:creationId xmlns:a16="http://schemas.microsoft.com/office/drawing/2014/main" id="{4D8EB899-7BFF-4C3B-A380-C6CE7ADF94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693444"/>
            <a:ext cx="6858000" cy="4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 descr="http://www.viimsimuusika.ee/easydata/customers/viimsi/files/maja/maja_kevad.jpg">
            <a:extLst>
              <a:ext uri="{FF2B5EF4-FFF2-40B4-BE49-F238E27FC236}">
                <a16:creationId xmlns:a16="http://schemas.microsoft.com/office/drawing/2014/main" id="{D2093542-6E42-4E5E-8D96-291BACFE34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0379" y="1352550"/>
            <a:ext cx="2503884" cy="175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4" descr="http://www.viimsivald.ee/public/Kunstikool_Madise_tee_2.JPG">
            <a:extLst>
              <a:ext uri="{FF2B5EF4-FFF2-40B4-BE49-F238E27FC236}">
                <a16:creationId xmlns:a16="http://schemas.microsoft.com/office/drawing/2014/main" id="{7D0F53D4-06C6-486F-8EC4-77BDEBA465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5616" y="3149204"/>
            <a:ext cx="2508647" cy="1637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B723C315-E475-4C6F-8EA3-D845840DB619}"/>
              </a:ext>
            </a:extLst>
          </p:cNvPr>
          <p:cNvSpPr>
            <a:spLocks noGrp="1" noChangeArrowheads="1"/>
          </p:cNvSpPr>
          <p:nvPr>
            <p:ph idx="1"/>
          </p:nvPr>
        </p:nvSpPr>
        <p:spPr>
          <a:xfrm>
            <a:off x="1479947" y="1079898"/>
            <a:ext cx="6048375" cy="2545556"/>
          </a:xfrm>
        </p:spPr>
        <p:txBody>
          <a:bodyPr/>
          <a:lstStyle/>
          <a:p>
            <a:pPr eaLnBrk="1" hangingPunct="1">
              <a:defRPr/>
            </a:pPr>
            <a:r>
              <a:rPr lang="et-EE" altLang="et-EE" dirty="0">
                <a:solidFill>
                  <a:srgbClr val="181512"/>
                </a:solidFill>
                <a:ea typeface="+mn-ea"/>
                <a:cs typeface="+mn-cs"/>
              </a:rPr>
              <a:t>50 </a:t>
            </a:r>
            <a:r>
              <a:rPr lang="en-US" altLang="et-EE" dirty="0" err="1">
                <a:solidFill>
                  <a:srgbClr val="181512"/>
                </a:solidFill>
                <a:ea typeface="+mn-ea"/>
                <a:cs typeface="+mn-cs"/>
              </a:rPr>
              <a:t>erinevat</a:t>
            </a:r>
            <a:r>
              <a:rPr lang="en-US" altLang="et-EE" dirty="0">
                <a:solidFill>
                  <a:srgbClr val="181512"/>
                </a:solidFill>
                <a:ea typeface="+mn-ea"/>
                <a:cs typeface="+mn-cs"/>
              </a:rPr>
              <a:t> </a:t>
            </a:r>
            <a:r>
              <a:rPr lang="en-US" altLang="et-EE" dirty="0" err="1">
                <a:solidFill>
                  <a:srgbClr val="181512"/>
                </a:solidFill>
                <a:ea typeface="+mn-ea"/>
                <a:cs typeface="+mn-cs"/>
              </a:rPr>
              <a:t>tegevust</a:t>
            </a:r>
            <a:endParaRPr lang="en-US" altLang="et-EE" dirty="0">
              <a:solidFill>
                <a:srgbClr val="181512"/>
              </a:solidFill>
              <a:ea typeface="+mn-ea"/>
              <a:cs typeface="+mn-cs"/>
            </a:endParaRPr>
          </a:p>
          <a:p>
            <a:pPr eaLnBrk="1" hangingPunct="1">
              <a:defRPr/>
            </a:pPr>
            <a:r>
              <a:rPr lang="en-US" altLang="et-EE" dirty="0">
                <a:solidFill>
                  <a:srgbClr val="181512"/>
                </a:solidFill>
                <a:ea typeface="+mn-ea"/>
                <a:cs typeface="+mn-cs"/>
              </a:rPr>
              <a:t>3</a:t>
            </a:r>
            <a:r>
              <a:rPr lang="et-EE" altLang="et-EE" dirty="0">
                <a:solidFill>
                  <a:srgbClr val="181512"/>
                </a:solidFill>
                <a:ea typeface="+mn-ea"/>
                <a:cs typeface="+mn-cs"/>
              </a:rPr>
              <a:t> </a:t>
            </a:r>
            <a:r>
              <a:rPr lang="en-US" altLang="et-EE" dirty="0" err="1">
                <a:solidFill>
                  <a:srgbClr val="181512"/>
                </a:solidFill>
                <a:ea typeface="+mn-ea"/>
                <a:cs typeface="+mn-cs"/>
              </a:rPr>
              <a:t>kohapõhist</a:t>
            </a:r>
            <a:r>
              <a:rPr lang="en-US" altLang="et-EE" dirty="0">
                <a:solidFill>
                  <a:srgbClr val="181512"/>
                </a:solidFill>
                <a:ea typeface="+mn-ea"/>
                <a:cs typeface="+mn-cs"/>
              </a:rPr>
              <a:t> </a:t>
            </a:r>
            <a:r>
              <a:rPr lang="en-US" altLang="et-EE" dirty="0" err="1">
                <a:solidFill>
                  <a:srgbClr val="181512"/>
                </a:solidFill>
                <a:ea typeface="+mn-ea"/>
                <a:cs typeface="+mn-cs"/>
              </a:rPr>
              <a:t>keskust</a:t>
            </a:r>
            <a:r>
              <a:rPr lang="en-US" altLang="et-EE" dirty="0">
                <a:solidFill>
                  <a:srgbClr val="181512"/>
                </a:solidFill>
                <a:ea typeface="+mn-ea"/>
                <a:cs typeface="+mn-cs"/>
              </a:rPr>
              <a:t> </a:t>
            </a:r>
          </a:p>
          <a:p>
            <a:pPr marL="0" indent="0">
              <a:buNone/>
              <a:defRPr/>
            </a:pPr>
            <a:r>
              <a:rPr lang="et-EE" altLang="et-EE" dirty="0">
                <a:solidFill>
                  <a:srgbClr val="181512"/>
                </a:solidFill>
                <a:ea typeface="+mn-ea"/>
                <a:cs typeface="+mn-cs"/>
              </a:rPr>
              <a:t>(</a:t>
            </a:r>
            <a:r>
              <a:rPr lang="en-US" altLang="et-EE" dirty="0" err="1">
                <a:solidFill>
                  <a:srgbClr val="181512"/>
                </a:solidFill>
                <a:ea typeface="+mn-ea"/>
                <a:cs typeface="+mn-cs"/>
              </a:rPr>
              <a:t>Viimsis</a:t>
            </a:r>
            <a:r>
              <a:rPr lang="en-US" altLang="et-EE" dirty="0">
                <a:solidFill>
                  <a:srgbClr val="181512"/>
                </a:solidFill>
                <a:ea typeface="+mn-ea"/>
                <a:cs typeface="+mn-cs"/>
              </a:rPr>
              <a:t>, </a:t>
            </a:r>
            <a:r>
              <a:rPr lang="et-EE" altLang="et-EE" dirty="0">
                <a:solidFill>
                  <a:srgbClr val="181512"/>
                </a:solidFill>
                <a:ea typeface="+mn-ea"/>
                <a:cs typeface="+mn-cs"/>
              </a:rPr>
              <a:t>Randvere</a:t>
            </a:r>
            <a:r>
              <a:rPr lang="en-US" altLang="et-EE" dirty="0">
                <a:solidFill>
                  <a:srgbClr val="181512"/>
                </a:solidFill>
                <a:ea typeface="+mn-ea"/>
                <a:cs typeface="+mn-cs"/>
              </a:rPr>
              <a:t>s</a:t>
            </a:r>
            <a:r>
              <a:rPr lang="et-EE" altLang="et-EE" dirty="0">
                <a:solidFill>
                  <a:srgbClr val="181512"/>
                </a:solidFill>
                <a:ea typeface="+mn-ea"/>
                <a:cs typeface="+mn-cs"/>
              </a:rPr>
              <a:t>, </a:t>
            </a:r>
            <a:r>
              <a:rPr lang="en-US" altLang="et-EE" dirty="0" err="1">
                <a:solidFill>
                  <a:srgbClr val="181512"/>
                </a:solidFill>
                <a:ea typeface="+mn-ea"/>
                <a:cs typeface="+mn-cs"/>
              </a:rPr>
              <a:t>Püünsis</a:t>
            </a:r>
            <a:r>
              <a:rPr lang="et-EE" altLang="et-EE" dirty="0">
                <a:solidFill>
                  <a:srgbClr val="181512"/>
                </a:solidFill>
                <a:ea typeface="+mn-ea"/>
                <a:cs typeface="+mn-cs"/>
              </a:rPr>
              <a:t>)</a:t>
            </a:r>
          </a:p>
          <a:p>
            <a:pPr marL="0" indent="0">
              <a:buNone/>
              <a:defRPr/>
            </a:pPr>
            <a:endParaRPr lang="en-US" altLang="et-EE" dirty="0">
              <a:ea typeface="+mn-ea"/>
              <a:cs typeface="+mn-cs"/>
            </a:endParaRPr>
          </a:p>
          <a:p>
            <a:pPr marL="0" indent="0">
              <a:buNone/>
              <a:defRPr/>
            </a:pPr>
            <a:r>
              <a:rPr lang="et-EE" altLang="et-EE" dirty="0">
                <a:ea typeface="+mn-ea"/>
                <a:cs typeface="+mn-cs"/>
              </a:rPr>
              <a:t> </a:t>
            </a:r>
            <a:endParaRPr lang="en-US" altLang="et-EE" dirty="0">
              <a:ea typeface="+mn-ea"/>
              <a:cs typeface="+mn-cs"/>
            </a:endParaRPr>
          </a:p>
          <a:p>
            <a:pPr lvl="1" eaLnBrk="1" hangingPunct="1">
              <a:defRPr/>
            </a:pPr>
            <a:endParaRPr lang="en-US" altLang="et-EE" dirty="0">
              <a:solidFill>
                <a:srgbClr val="181512"/>
              </a:solidFill>
              <a:ea typeface="+mn-ea"/>
            </a:endParaRPr>
          </a:p>
        </p:txBody>
      </p:sp>
      <p:pic>
        <p:nvPicPr>
          <p:cNvPr id="16387" name="Picture 4" descr="new-logo">
            <a:extLst>
              <a:ext uri="{FF2B5EF4-FFF2-40B4-BE49-F238E27FC236}">
                <a16:creationId xmlns:a16="http://schemas.microsoft.com/office/drawing/2014/main" id="{CEB0C2FA-F6A9-4B3C-9F34-4A4742A49B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300" y="228600"/>
            <a:ext cx="86558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2">
            <a:extLst>
              <a:ext uri="{FF2B5EF4-FFF2-40B4-BE49-F238E27FC236}">
                <a16:creationId xmlns:a16="http://schemas.microsoft.com/office/drawing/2014/main" id="{0E81EB34-BDD0-4E52-820B-F07C3CBAA8CF}"/>
              </a:ext>
            </a:extLst>
          </p:cNvPr>
          <p:cNvSpPr>
            <a:spLocks noGrp="1" noChangeArrowheads="1"/>
          </p:cNvSpPr>
          <p:nvPr>
            <p:ph type="title"/>
          </p:nvPr>
        </p:nvSpPr>
        <p:spPr>
          <a:xfrm>
            <a:off x="1389460" y="250031"/>
            <a:ext cx="5829300" cy="857250"/>
          </a:xfrm>
        </p:spPr>
        <p:txBody>
          <a:bodyPr/>
          <a:lstStyle/>
          <a:p>
            <a:pPr algn="ctr" eaLnBrk="1" hangingPunct="1">
              <a:lnSpc>
                <a:spcPct val="80000"/>
              </a:lnSpc>
            </a:pPr>
            <a:r>
              <a:rPr lang="et-EE" altLang="et-EE" b="1" dirty="0">
                <a:solidFill>
                  <a:srgbClr val="0070C0"/>
                </a:solidFill>
              </a:rPr>
              <a:t>Viimsi </a:t>
            </a:r>
            <a:r>
              <a:rPr lang="en-US" altLang="et-EE" b="1" dirty="0" err="1">
                <a:solidFill>
                  <a:srgbClr val="0070C0"/>
                </a:solidFill>
              </a:rPr>
              <a:t>Noortekeskus</a:t>
            </a:r>
            <a:endParaRPr lang="en-US" altLang="et-EE" b="1" dirty="0">
              <a:solidFill>
                <a:srgbClr val="0070C0"/>
              </a:solidFill>
            </a:endParaRPr>
          </a:p>
        </p:txBody>
      </p:sp>
      <p:pic>
        <p:nvPicPr>
          <p:cNvPr id="16389" name="Picture 6" descr="all-new">
            <a:extLst>
              <a:ext uri="{FF2B5EF4-FFF2-40B4-BE49-F238E27FC236}">
                <a16:creationId xmlns:a16="http://schemas.microsoft.com/office/drawing/2014/main" id="{FB886790-4024-4009-84D2-B9814815F4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693444"/>
            <a:ext cx="6858000" cy="4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AutoShape 4" descr="Image result for viimsi huvikeskus">
            <a:extLst>
              <a:ext uri="{FF2B5EF4-FFF2-40B4-BE49-F238E27FC236}">
                <a16:creationId xmlns:a16="http://schemas.microsoft.com/office/drawing/2014/main" id="{A098B664-9B64-430E-9893-A3568FBEC2BE}"/>
              </a:ext>
            </a:extLst>
          </p:cNvPr>
          <p:cNvSpPr>
            <a:spLocks noChangeAspect="1" noChangeArrowheads="1"/>
          </p:cNvSpPr>
          <p:nvPr/>
        </p:nvSpPr>
        <p:spPr bwMode="auto">
          <a:xfrm>
            <a:off x="7818835" y="-136922"/>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a:spcBef>
                <a:spcPct val="0"/>
              </a:spcBef>
              <a:buFontTx/>
              <a:buNone/>
            </a:pPr>
            <a:endParaRPr lang="et-EE" altLang="et-EE" sz="1800"/>
          </a:p>
        </p:txBody>
      </p:sp>
      <p:sp>
        <p:nvSpPr>
          <p:cNvPr id="16391" name="AutoShape 6" descr="Image result for viimsi huvikeskus">
            <a:extLst>
              <a:ext uri="{FF2B5EF4-FFF2-40B4-BE49-F238E27FC236}">
                <a16:creationId xmlns:a16="http://schemas.microsoft.com/office/drawing/2014/main" id="{AA14DC3E-F772-470D-91E6-DEFA0CA109D7}"/>
              </a:ext>
            </a:extLst>
          </p:cNvPr>
          <p:cNvSpPr>
            <a:spLocks noChangeAspect="1" noChangeArrowheads="1"/>
          </p:cNvSpPr>
          <p:nvPr/>
        </p:nvSpPr>
        <p:spPr bwMode="auto">
          <a:xfrm>
            <a:off x="7933135" y="-22622"/>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a:spcBef>
                <a:spcPct val="0"/>
              </a:spcBef>
              <a:buFontTx/>
              <a:buNone/>
            </a:pPr>
            <a:endParaRPr lang="et-EE" altLang="et-EE" sz="1800"/>
          </a:p>
        </p:txBody>
      </p:sp>
      <p:pic>
        <p:nvPicPr>
          <p:cNvPr id="16392" name="Sisu kohatäide 4" descr="Pilt, millel on kujutatud seade, tuba, pall, siseruumis&#10;&#10;Kirjeldus on genereeritud automaatselt">
            <a:extLst>
              <a:ext uri="{FF2B5EF4-FFF2-40B4-BE49-F238E27FC236}">
                <a16:creationId xmlns:a16="http://schemas.microsoft.com/office/drawing/2014/main" id="{8CE224AC-1FC1-4819-82A9-CC312110F5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4060" y="2412207"/>
            <a:ext cx="4096940" cy="2731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3" name="Sisu kohatäide 4" descr="Pilt, millel on kujutatud isik, siseruumis, laud, lett&#10;&#10;Kirjeldus on genereeritud automaatselt">
            <a:extLst>
              <a:ext uri="{FF2B5EF4-FFF2-40B4-BE49-F238E27FC236}">
                <a16:creationId xmlns:a16="http://schemas.microsoft.com/office/drawing/2014/main" id="{7AA18A4A-E0B7-4F3F-AC55-86764F2B39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1594" y="2783682"/>
            <a:ext cx="2982516" cy="1988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4" name="Pilt 2">
            <a:extLst>
              <a:ext uri="{FF2B5EF4-FFF2-40B4-BE49-F238E27FC236}">
                <a16:creationId xmlns:a16="http://schemas.microsoft.com/office/drawing/2014/main" id="{80134F40-53CD-4C20-ADC3-D9AD5F642B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66122" y="958454"/>
            <a:ext cx="1238250" cy="197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a:extLst>
              <a:ext uri="{FF2B5EF4-FFF2-40B4-BE49-F238E27FC236}">
                <a16:creationId xmlns:a16="http://schemas.microsoft.com/office/drawing/2014/main" id="{23C17582-11CE-4306-91E4-0B208C84ED66}"/>
              </a:ext>
            </a:extLst>
          </p:cNvPr>
          <p:cNvSpPr>
            <a:spLocks noGrp="1" noChangeArrowheads="1"/>
          </p:cNvSpPr>
          <p:nvPr>
            <p:ph idx="1"/>
          </p:nvPr>
        </p:nvSpPr>
        <p:spPr>
          <a:xfrm>
            <a:off x="1418036" y="1091804"/>
            <a:ext cx="5415902" cy="3452696"/>
          </a:xfrm>
        </p:spPr>
        <p:txBody>
          <a:bodyPr/>
          <a:lstStyle/>
          <a:p>
            <a:pPr eaLnBrk="1" hangingPunct="1">
              <a:defRPr/>
            </a:pPr>
            <a:r>
              <a:rPr lang="en-US" altLang="et-EE" sz="1350" dirty="0" err="1"/>
              <a:t>Raamatukogu</a:t>
            </a:r>
            <a:r>
              <a:rPr lang="en-US" altLang="et-EE" sz="1350" dirty="0"/>
              <a:t> (2019)</a:t>
            </a:r>
          </a:p>
          <a:p>
            <a:pPr eaLnBrk="1" hangingPunct="1">
              <a:defRPr/>
            </a:pPr>
            <a:r>
              <a:rPr lang="en-US" altLang="et-EE" sz="1350" dirty="0"/>
              <a:t>ARNO </a:t>
            </a:r>
            <a:r>
              <a:rPr lang="en-US" altLang="et-EE" sz="1350" dirty="0" err="1"/>
              <a:t>juurutamine</a:t>
            </a:r>
            <a:endParaRPr lang="en-US" altLang="et-EE" sz="1350" dirty="0"/>
          </a:p>
          <a:p>
            <a:pPr eaLnBrk="1" hangingPunct="1">
              <a:defRPr/>
            </a:pPr>
            <a:r>
              <a:rPr lang="en-US" altLang="et-EE" sz="1350" dirty="0" err="1"/>
              <a:t>Õpilaste</a:t>
            </a:r>
            <a:r>
              <a:rPr lang="en-US" altLang="et-EE" sz="1350" dirty="0"/>
              <a:t>/</a:t>
            </a:r>
            <a:r>
              <a:rPr lang="en-US" altLang="et-EE" sz="1350" dirty="0" err="1"/>
              <a:t>õpetajate</a:t>
            </a:r>
            <a:r>
              <a:rPr lang="en-US" altLang="et-EE" sz="1350" dirty="0"/>
              <a:t> </a:t>
            </a:r>
            <a:r>
              <a:rPr lang="en-US" altLang="et-EE" sz="1350" dirty="0" err="1"/>
              <a:t>tunnustamine</a:t>
            </a:r>
            <a:r>
              <a:rPr lang="en-US" altLang="et-EE" sz="1350" dirty="0"/>
              <a:t> (2019)</a:t>
            </a:r>
          </a:p>
          <a:p>
            <a:pPr eaLnBrk="1" hangingPunct="1">
              <a:defRPr/>
            </a:pPr>
            <a:r>
              <a:rPr lang="en-US" altLang="et-EE" sz="1350" dirty="0" err="1"/>
              <a:t>Õpilasmalev</a:t>
            </a:r>
            <a:r>
              <a:rPr lang="en-US" altLang="et-EE" sz="1350" dirty="0"/>
              <a:t> 126 </a:t>
            </a:r>
            <a:r>
              <a:rPr lang="en-US" altLang="et-EE" sz="1350" dirty="0" err="1"/>
              <a:t>osalejat</a:t>
            </a:r>
            <a:r>
              <a:rPr lang="en-US" altLang="et-EE" sz="1350" dirty="0"/>
              <a:t> (august 2020)</a:t>
            </a:r>
          </a:p>
          <a:p>
            <a:pPr eaLnBrk="1" hangingPunct="1">
              <a:defRPr/>
            </a:pPr>
            <a:r>
              <a:rPr lang="en-US" altLang="et-EE" sz="1350" dirty="0" err="1"/>
              <a:t>Koduse</a:t>
            </a:r>
            <a:r>
              <a:rPr lang="en-US" altLang="et-EE" sz="1350" dirty="0"/>
              <a:t> lapse </a:t>
            </a:r>
            <a:r>
              <a:rPr lang="en-US" altLang="et-EE" sz="1350" dirty="0" err="1"/>
              <a:t>toetamise</a:t>
            </a:r>
            <a:r>
              <a:rPr lang="en-US" altLang="et-EE" sz="1350" dirty="0"/>
              <a:t> </a:t>
            </a:r>
            <a:r>
              <a:rPr lang="en-US" altLang="et-EE" sz="1350" dirty="0" err="1"/>
              <a:t>kord</a:t>
            </a:r>
            <a:r>
              <a:rPr lang="en-US" altLang="et-EE" sz="1350" dirty="0"/>
              <a:t> (</a:t>
            </a:r>
            <a:r>
              <a:rPr lang="en-US" altLang="et-EE" sz="1350" dirty="0" err="1"/>
              <a:t>kevad</a:t>
            </a:r>
            <a:r>
              <a:rPr lang="en-US" altLang="et-EE" sz="1350" dirty="0"/>
              <a:t> 2020)</a:t>
            </a:r>
          </a:p>
          <a:p>
            <a:pPr marL="0" indent="0">
              <a:buNone/>
              <a:defRPr/>
            </a:pPr>
            <a:endParaRPr lang="en-US" altLang="et-EE" sz="1350" dirty="0"/>
          </a:p>
          <a:p>
            <a:pPr eaLnBrk="1" hangingPunct="1">
              <a:defRPr/>
            </a:pPr>
            <a:r>
              <a:rPr lang="en-US" altLang="et-EE" sz="1350" dirty="0" err="1"/>
              <a:t>Kõik</a:t>
            </a:r>
            <a:r>
              <a:rPr lang="en-US" altLang="et-EE" sz="1350" dirty="0"/>
              <a:t> </a:t>
            </a:r>
            <a:r>
              <a:rPr lang="en-US" altLang="et-EE" sz="1350" dirty="0" err="1"/>
              <a:t>koolid</a:t>
            </a:r>
            <a:r>
              <a:rPr lang="en-US" altLang="et-EE" sz="1350" dirty="0"/>
              <a:t> </a:t>
            </a:r>
            <a:r>
              <a:rPr lang="en-US" altLang="et-EE" sz="1350" dirty="0" err="1"/>
              <a:t>saavad</a:t>
            </a:r>
            <a:r>
              <a:rPr lang="en-US" altLang="et-EE" sz="1350" dirty="0"/>
              <a:t> </a:t>
            </a:r>
            <a:r>
              <a:rPr lang="en-US" altLang="et-EE" sz="1350" dirty="0" err="1"/>
              <a:t>algaval</a:t>
            </a:r>
            <a:r>
              <a:rPr lang="en-US" altLang="et-EE" sz="1350" dirty="0"/>
              <a:t> </a:t>
            </a:r>
            <a:r>
              <a:rPr lang="en-US" altLang="et-EE" sz="1350" dirty="0" err="1"/>
              <a:t>õppeaastal</a:t>
            </a:r>
            <a:r>
              <a:rPr lang="en-US" altLang="et-EE" sz="1350" dirty="0"/>
              <a:t> </a:t>
            </a:r>
            <a:r>
              <a:rPr lang="en-US" altLang="et-EE" sz="1350" dirty="0" err="1"/>
              <a:t>midagi</a:t>
            </a:r>
            <a:r>
              <a:rPr lang="en-US" altLang="et-EE" sz="1350" dirty="0"/>
              <a:t> </a:t>
            </a:r>
            <a:r>
              <a:rPr lang="en-US" altLang="et-EE" sz="1350" dirty="0" err="1"/>
              <a:t>uut</a:t>
            </a:r>
            <a:r>
              <a:rPr lang="en-US" altLang="et-EE" sz="1350" dirty="0"/>
              <a:t>:</a:t>
            </a:r>
          </a:p>
          <a:p>
            <a:pPr lvl="1" eaLnBrk="1" hangingPunct="1">
              <a:defRPr/>
            </a:pPr>
            <a:r>
              <a:rPr lang="en-US" altLang="et-EE" sz="1050" dirty="0" err="1"/>
              <a:t>Püünsi</a:t>
            </a:r>
            <a:r>
              <a:rPr lang="en-US" altLang="et-EE" sz="1050" dirty="0"/>
              <a:t> </a:t>
            </a:r>
            <a:r>
              <a:rPr lang="en-US" altLang="et-EE" sz="1050" dirty="0" err="1"/>
              <a:t>koolile</a:t>
            </a:r>
            <a:r>
              <a:rPr lang="en-US" altLang="et-EE" sz="1050" dirty="0"/>
              <a:t> </a:t>
            </a:r>
            <a:r>
              <a:rPr lang="en-US" altLang="et-EE" sz="1050" dirty="0" err="1"/>
              <a:t>korvpalliväljak</a:t>
            </a:r>
            <a:endParaRPr lang="en-US" altLang="et-EE" sz="1050" dirty="0"/>
          </a:p>
          <a:p>
            <a:pPr lvl="1" eaLnBrk="1" hangingPunct="1">
              <a:defRPr/>
            </a:pPr>
            <a:r>
              <a:rPr lang="en-US" altLang="et-EE" sz="1050" dirty="0" err="1"/>
              <a:t>Randvere</a:t>
            </a:r>
            <a:r>
              <a:rPr lang="en-US" altLang="et-EE" sz="1050" dirty="0"/>
              <a:t> </a:t>
            </a:r>
            <a:r>
              <a:rPr lang="en-US" altLang="et-EE" sz="1050" dirty="0" err="1"/>
              <a:t>koolile</a:t>
            </a:r>
            <a:r>
              <a:rPr lang="en-US" altLang="et-EE" sz="1050" dirty="0"/>
              <a:t> </a:t>
            </a:r>
            <a:r>
              <a:rPr lang="en-US" altLang="et-EE" sz="1050" dirty="0" err="1"/>
              <a:t>ujula</a:t>
            </a:r>
            <a:r>
              <a:rPr lang="en-US" altLang="et-EE" sz="1050" dirty="0"/>
              <a:t>/HEV </a:t>
            </a:r>
            <a:r>
              <a:rPr lang="en-US" altLang="et-EE" sz="1050" dirty="0" err="1"/>
              <a:t>plokk</a:t>
            </a:r>
            <a:endParaRPr lang="en-US" altLang="et-EE" sz="1050" dirty="0"/>
          </a:p>
          <a:p>
            <a:pPr lvl="1" eaLnBrk="1" hangingPunct="1">
              <a:defRPr/>
            </a:pPr>
            <a:r>
              <a:rPr lang="en-US" altLang="et-EE" sz="1050" dirty="0" err="1"/>
              <a:t>Viimsi</a:t>
            </a:r>
            <a:r>
              <a:rPr lang="en-US" altLang="et-EE" sz="1050" dirty="0"/>
              <a:t> </a:t>
            </a:r>
            <a:r>
              <a:rPr lang="en-US" altLang="et-EE" sz="1050" dirty="0" err="1"/>
              <a:t>koolis</a:t>
            </a:r>
            <a:r>
              <a:rPr lang="en-US" altLang="et-EE" sz="1050" dirty="0"/>
              <a:t> </a:t>
            </a:r>
            <a:r>
              <a:rPr lang="en-US" altLang="et-EE" sz="1050" dirty="0" err="1"/>
              <a:t>akende</a:t>
            </a:r>
            <a:r>
              <a:rPr lang="en-US" altLang="et-EE" sz="1050" dirty="0"/>
              <a:t> </a:t>
            </a:r>
            <a:r>
              <a:rPr lang="en-US" altLang="et-EE" sz="1050" dirty="0" err="1"/>
              <a:t>remont</a:t>
            </a:r>
            <a:endParaRPr lang="en-US" altLang="et-EE" sz="1050" dirty="0"/>
          </a:p>
          <a:p>
            <a:pPr lvl="1" eaLnBrk="1" hangingPunct="1">
              <a:defRPr/>
            </a:pPr>
            <a:r>
              <a:rPr lang="en-US" altLang="et-EE" sz="1050" dirty="0" err="1"/>
              <a:t>Haabneeme</a:t>
            </a:r>
            <a:r>
              <a:rPr lang="en-US" altLang="et-EE" sz="1050" dirty="0"/>
              <a:t> Kool – </a:t>
            </a:r>
            <a:r>
              <a:rPr lang="en-US" altLang="et-EE" sz="1050" dirty="0" err="1"/>
              <a:t>õppeklasside</a:t>
            </a:r>
            <a:r>
              <a:rPr lang="en-US" altLang="et-EE" sz="1050" dirty="0"/>
              <a:t> </a:t>
            </a:r>
            <a:r>
              <a:rPr lang="en-US" altLang="et-EE" sz="1050" dirty="0" err="1"/>
              <a:t>laienemine</a:t>
            </a:r>
            <a:r>
              <a:rPr lang="en-US" altLang="et-EE" sz="1050" dirty="0"/>
              <a:t> </a:t>
            </a:r>
            <a:r>
              <a:rPr lang="en-US" altLang="et-EE" sz="1050" dirty="0" err="1"/>
              <a:t>moodulite</a:t>
            </a:r>
            <a:r>
              <a:rPr lang="en-US" altLang="et-EE" sz="1050" dirty="0"/>
              <a:t> </a:t>
            </a:r>
            <a:r>
              <a:rPr lang="en-US" altLang="et-EE" sz="1050" dirty="0" err="1"/>
              <a:t>läbi</a:t>
            </a:r>
            <a:endParaRPr lang="en-US" altLang="et-EE" sz="1050" dirty="0"/>
          </a:p>
          <a:p>
            <a:pPr lvl="1" eaLnBrk="1" hangingPunct="1">
              <a:defRPr/>
            </a:pPr>
            <a:r>
              <a:rPr lang="en-US" altLang="et-EE" sz="1050" dirty="0" err="1"/>
              <a:t>Prangli</a:t>
            </a:r>
            <a:r>
              <a:rPr lang="en-US" altLang="et-EE" sz="1050" dirty="0"/>
              <a:t> </a:t>
            </a:r>
            <a:r>
              <a:rPr lang="en-US" altLang="et-EE" sz="1050" dirty="0" err="1"/>
              <a:t>koolis</a:t>
            </a:r>
            <a:r>
              <a:rPr lang="en-US" altLang="et-EE" sz="1050" dirty="0"/>
              <a:t> </a:t>
            </a:r>
            <a:r>
              <a:rPr lang="en-US" altLang="et-EE" sz="1050" dirty="0" err="1"/>
              <a:t>värskendatud</a:t>
            </a:r>
            <a:r>
              <a:rPr lang="en-US" altLang="et-EE" sz="1050" dirty="0"/>
              <a:t> </a:t>
            </a:r>
            <a:r>
              <a:rPr lang="en-US" altLang="et-EE" sz="1050" dirty="0" err="1"/>
              <a:t>söökla</a:t>
            </a:r>
            <a:endParaRPr lang="en-US" altLang="et-EE" sz="1050" dirty="0"/>
          </a:p>
          <a:p>
            <a:pPr lvl="1" eaLnBrk="1" hangingPunct="1">
              <a:defRPr/>
            </a:pPr>
            <a:endParaRPr lang="en-US" altLang="et-EE" sz="1050" dirty="0"/>
          </a:p>
          <a:p>
            <a:pPr eaLnBrk="1" hangingPunct="1">
              <a:defRPr/>
            </a:pPr>
            <a:endParaRPr lang="en-US" altLang="et-EE" sz="1350" dirty="0"/>
          </a:p>
          <a:p>
            <a:pPr eaLnBrk="1" hangingPunct="1">
              <a:buFontTx/>
              <a:buNone/>
              <a:defRPr/>
            </a:pPr>
            <a:r>
              <a:rPr lang="et-EE" altLang="et-EE" dirty="0"/>
              <a:t> </a:t>
            </a:r>
            <a:r>
              <a:rPr lang="en-US" altLang="et-EE" dirty="0"/>
              <a:t>   		 DIGIKOOLI </a:t>
            </a:r>
            <a:r>
              <a:rPr lang="en-US" altLang="et-EE" dirty="0" err="1"/>
              <a:t>algatus</a:t>
            </a:r>
            <a:endParaRPr lang="en-US" altLang="et-EE" dirty="0"/>
          </a:p>
          <a:p>
            <a:pPr lvl="1" eaLnBrk="1" hangingPunct="1">
              <a:defRPr/>
            </a:pPr>
            <a:endParaRPr lang="en-US" altLang="et-EE" dirty="0">
              <a:solidFill>
                <a:srgbClr val="181512"/>
              </a:solidFill>
            </a:endParaRPr>
          </a:p>
        </p:txBody>
      </p:sp>
      <p:pic>
        <p:nvPicPr>
          <p:cNvPr id="18435" name="Picture 4" descr="new-logo">
            <a:extLst>
              <a:ext uri="{FF2B5EF4-FFF2-40B4-BE49-F238E27FC236}">
                <a16:creationId xmlns:a16="http://schemas.microsoft.com/office/drawing/2014/main" id="{D3F32FAE-492B-43D9-9FC1-71040E80A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300" y="228600"/>
            <a:ext cx="86558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2">
            <a:extLst>
              <a:ext uri="{FF2B5EF4-FFF2-40B4-BE49-F238E27FC236}">
                <a16:creationId xmlns:a16="http://schemas.microsoft.com/office/drawing/2014/main" id="{5713B042-053C-450A-BB74-4E7173339DF1}"/>
              </a:ext>
            </a:extLst>
          </p:cNvPr>
          <p:cNvSpPr>
            <a:spLocks noGrp="1" noChangeArrowheads="1"/>
          </p:cNvSpPr>
          <p:nvPr>
            <p:ph type="title"/>
          </p:nvPr>
        </p:nvSpPr>
        <p:spPr>
          <a:xfrm>
            <a:off x="1575197" y="310753"/>
            <a:ext cx="5829300" cy="347663"/>
          </a:xfrm>
        </p:spPr>
        <p:txBody>
          <a:bodyPr/>
          <a:lstStyle/>
          <a:p>
            <a:pPr algn="ctr" eaLnBrk="1" hangingPunct="1">
              <a:lnSpc>
                <a:spcPct val="80000"/>
              </a:lnSpc>
            </a:pPr>
            <a:r>
              <a:rPr lang="et-EE" altLang="et-EE" b="1" dirty="0">
                <a:solidFill>
                  <a:srgbClr val="0070C0"/>
                </a:solidFill>
              </a:rPr>
              <a:t>Lähiaja saavutused</a:t>
            </a:r>
            <a:br>
              <a:rPr lang="en-US" altLang="et-EE" dirty="0">
                <a:solidFill>
                  <a:srgbClr val="0083D7"/>
                </a:solidFill>
              </a:rPr>
            </a:br>
            <a:br>
              <a:rPr lang="et-EE" altLang="et-EE" dirty="0">
                <a:solidFill>
                  <a:srgbClr val="0083D7"/>
                </a:solidFill>
              </a:rPr>
            </a:br>
            <a:endParaRPr lang="en-US" altLang="et-EE" dirty="0">
              <a:solidFill>
                <a:srgbClr val="0083D7"/>
              </a:solidFill>
            </a:endParaRPr>
          </a:p>
        </p:txBody>
      </p:sp>
      <p:pic>
        <p:nvPicPr>
          <p:cNvPr id="18437" name="Picture 6" descr="all-new">
            <a:extLst>
              <a:ext uri="{FF2B5EF4-FFF2-40B4-BE49-F238E27FC236}">
                <a16:creationId xmlns:a16="http://schemas.microsoft.com/office/drawing/2014/main" id="{34CDE2D2-FFD9-477C-AF5F-62241252E8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623" y="4752860"/>
            <a:ext cx="6858000" cy="4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lt 1">
            <a:extLst>
              <a:ext uri="{FF2B5EF4-FFF2-40B4-BE49-F238E27FC236}">
                <a16:creationId xmlns:a16="http://schemas.microsoft.com/office/drawing/2014/main" id="{A1023949-ACE2-4A04-81E8-80AE8DCD5E3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68879" y="-2889647"/>
            <a:ext cx="2293144"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a:extLst>
              <a:ext uri="{FF2B5EF4-FFF2-40B4-BE49-F238E27FC236}">
                <a16:creationId xmlns:a16="http://schemas.microsoft.com/office/drawing/2014/main" id="{24A238A8-7981-47BF-BE21-A2F669DBC372}"/>
              </a:ext>
            </a:extLst>
          </p:cNvPr>
          <p:cNvSpPr>
            <a:spLocks noGrp="1" noChangeArrowheads="1"/>
          </p:cNvSpPr>
          <p:nvPr>
            <p:ph idx="1"/>
          </p:nvPr>
        </p:nvSpPr>
        <p:spPr>
          <a:xfrm>
            <a:off x="1439466" y="1478757"/>
            <a:ext cx="6448425" cy="2645569"/>
          </a:xfrm>
        </p:spPr>
        <p:txBody>
          <a:bodyPr/>
          <a:lstStyle/>
          <a:p>
            <a:pPr eaLnBrk="1" hangingPunct="1"/>
            <a:endParaRPr lang="en-US" altLang="et-EE" sz="1500"/>
          </a:p>
          <a:p>
            <a:pPr eaLnBrk="1" hangingPunct="1"/>
            <a:r>
              <a:rPr lang="en-US" altLang="et-EE"/>
              <a:t>Viimsi valla arengukava ja eelarvestrateegia    (2020 – 2024)</a:t>
            </a:r>
          </a:p>
          <a:p>
            <a:pPr eaLnBrk="1" hangingPunct="1"/>
            <a:r>
              <a:rPr lang="en-US" altLang="et-EE"/>
              <a:t>Koalitsioonileping</a:t>
            </a:r>
          </a:p>
          <a:p>
            <a:pPr eaLnBrk="1" hangingPunct="1"/>
            <a:r>
              <a:rPr lang="en-US" altLang="et-EE"/>
              <a:t>Haridusasutuste arengukavad</a:t>
            </a:r>
          </a:p>
          <a:p>
            <a:pPr eaLnBrk="1" hangingPunct="1"/>
            <a:r>
              <a:rPr lang="en-US" altLang="et-EE">
                <a:solidFill>
                  <a:srgbClr val="00B0F0"/>
                </a:solidFill>
              </a:rPr>
              <a:t>Hariduse arengukava (loomisel)</a:t>
            </a:r>
          </a:p>
        </p:txBody>
      </p:sp>
      <p:pic>
        <p:nvPicPr>
          <p:cNvPr id="20483" name="Picture 4" descr="new-logo">
            <a:extLst>
              <a:ext uri="{FF2B5EF4-FFF2-40B4-BE49-F238E27FC236}">
                <a16:creationId xmlns:a16="http://schemas.microsoft.com/office/drawing/2014/main" id="{FCEE8437-E92C-4294-8B02-BE91DC448D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300" y="228600"/>
            <a:ext cx="86558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2">
            <a:extLst>
              <a:ext uri="{FF2B5EF4-FFF2-40B4-BE49-F238E27FC236}">
                <a16:creationId xmlns:a16="http://schemas.microsoft.com/office/drawing/2014/main" id="{DF72D0DE-3D39-43E7-B21C-6D9DA894387B}"/>
              </a:ext>
            </a:extLst>
          </p:cNvPr>
          <p:cNvSpPr>
            <a:spLocks noGrp="1" noChangeArrowheads="1"/>
          </p:cNvSpPr>
          <p:nvPr>
            <p:ph type="title"/>
          </p:nvPr>
        </p:nvSpPr>
        <p:spPr>
          <a:xfrm>
            <a:off x="1389460" y="390525"/>
            <a:ext cx="5829300" cy="857250"/>
          </a:xfrm>
        </p:spPr>
        <p:txBody>
          <a:bodyPr/>
          <a:lstStyle/>
          <a:p>
            <a:pPr algn="ctr" eaLnBrk="1" hangingPunct="1">
              <a:lnSpc>
                <a:spcPct val="80000"/>
              </a:lnSpc>
            </a:pPr>
            <a:r>
              <a:rPr lang="en-US" altLang="et-EE" b="1" dirty="0" err="1">
                <a:solidFill>
                  <a:srgbClr val="0070C0"/>
                </a:solidFill>
              </a:rPr>
              <a:t>Millest</a:t>
            </a:r>
            <a:r>
              <a:rPr lang="en-US" altLang="et-EE" b="1" dirty="0">
                <a:solidFill>
                  <a:srgbClr val="0070C0"/>
                </a:solidFill>
              </a:rPr>
              <a:t> </a:t>
            </a:r>
            <a:r>
              <a:rPr lang="en-US" altLang="et-EE" b="1" dirty="0" err="1">
                <a:solidFill>
                  <a:srgbClr val="0070C0"/>
                </a:solidFill>
              </a:rPr>
              <a:t>hariduse</a:t>
            </a:r>
            <a:r>
              <a:rPr lang="en-US" altLang="et-EE" b="1" dirty="0">
                <a:solidFill>
                  <a:srgbClr val="0070C0"/>
                </a:solidFill>
              </a:rPr>
              <a:t> </a:t>
            </a:r>
            <a:r>
              <a:rPr lang="en-US" altLang="et-EE" b="1" dirty="0" err="1">
                <a:solidFill>
                  <a:srgbClr val="0070C0"/>
                </a:solidFill>
              </a:rPr>
              <a:t>edendamisel</a:t>
            </a:r>
            <a:r>
              <a:rPr lang="en-US" altLang="et-EE" b="1" dirty="0">
                <a:solidFill>
                  <a:srgbClr val="0070C0"/>
                </a:solidFill>
              </a:rPr>
              <a:t> </a:t>
            </a:r>
            <a:r>
              <a:rPr lang="en-US" altLang="et-EE" b="1" dirty="0" err="1">
                <a:solidFill>
                  <a:srgbClr val="0070C0"/>
                </a:solidFill>
              </a:rPr>
              <a:t>lähtume</a:t>
            </a:r>
            <a:r>
              <a:rPr lang="en-US" altLang="et-EE" b="1" dirty="0">
                <a:solidFill>
                  <a:srgbClr val="0070C0"/>
                </a:solidFill>
              </a:rPr>
              <a:t>?</a:t>
            </a:r>
          </a:p>
        </p:txBody>
      </p:sp>
      <p:pic>
        <p:nvPicPr>
          <p:cNvPr id="20485" name="Picture 6" descr="all-new">
            <a:extLst>
              <a:ext uri="{FF2B5EF4-FFF2-40B4-BE49-F238E27FC236}">
                <a16:creationId xmlns:a16="http://schemas.microsoft.com/office/drawing/2014/main" id="{3A0425DB-7D4C-48C9-99AB-088ADB8420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693444"/>
            <a:ext cx="6858000" cy="4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new-logo">
            <a:extLst>
              <a:ext uri="{FF2B5EF4-FFF2-40B4-BE49-F238E27FC236}">
                <a16:creationId xmlns:a16="http://schemas.microsoft.com/office/drawing/2014/main" id="{94E4B92B-1CE2-404A-A266-8396EF1DF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300" y="228600"/>
            <a:ext cx="86558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2">
            <a:extLst>
              <a:ext uri="{FF2B5EF4-FFF2-40B4-BE49-F238E27FC236}">
                <a16:creationId xmlns:a16="http://schemas.microsoft.com/office/drawing/2014/main" id="{2EDAC1FC-F0BA-4815-91B2-B266693E0D5F}"/>
              </a:ext>
            </a:extLst>
          </p:cNvPr>
          <p:cNvSpPr>
            <a:spLocks noGrp="1" noChangeArrowheads="1"/>
          </p:cNvSpPr>
          <p:nvPr>
            <p:ph type="title"/>
          </p:nvPr>
        </p:nvSpPr>
        <p:spPr>
          <a:xfrm>
            <a:off x="1389460" y="390525"/>
            <a:ext cx="5829300" cy="857250"/>
          </a:xfrm>
        </p:spPr>
        <p:txBody>
          <a:bodyPr/>
          <a:lstStyle/>
          <a:p>
            <a:pPr algn="ctr" eaLnBrk="1" hangingPunct="1">
              <a:lnSpc>
                <a:spcPct val="80000"/>
              </a:lnSpc>
            </a:pPr>
            <a:r>
              <a:rPr lang="en-US" altLang="et-EE" b="1" dirty="0" err="1">
                <a:solidFill>
                  <a:srgbClr val="0070C0"/>
                </a:solidFill>
              </a:rPr>
              <a:t>Eesmärk</a:t>
            </a:r>
            <a:endParaRPr lang="en-US" altLang="et-EE" b="1" dirty="0">
              <a:solidFill>
                <a:srgbClr val="0070C0"/>
              </a:solidFill>
            </a:endParaRPr>
          </a:p>
        </p:txBody>
      </p:sp>
      <p:pic>
        <p:nvPicPr>
          <p:cNvPr id="22532" name="Picture 6" descr="all-new">
            <a:extLst>
              <a:ext uri="{FF2B5EF4-FFF2-40B4-BE49-F238E27FC236}">
                <a16:creationId xmlns:a16="http://schemas.microsoft.com/office/drawing/2014/main" id="{9BAA8855-2CCF-46B8-BF49-00EAB32764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693444"/>
            <a:ext cx="6858000" cy="4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8">
            <a:extLst>
              <a:ext uri="{FF2B5EF4-FFF2-40B4-BE49-F238E27FC236}">
                <a16:creationId xmlns:a16="http://schemas.microsoft.com/office/drawing/2014/main" id="{4B2FA6A0-2952-494B-87B5-010901C2D81B}"/>
              </a:ext>
            </a:extLst>
          </p:cNvPr>
          <p:cNvSpPr txBox="1">
            <a:spLocks noChangeArrowheads="1"/>
          </p:cNvSpPr>
          <p:nvPr/>
        </p:nvSpPr>
        <p:spPr bwMode="auto">
          <a:xfrm>
            <a:off x="1377554" y="1850231"/>
            <a:ext cx="615315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t-EE" altLang="en-US" sz="1800" b="1"/>
              <a:t>L</a:t>
            </a:r>
            <a:r>
              <a:rPr lang="en-US" altLang="en-US" sz="1800" b="1"/>
              <a:t>UUA</a:t>
            </a:r>
            <a:r>
              <a:rPr lang="et-EE" altLang="en-US" sz="1800" b="1"/>
              <a:t> MITMEKÜLGSED VÕIMALUSED KVALITEETSE</a:t>
            </a:r>
            <a:endParaRPr lang="en-US" altLang="en-US" sz="1800" b="1"/>
          </a:p>
          <a:p>
            <a:pPr algn="ctr"/>
            <a:endParaRPr lang="en-US" altLang="en-US" sz="1800" b="1"/>
          </a:p>
          <a:p>
            <a:pPr algn="ctr"/>
            <a:r>
              <a:rPr lang="et-EE" altLang="en-US" sz="1800" b="1"/>
              <a:t> HARIDUSE JA HUVIHARIDUSE OMANDAMISEKS </a:t>
            </a:r>
            <a:endParaRPr lang="en-US" altLang="en-US" sz="1800" b="1"/>
          </a:p>
          <a:p>
            <a:pPr algn="ctr"/>
            <a:endParaRPr lang="en-US" altLang="en-US" sz="1800" b="1"/>
          </a:p>
          <a:p>
            <a:pPr algn="ctr"/>
            <a:r>
              <a:rPr lang="et-EE" altLang="en-US" sz="1800" b="1"/>
              <a:t>KÕIGILE VIIMSI VALLA LASTELE!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a:extLst>
              <a:ext uri="{FF2B5EF4-FFF2-40B4-BE49-F238E27FC236}">
                <a16:creationId xmlns:a16="http://schemas.microsoft.com/office/drawing/2014/main" id="{2AF77B68-FFAF-4B22-A6F6-8A0F7728F3D4}"/>
              </a:ext>
            </a:extLst>
          </p:cNvPr>
          <p:cNvSpPr>
            <a:spLocks noGrp="1" noChangeArrowheads="1"/>
          </p:cNvSpPr>
          <p:nvPr>
            <p:ph idx="1"/>
          </p:nvPr>
        </p:nvSpPr>
        <p:spPr>
          <a:xfrm>
            <a:off x="1439467" y="1014413"/>
            <a:ext cx="4155281" cy="3374231"/>
          </a:xfrm>
        </p:spPr>
        <p:txBody>
          <a:bodyPr/>
          <a:lstStyle/>
          <a:p>
            <a:pPr eaLnBrk="1" hangingPunct="1">
              <a:defRPr/>
            </a:pPr>
            <a:r>
              <a:rPr lang="et-EE" altLang="et-EE" sz="1350" dirty="0"/>
              <a:t>Sisulised eesmärgid:</a:t>
            </a:r>
          </a:p>
          <a:p>
            <a:pPr lvl="1" eaLnBrk="1" hangingPunct="1">
              <a:defRPr/>
            </a:pPr>
            <a:r>
              <a:rPr lang="et-EE" altLang="et-EE" sz="1350" dirty="0"/>
              <a:t>Haridusasutuste juhtimiskvaliteedi tõstmine</a:t>
            </a:r>
          </a:p>
          <a:p>
            <a:pPr lvl="1" eaLnBrk="1" hangingPunct="1">
              <a:defRPr/>
            </a:pPr>
            <a:r>
              <a:rPr lang="et-EE" altLang="et-EE" sz="1350" dirty="0"/>
              <a:t>Koolikultuuri arengu </a:t>
            </a:r>
            <a:r>
              <a:rPr lang="en-US" altLang="et-EE" sz="1350" dirty="0" err="1"/>
              <a:t>toetamine</a:t>
            </a:r>
            <a:r>
              <a:rPr lang="en-US" altLang="et-EE" sz="1350" dirty="0"/>
              <a:t> </a:t>
            </a:r>
          </a:p>
          <a:p>
            <a:pPr lvl="1" eaLnBrk="1" hangingPunct="1">
              <a:defRPr/>
            </a:pPr>
            <a:r>
              <a:rPr lang="et-EE" altLang="et-EE" sz="1350" dirty="0"/>
              <a:t>Hari</a:t>
            </a:r>
            <a:r>
              <a:rPr lang="en-US" altLang="et-EE" sz="1350" dirty="0"/>
              <a:t>du</a:t>
            </a:r>
            <a:r>
              <a:rPr lang="et-EE" altLang="et-EE" sz="1350" dirty="0" err="1"/>
              <a:t>sasutuste</a:t>
            </a:r>
            <a:r>
              <a:rPr lang="et-EE" altLang="et-EE" sz="1350" dirty="0"/>
              <a:t> vahelise koostöö suurendamine</a:t>
            </a:r>
          </a:p>
          <a:p>
            <a:pPr lvl="1" eaLnBrk="1" hangingPunct="1">
              <a:defRPr/>
            </a:pPr>
            <a:r>
              <a:rPr lang="et-EE" altLang="et-EE" sz="1350" dirty="0"/>
              <a:t>Motiveeritud õpetajad/tugispetsialistid ja koolitöötajad </a:t>
            </a:r>
          </a:p>
          <a:p>
            <a:pPr marL="342900" lvl="1" indent="0">
              <a:buNone/>
              <a:defRPr/>
            </a:pPr>
            <a:r>
              <a:rPr lang="et-EE" altLang="et-EE" sz="1350" dirty="0"/>
              <a:t>	- motivatsioonipakett </a:t>
            </a:r>
          </a:p>
          <a:p>
            <a:pPr marL="342900" lvl="1" indent="0">
              <a:buNone/>
              <a:defRPr/>
            </a:pPr>
            <a:r>
              <a:rPr lang="et-EE" altLang="et-EE" sz="1350" dirty="0"/>
              <a:t>	- karjääri</a:t>
            </a:r>
            <a:r>
              <a:rPr lang="en-US" altLang="et-EE" sz="1350" dirty="0" err="1"/>
              <a:t>võimaluste</a:t>
            </a:r>
            <a:r>
              <a:rPr lang="en-US" altLang="et-EE" sz="1350" dirty="0"/>
              <a:t> </a:t>
            </a:r>
            <a:r>
              <a:rPr lang="en-US" altLang="et-EE" sz="1350" dirty="0" err="1"/>
              <a:t>loomine</a:t>
            </a:r>
            <a:r>
              <a:rPr lang="en-US" altLang="et-EE" sz="1350" dirty="0"/>
              <a:t> ja </a:t>
            </a:r>
            <a:r>
              <a:rPr lang="en-US" altLang="et-EE" sz="1350" dirty="0" err="1"/>
              <a:t>toetamine</a:t>
            </a:r>
            <a:endParaRPr lang="et-EE" altLang="et-EE" sz="1350" dirty="0"/>
          </a:p>
          <a:p>
            <a:pPr marL="342900" lvl="1" indent="0">
              <a:buNone/>
              <a:defRPr/>
            </a:pPr>
            <a:r>
              <a:rPr lang="et-EE" altLang="et-EE" sz="1350" dirty="0"/>
              <a:t>	- </a:t>
            </a:r>
            <a:r>
              <a:rPr lang="et-EE" altLang="et-EE" sz="1350" dirty="0" err="1"/>
              <a:t>profes</a:t>
            </a:r>
            <a:r>
              <a:rPr lang="en-US" altLang="et-EE" sz="1350" dirty="0"/>
              <a:t>s</a:t>
            </a:r>
            <a:r>
              <a:rPr lang="et-EE" altLang="et-EE" sz="1350" dirty="0" err="1"/>
              <a:t>ionaalse</a:t>
            </a:r>
            <a:r>
              <a:rPr lang="et-EE" altLang="et-EE" sz="1350" dirty="0"/>
              <a:t> arengu toetamine </a:t>
            </a:r>
          </a:p>
          <a:p>
            <a:pPr lvl="1" eaLnBrk="1" hangingPunct="1">
              <a:defRPr/>
            </a:pPr>
            <a:r>
              <a:rPr lang="et-EE" altLang="et-EE" sz="1350" dirty="0"/>
              <a:t>Professionaalse tugisüsteemi loomine, kaasava hariduse põhimõtete rakendamine</a:t>
            </a:r>
          </a:p>
          <a:p>
            <a:pPr lvl="1" eaLnBrk="1" hangingPunct="1">
              <a:defRPr/>
            </a:pPr>
            <a:r>
              <a:rPr lang="et-EE" altLang="et-EE" sz="1350" dirty="0"/>
              <a:t>Hariduskonsortsiumi loomine</a:t>
            </a:r>
            <a:endParaRPr lang="en-US" altLang="et-EE" sz="1350" dirty="0"/>
          </a:p>
          <a:p>
            <a:pPr lvl="1" eaLnBrk="1" hangingPunct="1">
              <a:defRPr/>
            </a:pPr>
            <a:r>
              <a:rPr lang="en-US" altLang="et-EE" sz="1350" dirty="0"/>
              <a:t>DIGIKOOL</a:t>
            </a:r>
            <a:endParaRPr lang="et-EE" altLang="et-EE" sz="1350" dirty="0"/>
          </a:p>
        </p:txBody>
      </p:sp>
      <p:pic>
        <p:nvPicPr>
          <p:cNvPr id="24579" name="Picture 4" descr="new-logo">
            <a:extLst>
              <a:ext uri="{FF2B5EF4-FFF2-40B4-BE49-F238E27FC236}">
                <a16:creationId xmlns:a16="http://schemas.microsoft.com/office/drawing/2014/main" id="{AA5FEE1E-3E3D-4797-8A4B-B762147358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300" y="228600"/>
            <a:ext cx="86558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2">
            <a:extLst>
              <a:ext uri="{FF2B5EF4-FFF2-40B4-BE49-F238E27FC236}">
                <a16:creationId xmlns:a16="http://schemas.microsoft.com/office/drawing/2014/main" id="{D46937A6-7978-4B2F-83CC-7D2A0E9E5B18}"/>
              </a:ext>
            </a:extLst>
          </p:cNvPr>
          <p:cNvSpPr>
            <a:spLocks noGrp="1" noChangeArrowheads="1"/>
          </p:cNvSpPr>
          <p:nvPr>
            <p:ph type="title"/>
          </p:nvPr>
        </p:nvSpPr>
        <p:spPr>
          <a:xfrm>
            <a:off x="1389460" y="129779"/>
            <a:ext cx="5829300" cy="857250"/>
          </a:xfrm>
        </p:spPr>
        <p:txBody>
          <a:bodyPr/>
          <a:lstStyle/>
          <a:p>
            <a:pPr algn="ctr" eaLnBrk="1" hangingPunct="1">
              <a:lnSpc>
                <a:spcPct val="80000"/>
              </a:lnSpc>
            </a:pPr>
            <a:r>
              <a:rPr lang="en-US" altLang="et-EE" b="1" dirty="0" err="1">
                <a:solidFill>
                  <a:srgbClr val="0083D7"/>
                </a:solidFill>
              </a:rPr>
              <a:t>Ootused</a:t>
            </a:r>
            <a:endParaRPr lang="en-US" altLang="et-EE" b="1" dirty="0">
              <a:solidFill>
                <a:srgbClr val="FF0000"/>
              </a:solidFill>
            </a:endParaRPr>
          </a:p>
        </p:txBody>
      </p:sp>
      <p:pic>
        <p:nvPicPr>
          <p:cNvPr id="24581" name="Picture 6" descr="all-new">
            <a:extLst>
              <a:ext uri="{FF2B5EF4-FFF2-40B4-BE49-F238E27FC236}">
                <a16:creationId xmlns:a16="http://schemas.microsoft.com/office/drawing/2014/main" id="{039921D8-22EC-4240-9212-A1507CCF70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693444"/>
            <a:ext cx="6858000" cy="4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2" descr="The 5 Types of Leaders">
            <a:extLst>
              <a:ext uri="{FF2B5EF4-FFF2-40B4-BE49-F238E27FC236}">
                <a16:creationId xmlns:a16="http://schemas.microsoft.com/office/drawing/2014/main" id="{B8CF2A64-854F-4785-A206-F908174BD8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1150" y="1545431"/>
            <a:ext cx="2363391" cy="1772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B1FBD-3ADD-4C94-B66C-6C4BBC21C21C}"/>
              </a:ext>
            </a:extLst>
          </p:cNvPr>
          <p:cNvSpPr>
            <a:spLocks noGrp="1"/>
          </p:cNvSpPr>
          <p:nvPr>
            <p:ph type="title"/>
          </p:nvPr>
        </p:nvSpPr>
        <p:spPr>
          <a:xfrm>
            <a:off x="311699" y="275976"/>
            <a:ext cx="7120200" cy="1172700"/>
          </a:xfrm>
        </p:spPr>
        <p:txBody>
          <a:bodyPr/>
          <a:lstStyle/>
          <a:p>
            <a:pPr algn="ctr"/>
            <a:r>
              <a:rPr lang="et-EE" dirty="0">
                <a:solidFill>
                  <a:srgbClr val="0070C0"/>
                </a:solidFill>
              </a:rPr>
              <a:t>Koalitsioonimuster</a:t>
            </a:r>
            <a:endParaRPr lang="en-US" dirty="0">
              <a:solidFill>
                <a:srgbClr val="0070C0"/>
              </a:solidFill>
            </a:endParaRPr>
          </a:p>
        </p:txBody>
      </p:sp>
      <p:sp>
        <p:nvSpPr>
          <p:cNvPr id="3" name="Text Placeholder 2">
            <a:extLst>
              <a:ext uri="{FF2B5EF4-FFF2-40B4-BE49-F238E27FC236}">
                <a16:creationId xmlns:a16="http://schemas.microsoft.com/office/drawing/2014/main" id="{0CF95790-405A-44AE-901E-6F141EE9FAFB}"/>
              </a:ext>
            </a:extLst>
          </p:cNvPr>
          <p:cNvSpPr>
            <a:spLocks noGrp="1"/>
          </p:cNvSpPr>
          <p:nvPr>
            <p:ph type="body" idx="1"/>
          </p:nvPr>
        </p:nvSpPr>
        <p:spPr>
          <a:xfrm>
            <a:off x="138313" y="1240661"/>
            <a:ext cx="8544645" cy="3626863"/>
          </a:xfrm>
        </p:spPr>
        <p:txBody>
          <a:bodyPr/>
          <a:lstStyle/>
          <a:p>
            <a:pPr marL="114300" indent="0">
              <a:buNone/>
            </a:pPr>
            <a:r>
              <a:rPr lang="et-EE" sz="2400" dirty="0"/>
              <a:t>Viimsi koalitsioonimuster on väga laiapõhjaline, 21 vallavolikogu liikmest kuulub koalitsiooni 17: </a:t>
            </a:r>
          </a:p>
          <a:p>
            <a:pPr marL="114300" indent="0">
              <a:buNone/>
            </a:pPr>
            <a:r>
              <a:rPr lang="et-EE" sz="2400" dirty="0"/>
              <a:t> - Reformierakond – 9 mandaati;</a:t>
            </a:r>
          </a:p>
          <a:p>
            <a:pPr marL="114300" indent="0">
              <a:buNone/>
            </a:pPr>
            <a:r>
              <a:rPr lang="et-EE" sz="2400" dirty="0"/>
              <a:t> - Isamaa – 3 mandaati</a:t>
            </a:r>
          </a:p>
          <a:p>
            <a:pPr marL="114300" indent="0">
              <a:buNone/>
            </a:pPr>
            <a:r>
              <a:rPr lang="et-EE" sz="2400" dirty="0"/>
              <a:t> - Keskerakond – 4 mandaati,</a:t>
            </a:r>
          </a:p>
          <a:p>
            <a:pPr marL="114300" indent="0">
              <a:buNone/>
            </a:pPr>
            <a:r>
              <a:rPr lang="et-EE" sz="2400" dirty="0"/>
              <a:t> - Valimisliit „rannarahvas“ – 1 mandaat.</a:t>
            </a:r>
          </a:p>
          <a:p>
            <a:pPr marL="114300" indent="0">
              <a:buNone/>
            </a:pPr>
            <a:endParaRPr lang="et-EE" sz="2400" dirty="0"/>
          </a:p>
          <a:p>
            <a:pPr marL="114300" indent="0">
              <a:buNone/>
            </a:pPr>
            <a:r>
              <a:rPr lang="et-EE" sz="2400" dirty="0"/>
              <a:t>Opositsioonis on valimisliit „Kogukondade Viimsi“ ja EKRE kumbki kahe mandaadiga</a:t>
            </a:r>
            <a:endParaRPr lang="en-US" sz="2400" dirty="0"/>
          </a:p>
        </p:txBody>
      </p:sp>
    </p:spTree>
    <p:extLst>
      <p:ext uri="{BB962C8B-B14F-4D97-AF65-F5344CB8AC3E}">
        <p14:creationId xmlns:p14="http://schemas.microsoft.com/office/powerpoint/2010/main" val="36556380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a:extLst>
              <a:ext uri="{FF2B5EF4-FFF2-40B4-BE49-F238E27FC236}">
                <a16:creationId xmlns:a16="http://schemas.microsoft.com/office/drawing/2014/main" id="{91C064A3-446A-42E2-A5A6-F108545E2557}"/>
              </a:ext>
            </a:extLst>
          </p:cNvPr>
          <p:cNvSpPr>
            <a:spLocks noGrp="1" noChangeArrowheads="1"/>
          </p:cNvSpPr>
          <p:nvPr>
            <p:ph idx="1"/>
          </p:nvPr>
        </p:nvSpPr>
        <p:spPr>
          <a:xfrm>
            <a:off x="1389460" y="1600200"/>
            <a:ext cx="6235303" cy="2645569"/>
          </a:xfrm>
        </p:spPr>
        <p:txBody>
          <a:bodyPr/>
          <a:lstStyle/>
          <a:p>
            <a:pPr eaLnBrk="1" hangingPunct="1"/>
            <a:r>
              <a:rPr lang="en-US" altLang="et-EE" sz="1500"/>
              <a:t>RANDVERE</a:t>
            </a:r>
          </a:p>
        </p:txBody>
      </p:sp>
      <p:pic>
        <p:nvPicPr>
          <p:cNvPr id="30723" name="Picture 4" descr="new-logo">
            <a:extLst>
              <a:ext uri="{FF2B5EF4-FFF2-40B4-BE49-F238E27FC236}">
                <a16:creationId xmlns:a16="http://schemas.microsoft.com/office/drawing/2014/main" id="{23BEF504-A6D5-4693-BFAE-6A282B60B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300" y="228600"/>
            <a:ext cx="86558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2">
            <a:extLst>
              <a:ext uri="{FF2B5EF4-FFF2-40B4-BE49-F238E27FC236}">
                <a16:creationId xmlns:a16="http://schemas.microsoft.com/office/drawing/2014/main" id="{73C8EA53-7B36-4F51-B02F-16497CFED1F0}"/>
              </a:ext>
            </a:extLst>
          </p:cNvPr>
          <p:cNvSpPr>
            <a:spLocks noGrp="1" noChangeArrowheads="1"/>
          </p:cNvSpPr>
          <p:nvPr>
            <p:ph type="title"/>
          </p:nvPr>
        </p:nvSpPr>
        <p:spPr>
          <a:xfrm>
            <a:off x="1389460" y="390525"/>
            <a:ext cx="5829300" cy="857250"/>
          </a:xfrm>
        </p:spPr>
        <p:txBody>
          <a:bodyPr/>
          <a:lstStyle/>
          <a:p>
            <a:pPr eaLnBrk="1" hangingPunct="1">
              <a:lnSpc>
                <a:spcPct val="80000"/>
              </a:lnSpc>
            </a:pPr>
            <a:r>
              <a:rPr lang="en-US" altLang="et-EE">
                <a:solidFill>
                  <a:srgbClr val="0083D7"/>
                </a:solidFill>
              </a:rPr>
              <a:t>Midagi täiesti uut!</a:t>
            </a:r>
            <a:endParaRPr lang="en-US" altLang="et-EE">
              <a:solidFill>
                <a:srgbClr val="FF0000"/>
              </a:solidFill>
            </a:endParaRPr>
          </a:p>
        </p:txBody>
      </p:sp>
      <p:pic>
        <p:nvPicPr>
          <p:cNvPr id="30725" name="Picture 6" descr="all-new">
            <a:extLst>
              <a:ext uri="{FF2B5EF4-FFF2-40B4-BE49-F238E27FC236}">
                <a16:creationId xmlns:a16="http://schemas.microsoft.com/office/drawing/2014/main" id="{5F109FB3-5588-4B61-BE3D-D925248A60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693444"/>
            <a:ext cx="6858000" cy="4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4" descr="http://www.kkviimsi.ee/cache/kkviimsi/public/gallery_img/25eba_800x533x0/137_01124042016.jpg">
            <a:extLst>
              <a:ext uri="{FF2B5EF4-FFF2-40B4-BE49-F238E27FC236}">
                <a16:creationId xmlns:a16="http://schemas.microsoft.com/office/drawing/2014/main" id="{825E275C-3EC5-46A4-8931-6DA724F7F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375" y="3646885"/>
            <a:ext cx="2357438"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16" descr="https://scontent-arn2-1.xx.fbcdn.net/v/t1.0-9/6274_574285579258280_360184415_n.jpg?oh=beced77b080e191ee9dda51fb4dc9a14&amp;oe=57DF97CB">
            <a:extLst>
              <a:ext uri="{FF2B5EF4-FFF2-40B4-BE49-F238E27FC236}">
                <a16:creationId xmlns:a16="http://schemas.microsoft.com/office/drawing/2014/main" id="{39ECDDD5-8756-46AE-B203-FB132A6B1B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9782" y="1491853"/>
            <a:ext cx="2131219"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18" descr="https://scontent-arn2-1.xx.fbcdn.net/v/t1.0-9/30781_121650677862895_172012_n.jpg?oh=f6fcd3085c64d25abe1e3c79c927666d&amp;oe=57D7B583">
            <a:extLst>
              <a:ext uri="{FF2B5EF4-FFF2-40B4-BE49-F238E27FC236}">
                <a16:creationId xmlns:a16="http://schemas.microsoft.com/office/drawing/2014/main" id="{B427735C-7849-4157-9563-5F8D390C56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0022" y="3646885"/>
            <a:ext cx="2366963"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2">
            <a:extLst>
              <a:ext uri="{FF2B5EF4-FFF2-40B4-BE49-F238E27FC236}">
                <a16:creationId xmlns:a16="http://schemas.microsoft.com/office/drawing/2014/main" id="{4972ABA6-88EA-4DB0-AE90-F573E63E2ECE}"/>
              </a:ext>
            </a:extLst>
          </p:cNvPr>
          <p:cNvSpPr>
            <a:spLocks noGrp="1" noChangeArrowheads="1"/>
          </p:cNvSpPr>
          <p:nvPr>
            <p:ph type="title"/>
          </p:nvPr>
        </p:nvSpPr>
        <p:spPr>
          <a:xfrm>
            <a:off x="1657350" y="250031"/>
            <a:ext cx="6047185" cy="857250"/>
          </a:xfrm>
        </p:spPr>
        <p:txBody>
          <a:bodyPr/>
          <a:lstStyle/>
          <a:p>
            <a:pPr algn="ctr" eaLnBrk="1" hangingPunct="1">
              <a:lnSpc>
                <a:spcPct val="80000"/>
              </a:lnSpc>
            </a:pPr>
            <a:r>
              <a:rPr lang="et-EE" altLang="et-EE" b="1" dirty="0">
                <a:solidFill>
                  <a:srgbClr val="0070C0"/>
                </a:solidFill>
              </a:rPr>
              <a:t>Sport</a:t>
            </a:r>
            <a:endParaRPr lang="en-US" altLang="et-EE" b="1" dirty="0">
              <a:solidFill>
                <a:srgbClr val="0070C0"/>
              </a:solidFill>
            </a:endParaRPr>
          </a:p>
        </p:txBody>
      </p:sp>
      <p:pic>
        <p:nvPicPr>
          <p:cNvPr id="33798" name="Picture 4" descr="new-logo">
            <a:extLst>
              <a:ext uri="{FF2B5EF4-FFF2-40B4-BE49-F238E27FC236}">
                <a16:creationId xmlns:a16="http://schemas.microsoft.com/office/drawing/2014/main" id="{261C4DA8-563F-4E09-BA8F-B064AF8482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2300" y="228600"/>
            <a:ext cx="86558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10" descr="http://static.err.ee/gridfs/81872899FF3DF5B137E42B30E8D81ACC59675BE860BA7508346D2937F09D7FC5.jpg?width=1920">
            <a:extLst>
              <a:ext uri="{FF2B5EF4-FFF2-40B4-BE49-F238E27FC236}">
                <a16:creationId xmlns:a16="http://schemas.microsoft.com/office/drawing/2014/main" id="{77427F82-2720-433C-B327-B1564B509D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419" y="1491854"/>
            <a:ext cx="3083719"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14" descr="https://scontent-arn2-1.xx.fbcdn.net/t31.0-8/13002498_837526526374534_6654889538737774640_o.jpg">
            <a:extLst>
              <a:ext uri="{FF2B5EF4-FFF2-40B4-BE49-F238E27FC236}">
                <a16:creationId xmlns:a16="http://schemas.microsoft.com/office/drawing/2014/main" id="{2A910C8C-BAFC-4876-826B-939020A9A6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3485" y="1491853"/>
            <a:ext cx="3248025"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22" descr="http://p.ocdn.ee/17/i/2015/3/27/xs4kyam0.jty.jpg">
            <a:extLst>
              <a:ext uri="{FF2B5EF4-FFF2-40B4-BE49-F238E27FC236}">
                <a16:creationId xmlns:a16="http://schemas.microsoft.com/office/drawing/2014/main" id="{B1EADCA6-AB34-4DEE-889D-4D3C752D3D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3147" y="3640931"/>
            <a:ext cx="2307432"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20" descr="http://anettkontaveit.ee/wp-content/gallery/australian-open-2012/137670766_10.jpg">
            <a:extLst>
              <a:ext uri="{FF2B5EF4-FFF2-40B4-BE49-F238E27FC236}">
                <a16:creationId xmlns:a16="http://schemas.microsoft.com/office/drawing/2014/main" id="{A608B128-911A-461E-809C-31E87894FE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95525" y="3640931"/>
            <a:ext cx="2286000" cy="1577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3" name="Rectangle 15">
            <a:extLst>
              <a:ext uri="{FF2B5EF4-FFF2-40B4-BE49-F238E27FC236}">
                <a16:creationId xmlns:a16="http://schemas.microsoft.com/office/drawing/2014/main" id="{2F5F944F-B306-4091-A282-231B594F7103}"/>
              </a:ext>
            </a:extLst>
          </p:cNvPr>
          <p:cNvSpPr>
            <a:spLocks noChangeArrowheads="1"/>
          </p:cNvSpPr>
          <p:nvPr/>
        </p:nvSpPr>
        <p:spPr bwMode="auto">
          <a:xfrm>
            <a:off x="3113485" y="1437085"/>
            <a:ext cx="54769" cy="216098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a:spcBef>
                <a:spcPct val="0"/>
              </a:spcBef>
              <a:buFontTx/>
              <a:buNone/>
            </a:pPr>
            <a:r>
              <a:rPr lang="en-US" altLang="et-EE" sz="1800"/>
              <a:t> </a:t>
            </a:r>
          </a:p>
        </p:txBody>
      </p:sp>
      <p:sp>
        <p:nvSpPr>
          <p:cNvPr id="33804" name="Rectangle 19">
            <a:extLst>
              <a:ext uri="{FF2B5EF4-FFF2-40B4-BE49-F238E27FC236}">
                <a16:creationId xmlns:a16="http://schemas.microsoft.com/office/drawing/2014/main" id="{93ECF838-1600-4DA8-833E-E7C101D7A797}"/>
              </a:ext>
            </a:extLst>
          </p:cNvPr>
          <p:cNvSpPr>
            <a:spLocks noChangeArrowheads="1"/>
          </p:cNvSpPr>
          <p:nvPr/>
        </p:nvSpPr>
        <p:spPr bwMode="auto">
          <a:xfrm>
            <a:off x="6354366" y="1437085"/>
            <a:ext cx="47625" cy="216098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a:spcBef>
                <a:spcPct val="0"/>
              </a:spcBef>
              <a:buFontTx/>
              <a:buNone/>
            </a:pPr>
            <a:r>
              <a:rPr lang="en-US" altLang="et-EE" sz="1800"/>
              <a:t> </a:t>
            </a:r>
          </a:p>
        </p:txBody>
      </p:sp>
      <p:sp>
        <p:nvSpPr>
          <p:cNvPr id="33805" name="Rectangle 16">
            <a:extLst>
              <a:ext uri="{FF2B5EF4-FFF2-40B4-BE49-F238E27FC236}">
                <a16:creationId xmlns:a16="http://schemas.microsoft.com/office/drawing/2014/main" id="{C1101776-ED9A-4F6B-B162-65EB8E899E72}"/>
              </a:ext>
            </a:extLst>
          </p:cNvPr>
          <p:cNvSpPr>
            <a:spLocks noChangeArrowheads="1"/>
          </p:cNvSpPr>
          <p:nvPr/>
        </p:nvSpPr>
        <p:spPr bwMode="auto">
          <a:xfrm flipV="1">
            <a:off x="1062037" y="3598069"/>
            <a:ext cx="6938963" cy="53579"/>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a:spcBef>
                <a:spcPct val="0"/>
              </a:spcBef>
              <a:buFontTx/>
              <a:buNone/>
            </a:pPr>
            <a:endParaRPr lang="et-EE" altLang="et-EE" sz="1800"/>
          </a:p>
        </p:txBody>
      </p:sp>
      <p:sp>
        <p:nvSpPr>
          <p:cNvPr id="33806" name="Rectangle 20">
            <a:extLst>
              <a:ext uri="{FF2B5EF4-FFF2-40B4-BE49-F238E27FC236}">
                <a16:creationId xmlns:a16="http://schemas.microsoft.com/office/drawing/2014/main" id="{2A5227E4-E662-457E-966A-73B665A6E1BC}"/>
              </a:ext>
            </a:extLst>
          </p:cNvPr>
          <p:cNvSpPr>
            <a:spLocks noChangeArrowheads="1"/>
          </p:cNvSpPr>
          <p:nvPr/>
        </p:nvSpPr>
        <p:spPr bwMode="auto">
          <a:xfrm>
            <a:off x="2250281" y="3651648"/>
            <a:ext cx="53579" cy="151209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a:spcBef>
                <a:spcPct val="0"/>
              </a:spcBef>
              <a:buFontTx/>
              <a:buNone/>
            </a:pPr>
            <a:r>
              <a:rPr lang="en-US" altLang="et-EE" sz="1800"/>
              <a:t> </a:t>
            </a:r>
          </a:p>
        </p:txBody>
      </p:sp>
      <p:sp>
        <p:nvSpPr>
          <p:cNvPr id="33807" name="Rectangle 21">
            <a:extLst>
              <a:ext uri="{FF2B5EF4-FFF2-40B4-BE49-F238E27FC236}">
                <a16:creationId xmlns:a16="http://schemas.microsoft.com/office/drawing/2014/main" id="{9284C71F-B48D-4F1B-9AFA-041F36E8E0F5}"/>
              </a:ext>
            </a:extLst>
          </p:cNvPr>
          <p:cNvSpPr>
            <a:spLocks noChangeArrowheads="1"/>
          </p:cNvSpPr>
          <p:nvPr/>
        </p:nvSpPr>
        <p:spPr bwMode="auto">
          <a:xfrm>
            <a:off x="4572000" y="3608785"/>
            <a:ext cx="53579" cy="160972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a:spcBef>
                <a:spcPct val="0"/>
              </a:spcBef>
              <a:buFontTx/>
              <a:buNone/>
            </a:pPr>
            <a:r>
              <a:rPr lang="en-US" altLang="et-EE" sz="1800"/>
              <a:t> </a:t>
            </a:r>
          </a:p>
        </p:txBody>
      </p:sp>
      <p:sp>
        <p:nvSpPr>
          <p:cNvPr id="33808" name="Rectangle 22">
            <a:extLst>
              <a:ext uri="{FF2B5EF4-FFF2-40B4-BE49-F238E27FC236}">
                <a16:creationId xmlns:a16="http://schemas.microsoft.com/office/drawing/2014/main" id="{5B9E44CD-9A4A-4643-A6D0-73DF860EBFB7}"/>
              </a:ext>
            </a:extLst>
          </p:cNvPr>
          <p:cNvSpPr>
            <a:spLocks noChangeArrowheads="1"/>
          </p:cNvSpPr>
          <p:nvPr/>
        </p:nvSpPr>
        <p:spPr bwMode="auto">
          <a:xfrm>
            <a:off x="5868591" y="3598069"/>
            <a:ext cx="53578" cy="160972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a:spcBef>
                <a:spcPct val="0"/>
              </a:spcBef>
              <a:buFontTx/>
              <a:buNone/>
            </a:pPr>
            <a:r>
              <a:rPr lang="en-US" altLang="et-EE" sz="1800"/>
              <a:t>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Pealkiri 1">
            <a:extLst>
              <a:ext uri="{FF2B5EF4-FFF2-40B4-BE49-F238E27FC236}">
                <a16:creationId xmlns:a16="http://schemas.microsoft.com/office/drawing/2014/main" id="{DF8CA570-2EC2-4049-8D9C-88B050E8DB93}"/>
              </a:ext>
            </a:extLst>
          </p:cNvPr>
          <p:cNvSpPr>
            <a:spLocks noGrp="1" noChangeArrowheads="1"/>
          </p:cNvSpPr>
          <p:nvPr>
            <p:ph type="title"/>
          </p:nvPr>
        </p:nvSpPr>
        <p:spPr>
          <a:xfrm>
            <a:off x="1664494" y="250031"/>
            <a:ext cx="5829300" cy="857250"/>
          </a:xfrm>
        </p:spPr>
        <p:txBody>
          <a:bodyPr/>
          <a:lstStyle/>
          <a:p>
            <a:pPr algn="ctr"/>
            <a:r>
              <a:rPr lang="en-US" altLang="en-US">
                <a:solidFill>
                  <a:srgbClr val="0070C0"/>
                </a:solidFill>
              </a:rPr>
              <a:t>Aitäh kuulamast!</a:t>
            </a:r>
            <a:endParaRPr lang="et-EE" altLang="en-US">
              <a:solidFill>
                <a:srgbClr val="0070C0"/>
              </a:solidFill>
            </a:endParaRPr>
          </a:p>
        </p:txBody>
      </p:sp>
      <p:sp>
        <p:nvSpPr>
          <p:cNvPr id="38915" name="Sisu kohatäide 2">
            <a:extLst>
              <a:ext uri="{FF2B5EF4-FFF2-40B4-BE49-F238E27FC236}">
                <a16:creationId xmlns:a16="http://schemas.microsoft.com/office/drawing/2014/main" id="{1C88C6DC-6404-47F1-A8CC-8044C3093DCA}"/>
              </a:ext>
            </a:extLst>
          </p:cNvPr>
          <p:cNvSpPr>
            <a:spLocks noGrp="1" noChangeArrowheads="1"/>
          </p:cNvSpPr>
          <p:nvPr>
            <p:ph idx="1"/>
          </p:nvPr>
        </p:nvSpPr>
        <p:spPr/>
        <p:txBody>
          <a:bodyPr/>
          <a:lstStyle/>
          <a:p>
            <a:endParaRPr lang="et-EE" altLang="en-US"/>
          </a:p>
        </p:txBody>
      </p:sp>
      <p:pic>
        <p:nvPicPr>
          <p:cNvPr id="38916" name="Picture 2" descr="http://www.visitviimsi.com/wp-content/uploads/2015/02/kontrastid_eng.jpg">
            <a:extLst>
              <a:ext uri="{FF2B5EF4-FFF2-40B4-BE49-F238E27FC236}">
                <a16:creationId xmlns:a16="http://schemas.microsoft.com/office/drawing/2014/main" id="{2E561CA2-0051-4B80-9EB1-BFD778744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183482"/>
            <a:ext cx="6858000" cy="396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9165B-0AF5-46DC-BCD3-ADA1DA7178A3}"/>
              </a:ext>
            </a:extLst>
          </p:cNvPr>
          <p:cNvSpPr>
            <a:spLocks noGrp="1"/>
          </p:cNvSpPr>
          <p:nvPr>
            <p:ph type="title"/>
          </p:nvPr>
        </p:nvSpPr>
        <p:spPr>
          <a:xfrm>
            <a:off x="573918" y="2105737"/>
            <a:ext cx="7120200" cy="1172700"/>
          </a:xfrm>
        </p:spPr>
        <p:txBody>
          <a:bodyPr/>
          <a:lstStyle/>
          <a:p>
            <a:pPr algn="ctr"/>
            <a:r>
              <a:rPr lang="et-EE" sz="6000" dirty="0"/>
              <a:t>AITÄH!</a:t>
            </a:r>
            <a:endParaRPr lang="en-US" sz="6000" dirty="0"/>
          </a:p>
        </p:txBody>
      </p:sp>
    </p:spTree>
    <p:extLst>
      <p:ext uri="{BB962C8B-B14F-4D97-AF65-F5344CB8AC3E}">
        <p14:creationId xmlns:p14="http://schemas.microsoft.com/office/powerpoint/2010/main" val="946650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A653F-BE8C-4A93-A172-F74B553D1AAE}"/>
              </a:ext>
            </a:extLst>
          </p:cNvPr>
          <p:cNvSpPr>
            <a:spLocks noGrp="1"/>
          </p:cNvSpPr>
          <p:nvPr>
            <p:ph type="title"/>
          </p:nvPr>
        </p:nvSpPr>
        <p:spPr>
          <a:xfrm>
            <a:off x="311700" y="91559"/>
            <a:ext cx="7120200" cy="1172700"/>
          </a:xfrm>
        </p:spPr>
        <p:txBody>
          <a:bodyPr/>
          <a:lstStyle/>
          <a:p>
            <a:pPr algn="ctr"/>
            <a:r>
              <a:rPr lang="et-EE" dirty="0">
                <a:solidFill>
                  <a:srgbClr val="0070C0"/>
                </a:solidFill>
              </a:rPr>
              <a:t>Volikogu komisjonid</a:t>
            </a:r>
            <a:endParaRPr lang="en-US" dirty="0">
              <a:solidFill>
                <a:srgbClr val="0070C0"/>
              </a:solidFill>
            </a:endParaRPr>
          </a:p>
        </p:txBody>
      </p:sp>
      <p:sp>
        <p:nvSpPr>
          <p:cNvPr id="3" name="Text Placeholder 2">
            <a:extLst>
              <a:ext uri="{FF2B5EF4-FFF2-40B4-BE49-F238E27FC236}">
                <a16:creationId xmlns:a16="http://schemas.microsoft.com/office/drawing/2014/main" id="{24A8802E-505B-4B2E-AFD2-C1EB1ED8E7A8}"/>
              </a:ext>
            </a:extLst>
          </p:cNvPr>
          <p:cNvSpPr>
            <a:spLocks noGrp="1"/>
          </p:cNvSpPr>
          <p:nvPr>
            <p:ph type="body" idx="1"/>
          </p:nvPr>
        </p:nvSpPr>
        <p:spPr>
          <a:xfrm>
            <a:off x="311699" y="745351"/>
            <a:ext cx="8494203" cy="4104224"/>
          </a:xfrm>
        </p:spPr>
        <p:txBody>
          <a:bodyPr/>
          <a:lstStyle/>
          <a:p>
            <a:pPr marL="114300" indent="0">
              <a:buNone/>
            </a:pPr>
            <a:r>
              <a:rPr lang="et-EE" sz="2400" dirty="0"/>
              <a:t>8 volikogu valdkonnakomisjoni, kus arutatakse valdkonnaprobleeme ja kujundatakse lahendus.</a:t>
            </a:r>
          </a:p>
          <a:p>
            <a:pPr marL="114300" indent="0">
              <a:buNone/>
            </a:pPr>
            <a:r>
              <a:rPr lang="et-EE" sz="2400" dirty="0"/>
              <a:t>-Eelarve-ja arengukomisjon;</a:t>
            </a:r>
          </a:p>
          <a:p>
            <a:pPr marL="114300" indent="0">
              <a:buNone/>
            </a:pPr>
            <a:r>
              <a:rPr lang="et-EE" sz="2400" dirty="0"/>
              <a:t>-Noorsoo-ja hariduskomisjon;</a:t>
            </a:r>
          </a:p>
          <a:p>
            <a:pPr marL="114300" indent="0">
              <a:buNone/>
            </a:pPr>
            <a:r>
              <a:rPr lang="et-EE" sz="2400" dirty="0"/>
              <a:t>-Kultuuri-ja spordikomisjon;</a:t>
            </a:r>
          </a:p>
          <a:p>
            <a:pPr marL="114300" indent="0">
              <a:buNone/>
            </a:pPr>
            <a:r>
              <a:rPr lang="et-EE" sz="2400" dirty="0"/>
              <a:t>-Sotsiaalkomisjon;</a:t>
            </a:r>
          </a:p>
          <a:p>
            <a:pPr marL="114300" indent="0">
              <a:buNone/>
            </a:pPr>
            <a:r>
              <a:rPr lang="et-EE" sz="2400" dirty="0"/>
              <a:t>-</a:t>
            </a:r>
            <a:r>
              <a:rPr lang="et-EE" sz="2400" dirty="0" err="1"/>
              <a:t>Maa-ja</a:t>
            </a:r>
            <a:r>
              <a:rPr lang="et-EE" sz="2400" dirty="0"/>
              <a:t> </a:t>
            </a:r>
            <a:r>
              <a:rPr lang="et-EE" sz="2400" dirty="0" err="1"/>
              <a:t>planeerimiskomijson</a:t>
            </a:r>
            <a:r>
              <a:rPr lang="et-EE" sz="2400" dirty="0"/>
              <a:t>;</a:t>
            </a:r>
          </a:p>
          <a:p>
            <a:pPr marL="114300" indent="0">
              <a:buNone/>
            </a:pPr>
            <a:r>
              <a:rPr lang="et-EE" sz="2400" dirty="0"/>
              <a:t>-Keskkonna-ja heakorrakomisjon;</a:t>
            </a:r>
          </a:p>
          <a:p>
            <a:pPr marL="114300" indent="0">
              <a:buNone/>
            </a:pPr>
            <a:r>
              <a:rPr lang="et-EE" sz="2400" dirty="0"/>
              <a:t>-Transpordi-ja turvalisuskomisjon.</a:t>
            </a:r>
          </a:p>
        </p:txBody>
      </p:sp>
    </p:spTree>
    <p:extLst>
      <p:ext uri="{BB962C8B-B14F-4D97-AF65-F5344CB8AC3E}">
        <p14:creationId xmlns:p14="http://schemas.microsoft.com/office/powerpoint/2010/main" val="3953919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137D0-E618-438C-85D5-0CB21B229D60}"/>
              </a:ext>
            </a:extLst>
          </p:cNvPr>
          <p:cNvSpPr>
            <a:spLocks noGrp="1"/>
          </p:cNvSpPr>
          <p:nvPr>
            <p:ph type="title"/>
          </p:nvPr>
        </p:nvSpPr>
        <p:spPr>
          <a:xfrm>
            <a:off x="311700" y="199136"/>
            <a:ext cx="7120200" cy="1172700"/>
          </a:xfrm>
        </p:spPr>
        <p:txBody>
          <a:bodyPr/>
          <a:lstStyle/>
          <a:p>
            <a:pPr algn="ctr"/>
            <a:r>
              <a:rPr lang="et-EE" dirty="0">
                <a:solidFill>
                  <a:srgbClr val="0070C0"/>
                </a:solidFill>
              </a:rPr>
              <a:t>Koalitsioonileping</a:t>
            </a:r>
            <a:endParaRPr lang="en-US" dirty="0">
              <a:solidFill>
                <a:srgbClr val="0070C0"/>
              </a:solidFill>
            </a:endParaRPr>
          </a:p>
        </p:txBody>
      </p:sp>
      <p:sp>
        <p:nvSpPr>
          <p:cNvPr id="3" name="Text Placeholder 2">
            <a:extLst>
              <a:ext uri="{FF2B5EF4-FFF2-40B4-BE49-F238E27FC236}">
                <a16:creationId xmlns:a16="http://schemas.microsoft.com/office/drawing/2014/main" id="{ED8F2F1C-A650-4B53-932F-ECEB3838D3B6}"/>
              </a:ext>
            </a:extLst>
          </p:cNvPr>
          <p:cNvSpPr>
            <a:spLocks noGrp="1"/>
          </p:cNvSpPr>
          <p:nvPr>
            <p:ph type="body" idx="1"/>
          </p:nvPr>
        </p:nvSpPr>
        <p:spPr>
          <a:xfrm>
            <a:off x="311700" y="868296"/>
            <a:ext cx="8386626" cy="3981279"/>
          </a:xfrm>
        </p:spPr>
        <p:txBody>
          <a:bodyPr/>
          <a:lstStyle/>
          <a:p>
            <a:pPr marL="114300" indent="0">
              <a:lnSpc>
                <a:spcPct val="105000"/>
              </a:lnSpc>
              <a:spcAft>
                <a:spcPts val="800"/>
              </a:spcAft>
              <a:buNone/>
            </a:pPr>
            <a:r>
              <a:rPr lang="et-EE" sz="2400" dirty="0">
                <a:effectLst/>
                <a:latin typeface="Calibri" panose="020F0502020204030204" pitchFamily="34" charset="0"/>
                <a:ea typeface="Calibri" panose="020F0502020204030204" pitchFamily="34" charset="0"/>
              </a:rPr>
              <a:t>Oleme püüdnud kujundada tasakaalus ja kõiki eluvaldkondi käsitleva ja tähelepanu saava koalitsioonilepingu. Sisaldab investeeringuid, toetusi ja teenuste arendamisi.</a:t>
            </a:r>
            <a:endParaRPr lang="en-US" sz="2400" dirty="0">
              <a:effectLst/>
              <a:latin typeface="Calibri" panose="020F0502020204030204" pitchFamily="34" charset="0"/>
              <a:ea typeface="Calibri" panose="020F0502020204030204" pitchFamily="34" charset="0"/>
            </a:endParaRPr>
          </a:p>
          <a:p>
            <a:pPr marL="114300" indent="0">
              <a:lnSpc>
                <a:spcPct val="105000"/>
              </a:lnSpc>
              <a:spcAft>
                <a:spcPts val="800"/>
              </a:spcAft>
              <a:buNone/>
            </a:pPr>
            <a:r>
              <a:rPr lang="et-EE" sz="2400" i="1" dirty="0">
                <a:effectLst/>
                <a:latin typeface="Calibri" panose="020F0502020204030204" pitchFamily="34" charset="0"/>
                <a:ea typeface="Calibri" panose="020F0502020204030204" pitchFamily="34" charset="0"/>
              </a:rPr>
              <a:t>„Meie missioon on kujundada Viimsist tasakaalustatud elukeskkonnaga vald, kus viimsilasel on kvaliteetne elukoht, kaasaaegne töökoht ja mitmekülgsed vaba aja veetmise võimalused.</a:t>
            </a:r>
            <a:endParaRPr lang="en-US" sz="2400" dirty="0">
              <a:effectLst/>
              <a:latin typeface="Calibri" panose="020F0502020204030204" pitchFamily="34" charset="0"/>
              <a:ea typeface="Calibri" panose="020F0502020204030204" pitchFamily="34" charset="0"/>
            </a:endParaRPr>
          </a:p>
          <a:p>
            <a:pPr marL="114300" indent="0">
              <a:lnSpc>
                <a:spcPct val="105000"/>
              </a:lnSpc>
              <a:spcAft>
                <a:spcPts val="800"/>
              </a:spcAft>
              <a:buNone/>
            </a:pPr>
            <a:r>
              <a:rPr lang="et-EE" sz="2400" i="1" dirty="0">
                <a:effectLst/>
                <a:latin typeface="Calibri" panose="020F0502020204030204" pitchFamily="34" charset="0"/>
                <a:ea typeface="Calibri" panose="020F0502020204030204" pitchFamily="34" charset="0"/>
              </a:rPr>
              <a:t>Viimsi tulevik on areneda läbi innovaatiliste lahenduste, tugeva ja uuendusliku haridusvõrgustikuga, targalt juhitud vallaks“.</a:t>
            </a:r>
            <a:endParaRPr lang="en-US" sz="2400" dirty="0">
              <a:effectLst/>
              <a:latin typeface="Calibri" panose="020F0502020204030204" pitchFamily="34" charset="0"/>
              <a:ea typeface="Calibri" panose="020F0502020204030204" pitchFamily="34" charset="0"/>
            </a:endParaRPr>
          </a:p>
          <a:p>
            <a:pPr marL="114300" indent="0">
              <a:buNone/>
            </a:pPr>
            <a:endParaRPr lang="en-US" dirty="0"/>
          </a:p>
        </p:txBody>
      </p:sp>
    </p:spTree>
    <p:extLst>
      <p:ext uri="{BB962C8B-B14F-4D97-AF65-F5344CB8AC3E}">
        <p14:creationId xmlns:p14="http://schemas.microsoft.com/office/powerpoint/2010/main" val="156161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A653F-BE8C-4A93-A172-F74B553D1AAE}"/>
              </a:ext>
            </a:extLst>
          </p:cNvPr>
          <p:cNvSpPr>
            <a:spLocks noGrp="1"/>
          </p:cNvSpPr>
          <p:nvPr>
            <p:ph type="title"/>
          </p:nvPr>
        </p:nvSpPr>
        <p:spPr>
          <a:xfrm>
            <a:off x="311700" y="91559"/>
            <a:ext cx="7120200" cy="1172700"/>
          </a:xfrm>
        </p:spPr>
        <p:txBody>
          <a:bodyPr/>
          <a:lstStyle/>
          <a:p>
            <a:pPr algn="ctr"/>
            <a:r>
              <a:rPr lang="et-EE" dirty="0">
                <a:solidFill>
                  <a:srgbClr val="0070C0"/>
                </a:solidFill>
              </a:rPr>
              <a:t>Koalitsioonileping</a:t>
            </a:r>
            <a:endParaRPr lang="en-US" dirty="0">
              <a:solidFill>
                <a:srgbClr val="0070C0"/>
              </a:solidFill>
            </a:endParaRPr>
          </a:p>
        </p:txBody>
      </p:sp>
      <p:sp>
        <p:nvSpPr>
          <p:cNvPr id="3" name="Text Placeholder 2">
            <a:extLst>
              <a:ext uri="{FF2B5EF4-FFF2-40B4-BE49-F238E27FC236}">
                <a16:creationId xmlns:a16="http://schemas.microsoft.com/office/drawing/2014/main" id="{24A8802E-505B-4B2E-AFD2-C1EB1ED8E7A8}"/>
              </a:ext>
            </a:extLst>
          </p:cNvPr>
          <p:cNvSpPr>
            <a:spLocks noGrp="1"/>
          </p:cNvSpPr>
          <p:nvPr>
            <p:ph type="body" idx="1"/>
          </p:nvPr>
        </p:nvSpPr>
        <p:spPr>
          <a:xfrm>
            <a:off x="311699" y="745351"/>
            <a:ext cx="8494203" cy="4104224"/>
          </a:xfrm>
        </p:spPr>
        <p:txBody>
          <a:bodyPr/>
          <a:lstStyle/>
          <a:p>
            <a:pPr marL="114300" indent="0">
              <a:buNone/>
            </a:pPr>
            <a:r>
              <a:rPr lang="et-EE" sz="2800" dirty="0"/>
              <a:t>I VALLA JUHTIMINE</a:t>
            </a:r>
          </a:p>
          <a:p>
            <a:pPr marL="114300" indent="0">
              <a:buNone/>
            </a:pPr>
            <a:r>
              <a:rPr lang="et-EE" sz="2800" dirty="0"/>
              <a:t>II HARIDUS</a:t>
            </a:r>
          </a:p>
          <a:p>
            <a:pPr marL="114300" indent="0">
              <a:buNone/>
            </a:pPr>
            <a:r>
              <a:rPr lang="et-EE" sz="2800" dirty="0"/>
              <a:t>III SOTSIAALSED TAGATISED</a:t>
            </a:r>
          </a:p>
          <a:p>
            <a:pPr marL="114300" indent="0">
              <a:buNone/>
            </a:pPr>
            <a:r>
              <a:rPr lang="et-EE" sz="2800" dirty="0"/>
              <a:t>IV KULTUUR, SPORT JA VABA AEG</a:t>
            </a:r>
          </a:p>
          <a:p>
            <a:pPr marL="114300" indent="0">
              <a:buNone/>
            </a:pPr>
            <a:r>
              <a:rPr lang="et-EE" sz="2800" dirty="0"/>
              <a:t>V VALLARUUMI PLANEERIMINE JA KESKKOND</a:t>
            </a:r>
          </a:p>
          <a:p>
            <a:pPr marL="114300" indent="0">
              <a:buNone/>
            </a:pPr>
            <a:r>
              <a:rPr lang="et-EE" sz="2800" dirty="0"/>
              <a:t>VI TRANSPORT JA TURVALISUS</a:t>
            </a:r>
          </a:p>
          <a:p>
            <a:pPr marL="114300" indent="0">
              <a:buNone/>
            </a:pPr>
            <a:r>
              <a:rPr lang="et-EE" sz="2800" dirty="0"/>
              <a:t>VII VIIMSI SAARED</a:t>
            </a:r>
            <a:endParaRPr lang="en-US" sz="2800" dirty="0"/>
          </a:p>
        </p:txBody>
      </p:sp>
    </p:spTree>
    <p:extLst>
      <p:ext uri="{BB962C8B-B14F-4D97-AF65-F5344CB8AC3E}">
        <p14:creationId xmlns:p14="http://schemas.microsoft.com/office/powerpoint/2010/main" val="3106603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13C1E-7720-4D13-B7CF-D05417BF0BCD}"/>
              </a:ext>
            </a:extLst>
          </p:cNvPr>
          <p:cNvSpPr>
            <a:spLocks noGrp="1"/>
          </p:cNvSpPr>
          <p:nvPr>
            <p:ph type="title"/>
          </p:nvPr>
        </p:nvSpPr>
        <p:spPr>
          <a:xfrm>
            <a:off x="311700" y="199136"/>
            <a:ext cx="7120200" cy="838209"/>
          </a:xfrm>
        </p:spPr>
        <p:txBody>
          <a:bodyPr/>
          <a:lstStyle/>
          <a:p>
            <a:pPr algn="ctr"/>
            <a:r>
              <a:rPr lang="et-EE" dirty="0">
                <a:solidFill>
                  <a:srgbClr val="0070C0"/>
                </a:solidFill>
              </a:rPr>
              <a:t>Viimsi ajalugu</a:t>
            </a:r>
            <a:endParaRPr lang="en-US" dirty="0">
              <a:solidFill>
                <a:srgbClr val="0070C0"/>
              </a:solidFill>
            </a:endParaRPr>
          </a:p>
        </p:txBody>
      </p:sp>
      <p:sp>
        <p:nvSpPr>
          <p:cNvPr id="3" name="Text Placeholder 2">
            <a:extLst>
              <a:ext uri="{FF2B5EF4-FFF2-40B4-BE49-F238E27FC236}">
                <a16:creationId xmlns:a16="http://schemas.microsoft.com/office/drawing/2014/main" id="{907FC701-5C4C-45A9-BDC2-2D67BE3651E2}"/>
              </a:ext>
            </a:extLst>
          </p:cNvPr>
          <p:cNvSpPr>
            <a:spLocks noGrp="1"/>
          </p:cNvSpPr>
          <p:nvPr>
            <p:ph type="body" idx="1"/>
          </p:nvPr>
        </p:nvSpPr>
        <p:spPr>
          <a:xfrm>
            <a:off x="311700" y="868296"/>
            <a:ext cx="2860870" cy="3981279"/>
          </a:xfrm>
        </p:spPr>
        <p:txBody>
          <a:bodyPr/>
          <a:lstStyle/>
          <a:p>
            <a:r>
              <a:rPr lang="en-US" sz="1800" dirty="0">
                <a:effectLst/>
                <a:latin typeface="Cambria" panose="02040503050406030204" pitchFamily="18" charset="0"/>
                <a:ea typeface="MS Mincho" panose="02020609040205080304" pitchFamily="49" charset="-128"/>
                <a:cs typeface="Times New Roman" panose="02020603050405020304" pitchFamily="18" charset="0"/>
              </a:rPr>
              <a:t>Viimsi </a:t>
            </a:r>
            <a:r>
              <a:rPr lang="en-US" sz="1800" dirty="0" err="1">
                <a:effectLst/>
                <a:latin typeface="Cambria" panose="02040503050406030204" pitchFamily="18" charset="0"/>
                <a:ea typeface="MS Mincho" panose="02020609040205080304" pitchFamily="49" charset="-128"/>
                <a:cs typeface="Times New Roman" panose="02020603050405020304" pitchFamily="18" charset="0"/>
              </a:rPr>
              <a:t>muinasküla</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r>
              <a:rPr lang="en-US" sz="1800" dirty="0" err="1">
                <a:effectLst/>
                <a:latin typeface="Cambria" panose="02040503050406030204" pitchFamily="18" charset="0"/>
                <a:ea typeface="MS Mincho" panose="02020609040205080304" pitchFamily="49" charset="-128"/>
                <a:cs typeface="Times New Roman" panose="02020603050405020304" pitchFamily="18" charset="0"/>
              </a:rPr>
              <a:t>esmamainimine</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r>
              <a:rPr lang="en-US" sz="1800" dirty="0" err="1">
                <a:effectLst/>
                <a:latin typeface="Cambria" panose="02040503050406030204" pitchFamily="18" charset="0"/>
                <a:ea typeface="MS Mincho" panose="02020609040205080304" pitchFamily="49" charset="-128"/>
                <a:cs typeface="Times New Roman" panose="02020603050405020304" pitchFamily="18" charset="0"/>
              </a:rPr>
              <a:t>pärineb</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r>
              <a:rPr lang="en-US" sz="1800" dirty="0" err="1">
                <a:effectLst/>
                <a:latin typeface="Cambria" panose="02040503050406030204" pitchFamily="18" charset="0"/>
                <a:ea typeface="MS Mincho" panose="02020609040205080304" pitchFamily="49" charset="-128"/>
                <a:cs typeface="Times New Roman" panose="02020603050405020304" pitchFamily="18" charset="0"/>
              </a:rPr>
              <a:t>aastast</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1241. </a:t>
            </a:r>
            <a:r>
              <a:rPr lang="en-US" sz="1800" dirty="0" err="1">
                <a:effectLst/>
                <a:latin typeface="Cambria" panose="02040503050406030204" pitchFamily="18" charset="0"/>
                <a:ea typeface="MS Mincho" panose="02020609040205080304" pitchFamily="49" charset="-128"/>
                <a:cs typeface="Times New Roman" panose="02020603050405020304" pitchFamily="18" charset="0"/>
              </a:rPr>
              <a:t>Uianra</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r>
              <a:rPr lang="en-US" sz="1800" dirty="0" err="1">
                <a:effectLst/>
                <a:latin typeface="Cambria" panose="02040503050406030204" pitchFamily="18" charset="0"/>
                <a:ea typeface="MS Mincho" panose="02020609040205080304" pitchFamily="49" charset="-128"/>
                <a:cs typeface="Times New Roman" panose="02020603050405020304" pitchFamily="18" charset="0"/>
              </a:rPr>
              <a:t>küla</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r>
              <a:rPr lang="en-US" sz="1800" dirty="0" err="1">
                <a:effectLst/>
                <a:latin typeface="Cambria" panose="02040503050406030204" pitchFamily="18" charset="0"/>
                <a:ea typeface="MS Mincho" panose="02020609040205080304" pitchFamily="49" charset="-128"/>
                <a:cs typeface="Times New Roman" panose="02020603050405020304" pitchFamily="18" charset="0"/>
              </a:rPr>
              <a:t>nimetamist</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r>
              <a:rPr lang="en-US" sz="1800" dirty="0" err="1">
                <a:effectLst/>
                <a:latin typeface="Cambria" panose="02040503050406030204" pitchFamily="18" charset="0"/>
                <a:ea typeface="MS Mincho" panose="02020609040205080304" pitchFamily="49" charset="-128"/>
                <a:cs typeface="Times New Roman" panose="02020603050405020304" pitchFamily="18" charset="0"/>
              </a:rPr>
              <a:t>Taani</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r>
              <a:rPr lang="en-US" sz="1800" dirty="0" err="1">
                <a:effectLst/>
                <a:latin typeface="Cambria" panose="02040503050406030204" pitchFamily="18" charset="0"/>
                <a:ea typeface="MS Mincho" panose="02020609040205080304" pitchFamily="49" charset="-128"/>
                <a:cs typeface="Times New Roman" panose="02020603050405020304" pitchFamily="18" charset="0"/>
              </a:rPr>
              <a:t>hindamisraamatus</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r>
              <a:rPr lang="en-US" sz="1800" dirty="0" err="1">
                <a:effectLst/>
                <a:latin typeface="Cambria" panose="02040503050406030204" pitchFamily="18" charset="0"/>
                <a:ea typeface="MS Mincho" panose="02020609040205080304" pitchFamily="49" charset="-128"/>
                <a:cs typeface="Times New Roman" panose="02020603050405020304" pitchFamily="18" charset="0"/>
              </a:rPr>
              <a:t>loetakse</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Viimsi </a:t>
            </a:r>
            <a:r>
              <a:rPr lang="en-US" sz="1800" dirty="0" err="1">
                <a:effectLst/>
                <a:latin typeface="Cambria" panose="02040503050406030204" pitchFamily="18" charset="0"/>
                <a:ea typeface="MS Mincho" panose="02020609040205080304" pitchFamily="49" charset="-128"/>
                <a:cs typeface="Times New Roman" panose="02020603050405020304" pitchFamily="18" charset="0"/>
              </a:rPr>
              <a:t>poolsaare</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r>
              <a:rPr lang="en-US" sz="1800" dirty="0" err="1">
                <a:effectLst/>
                <a:latin typeface="Cambria" panose="02040503050406030204" pitchFamily="18" charset="0"/>
                <a:ea typeface="MS Mincho" panose="02020609040205080304" pitchFamily="49" charset="-128"/>
                <a:cs typeface="Times New Roman" panose="02020603050405020304" pitchFamily="18" charset="0"/>
              </a:rPr>
              <a:t>ajaloolise</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r>
              <a:rPr lang="en-US" sz="1800" dirty="0" err="1">
                <a:effectLst/>
                <a:latin typeface="Cambria" panose="02040503050406030204" pitchFamily="18" charset="0"/>
                <a:ea typeface="MS Mincho" panose="02020609040205080304" pitchFamily="49" charset="-128"/>
                <a:cs typeface="Times New Roman" panose="02020603050405020304" pitchFamily="18" charset="0"/>
              </a:rPr>
              <a:t>perioodi</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r>
              <a:rPr lang="en-US" sz="1800" dirty="0" err="1">
                <a:effectLst/>
                <a:latin typeface="Cambria" panose="02040503050406030204" pitchFamily="18" charset="0"/>
                <a:ea typeface="MS Mincho" panose="02020609040205080304" pitchFamily="49" charset="-128"/>
                <a:cs typeface="Times New Roman" panose="02020603050405020304" pitchFamily="18" charset="0"/>
              </a:rPr>
              <a:t>alguseks</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p>
          <a:p>
            <a:r>
              <a:rPr lang="en-US" sz="1800" dirty="0" err="1">
                <a:effectLst/>
                <a:latin typeface="Cambria" panose="02040503050406030204" pitchFamily="18" charset="0"/>
                <a:ea typeface="MS Mincho" panose="02020609040205080304" pitchFamily="49" charset="-128"/>
                <a:cs typeface="Times New Roman" panose="02020603050405020304" pitchFamily="18" charset="0"/>
              </a:rPr>
              <a:t>Esmamainimise</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r>
              <a:rPr lang="en-US" sz="1800" dirty="0" err="1">
                <a:effectLst/>
                <a:latin typeface="Cambria" panose="02040503050406030204" pitchFamily="18" charset="0"/>
                <a:ea typeface="MS Mincho" panose="02020609040205080304" pitchFamily="49" charset="-128"/>
                <a:cs typeface="Times New Roman" panose="02020603050405020304" pitchFamily="18" charset="0"/>
              </a:rPr>
              <a:t>mälestuskivi</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r>
              <a:rPr lang="en-US" sz="1800" dirty="0" err="1">
                <a:effectLst/>
                <a:latin typeface="Cambria" panose="02040503050406030204" pitchFamily="18" charset="0"/>
                <a:ea typeface="MS Mincho" panose="02020609040205080304" pitchFamily="49" charset="-128"/>
                <a:cs typeface="Times New Roman" panose="02020603050405020304" pitchFamily="18" charset="0"/>
              </a:rPr>
              <a:t>asub</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r>
              <a:rPr lang="en-US" sz="1800" dirty="0" err="1">
                <a:effectLst/>
                <a:latin typeface="Cambria" panose="02040503050406030204" pitchFamily="18" charset="0"/>
                <a:ea typeface="MS Mincho" panose="02020609040205080304" pitchFamily="49" charset="-128"/>
                <a:cs typeface="Times New Roman" panose="02020603050405020304" pitchFamily="18" charset="0"/>
              </a:rPr>
              <a:t>Viimsis</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r>
              <a:rPr lang="en-US" sz="1800" dirty="0" err="1">
                <a:effectLst/>
                <a:latin typeface="Cambria" panose="02040503050406030204" pitchFamily="18" charset="0"/>
                <a:ea typeface="MS Mincho" panose="02020609040205080304" pitchFamily="49" charset="-128"/>
                <a:cs typeface="Times New Roman" panose="02020603050405020304" pitchFamily="18" charset="0"/>
              </a:rPr>
              <a:t>Pärnamäe</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r>
              <a:rPr lang="en-US" sz="1800" dirty="0" err="1">
                <a:effectLst/>
                <a:latin typeface="Cambria" panose="02040503050406030204" pitchFamily="18" charset="0"/>
                <a:ea typeface="MS Mincho" panose="02020609040205080304" pitchFamily="49" charset="-128"/>
                <a:cs typeface="Times New Roman" panose="02020603050405020304" pitchFamily="18" charset="0"/>
              </a:rPr>
              <a:t>külas</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p>
          <a:p>
            <a:endParaRPr lang="en-US" dirty="0"/>
          </a:p>
        </p:txBody>
      </p:sp>
      <p:pic>
        <p:nvPicPr>
          <p:cNvPr id="5" name="Picture 4" descr="A stone wall&#10;&#10;Description automatically generated">
            <a:extLst>
              <a:ext uri="{FF2B5EF4-FFF2-40B4-BE49-F238E27FC236}">
                <a16:creationId xmlns:a16="http://schemas.microsoft.com/office/drawing/2014/main" id="{F1F9BAB8-BBD5-4FE2-8E6C-8A7C5C8CCFA5}"/>
              </a:ext>
            </a:extLst>
          </p:cNvPr>
          <p:cNvPicPr>
            <a:picLocks noChangeAspect="1"/>
          </p:cNvPicPr>
          <p:nvPr/>
        </p:nvPicPr>
        <p:blipFill>
          <a:blip r:embed="rId2"/>
          <a:stretch>
            <a:fillRect/>
          </a:stretch>
        </p:blipFill>
        <p:spPr>
          <a:xfrm>
            <a:off x="3715808" y="1037345"/>
            <a:ext cx="5308372" cy="3981279"/>
          </a:xfrm>
          <a:prstGeom prst="rect">
            <a:avLst/>
          </a:prstGeom>
        </p:spPr>
      </p:pic>
    </p:spTree>
    <p:extLst>
      <p:ext uri="{BB962C8B-B14F-4D97-AF65-F5344CB8AC3E}">
        <p14:creationId xmlns:p14="http://schemas.microsoft.com/office/powerpoint/2010/main" val="2946466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view of a body of water&#10;&#10;Description automatically generated">
            <a:extLst>
              <a:ext uri="{FF2B5EF4-FFF2-40B4-BE49-F238E27FC236}">
                <a16:creationId xmlns:a16="http://schemas.microsoft.com/office/drawing/2014/main" id="{50809ECD-A838-4179-9351-2F4F28268D8D}"/>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7603" r="17603"/>
          <a:stretch>
            <a:fillRect/>
          </a:stretch>
        </p:blipFill>
        <p:spPr>
          <a:xfrm>
            <a:off x="6156326" y="268289"/>
            <a:ext cx="2733908" cy="2374900"/>
          </a:xfrm>
        </p:spPr>
      </p:pic>
      <p:sp>
        <p:nvSpPr>
          <p:cNvPr id="5" name="Title 4">
            <a:extLst>
              <a:ext uri="{FF2B5EF4-FFF2-40B4-BE49-F238E27FC236}">
                <a16:creationId xmlns:a16="http://schemas.microsoft.com/office/drawing/2014/main" id="{E14CF933-ACEC-4A4E-B389-57E041F0B803}"/>
              </a:ext>
            </a:extLst>
          </p:cNvPr>
          <p:cNvSpPr>
            <a:spLocks noGrp="1"/>
          </p:cNvSpPr>
          <p:nvPr>
            <p:ph type="ctrTitle"/>
          </p:nvPr>
        </p:nvSpPr>
        <p:spPr>
          <a:xfrm>
            <a:off x="815001" y="904479"/>
            <a:ext cx="4680520" cy="1102519"/>
          </a:xfrm>
        </p:spPr>
        <p:txBody>
          <a:bodyPr/>
          <a:lstStyle/>
          <a:p>
            <a:r>
              <a:rPr lang="en-US" sz="4050" dirty="0">
                <a:solidFill>
                  <a:srgbClr val="FFFFFF"/>
                </a:solidFill>
                <a:latin typeface="Raleway Medium" panose="020B0603030101060003" pitchFamily="34" charset="0"/>
              </a:rPr>
              <a:t>Viimsi </a:t>
            </a:r>
            <a:r>
              <a:rPr lang="en-US" sz="4050" dirty="0" err="1">
                <a:solidFill>
                  <a:srgbClr val="FFFFFF"/>
                </a:solidFill>
                <a:latin typeface="Raleway Medium" panose="020B0603030101060003" pitchFamily="34" charset="0"/>
              </a:rPr>
              <a:t>numbrites</a:t>
            </a:r>
            <a:endParaRPr lang="en-GB" sz="4050" dirty="0"/>
          </a:p>
        </p:txBody>
      </p:sp>
      <p:sp>
        <p:nvSpPr>
          <p:cNvPr id="6" name="TextBox 5">
            <a:extLst>
              <a:ext uri="{FF2B5EF4-FFF2-40B4-BE49-F238E27FC236}">
                <a16:creationId xmlns:a16="http://schemas.microsoft.com/office/drawing/2014/main" id="{8A187C8B-D430-4832-B72C-FC1A1D56609E}"/>
              </a:ext>
            </a:extLst>
          </p:cNvPr>
          <p:cNvSpPr txBox="1"/>
          <p:nvPr/>
        </p:nvSpPr>
        <p:spPr>
          <a:xfrm>
            <a:off x="44042" y="2743200"/>
            <a:ext cx="8989121" cy="1823576"/>
          </a:xfrm>
          <a:prstGeom prst="rect">
            <a:avLst/>
          </a:prstGeom>
          <a:noFill/>
        </p:spPr>
        <p:txBody>
          <a:bodyPr wrap="square" rtlCol="0">
            <a:spAutoFit/>
          </a:bodyPr>
          <a:lstStyle/>
          <a:p>
            <a:pPr marL="600075" lvl="1" indent="-257175">
              <a:spcBef>
                <a:spcPct val="0"/>
              </a:spcBef>
              <a:buFont typeface="Wingdings" panose="05000000000000000000" pitchFamily="2" charset="2"/>
              <a:buChar char="ü"/>
            </a:pPr>
            <a:r>
              <a:rPr lang="et-EE" altLang="et-EE" sz="1875" dirty="0">
                <a:solidFill>
                  <a:srgbClr val="0077BB"/>
                </a:solidFill>
                <a:latin typeface="Raleway Medium" panose="020B0603030101060003" pitchFamily="34" charset="0"/>
              </a:rPr>
              <a:t>Viimsi valla pindala on 73 </a:t>
            </a:r>
            <a:r>
              <a:rPr lang="en-US" altLang="et-EE" sz="1875" dirty="0">
                <a:solidFill>
                  <a:srgbClr val="0077BB"/>
                </a:solidFill>
                <a:latin typeface="Raleway Medium" panose="020B0603030101060003" pitchFamily="34" charset="0"/>
              </a:rPr>
              <a:t>km²</a:t>
            </a:r>
            <a:endParaRPr lang="et-EE" altLang="et-EE" sz="1875" dirty="0">
              <a:solidFill>
                <a:srgbClr val="0077BB"/>
              </a:solidFill>
              <a:latin typeface="Raleway Medium" panose="020B0603030101060003" pitchFamily="34" charset="0"/>
            </a:endParaRPr>
          </a:p>
          <a:p>
            <a:pPr marL="600075" lvl="1" indent="-257175">
              <a:spcBef>
                <a:spcPct val="0"/>
              </a:spcBef>
              <a:buFont typeface="Wingdings" panose="05000000000000000000" pitchFamily="2" charset="2"/>
              <a:buChar char="ü"/>
            </a:pPr>
            <a:r>
              <a:rPr lang="et-EE" altLang="et-EE" sz="1875" dirty="0">
                <a:solidFill>
                  <a:srgbClr val="0077BB"/>
                </a:solidFill>
                <a:latin typeface="Raleway Medium" panose="020B0603030101060003" pitchFamily="34" charset="0"/>
              </a:rPr>
              <a:t>Poolsaar ja saared</a:t>
            </a:r>
          </a:p>
          <a:p>
            <a:pPr marL="600075" lvl="1" indent="-257175">
              <a:spcBef>
                <a:spcPct val="0"/>
              </a:spcBef>
              <a:buFont typeface="Wingdings" panose="05000000000000000000" pitchFamily="2" charset="2"/>
              <a:buChar char="ü"/>
            </a:pPr>
            <a:r>
              <a:rPr lang="et-EE" altLang="et-EE" sz="1875" dirty="0">
                <a:solidFill>
                  <a:srgbClr val="0077BB"/>
                </a:solidFill>
                <a:latin typeface="Raleway Medium" panose="020B0603030101060003" pitchFamily="34" charset="0"/>
              </a:rPr>
              <a:t>Metsa ca 50%</a:t>
            </a:r>
          </a:p>
          <a:p>
            <a:pPr marL="600075" lvl="1" indent="-257175">
              <a:buFont typeface="Wingdings" panose="05000000000000000000" pitchFamily="2" charset="2"/>
              <a:buChar char="ü"/>
            </a:pPr>
            <a:r>
              <a:rPr lang="et-EE" altLang="et-EE" sz="1875" dirty="0">
                <a:solidFill>
                  <a:srgbClr val="0077BB"/>
                </a:solidFill>
                <a:latin typeface="Raleway Medium" panose="020B0603030101060003" pitchFamily="34" charset="0"/>
              </a:rPr>
              <a:t>8 sadamat: Muuga, Miiduranna, Pringi, Rohuneeme, </a:t>
            </a:r>
            <a:r>
              <a:rPr lang="et-EE" altLang="et-EE" sz="1875" dirty="0" err="1">
                <a:solidFill>
                  <a:srgbClr val="0077BB"/>
                </a:solidFill>
                <a:latin typeface="Raleway Medium" panose="020B0603030101060003" pitchFamily="34" charset="0"/>
              </a:rPr>
              <a:t>Kelvingi</a:t>
            </a:r>
            <a:r>
              <a:rPr lang="et-EE" altLang="et-EE" sz="1875" dirty="0">
                <a:solidFill>
                  <a:srgbClr val="0077BB"/>
                </a:solidFill>
                <a:latin typeface="Raleway Medium" panose="020B0603030101060003" pitchFamily="34" charset="0"/>
              </a:rPr>
              <a:t>, </a:t>
            </a:r>
            <a:r>
              <a:rPr lang="et-EE" altLang="et-EE" sz="1875" dirty="0" err="1">
                <a:solidFill>
                  <a:srgbClr val="0077BB"/>
                </a:solidFill>
                <a:latin typeface="Raleway Medium" panose="020B0603030101060003" pitchFamily="34" charset="0"/>
              </a:rPr>
              <a:t>Kelnase</a:t>
            </a:r>
            <a:r>
              <a:rPr lang="et-EE" altLang="et-EE" sz="1875" dirty="0">
                <a:solidFill>
                  <a:srgbClr val="0077BB"/>
                </a:solidFill>
                <a:latin typeface="Raleway Medium" panose="020B0603030101060003" pitchFamily="34" charset="0"/>
              </a:rPr>
              <a:t>, Leppneeme, Naissaare.</a:t>
            </a:r>
          </a:p>
          <a:p>
            <a:pPr marL="942975" lvl="2" indent="-257175">
              <a:spcBef>
                <a:spcPct val="0"/>
              </a:spcBef>
              <a:buFont typeface="Wingdings" panose="05000000000000000000" pitchFamily="2" charset="2"/>
              <a:buChar char="ü"/>
            </a:pPr>
            <a:endParaRPr lang="et-EE" altLang="et-EE" sz="1875" dirty="0">
              <a:solidFill>
                <a:schemeClr val="accent1"/>
              </a:solidFill>
              <a:latin typeface="Raleway Medium" panose="020B0603030101060003" pitchFamily="34" charset="0"/>
              <a:ea typeface="ヒラギノ角ゴ Pro W3" pitchFamily="124" charset="-128"/>
            </a:endParaRPr>
          </a:p>
        </p:txBody>
      </p:sp>
    </p:spTree>
    <p:extLst>
      <p:ext uri="{BB962C8B-B14F-4D97-AF65-F5344CB8AC3E}">
        <p14:creationId xmlns:p14="http://schemas.microsoft.com/office/powerpoint/2010/main" val="3768480899"/>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756</TotalTime>
  <Words>1459</Words>
  <Application>Microsoft Office PowerPoint</Application>
  <PresentationFormat>Ekraaniseanss (16:9)</PresentationFormat>
  <Paragraphs>230</Paragraphs>
  <Slides>43</Slides>
  <Notes>15</Notes>
  <HiddenSlides>0</HiddenSlides>
  <MMClips>0</MMClips>
  <ScaleCrop>false</ScaleCrop>
  <HeadingPairs>
    <vt:vector size="6" baseType="variant">
      <vt:variant>
        <vt:lpstr>Kasutatud fondid</vt:lpstr>
      </vt:variant>
      <vt:variant>
        <vt:i4>7</vt:i4>
      </vt:variant>
      <vt:variant>
        <vt:lpstr>Kujundus</vt:lpstr>
      </vt:variant>
      <vt:variant>
        <vt:i4>1</vt:i4>
      </vt:variant>
      <vt:variant>
        <vt:lpstr>Slaidipealkirjad</vt:lpstr>
      </vt:variant>
      <vt:variant>
        <vt:i4>43</vt:i4>
      </vt:variant>
    </vt:vector>
  </HeadingPairs>
  <TitlesOfParts>
    <vt:vector size="51" baseType="lpstr">
      <vt:lpstr>Wingdings</vt:lpstr>
      <vt:lpstr>Segoe UI</vt:lpstr>
      <vt:lpstr>Roboto</vt:lpstr>
      <vt:lpstr>Calibri</vt:lpstr>
      <vt:lpstr>Arial</vt:lpstr>
      <vt:lpstr>Raleway Medium</vt:lpstr>
      <vt:lpstr>Cambria</vt:lpstr>
      <vt:lpstr>Simple Light</vt:lpstr>
      <vt:lpstr>Viimsi vald 2020</vt:lpstr>
      <vt:lpstr>Tere tulemast Viimsisse! </vt:lpstr>
      <vt:lpstr>PowerPointi esitlus</vt:lpstr>
      <vt:lpstr>Koalitsioonimuster</vt:lpstr>
      <vt:lpstr>Volikogu komisjonid</vt:lpstr>
      <vt:lpstr>Koalitsioonileping</vt:lpstr>
      <vt:lpstr>Koalitsioonileping</vt:lpstr>
      <vt:lpstr>Viimsi ajalugu</vt:lpstr>
      <vt:lpstr>Viimsi numbrites</vt:lpstr>
      <vt:lpstr>Viimsi numbrites</vt:lpstr>
      <vt:lpstr>Põhitegevuskulude osakakaalud valdkondade järgi 2020. aastal  </vt:lpstr>
      <vt:lpstr>Lähiaja suurimad investeeringud</vt:lpstr>
      <vt:lpstr>PowerPointi esitlus</vt:lpstr>
      <vt:lpstr>Viimsi peatänav</vt:lpstr>
      <vt:lpstr>PowerPointi esitlus</vt:lpstr>
      <vt:lpstr>PowerPointi esitlus</vt:lpstr>
      <vt:lpstr>PowerPointi esitlus</vt:lpstr>
      <vt:lpstr>PowerPointi esitlus</vt:lpstr>
      <vt:lpstr>Sotsiaalhoolekanne ja tervishoid</vt:lpstr>
      <vt:lpstr>Sotsiaalhoolekanne ja tervishoid</vt:lpstr>
      <vt:lpstr>Sotsiaalhoolekanne ja tervishoid</vt:lpstr>
      <vt:lpstr>Sotsiaalhoolekanne ja tervishoid</vt:lpstr>
      <vt:lpstr>Sotsiaalhoolekanne ja tervishoid</vt:lpstr>
      <vt:lpstr>PowerPointi esitlus</vt:lpstr>
      <vt:lpstr>Kultuurivaldkond</vt:lpstr>
      <vt:lpstr>Kultuurivaldkond</vt:lpstr>
      <vt:lpstr>Viimsi Raamatukogu</vt:lpstr>
      <vt:lpstr>Rannarahva Muuseum</vt:lpstr>
      <vt:lpstr>Haridus ja noorsootöö</vt:lpstr>
      <vt:lpstr> Viimsis pakutav haridus kuulub riigi parimate hulka   siia sõnapilve pilt! </vt:lpstr>
      <vt:lpstr>Haridus arvudes  </vt:lpstr>
      <vt:lpstr>Lasteaiaeas – Viimsi vald</vt:lpstr>
      <vt:lpstr>Põhikoolieas – Viimsi vald</vt:lpstr>
      <vt:lpstr>Viimsi huvikoolid</vt:lpstr>
      <vt:lpstr>Viimsi Noortekeskus</vt:lpstr>
      <vt:lpstr>Lähiaja saavutused  </vt:lpstr>
      <vt:lpstr>Millest hariduse edendamisel lähtume?</vt:lpstr>
      <vt:lpstr>Eesmärk</vt:lpstr>
      <vt:lpstr>Ootused</vt:lpstr>
      <vt:lpstr>Midagi täiesti uut!</vt:lpstr>
      <vt:lpstr>Sport</vt:lpstr>
      <vt:lpstr>Aitäh kuulamast!</vt:lpstr>
      <vt:lpstr>AITÄH!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Viimsi vald 2020</dc:title>
  <dc:creator>Illar Lemetti</dc:creator>
  <cp:lastModifiedBy>Jan Trei</cp:lastModifiedBy>
  <cp:revision>2</cp:revision>
  <cp:lastPrinted>2020-08-26T04:58:40Z</cp:lastPrinted>
  <dcterms:created xsi:type="dcterms:W3CDTF">2020-08-25T17:12:02Z</dcterms:created>
  <dcterms:modified xsi:type="dcterms:W3CDTF">2020-08-26T06:23:54Z</dcterms:modified>
</cp:coreProperties>
</file>